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3"/>
  </p:notesMasterIdLst>
  <p:sldIdLst>
    <p:sldId id="278" r:id="rId2"/>
    <p:sldId id="285" r:id="rId3"/>
    <p:sldId id="286" r:id="rId4"/>
    <p:sldId id="279" r:id="rId5"/>
    <p:sldId id="280" r:id="rId6"/>
    <p:sldId id="281" r:id="rId7"/>
    <p:sldId id="259" r:id="rId8"/>
    <p:sldId id="260" r:id="rId9"/>
    <p:sldId id="256" r:id="rId10"/>
    <p:sldId id="257" r:id="rId11"/>
    <p:sldId id="258" r:id="rId12"/>
    <p:sldId id="261" r:id="rId13"/>
    <p:sldId id="262" r:id="rId14"/>
    <p:sldId id="263" r:id="rId15"/>
    <p:sldId id="264" r:id="rId16"/>
    <p:sldId id="265" r:id="rId17"/>
    <p:sldId id="283" r:id="rId18"/>
    <p:sldId id="284" r:id="rId19"/>
    <p:sldId id="282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7" r:id="rId30"/>
    <p:sldId id="275" r:id="rId31"/>
    <p:sldId id="276" r:id="rId32"/>
  </p:sldIdLst>
  <p:sldSz cx="9144000" cy="6858000" type="screen4x3"/>
  <p:notesSz cx="6858000" cy="9144000"/>
  <p:custDataLst>
    <p:tags r:id="rId34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37" autoAdjust="0"/>
  </p:normalViewPr>
  <p:slideViewPr>
    <p:cSldViewPr>
      <p:cViewPr varScale="1">
        <p:scale>
          <a:sx n="84" d="100"/>
          <a:sy n="84" d="100"/>
        </p:scale>
        <p:origin x="57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72B8B71-A4AF-4712-BC9D-49D297D5A5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9274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8C9CEE5-85FF-4FF1-888C-8B3D8A312C6F}" type="slidenum">
              <a:rPr lang="cs-CZ" smtClean="0"/>
              <a:pPr eaLnBrk="1" hangingPunct="1"/>
              <a:t>7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888255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25D79B38-EBDA-4EB3-8DC9-4729C6FF95CD}" type="slidenum">
              <a:rPr lang="cs-CZ" smtClean="0"/>
              <a:pPr eaLnBrk="1" hangingPunct="1"/>
              <a:t>28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993148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A7B7171-B775-4965-A680-DC5518F3D349}" type="slidenum">
              <a:rPr lang="cs-CZ" smtClean="0"/>
              <a:pPr eaLnBrk="1" hangingPunct="1"/>
              <a:t>8</a:t>
            </a:fld>
            <a:endParaRPr lang="cs-CZ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310468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F05FE26C-98E7-4024-A237-29CF97DF0493}" type="slidenum">
              <a:rPr lang="cs-CZ" smtClean="0"/>
              <a:pPr eaLnBrk="1" hangingPunct="1"/>
              <a:t>9</a:t>
            </a:fld>
            <a:endParaRPr lang="cs-CZ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773193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5748A527-F6C3-4C95-92BE-6D29E36A43B1}" type="slidenum">
              <a:rPr lang="cs-CZ" smtClean="0"/>
              <a:pPr eaLnBrk="1" hangingPunct="1"/>
              <a:t>10</a:t>
            </a:fld>
            <a:endParaRPr lang="cs-CZ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701468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FDFF0A0C-5645-49BD-8022-9B911CDF0C87}" type="slidenum">
              <a:rPr lang="cs-CZ" smtClean="0"/>
              <a:pPr eaLnBrk="1" hangingPunct="1"/>
              <a:t>11</a:t>
            </a:fld>
            <a:endParaRPr lang="cs-CZ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393707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64CB6A67-4A7F-436F-8779-6DAC0B2CC0B3}" type="slidenum">
              <a:rPr lang="cs-CZ" smtClean="0"/>
              <a:pPr eaLnBrk="1" hangingPunct="1"/>
              <a:t>12</a:t>
            </a:fld>
            <a:endParaRPr lang="cs-CZ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72472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14CDF48-7389-4EA5-AE27-D4A9A5B9270D}" type="slidenum">
              <a:rPr lang="cs-CZ" smtClean="0"/>
              <a:pPr eaLnBrk="1" hangingPunct="1"/>
              <a:t>13</a:t>
            </a:fld>
            <a:endParaRPr lang="cs-CZ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824832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759F5C6-B570-4DEA-AB22-5B0A5857AA5F}" type="slidenum">
              <a:rPr lang="cs-CZ" smtClean="0"/>
              <a:pPr eaLnBrk="1" hangingPunct="1"/>
              <a:t>14</a:t>
            </a:fld>
            <a:endParaRPr lang="cs-CZ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965767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mtClean="0"/>
              <a:t>Horyna, Břetislav - Krob, Josef (eds.). Cesty k vědě.</a:t>
            </a:r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83716A33-E6CF-4DF5-B376-8509952089C1}" type="slidenum">
              <a:rPr lang="cs-CZ" smtClean="0"/>
              <a:pPr eaLnBrk="1" hangingPunct="1"/>
              <a:t>20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987229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4803343 w 1000"/>
              <a:gd name="T3" fmla="*/ 0 h 1000"/>
              <a:gd name="T4" fmla="*/ 4803343 w 1000"/>
              <a:gd name="T5" fmla="*/ 109538 h 1000"/>
              <a:gd name="T6" fmla="*/ 0 w 1000"/>
              <a:gd name="T7" fmla="*/ 109538 h 1000"/>
              <a:gd name="T8" fmla="*/ 0 w 1000"/>
              <a:gd name="T9" fmla="*/ 0 h 1000"/>
              <a:gd name="T10" fmla="*/ 77724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0BE6A-028E-4890-A467-356BFBBB69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0049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A1C0A-1479-4680-9F88-07F09B6DB1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5099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CA675-58DD-4BAF-9205-E998912906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952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68F03-376C-4673-9865-0DEB8DA656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2175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4C1E4-40CC-41EE-97DD-1C46727A55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300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F89D7-3B91-473A-9F4A-70D44B58BB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70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CDE2C-BA5A-4658-9C0B-4632156F0F7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708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7EE24-1DC0-43D3-B4E8-4D721D4182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3876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9723E-6AF2-4EB1-9E20-7C19FFAF71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451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61AAF-4684-4C98-A124-7B17B844DB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512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AD1E1-75BF-4819-A19E-6F785DB9E9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302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AutoShape 7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4655511 w 1000"/>
              <a:gd name="T3" fmla="*/ 0 h 1000"/>
              <a:gd name="T4" fmla="*/ 4655511 w 1000"/>
              <a:gd name="T5" fmla="*/ 109537 h 1000"/>
              <a:gd name="T6" fmla="*/ 0 w 1000"/>
              <a:gd name="T7" fmla="*/ 109537 h 1000"/>
              <a:gd name="T8" fmla="*/ 0 w 1000"/>
              <a:gd name="T9" fmla="*/ 0 h 1000"/>
              <a:gd name="T10" fmla="*/ 7958138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9" name="Line 8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B5CE0F3-6394-498C-9270-6D9511F411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il.muni.cz/fil/studenti/soutez99/docekal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il.muni.cz/fil/studenti/soutez99/docekal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il.muni.cz/fil/studenti/soutez99/docekal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Alan </a:t>
            </a:r>
            <a:r>
              <a:rPr lang="cs-CZ" dirty="0" smtClean="0"/>
              <a:t>D. </a:t>
            </a:r>
            <a:r>
              <a:rPr lang="cs-CZ" dirty="0" err="1" smtClean="0"/>
              <a:t>Sokal</a:t>
            </a:r>
            <a:r>
              <a:rPr lang="cs-CZ" dirty="0" smtClean="0"/>
              <a:t> </a:t>
            </a:r>
            <a:r>
              <a:rPr lang="cs-CZ" dirty="0" smtClean="0"/>
              <a:t>– o jedné aféře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>
          <a:xfrm>
            <a:off x="566738" y="1752600"/>
            <a:ext cx="6092825" cy="4267200"/>
          </a:xfrm>
        </p:spPr>
        <p:txBody>
          <a:bodyPr/>
          <a:lstStyle/>
          <a:p>
            <a:endParaRPr lang="cs-CZ" sz="2400" dirty="0" smtClean="0"/>
          </a:p>
          <a:p>
            <a:endParaRPr lang="cs-CZ" sz="2400" dirty="0"/>
          </a:p>
          <a:p>
            <a:r>
              <a:rPr lang="cs-CZ" sz="2400" dirty="0" err="1" smtClean="0"/>
              <a:t>Social</a:t>
            </a:r>
            <a:r>
              <a:rPr lang="cs-CZ" sz="2400" dirty="0" smtClean="0"/>
              <a:t> </a:t>
            </a:r>
            <a:r>
              <a:rPr lang="cs-CZ" sz="2400" dirty="0" smtClean="0"/>
              <a:t>Text: </a:t>
            </a:r>
            <a:r>
              <a:rPr lang="en-US" sz="2400" i="1" dirty="0" smtClean="0"/>
              <a:t>Transgressing the Boundaries : Towards a Transformative Hermeneutics of Quantum Gravity</a:t>
            </a:r>
            <a:r>
              <a:rPr lang="cs-CZ" sz="2400" i="1" dirty="0" smtClean="0"/>
              <a:t>, 1996</a:t>
            </a:r>
          </a:p>
          <a:p>
            <a:endParaRPr lang="cs-CZ" sz="2400" i="1" dirty="0" smtClean="0"/>
          </a:p>
          <a:p>
            <a:pPr marL="0" indent="0">
              <a:buNone/>
            </a:pPr>
            <a:endParaRPr lang="cs-CZ" sz="2400" i="1" dirty="0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892" y="2276872"/>
            <a:ext cx="18859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690080" y="5661248"/>
            <a:ext cx="59647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r">
              <a:buFont typeface="Wingdings" pitchFamily="2" charset="2"/>
              <a:buNone/>
            </a:pPr>
            <a:r>
              <a:rPr lang="cs-CZ" sz="1100" dirty="0">
                <a:hlinkClick r:id="rId3"/>
              </a:rPr>
              <a:t>http://www.phil.muni.cz/fil/studenti/soutez99/docekal.html </a:t>
            </a:r>
            <a:endParaRPr lang="cs-CZ" sz="1100" dirty="0"/>
          </a:p>
          <a:p>
            <a:pPr lvl="2" algn="r">
              <a:buFont typeface="Wingdings" pitchFamily="2" charset="2"/>
              <a:buNone/>
            </a:pPr>
            <a:r>
              <a:rPr lang="cs-CZ" sz="1100" dirty="0"/>
              <a:t>V závěru s dalšími relevantními odkazy na literaturu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400" smtClean="0"/>
              <a:t>Rozpoznání lžitextu </a:t>
            </a:r>
            <a:br>
              <a:rPr lang="cs-CZ" sz="3400" smtClean="0"/>
            </a:br>
            <a:r>
              <a:rPr lang="cs-CZ" sz="3400" smtClean="0"/>
              <a:t>— argumentace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cs-CZ" dirty="0" smtClean="0"/>
              <a:t>Věcné argumenty</a:t>
            </a:r>
          </a:p>
          <a:p>
            <a:pPr lvl="1" eaLnBrk="1" hangingPunct="1"/>
            <a:r>
              <a:rPr lang="cs-CZ" dirty="0" smtClean="0"/>
              <a:t>Konzistentnost</a:t>
            </a:r>
          </a:p>
          <a:p>
            <a:pPr lvl="1" eaLnBrk="1" hangingPunct="1"/>
            <a:r>
              <a:rPr lang="cs-CZ" dirty="0" smtClean="0"/>
              <a:t>Invariantnost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cs-CZ" dirty="0" smtClean="0">
                <a:sym typeface="Wingdings" pitchFamily="2" charset="2"/>
              </a:rPr>
              <a:t></a:t>
            </a:r>
          </a:p>
          <a:p>
            <a:pPr lvl="1" eaLnBrk="1" hangingPunct="1"/>
            <a:r>
              <a:rPr lang="cs-CZ" dirty="0" smtClean="0"/>
              <a:t>Argument z autority</a:t>
            </a:r>
          </a:p>
          <a:p>
            <a:pPr lvl="1" eaLnBrk="1" hangingPunct="1"/>
            <a:r>
              <a:rPr lang="cs-CZ" dirty="0" smtClean="0"/>
              <a:t>Slovní efekty a bonmoty</a:t>
            </a:r>
          </a:p>
          <a:p>
            <a:pPr lvl="1" eaLnBrk="1" hangingPunct="1"/>
            <a:r>
              <a:rPr lang="cs-CZ" dirty="0" smtClean="0"/>
              <a:t>Nadměrnost citací (neúčelnost)</a:t>
            </a:r>
          </a:p>
          <a:p>
            <a:pPr lvl="1"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400" smtClean="0"/>
              <a:t>Rozpoznání lžitextu </a:t>
            </a:r>
            <a:br>
              <a:rPr lang="cs-CZ" sz="3400" smtClean="0"/>
            </a:br>
            <a:r>
              <a:rPr lang="cs-CZ" sz="3400" smtClean="0"/>
              <a:t>— obrazové a jazykové prostředky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Metaforičnost jazyka</a:t>
            </a:r>
          </a:p>
          <a:p>
            <a:pPr lvl="1" eaLnBrk="1" hangingPunct="1"/>
            <a:r>
              <a:rPr lang="cs-CZ" dirty="0" smtClean="0"/>
              <a:t>Usazené metafory</a:t>
            </a:r>
          </a:p>
          <a:p>
            <a:pPr lvl="1" eaLnBrk="1" hangingPunct="1"/>
            <a:r>
              <a:rPr lang="cs-CZ" dirty="0" smtClean="0"/>
              <a:t>Konvenční a nekonvenční metafory</a:t>
            </a:r>
          </a:p>
          <a:p>
            <a:pPr lvl="1" eaLnBrk="1" hangingPunct="1"/>
            <a:r>
              <a:rPr lang="cs-CZ" dirty="0" smtClean="0"/>
              <a:t>Vědecká metafora (oborová, nekonvenční)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Francouzská strategie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cs-CZ" sz="2600" dirty="0" smtClean="0"/>
          </a:p>
          <a:p>
            <a:pPr eaLnBrk="1" hangingPunct="1"/>
            <a:endParaRPr lang="cs-CZ" sz="2600" dirty="0" smtClean="0"/>
          </a:p>
          <a:p>
            <a:pPr eaLnBrk="1" hangingPunct="1"/>
            <a:endParaRPr lang="cs-CZ" sz="2600" dirty="0" smtClean="0"/>
          </a:p>
          <a:p>
            <a:pPr eaLnBrk="1" hangingPunct="1"/>
            <a:endParaRPr lang="cs-CZ" sz="2600" dirty="0" smtClean="0"/>
          </a:p>
          <a:p>
            <a:pPr eaLnBrk="1" hangingPunct="1"/>
            <a:r>
              <a:rPr lang="cs-CZ" sz="2600" dirty="0" smtClean="0"/>
              <a:t>Závěr</a:t>
            </a: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cs-CZ" sz="1600" dirty="0" smtClean="0"/>
              <a:t>Argument 1</a:t>
            </a:r>
          </a:p>
          <a:p>
            <a:pPr eaLnBrk="1" hangingPunct="1"/>
            <a:endParaRPr lang="cs-CZ" sz="1600" dirty="0" smtClean="0"/>
          </a:p>
          <a:p>
            <a:pPr lvl="2" eaLnBrk="1" hangingPunct="1"/>
            <a:endParaRPr lang="cs-CZ" sz="2100" dirty="0" smtClean="0"/>
          </a:p>
          <a:p>
            <a:pPr eaLnBrk="1" hangingPunct="1"/>
            <a:endParaRPr lang="cs-CZ" sz="2600" dirty="0" smtClean="0"/>
          </a:p>
          <a:p>
            <a:pPr eaLnBrk="1" hangingPunct="1"/>
            <a:r>
              <a:rPr lang="cs-CZ" sz="2600" dirty="0" smtClean="0"/>
              <a:t>Argument 2</a:t>
            </a:r>
          </a:p>
          <a:p>
            <a:pPr eaLnBrk="1" hangingPunct="1"/>
            <a:endParaRPr lang="cs-CZ" sz="2600" dirty="0" smtClean="0"/>
          </a:p>
          <a:p>
            <a:pPr eaLnBrk="1" hangingPunct="1"/>
            <a:endParaRPr lang="cs-CZ" sz="2600" dirty="0" smtClean="0"/>
          </a:p>
          <a:p>
            <a:pPr eaLnBrk="1" hangingPunct="1"/>
            <a:endParaRPr lang="cs-CZ" sz="2600" dirty="0" smtClean="0"/>
          </a:p>
          <a:p>
            <a:pPr eaLnBrk="1" hangingPunct="1"/>
            <a:r>
              <a:rPr lang="cs-CZ" sz="3200" dirty="0" smtClean="0"/>
              <a:t>Argument 3</a:t>
            </a:r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 flipV="1">
            <a:off x="2195513" y="2060575"/>
            <a:ext cx="2447925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6" name="Line 7"/>
          <p:cNvSpPr>
            <a:spLocks noChangeShapeType="1"/>
          </p:cNvSpPr>
          <p:nvPr/>
        </p:nvSpPr>
        <p:spPr bwMode="auto">
          <a:xfrm>
            <a:off x="2268538" y="3933825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7" name="Line 8"/>
          <p:cNvSpPr>
            <a:spLocks noChangeShapeType="1"/>
          </p:cNvSpPr>
          <p:nvPr/>
        </p:nvSpPr>
        <p:spPr bwMode="auto">
          <a:xfrm>
            <a:off x="2195513" y="4149725"/>
            <a:ext cx="2376487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8" name="Line 10"/>
          <p:cNvSpPr>
            <a:spLocks noChangeShapeType="1"/>
          </p:cNvSpPr>
          <p:nvPr/>
        </p:nvSpPr>
        <p:spPr bwMode="auto">
          <a:xfrm>
            <a:off x="6588125" y="1916113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9" name="Line 11"/>
          <p:cNvSpPr>
            <a:spLocks noChangeShapeType="1"/>
          </p:cNvSpPr>
          <p:nvPr/>
        </p:nvSpPr>
        <p:spPr bwMode="auto">
          <a:xfrm>
            <a:off x="6588125" y="2060575"/>
            <a:ext cx="7921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0" name="Line 12"/>
          <p:cNvSpPr>
            <a:spLocks noChangeShapeType="1"/>
          </p:cNvSpPr>
          <p:nvPr/>
        </p:nvSpPr>
        <p:spPr bwMode="auto">
          <a:xfrm>
            <a:off x="6443663" y="2205038"/>
            <a:ext cx="36036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1" name="Line 13"/>
          <p:cNvSpPr>
            <a:spLocks noChangeShapeType="1"/>
          </p:cNvSpPr>
          <p:nvPr/>
        </p:nvSpPr>
        <p:spPr bwMode="auto">
          <a:xfrm>
            <a:off x="7453313" y="3571875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2" name="Line 14"/>
          <p:cNvSpPr>
            <a:spLocks noChangeShapeType="1"/>
          </p:cNvSpPr>
          <p:nvPr/>
        </p:nvSpPr>
        <p:spPr bwMode="auto">
          <a:xfrm>
            <a:off x="7453313" y="3716338"/>
            <a:ext cx="792162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3" name="Line 15"/>
          <p:cNvSpPr>
            <a:spLocks noChangeShapeType="1"/>
          </p:cNvSpPr>
          <p:nvPr/>
        </p:nvSpPr>
        <p:spPr bwMode="auto">
          <a:xfrm>
            <a:off x="7308850" y="3860800"/>
            <a:ext cx="36036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4" name="Line 16"/>
          <p:cNvSpPr>
            <a:spLocks noChangeShapeType="1"/>
          </p:cNvSpPr>
          <p:nvPr/>
        </p:nvSpPr>
        <p:spPr bwMode="auto">
          <a:xfrm>
            <a:off x="7669213" y="5372100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5" name="Line 17"/>
          <p:cNvSpPr>
            <a:spLocks noChangeShapeType="1"/>
          </p:cNvSpPr>
          <p:nvPr/>
        </p:nvSpPr>
        <p:spPr bwMode="auto">
          <a:xfrm>
            <a:off x="7669213" y="5516563"/>
            <a:ext cx="792162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6" name="Line 18"/>
          <p:cNvSpPr>
            <a:spLocks noChangeShapeType="1"/>
          </p:cNvSpPr>
          <p:nvPr/>
        </p:nvSpPr>
        <p:spPr bwMode="auto">
          <a:xfrm>
            <a:off x="7524750" y="5661025"/>
            <a:ext cx="36036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7" name="Text Box 19"/>
          <p:cNvSpPr txBox="1">
            <a:spLocks noChangeArrowheads="1"/>
          </p:cNvSpPr>
          <p:nvPr/>
        </p:nvSpPr>
        <p:spPr bwMode="auto">
          <a:xfrm>
            <a:off x="2124075" y="6237288"/>
            <a:ext cx="56848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/>
              <a:t>Vše, co je řečeno (napsáno) slouží účelu závěru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 animBg="1"/>
      <p:bldP spid="10247" grpId="0" animBg="1"/>
      <p:bldP spid="10248" grpId="0" animBg="1"/>
      <p:bldP spid="10249" grpId="0" animBg="1"/>
      <p:bldP spid="10250" grpId="0" animBg="1"/>
      <p:bldP spid="10251" grpId="0" animBg="1"/>
      <p:bldP spid="10252" grpId="0" animBg="1"/>
      <p:bldP spid="10253" grpId="0" animBg="1"/>
      <p:bldP spid="10254" grpId="0" animBg="1"/>
      <p:bldP spid="10255" grpId="0" animBg="1"/>
      <p:bldP spid="10256" grpId="0" animBg="1"/>
      <p:bldP spid="102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Německá strategie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Více témat </a:t>
            </a:r>
            <a:r>
              <a:rPr lang="cs-CZ" sz="1600" dirty="0" smtClean="0"/>
              <a:t>(ukázat vlastní šíři kompetencí)</a:t>
            </a:r>
          </a:p>
          <a:p>
            <a:pPr eaLnBrk="1" hangingPunct="1"/>
            <a:r>
              <a:rPr lang="cs-CZ" dirty="0" smtClean="0"/>
              <a:t>Obecnost </a:t>
            </a:r>
            <a:r>
              <a:rPr lang="cs-CZ" sz="1600" dirty="0" smtClean="0"/>
              <a:t>(včetně vymezení negativních  cest)</a:t>
            </a:r>
          </a:p>
          <a:p>
            <a:pPr eaLnBrk="1" hangingPunct="1"/>
            <a:r>
              <a:rPr lang="cs-CZ" dirty="0" smtClean="0"/>
              <a:t>Komplexnost </a:t>
            </a:r>
            <a:r>
              <a:rPr lang="cs-CZ" sz="1600" dirty="0" smtClean="0"/>
              <a:t>(a to i rostoucí během tvorby)</a:t>
            </a:r>
          </a:p>
          <a:p>
            <a:pPr eaLnBrk="1" hangingPunct="1">
              <a:buFont typeface="Wingdings" pitchFamily="2" charset="2"/>
              <a:buNone/>
            </a:pPr>
            <a:endParaRPr lang="cs-CZ" sz="1600" dirty="0" smtClean="0"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sz="2400" dirty="0" smtClean="0">
                <a:sym typeface="Wingdings" pitchFamily="2" charset="2"/>
              </a:rPr>
              <a:t></a:t>
            </a:r>
            <a:endParaRPr lang="cs-CZ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cs-CZ" sz="2800" dirty="0" smtClean="0"/>
              <a:t>	Opouštění neproduktivních směrů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Anglická strategie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Proč to píšete</a:t>
            </a:r>
          </a:p>
          <a:p>
            <a:pPr eaLnBrk="1" hangingPunct="1"/>
            <a:r>
              <a:rPr lang="cs-CZ" dirty="0" smtClean="0"/>
              <a:t>Jak (zdroje a metody)</a:t>
            </a:r>
          </a:p>
          <a:p>
            <a:pPr eaLnBrk="1" hangingPunct="1"/>
            <a:r>
              <a:rPr lang="cs-CZ" dirty="0" smtClean="0"/>
              <a:t>Výsledky</a:t>
            </a:r>
          </a:p>
          <a:p>
            <a:pPr eaLnBrk="1" hangingPunct="1"/>
            <a:r>
              <a:rPr lang="cs-CZ" dirty="0" smtClean="0"/>
              <a:t>Diskuse</a:t>
            </a:r>
          </a:p>
          <a:p>
            <a:pPr eaLnBrk="1" hangingPunct="1"/>
            <a:r>
              <a:rPr lang="cs-CZ" dirty="0" smtClean="0"/>
              <a:t>Potvrzené závěry</a:t>
            </a:r>
          </a:p>
          <a:p>
            <a:pPr eaLnBrk="1" hangingPunct="1"/>
            <a:r>
              <a:rPr lang="cs-CZ" dirty="0" smtClean="0"/>
              <a:t>Odkazy</a:t>
            </a:r>
          </a:p>
          <a:p>
            <a:pPr eaLnBrk="1" hangingPunct="1"/>
            <a:r>
              <a:rPr lang="cs-CZ" dirty="0" smtClean="0"/>
              <a:t>Resumé</a:t>
            </a:r>
          </a:p>
          <a:p>
            <a:pPr eaLnBrk="1" hangingPunct="1"/>
            <a:endParaRPr lang="cs-CZ" sz="1200" dirty="0" smtClean="0"/>
          </a:p>
          <a:p>
            <a:pPr eaLnBrk="1" hangingPunct="1">
              <a:buFont typeface="Wingdings" pitchFamily="2" charset="2"/>
              <a:buNone/>
            </a:pPr>
            <a:r>
              <a:rPr lang="cs-CZ" sz="1200" dirty="0" smtClean="0"/>
              <a:t>					Horyna, Břetislav - Krob, Josef (</a:t>
            </a:r>
            <a:r>
              <a:rPr lang="cs-CZ" sz="1200" dirty="0" err="1" smtClean="0"/>
              <a:t>eds</a:t>
            </a:r>
            <a:r>
              <a:rPr lang="cs-CZ" sz="1200" dirty="0" smtClean="0"/>
              <a:t>.). Cesty k vědě.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Argumentace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Složka technická</a:t>
            </a:r>
          </a:p>
          <a:p>
            <a:pPr lvl="1" eaLnBrk="1" hangingPunct="1"/>
            <a:r>
              <a:rPr lang="cs-CZ" smtClean="0"/>
              <a:t>Elementární logika </a:t>
            </a:r>
          </a:p>
          <a:p>
            <a:pPr lvl="1" eaLnBrk="1" hangingPunct="1"/>
            <a:r>
              <a:rPr lang="cs-CZ" smtClean="0"/>
              <a:t>Pravidla usuzování</a:t>
            </a:r>
          </a:p>
          <a:p>
            <a:pPr lvl="1" eaLnBrk="1" hangingPunct="1"/>
            <a:r>
              <a:rPr lang="cs-CZ" smtClean="0"/>
              <a:t>Strukturovaná (-telná) výpověď</a:t>
            </a:r>
          </a:p>
          <a:p>
            <a:pPr eaLnBrk="1" hangingPunct="1"/>
            <a:r>
              <a:rPr lang="cs-CZ" smtClean="0"/>
              <a:t>Složka kreativní</a:t>
            </a:r>
          </a:p>
          <a:p>
            <a:pPr lvl="1" eaLnBrk="1" hangingPunct="1"/>
            <a:r>
              <a:rPr lang="cs-CZ" smtClean="0"/>
              <a:t>Dobrý nápad</a:t>
            </a:r>
          </a:p>
          <a:p>
            <a:pPr lvl="1" eaLnBrk="1" hangingPunct="1"/>
            <a:r>
              <a:rPr lang="cs-CZ" smtClean="0"/>
              <a:t>Věcná správnost</a:t>
            </a:r>
          </a:p>
          <a:p>
            <a:pPr lvl="1" eaLnBrk="1" hangingPunct="1"/>
            <a:r>
              <a:rPr lang="cs-CZ" smtClean="0"/>
              <a:t>Metodický postup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Technická složka argumentace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 smtClean="0"/>
              <a:t>Předpoklady 1, 2, n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Závěr 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smtClean="0"/>
              <a:t>n = 0 </a:t>
            </a:r>
            <a:r>
              <a:rPr lang="cs-CZ" dirty="0" smtClean="0">
                <a:sym typeface="Wingdings" pitchFamily="2" charset="2"/>
              </a:rPr>
              <a:t> blábol nebo truismus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smtClean="0"/>
              <a:t>n = 1 </a:t>
            </a:r>
            <a:r>
              <a:rPr lang="cs-CZ" dirty="0" smtClean="0">
                <a:sym typeface="Wingdings" pitchFamily="2" charset="2"/>
              </a:rPr>
              <a:t> nebezpečí idem per idem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>
                <a:sym typeface="Wingdings" pitchFamily="2" charset="2"/>
              </a:rPr>
              <a:t>Postup argumentace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smtClean="0">
                <a:sym typeface="Wingdings" pitchFamily="2" charset="2"/>
              </a:rPr>
              <a:t>Vyplývání z premis (tvrzení nebo jeho negace, např. Galilei a vztah </a:t>
            </a:r>
            <a:r>
              <a:rPr lang="cs-CZ" i="1" dirty="0" smtClean="0">
                <a:sym typeface="Wingdings" pitchFamily="2" charset="2"/>
              </a:rPr>
              <a:t>m </a:t>
            </a:r>
            <a:r>
              <a:rPr lang="cs-CZ" dirty="0" smtClean="0">
                <a:sym typeface="Wingdings" pitchFamily="2" charset="2"/>
              </a:rPr>
              <a:t>a</a:t>
            </a:r>
            <a:r>
              <a:rPr lang="cs-CZ" i="1" dirty="0" smtClean="0">
                <a:sym typeface="Wingdings" pitchFamily="2" charset="2"/>
              </a:rPr>
              <a:t> v</a:t>
            </a:r>
            <a:r>
              <a:rPr lang="cs-CZ" dirty="0" smtClean="0">
                <a:sym typeface="Wingdings" pitchFamily="2" charset="2"/>
              </a:rPr>
              <a:t> padajícího tělesa)  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smtClean="0">
                <a:sym typeface="Wingdings" pitchFamily="2" charset="2"/>
              </a:rPr>
              <a:t>Extrakce z premis (Pascalova sázka)</a:t>
            </a:r>
          </a:p>
          <a:p>
            <a:pPr lvl="1" eaLnBrk="1" hangingPunct="1">
              <a:lnSpc>
                <a:spcPct val="90000"/>
              </a:lnSpc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G. G. 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44624" y="1465717"/>
            <a:ext cx="5298338" cy="42672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3715038"/>
            <a:ext cx="2857500" cy="28575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130771"/>
            <a:ext cx="2160240" cy="2888087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220" y="-92370"/>
            <a:ext cx="2857500" cy="28575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8822" y="2124890"/>
            <a:ext cx="1728192" cy="274628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61655">
            <a:off x="6159122" y="4506305"/>
            <a:ext cx="2160240" cy="288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3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G. G.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sz="4800" dirty="0" smtClean="0"/>
              <a:t>&gt;</a:t>
            </a:r>
          </a:p>
          <a:p>
            <a:endParaRPr lang="cs-CZ" dirty="0"/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14302" y="1829454"/>
            <a:ext cx="1963233" cy="158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13" y="1888543"/>
            <a:ext cx="1462980" cy="14629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771" y="1412776"/>
            <a:ext cx="1648152" cy="220346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081" y="4515561"/>
            <a:ext cx="1504239" cy="150423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7663" y="4460343"/>
            <a:ext cx="1296144" cy="173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3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Pascalova sázka</a:t>
            </a:r>
            <a:endParaRPr lang="cs-CZ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501697"/>
              </p:ext>
            </p:extLst>
          </p:nvPr>
        </p:nvGraphicFramePr>
        <p:xfrm>
          <a:off x="581352" y="2060848"/>
          <a:ext cx="8455143" cy="3528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8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8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531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Bůh existuje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Bůh neexistuje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7930">
                <a:tc>
                  <a:txBody>
                    <a:bodyPr/>
                    <a:lstStyle/>
                    <a:p>
                      <a:r>
                        <a:rPr lang="cs-CZ" dirty="0" smtClean="0"/>
                        <a:t>1. Věřím, že Bůh existuje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cs-CZ" sz="3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 smtClean="0"/>
                        <a:t>0</a:t>
                      </a:r>
                      <a:endParaRPr lang="cs-CZ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7930">
                <a:tc>
                  <a:txBody>
                    <a:bodyPr/>
                    <a:lstStyle/>
                    <a:p>
                      <a:r>
                        <a:rPr lang="cs-CZ" dirty="0" smtClean="0"/>
                        <a:t>2.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Nevěřím, že Bůh existuje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 smtClean="0">
                          <a:solidFill>
                            <a:schemeClr val="accent2"/>
                          </a:solidFill>
                        </a:rPr>
                        <a:t>-1</a:t>
                      </a:r>
                      <a:endParaRPr lang="cs-CZ" sz="32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 smtClean="0"/>
                        <a:t>0</a:t>
                      </a:r>
                      <a:endParaRPr lang="cs-CZ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2852936"/>
            <a:ext cx="1296144" cy="129614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388" y="4184105"/>
            <a:ext cx="1430424" cy="100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8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Přiznání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Transgressing the Boundaries: An </a:t>
            </a:r>
            <a:r>
              <a:rPr lang="en-US" dirty="0" smtClean="0"/>
              <a:t>Afterword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Stejně </a:t>
            </a:r>
            <a:r>
              <a:rPr lang="cs-CZ" dirty="0"/>
              <a:t>jako žánr, který měl být </a:t>
            </a:r>
            <a:r>
              <a:rPr lang="cs-CZ" dirty="0" smtClean="0"/>
              <a:t>ironizován, </a:t>
            </a:r>
            <a:r>
              <a:rPr lang="cs-CZ" dirty="0"/>
              <a:t>můj článek je směskou pravd, polo-pravd, čtvrt-pravd a </a:t>
            </a:r>
            <a:r>
              <a:rPr lang="cs-CZ" dirty="0" err="1"/>
              <a:t>celolží</a:t>
            </a:r>
            <a:r>
              <a:rPr lang="cs-CZ" dirty="0"/>
              <a:t>, </a:t>
            </a:r>
            <a:r>
              <a:rPr lang="cs-CZ" dirty="0" err="1"/>
              <a:t>nekonsekvencí</a:t>
            </a:r>
            <a:r>
              <a:rPr lang="cs-CZ" dirty="0"/>
              <a:t> a syntakticky správných vět, které ale nemají žádný smysl.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971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400" smtClean="0"/>
              <a:t>Paradigmata, principy usuzování, logické požadavky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600" dirty="0" smtClean="0"/>
              <a:t>Paradigma nepřímé úměry </a:t>
            </a:r>
            <a:r>
              <a:rPr lang="cs-CZ" sz="1600" dirty="0" smtClean="0"/>
              <a:t>(těhotenství, kopáči… aditivní a intenzivní vlastnosti)</a:t>
            </a:r>
          </a:p>
          <a:p>
            <a:pPr eaLnBrk="1" hangingPunct="1"/>
            <a:r>
              <a:rPr lang="cs-CZ" sz="2600" dirty="0" smtClean="0"/>
              <a:t>Princip totožnosti (používání výrazů ve fixované podobě A=A)</a:t>
            </a:r>
          </a:p>
          <a:p>
            <a:pPr eaLnBrk="1" hangingPunct="1"/>
            <a:r>
              <a:rPr lang="cs-CZ" sz="2600" dirty="0" smtClean="0"/>
              <a:t>Princip sporu </a:t>
            </a:r>
            <a:r>
              <a:rPr lang="cs-CZ" sz="2600" dirty="0" smtClean="0">
                <a:sym typeface="Wingdings" pitchFamily="2" charset="2"/>
              </a:rPr>
              <a:t> požadavek bezespornosti (A≠A´)</a:t>
            </a:r>
          </a:p>
          <a:p>
            <a:pPr eaLnBrk="1" hangingPunct="1"/>
            <a:r>
              <a:rPr lang="cs-CZ" sz="2600" dirty="0" smtClean="0">
                <a:sym typeface="Wingdings" pitchFamily="2" charset="2"/>
              </a:rPr>
              <a:t>Princip vyloučeného třetího (A nebo A´)</a:t>
            </a:r>
          </a:p>
          <a:p>
            <a:pPr eaLnBrk="1" hangingPunct="1"/>
            <a:r>
              <a:rPr lang="cs-CZ" sz="2600" dirty="0" smtClean="0">
                <a:sym typeface="Wingdings" pitchFamily="2" charset="2"/>
              </a:rPr>
              <a:t>Princip dostatečného důvodu (metodologický požadavek)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1200" dirty="0" smtClean="0">
                <a:sym typeface="Wingdings" pitchFamily="2" charset="2"/>
              </a:rPr>
              <a:t>					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1200" dirty="0" smtClean="0">
                <a:sym typeface="Wingdings" pitchFamily="2" charset="2"/>
              </a:rPr>
              <a:t>					Horyna, Břetislav - Krob, Josef (</a:t>
            </a:r>
            <a:r>
              <a:rPr lang="cs-CZ" sz="1200" dirty="0" err="1" smtClean="0">
                <a:sym typeface="Wingdings" pitchFamily="2" charset="2"/>
              </a:rPr>
              <a:t>eds</a:t>
            </a:r>
            <a:r>
              <a:rPr lang="cs-CZ" sz="1200" dirty="0" smtClean="0">
                <a:sym typeface="Wingdings" pitchFamily="2" charset="2"/>
              </a:rPr>
              <a:t>.). Cesty k vědě.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Věcná složka argumentace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Teorie </a:t>
            </a:r>
            <a:r>
              <a:rPr lang="cs-CZ" dirty="0" smtClean="0">
                <a:sym typeface="Wingdings" pitchFamily="2" charset="2"/>
              </a:rPr>
              <a:t> </a:t>
            </a:r>
            <a:r>
              <a:rPr lang="cs-CZ" dirty="0" smtClean="0"/>
              <a:t>Fakt </a:t>
            </a:r>
          </a:p>
          <a:p>
            <a:pPr eaLnBrk="1" hangingPunct="1"/>
            <a:r>
              <a:rPr lang="cs-CZ" dirty="0" smtClean="0"/>
              <a:t>Domněnka, nápad </a:t>
            </a:r>
          </a:p>
          <a:p>
            <a:pPr eaLnBrk="1" hangingPunct="1"/>
            <a:r>
              <a:rPr lang="cs-CZ" dirty="0" smtClean="0"/>
              <a:t>Hypotéza (logická konzistence)</a:t>
            </a:r>
          </a:p>
          <a:p>
            <a:pPr eaLnBrk="1" hangingPunct="1"/>
            <a:r>
              <a:rPr lang="cs-CZ" dirty="0" smtClean="0"/>
              <a:t>Teorie (explanace, predikce)</a:t>
            </a:r>
          </a:p>
          <a:p>
            <a:pPr eaLnBrk="1" hangingPunct="1">
              <a:buFont typeface="Wingdings" pitchFamily="2" charset="2"/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Vědecká teorie	— fakta</a:t>
            </a:r>
          </a:p>
        </p:txBody>
      </p:sp>
      <p:sp>
        <p:nvSpPr>
          <p:cNvPr id="1648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348038" y="1905000"/>
            <a:ext cx="5110162" cy="4038600"/>
          </a:xfrm>
        </p:spPr>
        <p:txBody>
          <a:bodyPr/>
          <a:lstStyle/>
          <a:p>
            <a:r>
              <a:rPr lang="cs-CZ" smtClean="0"/>
              <a:t>Vědecký fakt</a:t>
            </a:r>
          </a:p>
          <a:p>
            <a:pPr lvl="1"/>
            <a:r>
              <a:rPr lang="cs-CZ" smtClean="0"/>
              <a:t>Více pozorování</a:t>
            </a:r>
          </a:p>
          <a:p>
            <a:pPr lvl="1"/>
            <a:r>
              <a:rPr lang="cs-CZ" smtClean="0"/>
              <a:t>Invariantnost faktu vůči logickým transformacím</a:t>
            </a:r>
          </a:p>
          <a:p>
            <a:pPr lvl="1"/>
            <a:r>
              <a:rPr lang="cs-CZ" smtClean="0"/>
              <a:t>Mimo P nebo N</a:t>
            </a:r>
          </a:p>
        </p:txBody>
      </p:sp>
      <p:sp>
        <p:nvSpPr>
          <p:cNvPr id="17412" name="AutoShape 20" descr="Mach a Šebestová, 1976-1984"/>
          <p:cNvSpPr>
            <a:spLocks noChangeAspect="1" noChangeArrowheads="1"/>
          </p:cNvSpPr>
          <p:nvPr/>
        </p:nvSpPr>
        <p:spPr bwMode="auto">
          <a:xfrm>
            <a:off x="155575" y="46038"/>
            <a:ext cx="3200400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64892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89138"/>
            <a:ext cx="2447925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93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05263"/>
            <a:ext cx="2303462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262" y="4196862"/>
            <a:ext cx="2286000" cy="1752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4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4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4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4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4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4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4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4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4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64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64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64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64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64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64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64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64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64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Vznik vědecké teorie </a:t>
            </a:r>
            <a:br>
              <a:rPr lang="cs-CZ" smtClean="0"/>
            </a:br>
            <a:r>
              <a:rPr lang="cs-CZ" smtClean="0"/>
              <a:t>— 1. domněnka	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Seskupení faktů</a:t>
            </a:r>
          </a:p>
          <a:p>
            <a:r>
              <a:rPr lang="cs-CZ" smtClean="0"/>
              <a:t>Klasifikace, třídění, výběr</a:t>
            </a:r>
          </a:p>
          <a:p>
            <a:r>
              <a:rPr lang="cs-CZ" smtClean="0"/>
              <a:t>Generalizace</a:t>
            </a:r>
          </a:p>
          <a:p>
            <a:pPr>
              <a:buFont typeface="Wingdings" pitchFamily="2" charset="2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Vznik vědecké teorie </a:t>
            </a:r>
            <a:br>
              <a:rPr lang="cs-CZ" smtClean="0"/>
            </a:br>
            <a:r>
              <a:rPr lang="cs-CZ" smtClean="0"/>
              <a:t> — 2. hypotéza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Vysvětlení faktů</a:t>
            </a:r>
          </a:p>
          <a:p>
            <a:r>
              <a:rPr lang="cs-CZ" smtClean="0"/>
              <a:t>Logická konzistence</a:t>
            </a:r>
          </a:p>
          <a:p>
            <a:r>
              <a:rPr lang="cs-CZ" smtClean="0"/>
              <a:t>Explanace, deskripce, predikce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Vznik vědecké teorie </a:t>
            </a:r>
            <a:br>
              <a:rPr lang="cs-CZ" smtClean="0"/>
            </a:br>
            <a:r>
              <a:rPr lang="cs-CZ" smtClean="0"/>
              <a:t> — 3. teorie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Ověření</a:t>
            </a:r>
          </a:p>
          <a:p>
            <a:pPr lvl="1"/>
            <a:r>
              <a:rPr lang="cs-CZ" smtClean="0"/>
              <a:t>Logické</a:t>
            </a:r>
          </a:p>
          <a:p>
            <a:pPr lvl="1"/>
            <a:r>
              <a:rPr lang="cs-CZ" smtClean="0"/>
              <a:t>Empirické (ověření důsledků)</a:t>
            </a:r>
          </a:p>
          <a:p>
            <a:pPr lvl="1"/>
            <a:r>
              <a:rPr lang="cs-CZ" smtClean="0"/>
              <a:t>Obsahové</a:t>
            </a:r>
          </a:p>
          <a:p>
            <a:pPr lvl="1">
              <a:buFontTx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Interpretace teorie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Naivně empiristická</a:t>
            </a:r>
          </a:p>
          <a:p>
            <a:r>
              <a:rPr lang="cs-CZ" smtClean="0"/>
              <a:t>Instrumentalistická</a:t>
            </a:r>
          </a:p>
          <a:p>
            <a:pPr lvl="1"/>
            <a:r>
              <a:rPr lang="cs-CZ" smtClean="0"/>
              <a:t>Přísná</a:t>
            </a:r>
          </a:p>
          <a:p>
            <a:pPr lvl="2"/>
            <a:r>
              <a:rPr lang="cs-CZ" smtClean="0"/>
              <a:t>Empirická</a:t>
            </a:r>
          </a:p>
          <a:p>
            <a:pPr lvl="2"/>
            <a:r>
              <a:rPr lang="cs-CZ" smtClean="0"/>
              <a:t>Sémantická</a:t>
            </a:r>
          </a:p>
          <a:p>
            <a:pPr lvl="1"/>
            <a:r>
              <a:rPr lang="cs-CZ" smtClean="0"/>
              <a:t>Přirozená</a:t>
            </a:r>
          </a:p>
          <a:p>
            <a:pPr lvl="1"/>
            <a:endParaRPr lang="cs-CZ" smtClean="0"/>
          </a:p>
          <a:p>
            <a:pPr lvl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Funkce teorie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Informativní</a:t>
            </a:r>
          </a:p>
          <a:p>
            <a:r>
              <a:rPr lang="cs-CZ" smtClean="0"/>
              <a:t>Systemizující</a:t>
            </a:r>
          </a:p>
          <a:p>
            <a:r>
              <a:rPr lang="cs-CZ" smtClean="0"/>
              <a:t>Prediktivní</a:t>
            </a:r>
          </a:p>
          <a:p>
            <a:r>
              <a:rPr lang="cs-CZ" smtClean="0"/>
              <a:t>Explanační</a:t>
            </a:r>
          </a:p>
          <a:p>
            <a:r>
              <a:rPr lang="cs-CZ" smtClean="0"/>
              <a:t>Pragmatická</a:t>
            </a:r>
          </a:p>
          <a:p>
            <a:pPr>
              <a:buFont typeface="Wingdings" pitchFamily="2" charset="2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Explanace (explikace)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Kauzální</a:t>
            </a:r>
          </a:p>
          <a:p>
            <a:r>
              <a:rPr lang="cs-CZ" dirty="0" smtClean="0"/>
              <a:t>Funkcionální</a:t>
            </a:r>
          </a:p>
          <a:p>
            <a:r>
              <a:rPr lang="cs-CZ" dirty="0" smtClean="0"/>
              <a:t>Teleologická</a:t>
            </a:r>
          </a:p>
          <a:p>
            <a:endParaRPr lang="cs-CZ" dirty="0" smtClean="0"/>
          </a:p>
          <a:p>
            <a:pPr>
              <a:buFont typeface="Wingdings" pitchFamily="2" charset="2"/>
              <a:buNone/>
            </a:pPr>
            <a:r>
              <a:rPr lang="cs-CZ" dirty="0" err="1" smtClean="0"/>
              <a:t>Pseudoexplanace</a:t>
            </a:r>
            <a:endParaRPr lang="cs-CZ" dirty="0" smtClean="0"/>
          </a:p>
          <a:p>
            <a:r>
              <a:rPr lang="cs-CZ" dirty="0" smtClean="0"/>
              <a:t>Vysvětlení kruhem</a:t>
            </a:r>
          </a:p>
          <a:p>
            <a:r>
              <a:rPr lang="cs-CZ" dirty="0" smtClean="0"/>
              <a:t>Ad hoc (≠ anticipace)</a:t>
            </a:r>
          </a:p>
          <a:p>
            <a:pPr>
              <a:buFont typeface="Wingdings" pitchFamily="2" charset="2"/>
              <a:buNone/>
            </a:pPr>
            <a:r>
              <a:rPr lang="cs-CZ" sz="1100" dirty="0" smtClean="0"/>
              <a:t>					</a:t>
            </a:r>
          </a:p>
          <a:p>
            <a:pPr>
              <a:buFont typeface="Wingdings" pitchFamily="2" charset="2"/>
              <a:buNone/>
            </a:pPr>
            <a:r>
              <a:rPr lang="cs-CZ" sz="1100" dirty="0" smtClean="0"/>
              <a:t>					</a:t>
            </a:r>
            <a:r>
              <a:rPr lang="cs-CZ" sz="1100" dirty="0" err="1" smtClean="0"/>
              <a:t>Jastrzembská</a:t>
            </a:r>
            <a:r>
              <a:rPr lang="cs-CZ" sz="1100" dirty="0" smtClean="0"/>
              <a:t>, Zdeňka: Aspekty vysvětlení, 2008.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/>
              <a:t>Predikce	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Extrapolace</a:t>
            </a:r>
          </a:p>
          <a:p>
            <a:pPr lvl="1"/>
            <a:r>
              <a:rPr lang="cs-CZ" smtClean="0"/>
              <a:t>Přímá</a:t>
            </a:r>
          </a:p>
          <a:p>
            <a:pPr lvl="1"/>
            <a:r>
              <a:rPr lang="cs-CZ" smtClean="0"/>
              <a:t>Korigovaná</a:t>
            </a:r>
          </a:p>
          <a:p>
            <a:r>
              <a:rPr lang="cs-CZ" smtClean="0"/>
              <a:t>Ekvifinalita</a:t>
            </a:r>
          </a:p>
          <a:p>
            <a:r>
              <a:rPr lang="cs-CZ" smtClean="0"/>
              <a:t>Simulace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Prostředky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6737" y="1752600"/>
            <a:ext cx="8008937" cy="4556720"/>
          </a:xfrm>
        </p:spPr>
        <p:txBody>
          <a:bodyPr/>
          <a:lstStyle/>
          <a:p>
            <a:r>
              <a:rPr lang="cs-CZ" dirty="0" smtClean="0"/>
              <a:t>Převaha citování </a:t>
            </a:r>
            <a:r>
              <a:rPr lang="cs-CZ" dirty="0"/>
              <a:t>autorit nad logickou výstavbou </a:t>
            </a:r>
            <a:r>
              <a:rPr lang="cs-CZ" dirty="0" smtClean="0"/>
              <a:t>důkazů</a:t>
            </a:r>
          </a:p>
          <a:p>
            <a:r>
              <a:rPr lang="cs-CZ" dirty="0" smtClean="0"/>
              <a:t>Více spekulativního </a:t>
            </a:r>
            <a:r>
              <a:rPr lang="cs-CZ" dirty="0"/>
              <a:t>myšlení </a:t>
            </a:r>
            <a:r>
              <a:rPr lang="cs-CZ" dirty="0" smtClean="0"/>
              <a:t>než vědecké evidence</a:t>
            </a:r>
          </a:p>
          <a:p>
            <a:r>
              <a:rPr lang="cs-CZ" dirty="0" smtClean="0"/>
              <a:t>Přetvořené </a:t>
            </a:r>
            <a:r>
              <a:rPr lang="cs-CZ" dirty="0"/>
              <a:t>nebo absurdní metafory použité namísto jazyka daného </a:t>
            </a:r>
            <a:r>
              <a:rPr lang="cs-CZ" dirty="0" smtClean="0"/>
              <a:t>oboru</a:t>
            </a:r>
          </a:p>
          <a:p>
            <a:r>
              <a:rPr lang="cs-CZ" dirty="0" smtClean="0"/>
              <a:t>Rétorika místo přemýšlení</a:t>
            </a:r>
          </a:p>
          <a:p>
            <a:r>
              <a:rPr lang="cs-CZ" dirty="0" smtClean="0"/>
              <a:t>Zmatečné </a:t>
            </a:r>
            <a:r>
              <a:rPr lang="cs-CZ" dirty="0"/>
              <a:t>použití významů odborných a běžných slov (termínů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15659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/>
              <a:t>Predikce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Informativní</a:t>
            </a:r>
          </a:p>
          <a:p>
            <a:r>
              <a:rPr lang="cs-CZ" dirty="0" smtClean="0"/>
              <a:t>Manipulativní</a:t>
            </a:r>
          </a:p>
          <a:p>
            <a:pPr lvl="1"/>
            <a:r>
              <a:rPr lang="cs-CZ" dirty="0" smtClean="0"/>
              <a:t>Konstruktivní (sebenaplňující se)</a:t>
            </a:r>
          </a:p>
          <a:p>
            <a:pPr lvl="1"/>
            <a:r>
              <a:rPr lang="cs-CZ" dirty="0" smtClean="0"/>
              <a:t>Varovné (</a:t>
            </a:r>
            <a:r>
              <a:rPr lang="cs-CZ" dirty="0" err="1" smtClean="0"/>
              <a:t>sebevylučující</a:t>
            </a:r>
            <a:r>
              <a:rPr lang="cs-CZ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400" b="1" smtClean="0"/>
              <a:t>Predikce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Deterministické systémy</a:t>
            </a:r>
          </a:p>
          <a:p>
            <a:pPr lvl="1"/>
            <a:r>
              <a:rPr lang="cs-CZ" dirty="0" smtClean="0"/>
              <a:t>Dynamické</a:t>
            </a:r>
          </a:p>
          <a:p>
            <a:pPr lvl="1"/>
            <a:r>
              <a:rPr lang="cs-CZ" dirty="0" smtClean="0"/>
              <a:t>Stochastické</a:t>
            </a:r>
          </a:p>
          <a:p>
            <a:pPr lvl="1">
              <a:buFont typeface="Wingdings" pitchFamily="2" charset="2"/>
              <a:buNone/>
            </a:pPr>
            <a:endParaRPr lang="cs-CZ" dirty="0" smtClean="0"/>
          </a:p>
          <a:p>
            <a:pPr lvl="1">
              <a:buFont typeface="Wingdings" pitchFamily="2" charset="2"/>
              <a:buNone/>
            </a:pPr>
            <a:r>
              <a:rPr lang="cs-CZ" dirty="0" smtClean="0"/>
              <a:t>Historický materialismus (K. Marx)</a:t>
            </a:r>
          </a:p>
          <a:p>
            <a:pPr lvl="1">
              <a:buFont typeface="Wingdings" pitchFamily="2" charset="2"/>
              <a:buNone/>
            </a:pPr>
            <a:r>
              <a:rPr lang="cs-CZ" dirty="0" smtClean="0"/>
              <a:t>Dialektika „trajektorií“ (J.-P. Sartre)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obsah 2"/>
          <p:cNvSpPr>
            <a:spLocks noGrp="1"/>
          </p:cNvSpPr>
          <p:nvPr>
            <p:ph idx="1"/>
          </p:nvPr>
        </p:nvSpPr>
        <p:spPr>
          <a:xfrm>
            <a:off x="611188" y="333375"/>
            <a:ext cx="8001000" cy="5757863"/>
          </a:xfrm>
          <a:solidFill>
            <a:schemeClr val="bg1"/>
          </a:solidFill>
        </p:spPr>
        <p:txBody>
          <a:bodyPr/>
          <a:lstStyle/>
          <a:p>
            <a:r>
              <a:rPr lang="cs-CZ" sz="2000" dirty="0" smtClean="0"/>
              <a:t>Přenos vlastností objektu na výzkumníka a následné neadekvátní závěry</a:t>
            </a:r>
          </a:p>
          <a:p>
            <a:pPr lvl="1"/>
            <a:r>
              <a:rPr lang="cs-CZ" sz="1600" dirty="0"/>
              <a:t>Je vyloučené, abych se s tímto člověkem vůbec bavil. Vždyť se jenom podívejte na některé položky ze seznamu jeho publikací: Pedofilní obrazy ve francouzské literatuře, Sex mladistvých jako literární inspirace, Příprava jehněčího stokrát jinak. To musí být úchyl. </a:t>
            </a:r>
            <a:endParaRPr lang="cs-CZ" sz="1600" dirty="0" smtClean="0"/>
          </a:p>
          <a:p>
            <a:r>
              <a:rPr lang="cs-CZ" sz="2000" dirty="0" err="1" smtClean="0"/>
              <a:t>Apodiktická</a:t>
            </a:r>
            <a:r>
              <a:rPr lang="cs-CZ" sz="2000" dirty="0" smtClean="0"/>
              <a:t> prohlášení, bez logické souvztažnosti, závěry nevyplývají z premis</a:t>
            </a:r>
          </a:p>
          <a:p>
            <a:pPr lvl="1"/>
            <a:r>
              <a:rPr lang="cs-CZ" sz="1600" dirty="0"/>
              <a:t>Je zcela evidentní, že model přírodních věd se osvědčil. Stejně tak jen ignorant by pochyboval o tom, že řada prvků tohoto modelů je velmi dobře aplikovatelná i na další obory lidské činnosti. Je pak naprosto jasné, že historie, byť se zdá být podložena jakkoli silnými fakty, je stále jenom interpretace, která se proměňuje v čase.</a:t>
            </a:r>
          </a:p>
          <a:p>
            <a:r>
              <a:rPr lang="cs-CZ" sz="2000" dirty="0" smtClean="0"/>
              <a:t>Citace autorit zcela odlišných kontextů, než ve kterých byly vyřčeny</a:t>
            </a:r>
          </a:p>
          <a:p>
            <a:pPr lvl="1"/>
            <a:r>
              <a:rPr lang="cs-CZ" sz="1600" dirty="0"/>
              <a:t>Již J. D. </a:t>
            </a:r>
            <a:r>
              <a:rPr lang="cs-CZ" sz="1600" dirty="0" err="1"/>
              <a:t>Bernal</a:t>
            </a:r>
            <a:r>
              <a:rPr lang="cs-CZ" sz="1600" dirty="0"/>
              <a:t> upozorňuje na názor členů královské společnosti, že „věda se má zabývat přírodou a řemesly a že má být užitečná.“ (</a:t>
            </a:r>
            <a:r>
              <a:rPr lang="cs-CZ" sz="1600" dirty="0" err="1"/>
              <a:t>Bernal</a:t>
            </a:r>
            <a:r>
              <a:rPr lang="cs-CZ" sz="1600" dirty="0"/>
              <a:t>, J. D. Věda v dějinách, Praha 1960, sv. 1, s. 291.) Snahy humanitních oborů se pak v tomto světle jeví jako zcela liché</a:t>
            </a:r>
            <a:r>
              <a:rPr lang="cs-CZ" sz="1600" dirty="0" smtClean="0"/>
              <a:t>.</a:t>
            </a:r>
          </a:p>
          <a:p>
            <a:endParaRPr lang="cs-CZ" sz="2000" dirty="0" smtClean="0"/>
          </a:p>
          <a:p>
            <a:pPr lvl="2" algn="r">
              <a:buFont typeface="Wingdings" pitchFamily="2" charset="2"/>
              <a:buNone/>
            </a:pPr>
            <a:endParaRPr lang="cs-CZ" sz="1100" dirty="0" smtClean="0"/>
          </a:p>
          <a:p>
            <a:pPr lvl="2" algn="r">
              <a:buFont typeface="Wingdings" pitchFamily="2" charset="2"/>
              <a:buNone/>
            </a:pPr>
            <a:endParaRPr lang="cs-CZ" sz="1100" dirty="0" smtClean="0"/>
          </a:p>
          <a:p>
            <a:pPr marL="0" indent="0">
              <a:buNone/>
            </a:pPr>
            <a:endParaRPr lang="cs-CZ" sz="1800" dirty="0" smtClean="0"/>
          </a:p>
          <a:p>
            <a:endParaRPr lang="cs-CZ" sz="1800" dirty="0" smtClean="0"/>
          </a:p>
          <a:p>
            <a:endParaRPr lang="cs-CZ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obsah 2"/>
          <p:cNvSpPr>
            <a:spLocks noGrp="1"/>
          </p:cNvSpPr>
          <p:nvPr>
            <p:ph idx="1"/>
          </p:nvPr>
        </p:nvSpPr>
        <p:spPr>
          <a:xfrm>
            <a:off x="611188" y="333375"/>
            <a:ext cx="8001000" cy="5757863"/>
          </a:xfrm>
          <a:solidFill>
            <a:schemeClr val="bg1"/>
          </a:solidFill>
        </p:spPr>
        <p:txBody>
          <a:bodyPr/>
          <a:lstStyle/>
          <a:p>
            <a:r>
              <a:rPr lang="cs-CZ" sz="2000" dirty="0" smtClean="0"/>
              <a:t>Nezdůvodněné zevšeobecňování výsledků výzkumů speciálních věd</a:t>
            </a:r>
          </a:p>
          <a:p>
            <a:endParaRPr lang="cs-CZ" sz="2000" dirty="0" smtClean="0"/>
          </a:p>
          <a:p>
            <a:pPr lvl="1"/>
            <a:r>
              <a:rPr lang="cs-CZ" sz="1600" dirty="0" smtClean="0"/>
              <a:t>Heisenberg </a:t>
            </a:r>
            <a:r>
              <a:rPr lang="cs-CZ" sz="1600" dirty="0"/>
              <a:t>ve svém principu upozorňuje, že „komplementární vlastnosti zkoumaného objektu není možné zjistit současně se stejnou mírou přesnosti“. Tato nemožnost dosažení přesné znalosti komplementarit platí i ve společnosti. Prostě není možné jednoznačně současně určit, nakolik byly finanční prostředky rozkradené, nebo prožrané. Co nebylo ukradeno, bylo prožráno.</a:t>
            </a:r>
          </a:p>
          <a:p>
            <a:r>
              <a:rPr lang="cs-CZ" sz="2000" dirty="0" smtClean="0"/>
              <a:t>Při použití metafor jsou zaměňovány jejich kontexty - metafory z fyziky (pěna, teorie strun, teorie relativity) jsou použity, jako by měly pouze význam, který jim přisuzuje běžný jazyk... </a:t>
            </a:r>
          </a:p>
          <a:p>
            <a:pPr marL="0" indent="0">
              <a:buNone/>
            </a:pPr>
            <a:endParaRPr lang="cs-CZ" sz="2000" dirty="0" smtClean="0"/>
          </a:p>
          <a:p>
            <a:pPr lvl="1"/>
            <a:r>
              <a:rPr lang="cs-CZ" sz="1600" dirty="0"/>
              <a:t>Kvantová mechanika běžně pracuje s takovými vlastnostmi částic, jako jsou šarm, barva a podivnost. Ano, svět kvantové mechaniky je opravdu podivný a pestrobarevný, neuděláte jistě chybu, když se jeho šarmem budete inspirovat i ve svých, zcela odlišných oborech</a:t>
            </a:r>
            <a:r>
              <a:rPr lang="cs-CZ" sz="1600" dirty="0" smtClean="0"/>
              <a:t>.</a:t>
            </a:r>
          </a:p>
          <a:p>
            <a:pPr lvl="2" algn="r">
              <a:buFont typeface="Wingdings" pitchFamily="2" charset="2"/>
              <a:buNone/>
            </a:pPr>
            <a:endParaRPr lang="cs-CZ" sz="1100" dirty="0" smtClean="0">
              <a:hlinkClick r:id="rId2"/>
            </a:endParaRPr>
          </a:p>
          <a:p>
            <a:pPr lvl="2" algn="r">
              <a:buFont typeface="Wingdings" pitchFamily="2" charset="2"/>
              <a:buNone/>
            </a:pPr>
            <a:endParaRPr lang="cs-CZ" sz="1100" dirty="0" smtClean="0">
              <a:hlinkClick r:id="rId2"/>
            </a:endParaRPr>
          </a:p>
          <a:p>
            <a:pPr marL="0" indent="0">
              <a:buNone/>
            </a:pPr>
            <a:endParaRPr lang="cs-CZ" sz="1800" dirty="0" smtClean="0"/>
          </a:p>
          <a:p>
            <a:endParaRPr 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271686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obsah 2"/>
          <p:cNvSpPr>
            <a:spLocks noGrp="1"/>
          </p:cNvSpPr>
          <p:nvPr>
            <p:ph idx="1"/>
          </p:nvPr>
        </p:nvSpPr>
        <p:spPr>
          <a:xfrm>
            <a:off x="611188" y="333375"/>
            <a:ext cx="8001000" cy="5757863"/>
          </a:xfrm>
          <a:solidFill>
            <a:schemeClr val="bg1"/>
          </a:solidFill>
        </p:spPr>
        <p:txBody>
          <a:bodyPr/>
          <a:lstStyle/>
          <a:p>
            <a:endParaRPr lang="cs-CZ" sz="2000" dirty="0" smtClean="0"/>
          </a:p>
          <a:p>
            <a:r>
              <a:rPr lang="cs-CZ" sz="2000" dirty="0" smtClean="0"/>
              <a:t>Neoprávněná aplikace vědeckých teorii z jednoho vědeckého oboru na jiný (geometrické modely neuróz u </a:t>
            </a:r>
            <a:r>
              <a:rPr lang="cs-CZ" sz="2000" dirty="0" err="1" smtClean="0"/>
              <a:t>Lacana</a:t>
            </a:r>
            <a:r>
              <a:rPr lang="cs-CZ" sz="2000" dirty="0" smtClean="0"/>
              <a:t>, spojování topologie s psychologií, psychoanalýza AIDS s topologií...).</a:t>
            </a:r>
          </a:p>
          <a:p>
            <a:pPr lvl="1"/>
            <a:r>
              <a:rPr lang="cs-CZ" sz="1600" dirty="0"/>
              <a:t>V moderní vědě zcela nekompromisně zvítězil atomismus. Svět podle moderní vědy je diskrétní, složený z elementárních částic, mezi kterými působí čtyři základní fyzikální interakce. A stejně jako fyzici usilují o nalezení teorie sjednocující tyto interakce, musí se i historici/psychologové/lingvisté/… snažit eliminovat svá četná vysvětlení a najít jedno univerzální.</a:t>
            </a:r>
          </a:p>
          <a:p>
            <a:endParaRPr lang="cs-CZ" sz="2000" dirty="0" smtClean="0"/>
          </a:p>
          <a:p>
            <a:pPr lvl="2" algn="r">
              <a:buFont typeface="Wingdings" pitchFamily="2" charset="2"/>
              <a:buNone/>
            </a:pPr>
            <a:endParaRPr lang="cs-CZ" sz="1100" dirty="0" smtClean="0">
              <a:hlinkClick r:id="rId2"/>
            </a:endParaRPr>
          </a:p>
          <a:p>
            <a:pPr lvl="2" algn="r">
              <a:buFont typeface="Wingdings" pitchFamily="2" charset="2"/>
              <a:buNone/>
            </a:pPr>
            <a:endParaRPr lang="cs-CZ" sz="1100" dirty="0" smtClean="0">
              <a:hlinkClick r:id="rId2"/>
            </a:endParaRP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(Všechny příklady jsou vymyšlené.)</a:t>
            </a:r>
          </a:p>
          <a:p>
            <a:endParaRPr lang="cs-CZ" sz="1800" dirty="0" smtClean="0"/>
          </a:p>
          <a:p>
            <a:endParaRPr 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89273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Vědecký jazyk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Volba univerza (soubor předmětů)</a:t>
            </a:r>
          </a:p>
          <a:p>
            <a:pPr eaLnBrk="1" hangingPunct="1"/>
            <a:r>
              <a:rPr lang="cs-CZ" dirty="0" smtClean="0"/>
              <a:t>Intencionální báze (volba       vlastností z předmětného univerza)</a:t>
            </a:r>
          </a:p>
          <a:p>
            <a:pPr eaLnBrk="1" hangingPunct="1"/>
            <a:r>
              <a:rPr lang="cs-CZ" dirty="0" smtClean="0"/>
              <a:t>Syntaktická báze (volba jazykových prostředků a pravidel používání)</a:t>
            </a:r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 Carnapovy klasifikace vět	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err="1" smtClean="0"/>
              <a:t>Kvazisyntaktické</a:t>
            </a:r>
            <a:r>
              <a:rPr lang="cs-CZ" dirty="0" smtClean="0"/>
              <a:t> věty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dirty="0" smtClean="0"/>
              <a:t>-------------------------------</a:t>
            </a:r>
          </a:p>
          <a:p>
            <a:pPr lvl="1" eaLnBrk="1" hangingPunct="1"/>
            <a:r>
              <a:rPr lang="cs-CZ" dirty="0" smtClean="0"/>
              <a:t>A) Věta předmětného jazyka </a:t>
            </a:r>
          </a:p>
          <a:p>
            <a:pPr lvl="1" eaLnBrk="1" hangingPunct="1"/>
            <a:r>
              <a:rPr lang="cs-CZ" dirty="0" smtClean="0"/>
              <a:t>B) Věta metajazyka</a:t>
            </a:r>
          </a:p>
          <a:p>
            <a:pPr lvl="1" eaLnBrk="1" hangingPunct="1"/>
            <a:r>
              <a:rPr lang="cs-CZ" dirty="0" smtClean="0"/>
              <a:t>C) Podvodné věty „tvářící se“ jako A, ale jsou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Jazyk a metajazyk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Úroveň</a:t>
            </a:r>
          </a:p>
          <a:p>
            <a:pPr lvl="1" eaLnBrk="1" hangingPunct="1"/>
            <a:r>
              <a:rPr lang="cs-CZ" dirty="0" smtClean="0"/>
              <a:t>Ontická – předmětnost</a:t>
            </a:r>
          </a:p>
          <a:p>
            <a:pPr lvl="1" eaLnBrk="1" hangingPunct="1"/>
            <a:r>
              <a:rPr lang="cs-CZ" dirty="0" smtClean="0"/>
              <a:t>Epistemická – výpověď o předmětnosti</a:t>
            </a:r>
          </a:p>
          <a:p>
            <a:pPr lvl="1" eaLnBrk="1" hangingPunct="1">
              <a:buFont typeface="Wingdings" pitchFamily="2" charset="2"/>
              <a:buNone/>
            </a:pPr>
            <a:endParaRPr lang="cs-CZ" dirty="0" smtClean="0"/>
          </a:p>
          <a:p>
            <a:pPr lvl="1" eaLnBrk="1" hangingPunct="1">
              <a:buFont typeface="Wingdings" pitchFamily="2" charset="2"/>
              <a:buChar char="à"/>
            </a:pPr>
            <a:r>
              <a:rPr lang="cs-CZ" dirty="0" smtClean="0">
                <a:sym typeface="Wingdings" pitchFamily="2" charset="2"/>
              </a:rPr>
              <a:t>Rozlišení (faktu) objektivního světa a jeho popisu (interpretace)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cs-CZ" dirty="0" smtClean="0"/>
              <a:t>(Zpochybnění objektivity – vše je jen text – pravda není – je jen názor – každý má nárok na názor – každý si plká, co chce)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MOVIE_ONCLICK_URL_TARGET" val="_self"/>
  <p:tag name="GENSWF_MOVIE_PRESENTATION_END_URL_TARGET" val="_self"/>
  <p:tag name="FLASHSPRING_PRESENTATION_TITLE" val="top10_1"/>
</p:tagLst>
</file>

<file path=ppt/theme/theme1.xml><?xml version="1.0" encoding="utf-8"?>
<a:theme xmlns:a="http://schemas.openxmlformats.org/drawingml/2006/main" name="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0</TotalTime>
  <Words>785</Words>
  <Application>Microsoft Office PowerPoint</Application>
  <PresentationFormat>Předvádění na obrazovce (4:3)</PresentationFormat>
  <Paragraphs>222</Paragraphs>
  <Slides>31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4" baseType="lpstr">
      <vt:lpstr>Verdana</vt:lpstr>
      <vt:lpstr>Wingdings</vt:lpstr>
      <vt:lpstr>Profil</vt:lpstr>
      <vt:lpstr>Alan D. Sokal – o jedné aféře</vt:lpstr>
      <vt:lpstr>Přiznání</vt:lpstr>
      <vt:lpstr>Prostředky</vt:lpstr>
      <vt:lpstr>Prezentace aplikace PowerPoint</vt:lpstr>
      <vt:lpstr>Prezentace aplikace PowerPoint</vt:lpstr>
      <vt:lpstr>Prezentace aplikace PowerPoint</vt:lpstr>
      <vt:lpstr>Vědecký jazyk</vt:lpstr>
      <vt:lpstr>Z Carnapovy klasifikace vět </vt:lpstr>
      <vt:lpstr>Jazyk a metajazyk</vt:lpstr>
      <vt:lpstr>Rozpoznání lžitextu  — argumentace</vt:lpstr>
      <vt:lpstr>Rozpoznání lžitextu  — obrazové a jazykové prostředky</vt:lpstr>
      <vt:lpstr>Francouzská strategie</vt:lpstr>
      <vt:lpstr>Německá strategie</vt:lpstr>
      <vt:lpstr>Anglická strategie</vt:lpstr>
      <vt:lpstr>Argumentace</vt:lpstr>
      <vt:lpstr>Technická složka argumentace</vt:lpstr>
      <vt:lpstr>G. G. </vt:lpstr>
      <vt:lpstr>G. G.</vt:lpstr>
      <vt:lpstr>Pascalova sázka</vt:lpstr>
      <vt:lpstr>Paradigmata, principy usuzování, logické požadavky</vt:lpstr>
      <vt:lpstr>Věcná složka argumentace</vt:lpstr>
      <vt:lpstr>Vědecká teorie — fakta</vt:lpstr>
      <vt:lpstr>Vznik vědecké teorie  — 1. domněnka </vt:lpstr>
      <vt:lpstr>Vznik vědecké teorie   — 2. hypotéza</vt:lpstr>
      <vt:lpstr>Vznik vědecké teorie   — 3. teorie</vt:lpstr>
      <vt:lpstr>Interpretace teorie</vt:lpstr>
      <vt:lpstr>Funkce teorie</vt:lpstr>
      <vt:lpstr>Explanace (explikace)</vt:lpstr>
      <vt:lpstr>Predikce </vt:lpstr>
      <vt:lpstr>Predikce</vt:lpstr>
      <vt:lpstr>Predikce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Jazyk a metajazyk</dc:title>
  <dc:creator>josef</dc:creator>
  <cp:lastModifiedBy>Josef Krob</cp:lastModifiedBy>
  <cp:revision>78</cp:revision>
  <cp:lastPrinted>1601-01-01T00:00:00Z</cp:lastPrinted>
  <dcterms:created xsi:type="dcterms:W3CDTF">2008-02-14T21:04:29Z</dcterms:created>
  <dcterms:modified xsi:type="dcterms:W3CDTF">2018-10-05T08:24:19Z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