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4" r:id="rId8"/>
    <p:sldId id="261" r:id="rId9"/>
    <p:sldId id="266" r:id="rId10"/>
    <p:sldId id="262" r:id="rId11"/>
    <p:sldId id="267" r:id="rId1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2" autoAdjust="0"/>
    <p:restoredTop sz="94453" autoAdjust="0"/>
  </p:normalViewPr>
  <p:slideViewPr>
    <p:cSldViewPr>
      <p:cViewPr varScale="1">
        <p:scale>
          <a:sx n="84" d="100"/>
          <a:sy n="84" d="100"/>
        </p:scale>
        <p:origin x="57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CEBAA-08A7-4B09-B4C1-3F05B2A10E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7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AB364-BFB7-489D-8E68-4FD0EDB065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587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32DE2-CC57-49BD-9070-300B3A7EEA6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988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8E86B-8707-4EC9-8371-73D9A8259E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909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980F6-EA5D-494E-B517-F240B165DE5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766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2C719-F24A-4820-826E-F4676719CC4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2929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14BE8-923E-4B39-B8B9-B334BECEFE3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549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04973-947C-4343-9376-A24F383170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6378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A1E38-A406-4329-B266-8E13FBA2E15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7259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2341C-AA9F-45C8-AFDD-BFAB0CF7878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565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C90D2-FB14-48E1-A595-F176579D807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4226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C0AD00-E8F0-4695-A8B9-F1C612E1520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46SwgDT9T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Entropic Time (Backwards Billy Joel Parody) - A Capella Scien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196752"/>
            <a:ext cx="8487221" cy="4774481"/>
          </a:xfrm>
        </p:spPr>
      </p:pic>
    </p:spTree>
    <p:extLst>
      <p:ext uri="{BB962C8B-B14F-4D97-AF65-F5344CB8AC3E}">
        <p14:creationId xmlns:p14="http://schemas.microsoft.com/office/powerpoint/2010/main" val="36979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Nefyzikální čas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Fyziologický (biologický)</a:t>
            </a:r>
          </a:p>
          <a:p>
            <a:pPr eaLnBrk="1" hangingPunct="1"/>
            <a:r>
              <a:rPr lang="cs-CZ" altLang="cs-CZ" smtClean="0"/>
              <a:t>Psychologický</a:t>
            </a:r>
          </a:p>
          <a:p>
            <a:pPr eaLnBrk="1" hangingPunct="1"/>
            <a:r>
              <a:rPr lang="cs-CZ" altLang="cs-CZ" smtClean="0"/>
              <a:t>Historický</a:t>
            </a:r>
          </a:p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/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Resumé</a:t>
            </a:r>
            <a:endParaRPr lang="cs-CZ" dirty="0"/>
          </a:p>
        </p:txBody>
      </p:sp>
      <p:pic>
        <p:nvPicPr>
          <p:cNvPr id="6" name="L46SwgDT9T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1700808"/>
            <a:ext cx="857695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atin typeface="Tahoma" panose="020B0604030504040204" pitchFamily="34" charset="0"/>
              </a:rPr>
              <a:t>Ontické základy představ o čase</a:t>
            </a: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atin typeface="Tahoma" panose="020B0604030504040204" pitchFamily="34" charset="0"/>
              </a:rPr>
              <a:t>Obraz jednosměrnosti a nevratnosti plynutí času</a:t>
            </a:r>
          </a:p>
          <a:p>
            <a:pPr eaLnBrk="1" hangingPunct="1"/>
            <a:r>
              <a:rPr lang="cs-CZ" altLang="cs-CZ" smtClean="0">
                <a:latin typeface="Tahoma" panose="020B0604030504040204" pitchFamily="34" charset="0"/>
              </a:rPr>
              <a:t>Hledání ontického procesu adekvátního tomuto obrazu</a:t>
            </a:r>
          </a:p>
          <a:p>
            <a:pPr eaLnBrk="1" hangingPunct="1"/>
            <a:endParaRPr lang="cs-CZ" altLang="cs-CZ" smtClean="0">
              <a:latin typeface="Tahom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cs-CZ" altLang="cs-CZ" smtClean="0">
                <a:latin typeface="Tahoma" panose="020B0604030504040204" pitchFamily="34" charset="0"/>
                <a:sym typeface="Wingdings" panose="05000000000000000000" pitchFamily="2" charset="2"/>
              </a:rPr>
              <a:t>Termodynamika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cs-CZ" altLang="cs-CZ" smtClean="0">
                <a:latin typeface="Tahoma" panose="020B0604030504040204" pitchFamily="34" charset="0"/>
              </a:rPr>
              <a:t>Teorie relativity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cs-CZ" altLang="cs-CZ" smtClean="0">
                <a:latin typeface="Tahoma" panose="020B0604030504040204" pitchFamily="34" charset="0"/>
              </a:rPr>
              <a:t>Kvantová mechanika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Hledání šipek času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Psychologická</a:t>
            </a:r>
          </a:p>
          <a:p>
            <a:pPr lvl="1" eaLnBrk="1" hangingPunct="1"/>
            <a:r>
              <a:rPr lang="cs-CZ" altLang="cs-CZ" smtClean="0"/>
              <a:t>Paměť a anticipace (</a:t>
            </a:r>
            <a:r>
              <a:rPr lang="cs-CZ" altLang="cs-CZ" smtClean="0">
                <a:solidFill>
                  <a:schemeClr val="folHlink"/>
                </a:solidFill>
              </a:rPr>
              <a:t>čas si nepamatujeme</a:t>
            </a:r>
            <a:r>
              <a:rPr lang="cs-CZ" altLang="cs-CZ" smtClean="0"/>
              <a:t>)</a:t>
            </a:r>
          </a:p>
          <a:p>
            <a:pPr lvl="1" eaLnBrk="1" hangingPunct="1"/>
            <a:r>
              <a:rPr lang="cs-CZ" altLang="cs-CZ" smtClean="0"/>
              <a:t>Potíž všech promluv o čase</a:t>
            </a:r>
          </a:p>
          <a:p>
            <a:pPr eaLnBrk="1" hangingPunct="1"/>
            <a:r>
              <a:rPr lang="cs-CZ" altLang="cs-CZ" smtClean="0"/>
              <a:t>Termodynamická</a:t>
            </a:r>
          </a:p>
          <a:p>
            <a:pPr lvl="1" eaLnBrk="1" hangingPunct="1"/>
            <a:r>
              <a:rPr lang="cs-CZ" altLang="cs-CZ" smtClean="0"/>
              <a:t>Růst entropie</a:t>
            </a:r>
          </a:p>
          <a:p>
            <a:pPr lvl="2" eaLnBrk="1" hangingPunct="1"/>
            <a:r>
              <a:rPr lang="cs-CZ" altLang="cs-CZ" smtClean="0"/>
              <a:t>Izolované konečné systémy</a:t>
            </a:r>
          </a:p>
          <a:p>
            <a:pPr lvl="2" eaLnBrk="1" hangingPunct="1"/>
            <a:r>
              <a:rPr lang="cs-CZ" altLang="cs-CZ" smtClean="0"/>
              <a:t>Otevřené systémy</a:t>
            </a:r>
          </a:p>
          <a:p>
            <a:pPr lvl="1" eaLnBrk="1" hangingPunct="1"/>
            <a:r>
              <a:rPr lang="cs-CZ" altLang="cs-CZ" smtClean="0"/>
              <a:t>Vesmír a entropie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Kosmologická šipka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Vesmírná evoluce?</a:t>
            </a:r>
          </a:p>
          <a:p>
            <a:pPr eaLnBrk="1" hangingPunct="1"/>
            <a:r>
              <a:rPr lang="cs-CZ" altLang="cs-CZ" smtClean="0"/>
              <a:t>Všechny procesy stejný směr?</a:t>
            </a:r>
          </a:p>
          <a:p>
            <a:pPr eaLnBrk="1" hangingPunct="1"/>
            <a:r>
              <a:rPr lang="cs-CZ" altLang="cs-CZ" smtClean="0"/>
              <a:t>Fyzikální minulost a budoucnost?</a:t>
            </a:r>
          </a:p>
          <a:p>
            <a:pPr eaLnBrk="1" hangingPunct="1"/>
            <a:r>
              <a:rPr lang="cs-CZ" altLang="cs-CZ" smtClean="0"/>
              <a:t>Počátek a konec?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Vlnová šipka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Nevratnost času?</a:t>
            </a:r>
          </a:p>
        </p:txBody>
      </p:sp>
      <p:pic>
        <p:nvPicPr>
          <p:cNvPr id="5124" name="Picture 5" descr="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781300"/>
            <a:ext cx="52387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Opět entropie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Dynamické a statistické v určení času</a:t>
            </a:r>
          </a:p>
          <a:p>
            <a:pPr lvl="1" eaLnBrk="1" hangingPunct="1"/>
            <a:r>
              <a:rPr lang="cs-CZ" altLang="cs-CZ" smtClean="0"/>
              <a:t>H. Reichenbach – svět systémů</a:t>
            </a:r>
          </a:p>
          <a:p>
            <a:pPr lvl="1" eaLnBrk="1" hangingPunct="1"/>
            <a:r>
              <a:rPr lang="cs-CZ" altLang="cs-CZ" smtClean="0"/>
              <a:t>I. Prigogine – otevřené systémy </a:t>
            </a:r>
            <a:br>
              <a:rPr lang="cs-CZ" altLang="cs-CZ" smtClean="0"/>
            </a:br>
            <a:r>
              <a:rPr lang="cs-CZ" altLang="cs-CZ" smtClean="0">
                <a:sym typeface="Wingdings" panose="05000000000000000000" pitchFamily="2" charset="2"/>
              </a:rPr>
              <a:t> disipativní struktury</a:t>
            </a:r>
          </a:p>
          <a:p>
            <a:pPr lvl="4" eaLnBrk="1" hangingPunct="1"/>
            <a:r>
              <a:rPr lang="cs-CZ" altLang="cs-CZ" smtClean="0"/>
              <a:t>Samoorganizující se systémy</a:t>
            </a:r>
          </a:p>
          <a:p>
            <a:pPr lvl="2" eaLnBrk="1" hangingPunct="1"/>
            <a:r>
              <a:rPr lang="cs-CZ" altLang="cs-CZ" smtClean="0"/>
              <a:t>Otázka symetrie (fyzikálních zákonů)</a:t>
            </a:r>
          </a:p>
          <a:p>
            <a:pPr lvl="3" eaLnBrk="1" hangingPunct="1"/>
            <a:r>
              <a:rPr lang="cs-CZ" altLang="cs-CZ" smtClean="0"/>
              <a:t>Skryté parametry</a:t>
            </a:r>
          </a:p>
          <a:p>
            <a:pPr lvl="3" eaLnBrk="1" hangingPunct="1"/>
            <a:r>
              <a:rPr lang="cs-CZ" altLang="cs-CZ" smtClean="0"/>
              <a:t>Deterministické rovnice + disipativní struktura = nevratnost</a:t>
            </a:r>
          </a:p>
          <a:p>
            <a:pPr lvl="1" eaLnBrk="1" hangingPunct="1">
              <a:buFontTx/>
              <a:buNone/>
            </a:pPr>
            <a:endParaRPr lang="cs-CZ" altLang="cs-CZ" smtClean="0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 smtClean="0">
                <a:ln>
                  <a:noFill/>
                </a:ln>
                <a:solidFill>
                  <a:srgbClr val="0A0A0A"/>
                </a:solidFill>
                <a:effectLst/>
                <a:latin typeface="Arial Unicode MS"/>
              </a:rPr>
              <a:t>budu zač</a:t>
            </a:r>
            <a:r>
              <a:rPr kumimoji="0" lang="cs-CZ" altLang="cs-CZ" sz="900" b="0" i="0" u="none" strike="noStrike" cap="none" normalizeH="0" baseline="0" smtClean="0">
                <a:ln>
                  <a:noFill/>
                </a:ln>
                <a:solidFill>
                  <a:srgbClr val="0A0A0A"/>
                </a:solidFill>
                <a:effectLst/>
                <a:latin typeface="Tahoma" panose="020B0604030504040204" pitchFamily="34" charset="0"/>
              </a:rPr>
              <a:t>í</a:t>
            </a:r>
            <a:r>
              <a:rPr kumimoji="0" lang="cs-CZ" altLang="cs-CZ" sz="900" b="0" i="0" u="none" strike="noStrike" cap="none" normalizeH="0" baseline="0" smtClean="0">
                <a:ln>
                  <a:noFill/>
                </a:ln>
                <a:solidFill>
                  <a:srgbClr val="0A0A0A"/>
                </a:solidFill>
                <a:effectLst/>
                <a:latin typeface="Arial Unicode MS"/>
              </a:rPr>
              <a:t>nat vařit</a:t>
            </a: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 </a:t>
            </a:r>
            <a:endParaRPr kumimoji="0" lang="cs-CZ" altLang="cs-CZ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 descr="Běh">
            <a:extLst>
              <a:ext uri="{FF2B5EF4-FFF2-40B4-BE49-F238E27FC236}">
                <a16:creationId xmlns:a16="http://schemas.microsoft.com/office/drawing/2014/main" id="{CEF5231E-E69D-4158-9002-9DF543CDB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2127" y="3086099"/>
            <a:ext cx="1661747" cy="1661747"/>
          </a:xfrm>
          <a:prstGeom prst="rect">
            <a:avLst/>
          </a:prstGeom>
        </p:spPr>
      </p:pic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51E29A5F-0BBC-42CD-9265-390B29532B84}"/>
              </a:ext>
            </a:extLst>
          </p:cNvPr>
          <p:cNvSpPr/>
          <p:nvPr/>
        </p:nvSpPr>
        <p:spPr>
          <a:xfrm>
            <a:off x="972401" y="2189570"/>
            <a:ext cx="1595988" cy="896530"/>
          </a:xfrm>
          <a:prstGeom prst="wedgeEllipseCallout">
            <a:avLst>
              <a:gd name="adj1" fmla="val -12239"/>
              <a:gd name="adj2" fmla="val 8034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/>
              <a:t>Kudy do budoucnosti?</a:t>
            </a:r>
          </a:p>
        </p:txBody>
      </p:sp>
      <p:sp>
        <p:nvSpPr>
          <p:cNvPr id="7" name="AutoShape 2" descr="Výsledek obrázku pro psychologie znak">
            <a:extLst>
              <a:ext uri="{FF2B5EF4-FFF2-40B4-BE49-F238E27FC236}">
                <a16:creationId xmlns:a16="http://schemas.microsoft.com/office/drawing/2014/main" id="{9734DA20-C7CB-4C94-B79D-FD9D6CE47A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6082"/>
            <a:ext cx="228600" cy="22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600"/>
          </a:p>
        </p:txBody>
      </p:sp>
      <p:sp>
        <p:nvSpPr>
          <p:cNvPr id="8" name="AutoShape 4" descr="Výsledek obrázku pro psychologie znak">
            <a:extLst>
              <a:ext uri="{FF2B5EF4-FFF2-40B4-BE49-F238E27FC236}">
                <a16:creationId xmlns:a16="http://schemas.microsoft.com/office/drawing/2014/main" id="{EF95FA65-9826-4CE8-9FF2-C10CBEA645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30382"/>
            <a:ext cx="228600" cy="22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600"/>
          </a:p>
        </p:txBody>
      </p:sp>
      <p:sp>
        <p:nvSpPr>
          <p:cNvPr id="9" name="AutoShape 6" descr="Výsledek obrázku pro psychologie znak">
            <a:extLst>
              <a:ext uri="{FF2B5EF4-FFF2-40B4-BE49-F238E27FC236}">
                <a16:creationId xmlns:a16="http://schemas.microsoft.com/office/drawing/2014/main" id="{C2AABC44-4892-4290-8E43-A2FC14E19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77899" y="3521223"/>
            <a:ext cx="448382" cy="4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cs-CZ" sz="4800" b="1" i="1" dirty="0">
                <a:latin typeface="Comic Sans MS" panose="030F0702030302020204" pitchFamily="66" charset="0"/>
              </a:rPr>
              <a:t>R</a:t>
            </a:r>
          </a:p>
        </p:txBody>
      </p:sp>
      <p:pic>
        <p:nvPicPr>
          <p:cNvPr id="1036" name="Picture 12" descr="Související obrázek">
            <a:extLst>
              <a:ext uri="{FF2B5EF4-FFF2-40B4-BE49-F238E27FC236}">
                <a16:creationId xmlns:a16="http://schemas.microsoft.com/office/drawing/2014/main" id="{8778BAF8-07F6-4BC1-BD55-CCFA79B10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082" y="1161010"/>
            <a:ext cx="1325236" cy="130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Řečová bublina: oválný bublinový popisek 11">
            <a:extLst>
              <a:ext uri="{FF2B5EF4-FFF2-40B4-BE49-F238E27FC236}">
                <a16:creationId xmlns:a16="http://schemas.microsoft.com/office/drawing/2014/main" id="{314B6451-21E0-4015-8B90-9A6FE00D17E2}"/>
              </a:ext>
            </a:extLst>
          </p:cNvPr>
          <p:cNvSpPr/>
          <p:nvPr/>
        </p:nvSpPr>
        <p:spPr>
          <a:xfrm>
            <a:off x="1808069" y="550397"/>
            <a:ext cx="2154374" cy="847416"/>
          </a:xfrm>
          <a:prstGeom prst="wedgeEllipseCallout">
            <a:avLst>
              <a:gd name="adj1" fmla="val 73168"/>
              <a:gd name="adj2" fmla="val 1082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/>
              <a:t>Na opačnou stranu než si pamatuješ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E018E9BC-43A9-4037-8856-3248CB7FA6E2}"/>
              </a:ext>
            </a:extLst>
          </p:cNvPr>
          <p:cNvSpPr/>
          <p:nvPr/>
        </p:nvSpPr>
        <p:spPr>
          <a:xfrm>
            <a:off x="3543383" y="2379161"/>
            <a:ext cx="1188637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cs-CZ" sz="6600" b="1" i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S</a:t>
            </a:r>
          </a:p>
        </p:txBody>
      </p:sp>
      <p:sp>
        <p:nvSpPr>
          <p:cNvPr id="16" name="Řečová bublina: oválný bublinový popisek 15">
            <a:extLst>
              <a:ext uri="{FF2B5EF4-FFF2-40B4-BE49-F238E27FC236}">
                <a16:creationId xmlns:a16="http://schemas.microsoft.com/office/drawing/2014/main" id="{CFC938C5-9E62-46DB-B8A7-6596DC5A46D5}"/>
              </a:ext>
            </a:extLst>
          </p:cNvPr>
          <p:cNvSpPr/>
          <p:nvPr/>
        </p:nvSpPr>
        <p:spPr>
          <a:xfrm flipH="1">
            <a:off x="4908937" y="1818283"/>
            <a:ext cx="2099552" cy="1167161"/>
          </a:xfrm>
          <a:prstGeom prst="wedgeEllipseCallout">
            <a:avLst>
              <a:gd name="adj1" fmla="val 67014"/>
              <a:gd name="adj2" fmla="val 3601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/>
              <a:t>Většinou tudy</a:t>
            </a:r>
          </a:p>
        </p:txBody>
      </p:sp>
      <p:sp>
        <p:nvSpPr>
          <p:cNvPr id="17" name="Řečová bublina: oválný bublinový popisek 16">
            <a:extLst>
              <a:ext uri="{FF2B5EF4-FFF2-40B4-BE49-F238E27FC236}">
                <a16:creationId xmlns:a16="http://schemas.microsoft.com/office/drawing/2014/main" id="{26B2A855-9FD1-4F70-B0FC-7A105C7E7B3A}"/>
              </a:ext>
            </a:extLst>
          </p:cNvPr>
          <p:cNvSpPr/>
          <p:nvPr/>
        </p:nvSpPr>
        <p:spPr>
          <a:xfrm>
            <a:off x="1973874" y="3217314"/>
            <a:ext cx="1995729" cy="1055387"/>
          </a:xfrm>
          <a:prstGeom prst="wedgeEllipseCallout">
            <a:avLst>
              <a:gd name="adj1" fmla="val 78646"/>
              <a:gd name="adj2" fmla="val 113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/>
              <a:t>Teď momentálně  tudy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831BD55-618E-4173-8B82-84FB11855C2A}"/>
              </a:ext>
            </a:extLst>
          </p:cNvPr>
          <p:cNvSpPr txBox="1"/>
          <p:nvPr/>
        </p:nvSpPr>
        <p:spPr>
          <a:xfrm>
            <a:off x="4173889" y="4958603"/>
            <a:ext cx="946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/>
              <a:t>e</a:t>
            </a:r>
            <a:r>
              <a:rPr lang="cs-CZ" sz="5400" baseline="30000" dirty="0"/>
              <a:t>+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6AF07B01-5665-414F-8BBB-AFBF2A66ECE3}"/>
              </a:ext>
            </a:extLst>
          </p:cNvPr>
          <p:cNvSpPr/>
          <p:nvPr/>
        </p:nvSpPr>
        <p:spPr>
          <a:xfrm>
            <a:off x="3968133" y="4376511"/>
            <a:ext cx="7168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5400" dirty="0"/>
              <a:t>e</a:t>
            </a:r>
            <a:r>
              <a:rPr lang="cs-CZ" sz="5400" baseline="30000" dirty="0"/>
              <a:t>-</a:t>
            </a:r>
          </a:p>
        </p:txBody>
      </p:sp>
      <p:sp>
        <p:nvSpPr>
          <p:cNvPr id="20" name="Řečová bublina: oválný bublinový popisek 19">
            <a:extLst>
              <a:ext uri="{FF2B5EF4-FFF2-40B4-BE49-F238E27FC236}">
                <a16:creationId xmlns:a16="http://schemas.microsoft.com/office/drawing/2014/main" id="{07465133-47B2-4C2F-83BE-F23DBAAC7165}"/>
              </a:ext>
            </a:extLst>
          </p:cNvPr>
          <p:cNvSpPr/>
          <p:nvPr/>
        </p:nvSpPr>
        <p:spPr>
          <a:xfrm flipH="1">
            <a:off x="2036446" y="4769034"/>
            <a:ext cx="1175876" cy="1017454"/>
          </a:xfrm>
          <a:prstGeom prst="wedgeEllipseCallout">
            <a:avLst>
              <a:gd name="adj1" fmla="val -128156"/>
              <a:gd name="adj2" fmla="val -4334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/>
              <a:t>Za mnou</a:t>
            </a:r>
          </a:p>
        </p:txBody>
      </p:sp>
      <p:sp>
        <p:nvSpPr>
          <p:cNvPr id="23" name="Řečová bublina: oválný bublinový popisek 22">
            <a:extLst>
              <a:ext uri="{FF2B5EF4-FFF2-40B4-BE49-F238E27FC236}">
                <a16:creationId xmlns:a16="http://schemas.microsoft.com/office/drawing/2014/main" id="{2DD433E9-FD5D-4290-AC84-3C05B38C19FE}"/>
              </a:ext>
            </a:extLst>
          </p:cNvPr>
          <p:cNvSpPr/>
          <p:nvPr/>
        </p:nvSpPr>
        <p:spPr>
          <a:xfrm flipH="1">
            <a:off x="5120317" y="4855336"/>
            <a:ext cx="1709079" cy="923111"/>
          </a:xfrm>
          <a:prstGeom prst="wedgeEllipseCallout">
            <a:avLst>
              <a:gd name="adj1" fmla="val 89585"/>
              <a:gd name="adj2" fmla="val 1503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/>
              <a:t>Ne, za mnou</a:t>
            </a:r>
          </a:p>
        </p:txBody>
      </p:sp>
    </p:spTree>
    <p:extLst>
      <p:ext uri="{BB962C8B-B14F-4D97-AF65-F5344CB8AC3E}">
        <p14:creationId xmlns:p14="http://schemas.microsoft.com/office/powerpoint/2010/main" val="2149550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Čas jako zástupný pojem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Pocit z pozorování procesů</a:t>
            </a:r>
          </a:p>
          <a:p>
            <a:pPr eaLnBrk="1" hangingPunct="1"/>
            <a:r>
              <a:rPr lang="cs-CZ" altLang="cs-CZ" smtClean="0"/>
              <a:t>Potřeba orientace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Vyjadřuje</a:t>
            </a:r>
          </a:p>
          <a:p>
            <a:pPr lvl="1" eaLnBrk="1" hangingPunct="1"/>
            <a:r>
              <a:rPr lang="cs-CZ" altLang="cs-CZ" smtClean="0"/>
              <a:t>Sukcese — směr</a:t>
            </a:r>
          </a:p>
          <a:p>
            <a:pPr lvl="1" eaLnBrk="1" hangingPunct="1"/>
            <a:r>
              <a:rPr lang="cs-CZ" altLang="cs-CZ" smtClean="0"/>
              <a:t>Kontinuita — trvání</a:t>
            </a:r>
          </a:p>
          <a:p>
            <a:pPr lvl="1" eaLnBrk="1" hangingPunct="1"/>
            <a:r>
              <a:rPr lang="cs-CZ" altLang="cs-CZ" smtClean="0"/>
              <a:t>Simultánost — jednorozměrnost</a:t>
            </a:r>
          </a:p>
          <a:p>
            <a:pPr eaLnBrk="1" hangingPunct="1">
              <a:buFontTx/>
              <a:buNone/>
            </a:pPr>
            <a:endParaRPr lang="cs-CZ" altLang="cs-CZ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Nevratnost času jako</a:t>
            </a:r>
            <a:r>
              <a:rPr lang="cs-CZ" dirty="0"/>
              <a:t>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Ireverzibilita – nevratnost přírodních procesů</a:t>
            </a:r>
          </a:p>
          <a:p>
            <a:endParaRPr lang="cs-CZ" dirty="0" smtClean="0"/>
          </a:p>
          <a:p>
            <a:r>
              <a:rPr lang="cs-CZ" dirty="0" smtClean="0"/>
              <a:t>Anisotropie – růst veličiny použité v časovém měřítku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1996440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</Words>
  <Application>Microsoft Office PowerPoint</Application>
  <PresentationFormat>Předvádění na obrazovce (4:3)</PresentationFormat>
  <Paragraphs>59</Paragraphs>
  <Slides>11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Arial</vt:lpstr>
      <vt:lpstr>Arial Unicode MS</vt:lpstr>
      <vt:lpstr>Comic Sans MS</vt:lpstr>
      <vt:lpstr>Tahoma</vt:lpstr>
      <vt:lpstr>Wingdings</vt:lpstr>
      <vt:lpstr>Výchozí návrh</vt:lpstr>
      <vt:lpstr>Prezentace aplikace PowerPoint</vt:lpstr>
      <vt:lpstr>Ontické základy představ o čase</vt:lpstr>
      <vt:lpstr>Hledání šipek času</vt:lpstr>
      <vt:lpstr>Kosmologická šipka</vt:lpstr>
      <vt:lpstr>Vlnová šipka</vt:lpstr>
      <vt:lpstr>Opět entropie</vt:lpstr>
      <vt:lpstr>Prezentace aplikace PowerPoint</vt:lpstr>
      <vt:lpstr>Čas jako zástupný pojem</vt:lpstr>
      <vt:lpstr>Nevratnost času jako…</vt:lpstr>
      <vt:lpstr>Nefyzikální čas</vt:lpstr>
      <vt:lpstr>Resumé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Šipky času</dc:title>
  <dc:creator>fil</dc:creator>
  <cp:lastModifiedBy>Josef Krob</cp:lastModifiedBy>
  <cp:revision>28</cp:revision>
  <dcterms:created xsi:type="dcterms:W3CDTF">2005-11-08T08:37:36Z</dcterms:created>
  <dcterms:modified xsi:type="dcterms:W3CDTF">2018-10-24T13:28:54Z</dcterms:modified>
</cp:coreProperties>
</file>