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8" r:id="rId5"/>
    <p:sldId id="279" r:id="rId6"/>
    <p:sldId id="258" r:id="rId7"/>
    <p:sldId id="259" r:id="rId8"/>
    <p:sldId id="260" r:id="rId9"/>
    <p:sldId id="277" r:id="rId10"/>
    <p:sldId id="261" r:id="rId11"/>
    <p:sldId id="262" r:id="rId12"/>
    <p:sldId id="263" r:id="rId13"/>
    <p:sldId id="264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65" r:id="rId29"/>
    <p:sldId id="266" r:id="rId30"/>
    <p:sldId id="269" r:id="rId31"/>
    <p:sldId id="270" r:id="rId32"/>
    <p:sldId id="271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4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1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6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423F-0D1B-4DBD-B1FD-1E372ADF4D81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ujc.cas.cz/sys/galerie-obrazky/mluvnice-cestiny/index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Využití nástrojů pro jevy na hranici tvarosloví a slovotvorby</a:t>
            </a:r>
            <a:br>
              <a:rPr lang="cs-CZ" dirty="0" smtClean="0"/>
            </a:br>
            <a:r>
              <a:rPr lang="cs-CZ" sz="3100" dirty="0" smtClean="0"/>
              <a:t>(</a:t>
            </a:r>
            <a:r>
              <a:rPr lang="cs-CZ" sz="3100" dirty="0"/>
              <a:t>Algoritmický popis dublet pasivních příčestí (-n/-t</a:t>
            </a:r>
            <a:r>
              <a:rPr lang="cs-CZ" sz="3100" dirty="0" smtClean="0"/>
              <a:t>))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PLIN033_4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031" y="1600200"/>
            <a:ext cx="442993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171" y="1600200"/>
            <a:ext cx="382365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adjektiva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6181"/>
            <a:ext cx="8229600" cy="4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nutý</a:t>
            </a:r>
            <a:r>
              <a:rPr lang="cs-CZ" dirty="0" smtClean="0"/>
              <a:t>/-</a:t>
            </a:r>
            <a:r>
              <a:rPr lang="en-US" dirty="0" smtClean="0"/>
              <a:t>[e</a:t>
            </a:r>
            <a:r>
              <a:rPr lang="cs-CZ" dirty="0" smtClean="0"/>
              <a:t>ě</a:t>
            </a:r>
            <a:r>
              <a:rPr lang="en-US" dirty="0" smtClean="0"/>
              <a:t>]</a:t>
            </a:r>
            <a:r>
              <a:rPr lang="cs-CZ" dirty="0" smtClean="0"/>
              <a:t>ný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201" y="1600200"/>
            <a:ext cx="37235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Pomůže specifikace více tvarů odstranit </a:t>
            </a:r>
            <a:r>
              <a:rPr lang="cs-CZ" dirty="0" err="1" smtClean="0"/>
              <a:t>přegenerování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8565"/>
            <a:ext cx="8229600" cy="43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7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Trochu ano, ale ne vše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892" y="1600200"/>
            <a:ext cx="53362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0000"/>
                </a:solidFill>
              </a:rPr>
              <a:t>atý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cs-CZ" i="1" dirty="0" err="1">
                <a:solidFill>
                  <a:srgbClr val="FF0000"/>
                </a:solidFill>
              </a:rPr>
              <a:t>nutý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eě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 err="1">
                <a:solidFill>
                  <a:srgbClr val="FF0000"/>
                </a:solidFill>
              </a:rPr>
              <a:t>tí</a:t>
            </a:r>
            <a:r>
              <a:rPr lang="cs-CZ" i="1" dirty="0">
                <a:solidFill>
                  <a:srgbClr val="FF0000"/>
                </a:solidFill>
              </a:rPr>
              <a:t>/nutí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7117"/>
            <a:ext cx="8229600" cy="4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0000"/>
                </a:solidFill>
              </a:rPr>
              <a:t>a</a:t>
            </a:r>
            <a:r>
              <a:rPr lang="cs-CZ" i="1" dirty="0" err="1" smtClean="0">
                <a:solidFill>
                  <a:srgbClr val="FF0000"/>
                </a:solidFill>
              </a:rPr>
              <a:t>tý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cs-CZ" i="1" dirty="0" err="1" smtClean="0">
                <a:solidFill>
                  <a:srgbClr val="FF0000"/>
                </a:solidFill>
              </a:rPr>
              <a:t>nutý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cs-CZ" i="1" dirty="0" err="1" smtClean="0">
                <a:solidFill>
                  <a:srgbClr val="FF0000"/>
                </a:solidFill>
              </a:rPr>
              <a:t>eě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  <a:r>
              <a:rPr lang="cs-CZ" i="1" dirty="0" err="1" smtClean="0">
                <a:solidFill>
                  <a:srgbClr val="FF0000"/>
                </a:solidFill>
              </a:rPr>
              <a:t>tí</a:t>
            </a:r>
            <a:r>
              <a:rPr lang="cs-CZ" i="1" dirty="0" smtClean="0">
                <a:solidFill>
                  <a:srgbClr val="FF0000"/>
                </a:solidFill>
              </a:rPr>
              <a:t>/nutí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2" y="3282156"/>
            <a:ext cx="57435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atý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m]</a:t>
            </a:r>
            <a:r>
              <a:rPr lang="cs-CZ" i="1" dirty="0" err="1" smtClean="0">
                <a:solidFill>
                  <a:srgbClr val="FF0000"/>
                </a:solidFill>
              </a:rPr>
              <a:t>utý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eě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 err="1">
                <a:solidFill>
                  <a:srgbClr val="FF0000"/>
                </a:solidFill>
              </a:rPr>
              <a:t>tí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cs-CZ" i="1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m]</a:t>
            </a:r>
            <a:r>
              <a:rPr lang="cs-CZ" i="1" dirty="0" err="1" smtClean="0">
                <a:solidFill>
                  <a:srgbClr val="FF0000"/>
                </a:solidFill>
              </a:rPr>
              <a:t>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2551"/>
            <a:ext cx="8229600" cy="42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1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0000"/>
                </a:solidFill>
              </a:rPr>
              <a:t>atý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m]</a:t>
            </a:r>
            <a:r>
              <a:rPr lang="cs-CZ" i="1" dirty="0" err="1">
                <a:solidFill>
                  <a:srgbClr val="FF0000"/>
                </a:solidFill>
              </a:rPr>
              <a:t>utý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eě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 err="1">
                <a:solidFill>
                  <a:srgbClr val="FF0000"/>
                </a:solidFill>
              </a:rPr>
              <a:t>tí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m]</a:t>
            </a:r>
            <a:r>
              <a:rPr lang="cs-CZ" i="1" dirty="0" err="1">
                <a:solidFill>
                  <a:srgbClr val="FF0000"/>
                </a:solidFill>
              </a:rPr>
              <a:t>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737" y="3167856"/>
            <a:ext cx="57245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Variantní tvary l-</a:t>
            </a:r>
            <a:r>
              <a:rPr lang="cs-CZ" sz="3600" dirty="0" err="1" smtClean="0"/>
              <a:t>ových</a:t>
            </a:r>
            <a:r>
              <a:rPr lang="cs-CZ" sz="3600" dirty="0" smtClean="0"/>
              <a:t> a n/t-</a:t>
            </a:r>
            <a:r>
              <a:rPr lang="cs-CZ" sz="3600" dirty="0" err="1" smtClean="0"/>
              <a:t>ových</a:t>
            </a:r>
            <a:r>
              <a:rPr lang="cs-CZ" sz="3600" dirty="0" smtClean="0"/>
              <a:t> příčestí a odpovídajících substantiv/adjektiv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Deriv</a:t>
            </a:r>
            <a:endParaRPr lang="cs-CZ" dirty="0" smtClean="0"/>
          </a:p>
          <a:p>
            <a:r>
              <a:rPr lang="cs-CZ" dirty="0" err="1" smtClean="0"/>
              <a:t>Morfio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9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r>
              <a:rPr lang="cs-CZ" dirty="0" smtClean="0"/>
              <a:t>č a Jak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Chybí </a:t>
            </a:r>
            <a:r>
              <a:rPr lang="cs-CZ" i="1" dirty="0" smtClean="0">
                <a:solidFill>
                  <a:srgbClr val="FF0000"/>
                </a:solidFill>
              </a:rPr>
              <a:t>vypjatý/vypnutý/vypětí/vypnutí</a:t>
            </a:r>
          </a:p>
          <a:p>
            <a:r>
              <a:rPr lang="cs-CZ" dirty="0" smtClean="0"/>
              <a:t>Chybí </a:t>
            </a:r>
            <a:r>
              <a:rPr lang="cs-CZ" i="1" dirty="0" smtClean="0">
                <a:solidFill>
                  <a:srgbClr val="FF0000"/>
                </a:solidFill>
              </a:rPr>
              <a:t>sňatý/sejmutý/snětí/sejmutí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2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vypjatý/vypnutý/vypětí/vypnutí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6240"/>
            <a:ext cx="8229600" cy="40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vypjatý/vypnutý/vypětí/vypnutí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637" y="2367756"/>
            <a:ext cx="58007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8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vyňatý/vyjmutý/vynětí/vyjmutí</a:t>
            </a:r>
            <a:r>
              <a:rPr lang="cs-CZ" i="1" dirty="0">
                <a:solidFill>
                  <a:srgbClr val="FF0000"/>
                </a:solidFill>
              </a:rPr>
              <a:t/>
            </a:r>
            <a:br>
              <a:rPr lang="cs-CZ" i="1" dirty="0">
                <a:solidFill>
                  <a:srgbClr val="FF0000"/>
                </a:solidFill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0001"/>
            <a:ext cx="8229600" cy="41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sňatý/sejmutý/snětí/sejmutí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7977"/>
            <a:ext cx="8229600" cy="43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2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Jakými pravidly se řídí alternace na švu prefix/kořen v případě uvedených derivací?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760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FF0000"/>
                </a:solidFill>
              </a:rPr>
              <a:t>vysátí/vysání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2933"/>
            <a:ext cx="8229600" cy="38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vysátí/vysání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12" y="1834356"/>
            <a:ext cx="43719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Dluž a splácej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</a:t>
            </a:r>
            <a:r>
              <a:rPr lang="cs-CZ" dirty="0" smtClean="0"/>
              <a:t>plácej/splácet</a:t>
            </a:r>
            <a:endParaRPr lang="fr-CA" dirty="0" smtClean="0"/>
          </a:p>
          <a:p>
            <a:r>
              <a:rPr lang="cs-CZ" dirty="0"/>
              <a:t>s</a:t>
            </a:r>
            <a:r>
              <a:rPr lang="fr-CA" dirty="0" smtClean="0"/>
              <a:t>pl</a:t>
            </a:r>
            <a:r>
              <a:rPr lang="cs-CZ" dirty="0" err="1" smtClean="0"/>
              <a:t>ácej</a:t>
            </a:r>
            <a:r>
              <a:rPr lang="cs-CZ" dirty="0" smtClean="0"/>
              <a:t>/splácat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luž/dlužit</a:t>
            </a:r>
          </a:p>
          <a:p>
            <a:r>
              <a:rPr lang="cs-CZ" dirty="0" smtClean="0"/>
              <a:t>dluž/dloužit</a:t>
            </a:r>
          </a:p>
          <a:p>
            <a:r>
              <a:rPr lang="cs-CZ" dirty="0" smtClean="0"/>
              <a:t>splacen/splatit</a:t>
            </a:r>
          </a:p>
          <a:p>
            <a:r>
              <a:rPr lang="cs-CZ" dirty="0"/>
              <a:t>s</a:t>
            </a:r>
            <a:r>
              <a:rPr lang="cs-CZ" dirty="0" smtClean="0"/>
              <a:t>plácnut/splácnout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29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splacen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72816"/>
            <a:ext cx="4667250" cy="31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t</a:t>
            </a:r>
            <a:r>
              <a:rPr lang="cs-CZ" i="1" dirty="0" smtClean="0">
                <a:solidFill>
                  <a:srgbClr val="FF0000"/>
                </a:solidFill>
              </a:rPr>
              <a:t>ištěn(ý)/tisknut(ý)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Slovesa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r>
              <a:rPr lang="cs-CZ" i="1" dirty="0" smtClean="0"/>
              <a:t> </a:t>
            </a:r>
            <a:r>
              <a:rPr lang="cs-CZ" dirty="0" smtClean="0"/>
              <a:t>podle</a:t>
            </a:r>
            <a:r>
              <a:rPr lang="cs-CZ" i="1" dirty="0" smtClean="0"/>
              <a:t> tisknout</a:t>
            </a:r>
            <a:r>
              <a:rPr lang="cs-CZ" dirty="0" smtClean="0"/>
              <a:t> mohou mít dvojí realizaci tvaru pasivního příčestí a tvarů od tohoto tvaru odvozených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-0-</a:t>
            </a:r>
            <a:r>
              <a:rPr lang="en-US" b="1" i="1" dirty="0" smtClean="0">
                <a:solidFill>
                  <a:srgbClr val="FF0000"/>
                </a:solidFill>
              </a:rPr>
              <a:t>[e</a:t>
            </a:r>
            <a:r>
              <a:rPr lang="cs-CZ" b="1" i="1" dirty="0" smtClean="0">
                <a:solidFill>
                  <a:srgbClr val="FF0000"/>
                </a:solidFill>
              </a:rPr>
              <a:t>ě</a:t>
            </a:r>
            <a:r>
              <a:rPr lang="en-US" b="1" i="1" dirty="0" smtClean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 × -nu-t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ní </a:t>
            </a:r>
            <a:r>
              <a:rPr lang="cs-CZ" b="1" i="1" dirty="0">
                <a:solidFill>
                  <a:srgbClr val="FF0000"/>
                </a:solidFill>
              </a:rPr>
              <a:t>× -</a:t>
            </a:r>
            <a:r>
              <a:rPr lang="cs-CZ" b="1" i="1" dirty="0" smtClean="0">
                <a:solidFill>
                  <a:srgbClr val="FF0000"/>
                </a:solidFill>
              </a:rPr>
              <a:t>nu-</a:t>
            </a:r>
            <a:r>
              <a:rPr lang="cs-CZ" b="1" i="1" dirty="0" err="1" smtClean="0">
                <a:solidFill>
                  <a:srgbClr val="FF0000"/>
                </a:solidFill>
              </a:rPr>
              <a:t>tí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ný </a:t>
            </a:r>
            <a:r>
              <a:rPr lang="cs-CZ" b="1" i="1" dirty="0">
                <a:solidFill>
                  <a:srgbClr val="FF0000"/>
                </a:solidFill>
              </a:rPr>
              <a:t>× -</a:t>
            </a:r>
            <a:r>
              <a:rPr lang="cs-CZ" b="1" i="1" dirty="0" smtClean="0">
                <a:solidFill>
                  <a:srgbClr val="FF0000"/>
                </a:solidFill>
              </a:rPr>
              <a:t>nu-</a:t>
            </a:r>
            <a:r>
              <a:rPr lang="cs-CZ" b="1" i="1" dirty="0" err="1" smtClean="0">
                <a:solidFill>
                  <a:srgbClr val="FF0000"/>
                </a:solidFill>
              </a:rPr>
              <a:t>tý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edění/sezení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0" y="1600200"/>
            <a:ext cx="532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701006"/>
            <a:ext cx="27336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Křížení alternací (d-z/z-ž)</a:t>
            </a:r>
          </a:p>
          <a:p>
            <a:r>
              <a:rPr lang="cs-CZ" dirty="0" smtClean="0"/>
              <a:t> zadání </a:t>
            </a:r>
            <a:r>
              <a:rPr lang="cs-CZ" dirty="0" err="1" smtClean="0"/>
              <a:t>ení</a:t>
            </a:r>
            <a:r>
              <a:rPr lang="cs-CZ" dirty="0" smtClean="0"/>
              <a:t>/</a:t>
            </a:r>
            <a:r>
              <a:rPr lang="cs-CZ" dirty="0" err="1" smtClean="0"/>
              <a:t>ění</a:t>
            </a:r>
            <a:endParaRPr lang="cs-CZ" dirty="0" smtClean="0"/>
          </a:p>
          <a:p>
            <a:r>
              <a:rPr lang="cs-CZ" dirty="0" smtClean="0"/>
              <a:t>Existuje pravidlo distribuce alternace (jotace) labiál u slovesných tvarů?</a:t>
            </a:r>
          </a:p>
        </p:txBody>
      </p:sp>
    </p:spTree>
    <p:extLst>
      <p:ext uri="{BB962C8B-B14F-4D97-AF65-F5344CB8AC3E}">
        <p14:creationId xmlns:p14="http://schemas.microsoft.com/office/powerpoint/2010/main" val="35384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www.ujc.cas.cz/sys/galerie-obrazky/mluvnice-cestiny/index.html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08920"/>
            <a:ext cx="8388424" cy="4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 2, s. 473 n.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alternace pas. part. a dějových jmen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-1828800"/>
            <a:ext cx="840105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Vyzkoušejtě</a:t>
            </a:r>
            <a:r>
              <a:rPr lang="cs-CZ" dirty="0" smtClean="0"/>
              <a:t> jak funguje </a:t>
            </a:r>
            <a:r>
              <a:rPr lang="cs-CZ" dirty="0" err="1" smtClean="0"/>
              <a:t>morfio</a:t>
            </a:r>
            <a:r>
              <a:rPr lang="cs-CZ" dirty="0" smtClean="0"/>
              <a:t> při rozšíření alternací (s-š, st-</a:t>
            </a:r>
            <a:r>
              <a:rPr lang="cs-CZ" dirty="0" err="1" smtClean="0"/>
              <a:t>šť</a:t>
            </a:r>
            <a:r>
              <a:rPr lang="cs-CZ" dirty="0" smtClean="0"/>
              <a:t>, </a:t>
            </a:r>
            <a:r>
              <a:rPr lang="cs-CZ" dirty="0" err="1" smtClean="0"/>
              <a:t>zď-žď</a:t>
            </a:r>
            <a:r>
              <a:rPr lang="cs-CZ" dirty="0" smtClean="0"/>
              <a:t> – pozor, je třeba zadat grafické alternace, tedy st-</a:t>
            </a:r>
            <a:r>
              <a:rPr lang="cs-CZ" dirty="0" err="1" smtClean="0"/>
              <a:t>št</a:t>
            </a:r>
            <a:r>
              <a:rPr lang="cs-CZ" dirty="0" smtClean="0"/>
              <a:t>, … ?</a:t>
            </a:r>
            <a:endParaRPr lang="cs-CZ" dirty="0"/>
          </a:p>
          <a:p>
            <a:r>
              <a:rPr lang="cs-CZ" dirty="0"/>
              <a:t>Jaké další alternace se mohou </a:t>
            </a:r>
            <a:r>
              <a:rPr lang="cs-CZ" dirty="0" smtClean="0"/>
              <a:t>objevit 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napjat(ý)/napnut(ý)</a:t>
            </a:r>
            <a:br>
              <a:rPr lang="cs-CZ" i="1" dirty="0" smtClean="0">
                <a:solidFill>
                  <a:srgbClr val="FF0000"/>
                </a:solidFill>
              </a:rPr>
            </a:br>
            <a:r>
              <a:rPr lang="cs-CZ" i="1" dirty="0" smtClean="0">
                <a:solidFill>
                  <a:srgbClr val="FF0000"/>
                </a:solidFill>
              </a:rPr>
              <a:t>dojat(ý)/</a:t>
            </a:r>
            <a:r>
              <a:rPr lang="cs-CZ" i="1" dirty="0" err="1" smtClean="0">
                <a:solidFill>
                  <a:srgbClr val="FF0000"/>
                </a:solidFill>
              </a:rPr>
              <a:t>dojmut</a:t>
            </a:r>
            <a:r>
              <a:rPr lang="cs-CZ" i="1" dirty="0" smtClean="0">
                <a:solidFill>
                  <a:srgbClr val="FF0000"/>
                </a:solidFill>
              </a:rPr>
              <a:t>(ý)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Slovesa podle</a:t>
            </a:r>
            <a:r>
              <a:rPr lang="cs-CZ" i="1" dirty="0" smtClean="0"/>
              <a:t> začít</a:t>
            </a:r>
            <a:r>
              <a:rPr lang="cs-CZ" dirty="0" smtClean="0"/>
              <a:t> </a:t>
            </a:r>
            <a:r>
              <a:rPr lang="cs-CZ" dirty="0"/>
              <a:t>mohou mít dvojí realizaci tvaru pasivního příčestí a tvarů od tohoto tvaru </a:t>
            </a:r>
            <a:r>
              <a:rPr lang="cs-CZ" dirty="0" smtClean="0"/>
              <a:t>odvozených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</a:t>
            </a:r>
            <a:r>
              <a:rPr lang="cs-CZ" b="1" i="1" dirty="0">
                <a:solidFill>
                  <a:srgbClr val="FF0000"/>
                </a:solidFill>
              </a:rPr>
              <a:t>a</a:t>
            </a:r>
            <a:r>
              <a:rPr lang="cs-CZ" b="1" i="1" dirty="0" smtClean="0">
                <a:solidFill>
                  <a:srgbClr val="FF0000"/>
                </a:solidFill>
              </a:rPr>
              <a:t>t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[</a:t>
            </a:r>
            <a:r>
              <a:rPr lang="cs-CZ" b="1" i="1" dirty="0" smtClean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m]</a:t>
            </a:r>
            <a:r>
              <a:rPr lang="cs-CZ" b="1" i="1" dirty="0" smtClean="0">
                <a:solidFill>
                  <a:srgbClr val="FF0000"/>
                </a:solidFill>
              </a:rPr>
              <a:t>u-t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 smtClean="0">
                <a:solidFill>
                  <a:srgbClr val="FF0000"/>
                </a:solidFill>
              </a:rPr>
              <a:t>]</a:t>
            </a:r>
            <a:r>
              <a:rPr lang="cs-CZ" b="1" i="1" dirty="0" err="1" smtClean="0">
                <a:solidFill>
                  <a:srgbClr val="FF0000"/>
                </a:solidFill>
              </a:rPr>
              <a:t>tí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>
                <a:solidFill>
                  <a:srgbClr val="FF0000"/>
                </a:solidFill>
              </a:rPr>
              <a:t> [</a:t>
            </a:r>
            <a:r>
              <a:rPr lang="cs-CZ" b="1" i="1" dirty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m]</a:t>
            </a:r>
            <a:r>
              <a:rPr lang="cs-CZ" b="1" i="1" dirty="0" smtClean="0">
                <a:solidFill>
                  <a:srgbClr val="FF0000"/>
                </a:solidFill>
              </a:rPr>
              <a:t>u-</a:t>
            </a:r>
            <a:r>
              <a:rPr lang="cs-CZ" b="1" i="1" dirty="0" err="1" smtClean="0">
                <a:solidFill>
                  <a:srgbClr val="FF0000"/>
                </a:solidFill>
              </a:rPr>
              <a:t>tí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</a:t>
            </a:r>
            <a:r>
              <a:rPr lang="cs-CZ" b="1" i="1" dirty="0">
                <a:solidFill>
                  <a:srgbClr val="FF0000"/>
                </a:solidFill>
              </a:rPr>
              <a:t>a</a:t>
            </a:r>
            <a:r>
              <a:rPr lang="cs-CZ" b="1" i="1" dirty="0" smtClean="0">
                <a:solidFill>
                  <a:srgbClr val="FF0000"/>
                </a:solidFill>
              </a:rPr>
              <a:t>tý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>
                <a:solidFill>
                  <a:srgbClr val="FF0000"/>
                </a:solidFill>
              </a:rPr>
              <a:t> [</a:t>
            </a:r>
            <a:r>
              <a:rPr lang="cs-CZ" b="1" i="1" dirty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m]</a:t>
            </a:r>
            <a:r>
              <a:rPr lang="cs-CZ" b="1" i="1" dirty="0" smtClean="0">
                <a:solidFill>
                  <a:srgbClr val="FF0000"/>
                </a:solidFill>
              </a:rPr>
              <a:t>u-</a:t>
            </a:r>
            <a:r>
              <a:rPr lang="cs-CZ" b="1" i="1" dirty="0" err="1" smtClean="0">
                <a:solidFill>
                  <a:srgbClr val="FF0000"/>
                </a:solidFill>
              </a:rPr>
              <a:t>tý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v</a:t>
            </a:r>
            <a:r>
              <a:rPr lang="cs-CZ" i="1" dirty="0" smtClean="0">
                <a:solidFill>
                  <a:srgbClr val="FF0000"/>
                </a:solidFill>
              </a:rPr>
              <a:t>ysát(ý)/vysán(ý)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Slovesa na podle</a:t>
            </a:r>
            <a:r>
              <a:rPr lang="cs-CZ" i="1" dirty="0"/>
              <a:t> </a:t>
            </a:r>
            <a:r>
              <a:rPr lang="cs-CZ" i="1" dirty="0" smtClean="0"/>
              <a:t>krýt </a:t>
            </a:r>
            <a:r>
              <a:rPr lang="cs-CZ" dirty="0" smtClean="0"/>
              <a:t>mohou </a:t>
            </a:r>
            <a:r>
              <a:rPr lang="cs-CZ" dirty="0"/>
              <a:t>mít dvojí realizaci tvaru pasivního příčestí a tvarů od tohoto tvaru odvozených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0-t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-0-n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0-tí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-0-ní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0-tý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-0-ný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Deriv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3090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/>
              <a:t>[</a:t>
            </a:r>
            <a:r>
              <a:rPr lang="cs-CZ" dirty="0" err="1"/>
              <a:t>eě</a:t>
            </a:r>
            <a:r>
              <a:rPr lang="cs-CZ" dirty="0"/>
              <a:t>]n$/k5eA.*</a:t>
            </a:r>
            <a:r>
              <a:rPr lang="cs-CZ" dirty="0" err="1"/>
              <a:t>mNgMnS</a:t>
            </a:r>
            <a:r>
              <a:rPr lang="cs-CZ" dirty="0"/>
              <a:t>&gt;</a:t>
            </a:r>
            <a:r>
              <a:rPr lang="cs-CZ" dirty="0" err="1"/>
              <a:t>nout</a:t>
            </a:r>
            <a:r>
              <a:rPr lang="cs-CZ" dirty="0"/>
              <a:t>/k5.*mF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789040"/>
            <a:ext cx="82296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259" y="1600200"/>
            <a:ext cx="34894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není </a:t>
            </a:r>
            <a:r>
              <a:rPr lang="en-US" i="1" dirty="0" err="1" smtClean="0"/>
              <a:t>Deriv</a:t>
            </a:r>
            <a:r>
              <a:rPr lang="en-US" i="1" dirty="0" smtClean="0"/>
              <a:t> </a:t>
            </a:r>
            <a:r>
              <a:rPr lang="en-US" dirty="0" err="1" smtClean="0"/>
              <a:t>vhodn</a:t>
            </a:r>
            <a:r>
              <a:rPr lang="cs-CZ" dirty="0" smtClean="0"/>
              <a:t>ý nástroj?</a:t>
            </a:r>
            <a:br>
              <a:rPr lang="cs-CZ" dirty="0" smtClean="0"/>
            </a:br>
            <a:r>
              <a:rPr lang="cs-CZ" dirty="0" err="1" smtClean="0"/>
              <a:t>oblben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90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3533775" cy="56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Infinitiv není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endParaRPr lang="cs-CZ" i="1" dirty="0" smtClean="0"/>
          </a:p>
          <a:p>
            <a:r>
              <a:rPr lang="cs-CZ" dirty="0" smtClean="0"/>
              <a:t>Existuje infinitiv na </a:t>
            </a:r>
            <a:r>
              <a:rPr lang="cs-CZ" i="1" dirty="0" smtClean="0"/>
              <a:t>–</a:t>
            </a:r>
            <a:r>
              <a:rPr lang="cs-CZ" i="1" dirty="0" err="1" smtClean="0"/>
              <a:t>it</a:t>
            </a:r>
            <a:r>
              <a:rPr lang="cs-CZ" i="1" dirty="0" smtClean="0"/>
              <a:t>/-</a:t>
            </a:r>
            <a:r>
              <a:rPr lang="en-US" i="1" dirty="0"/>
              <a:t>[</a:t>
            </a:r>
            <a:r>
              <a:rPr lang="cs-CZ" i="1" dirty="0" err="1" smtClean="0"/>
              <a:t>eě</a:t>
            </a:r>
            <a:r>
              <a:rPr lang="en-US" i="1" dirty="0" smtClean="0"/>
              <a:t>]</a:t>
            </a:r>
            <a:r>
              <a:rPr lang="cs-CZ" i="1" dirty="0" smtClean="0"/>
              <a:t>t</a:t>
            </a:r>
            <a:r>
              <a:rPr lang="cs-CZ" dirty="0" smtClean="0"/>
              <a:t> a od něho derivované tvary na </a:t>
            </a:r>
            <a:r>
              <a:rPr lang="cs-CZ" i="1" dirty="0" smtClean="0"/>
              <a:t>–</a:t>
            </a:r>
            <a:r>
              <a:rPr lang="en-US" i="1" dirty="0" smtClean="0"/>
              <a:t>[</a:t>
            </a:r>
            <a:r>
              <a:rPr lang="cs-CZ" i="1" dirty="0" err="1" smtClean="0"/>
              <a:t>eě</a:t>
            </a:r>
            <a:r>
              <a:rPr lang="en-US" i="1" dirty="0" smtClean="0"/>
              <a:t>]</a:t>
            </a:r>
            <a:r>
              <a:rPr lang="cs-CZ" i="1" dirty="0" smtClean="0"/>
              <a:t>n</a:t>
            </a:r>
            <a:endParaRPr lang="cs-CZ" dirty="0" smtClean="0"/>
          </a:p>
          <a:p>
            <a:r>
              <a:rPr lang="cs-CZ" dirty="0" smtClean="0"/>
              <a:t>Slovesa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r>
              <a:rPr lang="cs-CZ" dirty="0" smtClean="0"/>
              <a:t> a </a:t>
            </a:r>
            <a:r>
              <a:rPr lang="cs-CZ" i="1" dirty="0" smtClean="0"/>
              <a:t>–</a:t>
            </a:r>
            <a:r>
              <a:rPr lang="cs-CZ" i="1" dirty="0" err="1" smtClean="0"/>
              <a:t>it</a:t>
            </a:r>
            <a:r>
              <a:rPr lang="cs-CZ" i="1" dirty="0" smtClean="0"/>
              <a:t>/-</a:t>
            </a:r>
            <a:r>
              <a:rPr lang="en-US" i="1" dirty="0" smtClean="0"/>
              <a:t>[</a:t>
            </a:r>
            <a:r>
              <a:rPr lang="cs-CZ" i="1" dirty="0" err="1" smtClean="0"/>
              <a:t>eě</a:t>
            </a:r>
            <a:r>
              <a:rPr lang="en-US" i="1" dirty="0" smtClean="0"/>
              <a:t>]</a:t>
            </a:r>
            <a:r>
              <a:rPr lang="cs-CZ" i="1" dirty="0" smtClean="0"/>
              <a:t>t </a:t>
            </a:r>
            <a:r>
              <a:rPr lang="cs-CZ" dirty="0" smtClean="0"/>
              <a:t>jsou příbuzná (většinou je rozdíl ve způsobu slovesného děje)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7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417</Words>
  <Application>Microsoft Office PowerPoint</Application>
  <PresentationFormat>Předvádění na obrazovce (4:3)</PresentationFormat>
  <Paragraphs>70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Využití nástrojů pro jevy na hranici tvarosloví a slovotvorby (Algoritmický popis dublet pasivních příčestí (-n/-t))</vt:lpstr>
      <vt:lpstr>Variantní tvary l-ových a n/t-ových příčestí a odpovídajících substantiv/adjektiv</vt:lpstr>
      <vt:lpstr>tištěn(ý)/tisknut(ý) </vt:lpstr>
      <vt:lpstr>napjat(ý)/napnut(ý) dojat(ý)/dojmut(ý)</vt:lpstr>
      <vt:lpstr>vysát(ý)/vysán(ý)</vt:lpstr>
      <vt:lpstr>Deriv</vt:lpstr>
      <vt:lpstr>dvojice</vt:lpstr>
      <vt:lpstr>Proč není Deriv vhodný nástroj? oblben</vt:lpstr>
      <vt:lpstr>přegenerovávání</vt:lpstr>
      <vt:lpstr>Morfio</vt:lpstr>
      <vt:lpstr>dvojice</vt:lpstr>
      <vt:lpstr>adjektiva</vt:lpstr>
      <vt:lpstr>-nutý/-[eě]ný</vt:lpstr>
      <vt:lpstr>Pomůže specifikace více tvarů odstranit přegenerování?</vt:lpstr>
      <vt:lpstr>Trochu ano, ale ne vše</vt:lpstr>
      <vt:lpstr>atý/nutý/[eě]tí/nutí</vt:lpstr>
      <vt:lpstr>atý/nutý/[eě]tí/nutí</vt:lpstr>
      <vt:lpstr>atý/[nm]utý/[eě]tí/[nm]utí</vt:lpstr>
      <vt:lpstr>atý/[nm]utý/[eě]tí/[nm]utí</vt:lpstr>
      <vt:lpstr>Proč a Jak</vt:lpstr>
      <vt:lpstr>vypjatý/vypnutý/vypětí/vypnutí</vt:lpstr>
      <vt:lpstr>vypjatý/vypnutý/vypětí/vypnutí</vt:lpstr>
      <vt:lpstr>vyňatý/vyjmutý/vynětí/vyjmutí </vt:lpstr>
      <vt:lpstr>sňatý/sejmutý/snětí/sejmutí</vt:lpstr>
      <vt:lpstr>Pravidla?</vt:lpstr>
      <vt:lpstr>vysátí/vysání</vt:lpstr>
      <vt:lpstr>vysátí/vysání</vt:lpstr>
      <vt:lpstr>Dluž a splácej !</vt:lpstr>
      <vt:lpstr>splacen</vt:lpstr>
      <vt:lpstr>sedění/sezení</vt:lpstr>
      <vt:lpstr>přegenerování</vt:lpstr>
      <vt:lpstr>přegenerování</vt:lpstr>
      <vt:lpstr>MČ</vt:lpstr>
      <vt:lpstr>MČ 2, s. 473 n.</vt:lpstr>
      <vt:lpstr>Úkol na příště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nástrojů pro jevy na hranici tvarosloví a slovotvorby</dc:title>
  <dc:creator>Klára Osolsobě</dc:creator>
  <cp:lastModifiedBy>petr</cp:lastModifiedBy>
  <cp:revision>23</cp:revision>
  <dcterms:created xsi:type="dcterms:W3CDTF">2014-10-22T10:32:05Z</dcterms:created>
  <dcterms:modified xsi:type="dcterms:W3CDTF">2018-11-06T17:04:35Z</dcterms:modified>
</cp:coreProperties>
</file>