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6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1F71E5-E717-44CD-8D18-76EA562DAA26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1F71E5-E717-44CD-8D18-76EA562DAA26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EWKhr-8rB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30704" cy="242179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Fonetika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téma: </a:t>
            </a:r>
            <a:br>
              <a:rPr lang="cs-CZ" dirty="0"/>
            </a:br>
            <a:r>
              <a:rPr lang="cs-CZ" dirty="0"/>
              <a:t>Přední  samohlásky.</a:t>
            </a:r>
            <a:br>
              <a:rPr lang="cs-CZ" dirty="0"/>
            </a:b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 smtClean="0"/>
              <a:t>a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/>
              <a:t>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 smtClean="0">
                <a:latin typeface="Calibri"/>
                <a:cs typeface="Calibri"/>
              </a:rPr>
              <a:t>ɐ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16016" y="5013176"/>
            <a:ext cx="3327152" cy="956565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6. </a:t>
            </a:r>
            <a:r>
              <a:rPr lang="cs-CZ" dirty="0"/>
              <a:t>hodina </a:t>
            </a:r>
          </a:p>
          <a:p>
            <a:r>
              <a:rPr lang="cs-CZ" dirty="0" smtClean="0"/>
              <a:t>29.10.2018</a:t>
            </a:r>
            <a:endParaRPr lang="cs-CZ" dirty="0"/>
          </a:p>
          <a:p>
            <a:r>
              <a:rPr lang="cs-CZ" dirty="0" smtClean="0"/>
              <a:t>(22.10. tedy 5. hodinu byla přednáška profesora H. </a:t>
            </a:r>
            <a:r>
              <a:rPr lang="cs-CZ" dirty="0" err="1" smtClean="0"/>
              <a:t>Barrosy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37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96634" cy="72008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a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v </a:t>
            </a:r>
            <a:r>
              <a:rPr lang="cs-CZ" b="1" dirty="0" smtClean="0">
                <a:latin typeface="Calibri"/>
                <a:cs typeface="Calibri"/>
              </a:rPr>
              <a:t>nepřízvučné </a:t>
            </a:r>
            <a:r>
              <a:rPr lang="cs-CZ" b="1" dirty="0">
                <a:latin typeface="Calibri"/>
                <a:cs typeface="Calibri"/>
              </a:rPr>
              <a:t>slabice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46120" cy="449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7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1477968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a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r>
              <a:rPr lang="cs-CZ" b="1" dirty="0" smtClean="0">
                <a:latin typeface="Calibri"/>
                <a:cs typeface="Calibri"/>
              </a:rPr>
              <a:t>distribuce podle morfologie</a:t>
            </a:r>
            <a:br>
              <a:rPr lang="cs-CZ" b="1" dirty="0" smtClean="0">
                <a:latin typeface="Calibri"/>
                <a:cs typeface="Calibri"/>
              </a:rPr>
            </a:br>
            <a:r>
              <a:rPr lang="cs-CZ" sz="2700" dirty="0" smtClean="0"/>
              <a:t>Pozor </a:t>
            </a:r>
            <a:r>
              <a:rPr lang="cs-CZ" sz="2700" dirty="0"/>
              <a:t>na distinktivní funkci u sloves ukončených na </a:t>
            </a:r>
            <a:r>
              <a:rPr lang="cs-CZ" sz="2700" b="1" i="1" dirty="0" smtClean="0"/>
              <a:t>–ar </a:t>
            </a:r>
            <a:r>
              <a:rPr lang="cs-CZ" sz="2700" dirty="0" smtClean="0"/>
              <a:t>1</a:t>
            </a:r>
            <a:r>
              <a:rPr lang="cs-CZ" sz="2700" dirty="0"/>
              <a:t>. os. P</a:t>
            </a:r>
            <a:r>
              <a:rPr lang="cs-CZ" sz="2700" dirty="0" smtClean="0"/>
              <a:t>lurálu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15617" y="2316008"/>
            <a:ext cx="2880320" cy="968975"/>
          </a:xfrm>
        </p:spPr>
        <p:txBody>
          <a:bodyPr>
            <a:normAutofit/>
          </a:bodyPr>
          <a:lstStyle/>
          <a:p>
            <a:r>
              <a:rPr lang="cs-CZ" dirty="0" smtClean="0"/>
              <a:t>PŘÍTOMNÝ ČAS </a:t>
            </a:r>
          </a:p>
          <a:p>
            <a:r>
              <a:rPr lang="el-GR" dirty="0" smtClean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cs-CZ" dirty="0">
                <a:solidFill>
                  <a:srgbClr val="FF0000"/>
                </a:solidFill>
                <a:latin typeface="Calibri"/>
                <a:cs typeface="Calibri"/>
              </a:rPr>
              <a:t>ɐ</a:t>
            </a:r>
            <a:r>
              <a:rPr lang="el-GR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043608" y="3789040"/>
            <a:ext cx="3417969" cy="2021451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 err="1" smtClean="0"/>
              <a:t>FALAMOS</a:t>
            </a:r>
            <a:r>
              <a:rPr lang="cs-CZ" dirty="0" smtClean="0"/>
              <a:t>	</a:t>
            </a:r>
          </a:p>
          <a:p>
            <a:r>
              <a:rPr lang="cs-CZ" b="1" dirty="0" err="1" smtClean="0">
                <a:latin typeface="Calibri"/>
                <a:cs typeface="Calibri"/>
              </a:rPr>
              <a:t>FAL</a:t>
            </a:r>
            <a:r>
              <a:rPr lang="el-GR" b="1" dirty="0" smtClean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cs-CZ" b="1" dirty="0">
                <a:solidFill>
                  <a:srgbClr val="FF0000"/>
                </a:solidFill>
                <a:latin typeface="Calibri"/>
                <a:cs typeface="Calibri"/>
              </a:rPr>
              <a:t>ɐ</a:t>
            </a:r>
            <a:r>
              <a:rPr lang="el-GR" b="1" dirty="0" smtClean="0">
                <a:solidFill>
                  <a:srgbClr val="FF0000"/>
                </a:solidFill>
                <a:latin typeface="Calibri"/>
                <a:cs typeface="Calibri"/>
              </a:rPr>
              <a:t>]</a:t>
            </a:r>
            <a:r>
              <a:rPr lang="cs-CZ" b="1" dirty="0" err="1" smtClean="0">
                <a:latin typeface="Calibri"/>
                <a:cs typeface="Calibri"/>
              </a:rPr>
              <a:t>MUŠ</a:t>
            </a:r>
            <a:endParaRPr lang="cs-CZ" b="1" dirty="0" smtClean="0">
              <a:latin typeface="Calibri"/>
              <a:cs typeface="Calibri"/>
            </a:endParaRPr>
          </a:p>
          <a:p>
            <a:endParaRPr lang="cs-CZ" dirty="0" smtClean="0"/>
          </a:p>
          <a:p>
            <a:r>
              <a:rPr lang="cs-CZ" dirty="0" smtClean="0"/>
              <a:t>MLUV</a:t>
            </a:r>
            <a:r>
              <a:rPr lang="cs-CZ" b="1" dirty="0" smtClean="0">
                <a:solidFill>
                  <a:srgbClr val="FF0000"/>
                </a:solidFill>
              </a:rPr>
              <a:t>ÍME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716016" y="2276872"/>
            <a:ext cx="3351538" cy="1040982"/>
          </a:xfrm>
        </p:spPr>
        <p:txBody>
          <a:bodyPr/>
          <a:lstStyle/>
          <a:p>
            <a:r>
              <a:rPr lang="cs-CZ" dirty="0" smtClean="0"/>
              <a:t>MINULÝ ČAS</a:t>
            </a:r>
          </a:p>
          <a:p>
            <a:r>
              <a:rPr lang="el-GR" dirty="0" smtClean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el-GR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  <a:r>
              <a:rPr lang="cs-CZ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572000" y="3861048"/>
            <a:ext cx="3493008" cy="1949443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 err="1" smtClean="0"/>
              <a:t>FALÁMOS</a:t>
            </a:r>
            <a:r>
              <a:rPr lang="cs-CZ" dirty="0"/>
              <a:t>	</a:t>
            </a:r>
          </a:p>
          <a:p>
            <a:r>
              <a:rPr lang="cs-CZ" b="1" dirty="0" err="1" smtClean="0">
                <a:latin typeface="Calibri"/>
                <a:cs typeface="Calibri"/>
              </a:rPr>
              <a:t>FAL</a:t>
            </a:r>
            <a:r>
              <a:rPr lang="cs-CZ" b="1" dirty="0">
                <a:latin typeface="Calibri"/>
                <a:cs typeface="Calibri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err="1" smtClean="0">
                <a:latin typeface="Calibri"/>
                <a:cs typeface="Calibri"/>
              </a:rPr>
              <a:t>MUŠ</a:t>
            </a:r>
            <a:endParaRPr lang="cs-CZ" b="1" dirty="0" smtClean="0">
              <a:latin typeface="Calibri"/>
              <a:cs typeface="Calibri"/>
            </a:endParaRPr>
          </a:p>
          <a:p>
            <a:endParaRPr lang="cs-CZ" dirty="0"/>
          </a:p>
          <a:p>
            <a:r>
              <a:rPr lang="cs-CZ" dirty="0" smtClean="0"/>
              <a:t>MLUV</a:t>
            </a:r>
            <a:r>
              <a:rPr lang="cs-CZ" b="1" dirty="0" smtClean="0">
                <a:solidFill>
                  <a:srgbClr val="FF0000"/>
                </a:solidFill>
              </a:rPr>
              <a:t>ILI JSME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79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Velarizace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a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920880" cy="241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36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Střední samohláska nízká (</a:t>
            </a:r>
            <a:r>
              <a:rPr lang="cs-CZ" b="1" dirty="0" err="1" smtClean="0"/>
              <a:t>polonízká</a:t>
            </a:r>
            <a:r>
              <a:rPr lang="cs-CZ" b="1" dirty="0" smtClean="0"/>
              <a:t>)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Distribuce </a:t>
            </a:r>
            <a:r>
              <a:rPr lang="cs-CZ" b="1" dirty="0"/>
              <a:t>podle slabiky</a:t>
            </a:r>
          </a:p>
          <a:p>
            <a:pPr lvl="1"/>
            <a:r>
              <a:rPr lang="cs-CZ" dirty="0"/>
              <a:t>V přízvučné slabice</a:t>
            </a:r>
          </a:p>
          <a:p>
            <a:pPr lvl="1"/>
            <a:r>
              <a:rPr lang="cs-CZ" dirty="0"/>
              <a:t>V nepřízvučné slabice</a:t>
            </a:r>
          </a:p>
          <a:p>
            <a:pPr marL="365760" lvl="1" indent="0">
              <a:buNone/>
            </a:pPr>
            <a:endParaRPr lang="cs-CZ" dirty="0"/>
          </a:p>
          <a:p>
            <a:r>
              <a:rPr lang="cs-CZ" dirty="0"/>
              <a:t>Distribuce </a:t>
            </a:r>
            <a:r>
              <a:rPr lang="cs-CZ" b="1" dirty="0"/>
              <a:t>podle morfologie</a:t>
            </a:r>
          </a:p>
          <a:p>
            <a:pPr marL="6858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00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v přízvučné slabice</a:t>
            </a:r>
            <a:endParaRPr lang="cs-CZ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133998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22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792088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v nepřízvučné slabice</a:t>
            </a:r>
            <a:endParaRPr lang="cs-CZ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56545" cy="468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15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Calibri"/>
                <a:cs typeface="Calibri"/>
              </a:rPr>
              <a:t>Distribuce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podle morfologie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2204864"/>
            <a:ext cx="7848872" cy="4176464"/>
          </a:xfrm>
        </p:spPr>
        <p:txBody>
          <a:bodyPr/>
          <a:lstStyle/>
          <a:p>
            <a:pPr>
              <a:buFontTx/>
              <a:buChar char="-"/>
            </a:pPr>
            <a:endParaRPr lang="cs-CZ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798705" cy="350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15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147796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distribuce podle morfologie</a:t>
            </a:r>
            <a:br>
              <a:rPr lang="cs-CZ" b="1" dirty="0" smtClean="0">
                <a:latin typeface="Calibri"/>
                <a:cs typeface="Calibri"/>
              </a:rPr>
            </a:br>
            <a:r>
              <a:rPr lang="cs-CZ" sz="2700" dirty="0" smtClean="0"/>
              <a:t>Pozor </a:t>
            </a:r>
            <a:r>
              <a:rPr lang="cs-CZ" sz="2700" dirty="0"/>
              <a:t>na distinktivní funkci u sloves ukončených na </a:t>
            </a:r>
            <a:r>
              <a:rPr lang="cs-CZ" sz="2700" b="1" i="1" dirty="0" smtClean="0"/>
              <a:t>–ar </a:t>
            </a:r>
            <a:r>
              <a:rPr lang="cs-CZ" sz="2700" dirty="0" smtClean="0"/>
              <a:t>1</a:t>
            </a:r>
            <a:r>
              <a:rPr lang="cs-CZ" sz="2700" dirty="0"/>
              <a:t>. os. P</a:t>
            </a:r>
            <a:r>
              <a:rPr lang="cs-CZ" sz="2700" dirty="0" smtClean="0"/>
              <a:t>lurálu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15617" y="2316008"/>
            <a:ext cx="2880320" cy="968975"/>
          </a:xfrm>
        </p:spPr>
        <p:txBody>
          <a:bodyPr>
            <a:normAutofit/>
          </a:bodyPr>
          <a:lstStyle/>
          <a:p>
            <a:r>
              <a:rPr lang="cs-CZ" dirty="0" smtClean="0"/>
              <a:t>PŘÍTOMNÝ ČAS </a:t>
            </a:r>
          </a:p>
          <a:p>
            <a:r>
              <a:rPr lang="el-GR" dirty="0" smtClean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cs-CZ" dirty="0">
                <a:solidFill>
                  <a:srgbClr val="FF0000"/>
                </a:solidFill>
                <a:latin typeface="Calibri"/>
                <a:cs typeface="Calibri"/>
              </a:rPr>
              <a:t>ɐ</a:t>
            </a:r>
            <a:r>
              <a:rPr lang="el-GR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043608" y="3789040"/>
            <a:ext cx="3417969" cy="2021451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 err="1" smtClean="0"/>
              <a:t>FALAMOS</a:t>
            </a:r>
            <a:r>
              <a:rPr lang="cs-CZ" dirty="0" smtClean="0"/>
              <a:t>	</a:t>
            </a:r>
          </a:p>
          <a:p>
            <a:r>
              <a:rPr lang="cs-CZ" b="1" dirty="0" err="1" smtClean="0">
                <a:latin typeface="Calibri"/>
                <a:cs typeface="Calibri"/>
              </a:rPr>
              <a:t>FAL</a:t>
            </a:r>
            <a:r>
              <a:rPr lang="el-GR" b="1" dirty="0" smtClean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cs-CZ" b="1" dirty="0">
                <a:solidFill>
                  <a:srgbClr val="FF0000"/>
                </a:solidFill>
                <a:latin typeface="Calibri"/>
                <a:cs typeface="Calibri"/>
              </a:rPr>
              <a:t>ɐ</a:t>
            </a:r>
            <a:r>
              <a:rPr lang="el-GR" b="1" dirty="0" smtClean="0">
                <a:solidFill>
                  <a:srgbClr val="FF0000"/>
                </a:solidFill>
                <a:latin typeface="Calibri"/>
                <a:cs typeface="Calibri"/>
              </a:rPr>
              <a:t>]</a:t>
            </a:r>
            <a:r>
              <a:rPr lang="cs-CZ" b="1" dirty="0" err="1" smtClean="0">
                <a:latin typeface="Calibri"/>
                <a:cs typeface="Calibri"/>
              </a:rPr>
              <a:t>MUŠ</a:t>
            </a:r>
            <a:endParaRPr lang="cs-CZ" b="1" dirty="0" smtClean="0">
              <a:latin typeface="Calibri"/>
              <a:cs typeface="Calibri"/>
            </a:endParaRPr>
          </a:p>
          <a:p>
            <a:endParaRPr lang="cs-CZ" dirty="0" smtClean="0"/>
          </a:p>
          <a:p>
            <a:r>
              <a:rPr lang="cs-CZ" dirty="0" smtClean="0"/>
              <a:t>MLUV</a:t>
            </a:r>
            <a:r>
              <a:rPr lang="cs-CZ" b="1" dirty="0" smtClean="0">
                <a:solidFill>
                  <a:srgbClr val="FF0000"/>
                </a:solidFill>
              </a:rPr>
              <a:t>ÍME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716016" y="2276872"/>
            <a:ext cx="3351538" cy="1040982"/>
          </a:xfrm>
        </p:spPr>
        <p:txBody>
          <a:bodyPr/>
          <a:lstStyle/>
          <a:p>
            <a:r>
              <a:rPr lang="cs-CZ" dirty="0" smtClean="0"/>
              <a:t>MINULÝ ČAS</a:t>
            </a:r>
          </a:p>
          <a:p>
            <a:r>
              <a:rPr lang="el-GR" dirty="0" smtClean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el-GR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  <a:r>
              <a:rPr lang="cs-CZ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572000" y="3861048"/>
            <a:ext cx="3493008" cy="1949443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 err="1" smtClean="0"/>
              <a:t>FALÁMOS</a:t>
            </a:r>
            <a:r>
              <a:rPr lang="cs-CZ" dirty="0"/>
              <a:t>	</a:t>
            </a:r>
          </a:p>
          <a:p>
            <a:r>
              <a:rPr lang="cs-CZ" b="1" dirty="0" err="1" smtClean="0">
                <a:latin typeface="Calibri"/>
                <a:cs typeface="Calibri"/>
              </a:rPr>
              <a:t>FAL</a:t>
            </a:r>
            <a:r>
              <a:rPr lang="cs-CZ" b="1" dirty="0">
                <a:latin typeface="Calibri"/>
                <a:cs typeface="Calibri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err="1" smtClean="0">
                <a:latin typeface="Calibri"/>
                <a:cs typeface="Calibri"/>
              </a:rPr>
              <a:t>MUŠ</a:t>
            </a:r>
            <a:endParaRPr lang="cs-CZ" b="1" dirty="0" smtClean="0">
              <a:latin typeface="Calibri"/>
              <a:cs typeface="Calibri"/>
            </a:endParaRPr>
          </a:p>
          <a:p>
            <a:endParaRPr lang="cs-CZ" dirty="0"/>
          </a:p>
          <a:p>
            <a:r>
              <a:rPr lang="cs-CZ" dirty="0" smtClean="0"/>
              <a:t>MLUV</a:t>
            </a:r>
            <a:r>
              <a:rPr lang="cs-CZ" b="1" dirty="0" smtClean="0">
                <a:solidFill>
                  <a:srgbClr val="FF0000"/>
                </a:solidFill>
              </a:rPr>
              <a:t>ILI JSME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275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Calibri"/>
                <a:cs typeface="Calibri"/>
              </a:rPr>
              <a:t>Distribuce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podle morfologie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2204864"/>
            <a:ext cx="7848872" cy="41764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b="1" dirty="0" smtClean="0"/>
              <a:t>člen a zájmena, předložky,  a další gramatická slova, která nemají přízvuk</a:t>
            </a:r>
          </a:p>
          <a:p>
            <a:pPr>
              <a:buFontTx/>
              <a:buChar char="-"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b="1" dirty="0" smtClean="0"/>
              <a:t>A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b="1" dirty="0" smtClean="0"/>
              <a:t>As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 err="1" smtClean="0">
                <a:latin typeface="Calibri"/>
                <a:cs typeface="Calibri"/>
              </a:rPr>
              <a:t>ɐʃ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b="1" dirty="0"/>
          </a:p>
          <a:p>
            <a:pPr>
              <a:buFontTx/>
              <a:buChar char="-"/>
            </a:pPr>
            <a:r>
              <a:rPr lang="cs-CZ" b="1" dirty="0" err="1" smtClean="0">
                <a:latin typeface="Calibri"/>
                <a:cs typeface="Calibri"/>
              </a:rPr>
              <a:t>Cada</a:t>
            </a:r>
            <a:r>
              <a:rPr lang="cs-CZ" b="1" dirty="0" smtClean="0">
                <a:latin typeface="Calibri"/>
                <a:cs typeface="Calibri"/>
              </a:rPr>
              <a:t>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 smtClean="0">
                <a:latin typeface="Calibri"/>
                <a:cs typeface="Calibri"/>
              </a:rPr>
              <a:t>´</a:t>
            </a:r>
            <a:r>
              <a:rPr lang="cs-CZ" b="1" dirty="0" err="1" smtClean="0">
                <a:latin typeface="Calibri"/>
                <a:cs typeface="Calibri"/>
              </a:rPr>
              <a:t>kɐdɐ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</a:t>
            </a:r>
            <a:endParaRPr lang="cs-CZ" b="1" dirty="0"/>
          </a:p>
          <a:p>
            <a:pPr>
              <a:buFontTx/>
              <a:buChar char="-"/>
            </a:pPr>
            <a:r>
              <a:rPr lang="cs-CZ" b="1" dirty="0" smtClean="0">
                <a:latin typeface="Calibri"/>
                <a:cs typeface="Calibri"/>
              </a:rPr>
              <a:t>Para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 smtClean="0">
                <a:latin typeface="Calibri"/>
                <a:cs typeface="Calibri"/>
              </a:rPr>
              <a:t>´</a:t>
            </a:r>
            <a:r>
              <a:rPr lang="cs-CZ" b="1" dirty="0" err="1" smtClean="0">
                <a:latin typeface="Calibri"/>
                <a:cs typeface="Calibri"/>
              </a:rPr>
              <a:t>pɐrɐ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b="1" dirty="0"/>
          </a:p>
          <a:p>
            <a:pPr>
              <a:buFontTx/>
              <a:buChar char="-"/>
            </a:pPr>
            <a:endParaRPr lang="cs-CZ" b="1" dirty="0" smtClean="0">
              <a:latin typeface="Calibri"/>
              <a:cs typeface="Calibri"/>
            </a:endParaRPr>
          </a:p>
          <a:p>
            <a:pPr>
              <a:buFontTx/>
              <a:buChar char="-"/>
            </a:pPr>
            <a:endParaRPr lang="cs-CZ" b="1" dirty="0">
              <a:latin typeface="Calibri"/>
              <a:cs typeface="Calibri"/>
            </a:endParaRPr>
          </a:p>
          <a:p>
            <a:pPr marL="68580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642997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Příspěvky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https://</a:t>
            </a:r>
            <a:r>
              <a:rPr lang="cs-CZ" u="sng" dirty="0" err="1">
                <a:hlinkClick r:id="rId2"/>
              </a:rPr>
              <a:t>www.youtube.com</a:t>
            </a:r>
            <a:r>
              <a:rPr lang="cs-CZ" u="sng" dirty="0">
                <a:hlinkClick r:id="rId2"/>
              </a:rPr>
              <a:t>/</a:t>
            </a:r>
            <a:r>
              <a:rPr lang="cs-CZ" u="sng" dirty="0" err="1">
                <a:hlinkClick r:id="rId2"/>
              </a:rPr>
              <a:t>watch?v</a:t>
            </a:r>
            <a:r>
              <a:rPr lang="cs-CZ" u="sng" dirty="0">
                <a:hlinkClick r:id="rId2"/>
              </a:rPr>
              <a:t>=</a:t>
            </a:r>
            <a:r>
              <a:rPr lang="cs-CZ" u="sng" dirty="0" err="1">
                <a:hlinkClick r:id="rId2"/>
              </a:rPr>
              <a:t>DEWKhr-8rB4</a:t>
            </a:r>
            <a:endParaRPr lang="cs-CZ" dirty="0"/>
          </a:p>
          <a:p>
            <a:r>
              <a:rPr lang="cs-CZ" dirty="0"/>
              <a:t>1:50 - 4:50 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Euronews</a:t>
            </a:r>
            <a:r>
              <a:rPr lang="cs-CZ" dirty="0" smtClean="0"/>
              <a:t> – </a:t>
            </a:r>
            <a:r>
              <a:rPr lang="cs-CZ" dirty="0" err="1" smtClean="0"/>
              <a:t>eleicoes</a:t>
            </a:r>
            <a:r>
              <a:rPr lang="cs-CZ" dirty="0" smtClean="0"/>
              <a:t> no </a:t>
            </a:r>
            <a:r>
              <a:rPr lang="cs-CZ" dirty="0" err="1" smtClean="0"/>
              <a:t>Brasil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82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posun jazyka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4137204"/>
          </a:xfrm>
        </p:spPr>
        <p:txBody>
          <a:bodyPr/>
          <a:lstStyle/>
          <a:p>
            <a:pPr marL="685800" lvl="2" indent="0">
              <a:buNone/>
            </a:pPr>
            <a:r>
              <a:rPr lang="cs-CZ" b="1" i="1" dirty="0" smtClean="0"/>
              <a:t>	přední		střední		zadní</a:t>
            </a:r>
            <a:endParaRPr lang="cs-CZ" b="1" i="1" dirty="0"/>
          </a:p>
        </p:txBody>
      </p:sp>
      <p:sp>
        <p:nvSpPr>
          <p:cNvPr id="4" name="Ovál 3"/>
          <p:cNvSpPr/>
          <p:nvPr/>
        </p:nvSpPr>
        <p:spPr>
          <a:xfrm>
            <a:off x="3643322" y="3083211"/>
            <a:ext cx="187220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eva 4"/>
          <p:cNvSpPr/>
          <p:nvPr/>
        </p:nvSpPr>
        <p:spPr>
          <a:xfrm>
            <a:off x="1994564" y="335699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012160" y="33048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VÃ½sledek obrÃ¡zku pro vogais anteriores e posteri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64" y="4149080"/>
            <a:ext cx="5169724" cy="231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9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2/29/Cardinal_vowel_tongue_position-front.png/200px-Cardinal_vowel_tongue_position-fro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3280026" cy="32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vogais anteriores e posteri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432442" cy="33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6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Vertikální posun jazyka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4137204"/>
          </a:xfrm>
        </p:spPr>
        <p:txBody>
          <a:bodyPr/>
          <a:lstStyle/>
          <a:p>
            <a:pPr marL="685800" lvl="2" indent="0">
              <a:buNone/>
            </a:pPr>
            <a:r>
              <a:rPr lang="cs-CZ" b="1" i="1" dirty="0" smtClean="0"/>
              <a:t> </a:t>
            </a:r>
            <a:endParaRPr lang="cs-CZ" b="1" i="1" dirty="0"/>
          </a:p>
        </p:txBody>
      </p:sp>
      <p:sp>
        <p:nvSpPr>
          <p:cNvPr id="4" name="Ovál 3"/>
          <p:cNvSpPr/>
          <p:nvPr/>
        </p:nvSpPr>
        <p:spPr>
          <a:xfrm>
            <a:off x="1547664" y="2626011"/>
            <a:ext cx="187220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581022" y="3692811"/>
            <a:ext cx="187220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547664" y="4941168"/>
            <a:ext cx="187220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>
            <a:off x="3709222" y="495441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nahoru 10"/>
          <p:cNvSpPr/>
          <p:nvPr/>
        </p:nvSpPr>
        <p:spPr>
          <a:xfrm>
            <a:off x="3707904" y="373376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3707904" y="254753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VÃ½sledek obrÃ¡zku pro vogais altas e baix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62904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7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otevřenost (kvalita) mandibulární úhel (čelistní)</a:t>
            </a:r>
            <a:endParaRPr lang="cs-CZ" dirty="0"/>
          </a:p>
        </p:txBody>
      </p:sp>
      <p:pic>
        <p:nvPicPr>
          <p:cNvPr id="5" name="Obrázek 4" descr="VÃ½sledek obrÃ¡zku pro angulo mandibul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41396"/>
            <a:ext cx="342900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 descr="VÃ½sledek obrÃ¡zku pro samohlÃ¡sky otevÅenÃ© zavÅenÃ©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12470"/>
            <a:ext cx="3096344" cy="2829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99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cs-CZ" dirty="0" smtClean="0"/>
              <a:t>Otevřenost – zavřenost </a:t>
            </a:r>
            <a:endParaRPr lang="cs-CZ" dirty="0"/>
          </a:p>
        </p:txBody>
      </p:sp>
      <p:pic>
        <p:nvPicPr>
          <p:cNvPr id="6" name="Zástupný symbol pro obsah 5" descr="VÃ½sledek obrÃ¡zku pro vogais abertas, fechada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112568" cy="3544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6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samohlásky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latin typeface="Calibri"/>
                <a:cs typeface="Calibri"/>
              </a:rPr>
              <a:t>[</a:t>
            </a:r>
            <a:r>
              <a:rPr lang="cs-CZ" dirty="0"/>
              <a:t>a</a:t>
            </a:r>
            <a:r>
              <a:rPr lang="el-GR" dirty="0" smtClean="0">
                <a:latin typeface="Calibri"/>
                <a:cs typeface="Calibri"/>
              </a:rPr>
              <a:t>]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/>
              <a:t>Střední nízká</a:t>
            </a:r>
            <a:endParaRPr lang="cs-CZ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>
                <a:latin typeface="Calibri"/>
                <a:cs typeface="Calibri"/>
              </a:rPr>
              <a:t>[</a:t>
            </a:r>
            <a:r>
              <a:rPr lang="cs-CZ" dirty="0">
                <a:latin typeface="Calibri"/>
                <a:cs typeface="Calibri"/>
              </a:rPr>
              <a:t>ɐ</a:t>
            </a:r>
            <a:r>
              <a:rPr lang="el-GR" dirty="0">
                <a:latin typeface="Calibri"/>
                <a:cs typeface="Calibri"/>
              </a:rPr>
              <a:t>]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 smtClean="0"/>
              <a:t>Střední </a:t>
            </a:r>
          </a:p>
          <a:p>
            <a:pPr marL="68580" indent="0">
              <a:buNone/>
            </a:pPr>
            <a:r>
              <a:rPr lang="cs-CZ" b="1" dirty="0" smtClean="0"/>
              <a:t>nízká – </a:t>
            </a:r>
            <a:r>
              <a:rPr lang="cs-CZ" b="1" dirty="0" err="1" smtClean="0"/>
              <a:t>polonízká</a:t>
            </a:r>
            <a:r>
              <a:rPr lang="cs-CZ" b="1" dirty="0" smtClean="0"/>
              <a:t> </a:t>
            </a:r>
            <a:r>
              <a:rPr lang="cs-CZ" dirty="0" smtClean="0"/>
              <a:t>– středová - podle starší teorie, např. J. Tláskala)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35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Calibri"/>
                <a:cs typeface="Calibri"/>
              </a:rPr>
              <a:t>Střední nízká samohláska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/>
              <a:t>a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Distribuce </a:t>
            </a:r>
            <a:r>
              <a:rPr lang="cs-CZ" b="1" dirty="0" smtClean="0"/>
              <a:t>podle slabiky</a:t>
            </a:r>
          </a:p>
          <a:p>
            <a:pPr lvl="1"/>
            <a:r>
              <a:rPr lang="cs-CZ" dirty="0" smtClean="0"/>
              <a:t>V přízvučné slabice</a:t>
            </a:r>
          </a:p>
          <a:p>
            <a:pPr lvl="1"/>
            <a:r>
              <a:rPr lang="cs-CZ" dirty="0" smtClean="0"/>
              <a:t>V nepřízvučné slabice</a:t>
            </a:r>
          </a:p>
          <a:p>
            <a:pPr marL="365760" lvl="1" indent="0">
              <a:buNone/>
            </a:pPr>
            <a:endParaRPr lang="cs-CZ" dirty="0"/>
          </a:p>
          <a:p>
            <a:r>
              <a:rPr lang="cs-CZ" dirty="0" smtClean="0"/>
              <a:t>Distribuce </a:t>
            </a:r>
            <a:r>
              <a:rPr lang="cs-CZ" b="1" dirty="0" smtClean="0"/>
              <a:t>podle morfologie</a:t>
            </a:r>
          </a:p>
          <a:p>
            <a:r>
              <a:rPr lang="cs-CZ" b="1" dirty="0" smtClean="0"/>
              <a:t>Velarizace</a:t>
            </a:r>
          </a:p>
        </p:txBody>
      </p:sp>
    </p:spTree>
    <p:extLst>
      <p:ext uri="{BB962C8B-B14F-4D97-AF65-F5344CB8AC3E}">
        <p14:creationId xmlns:p14="http://schemas.microsoft.com/office/powerpoint/2010/main" val="748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/>
              <a:t>a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v přízvučné slabice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7871396" cy="160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482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</TotalTime>
  <Words>225</Words>
  <Application>Microsoft Office PowerPoint</Application>
  <PresentationFormat>Předvádění na obrazovce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Austin</vt:lpstr>
      <vt:lpstr>Fonetika téma:  Přední  samohlásky. [a] [ɐ]</vt:lpstr>
      <vt:lpstr>Horizontální posun jazyka</vt:lpstr>
      <vt:lpstr>Prezentace aplikace PowerPoint</vt:lpstr>
      <vt:lpstr>Vertikální posun jazyka</vt:lpstr>
      <vt:lpstr>otevřenost (kvalita) mandibulární úhel (čelistní)</vt:lpstr>
      <vt:lpstr>Otevřenost – zavřenost </vt:lpstr>
      <vt:lpstr>Střední samohlásky</vt:lpstr>
      <vt:lpstr>Střední nízká samohláska [a]</vt:lpstr>
      <vt:lpstr>[a] v přízvučné slabice</vt:lpstr>
      <vt:lpstr>[a] v nepřízvučné slabice</vt:lpstr>
      <vt:lpstr>[a] distribuce podle morfologie Pozor na distinktivní funkci u sloves ukončených na –ar 1. os. Plurálu</vt:lpstr>
      <vt:lpstr>Velarizace [a] </vt:lpstr>
      <vt:lpstr>Střední samohláska nízká (polonízká) [ɐ]</vt:lpstr>
      <vt:lpstr>[ɐ] v přízvučné slabice</vt:lpstr>
      <vt:lpstr>[ɐ] v nepřízvučné slabice</vt:lpstr>
      <vt:lpstr>Distribuce [ɐ] podle morfologie</vt:lpstr>
      <vt:lpstr>[ɐ] distribuce podle morfologie Pozor na distinktivní funkci u sloves ukončených na –ar 1. os. Plurálu</vt:lpstr>
      <vt:lpstr>Distribuce [ɐ] podle morfologie</vt:lpstr>
      <vt:lpstr>Příspěvky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Fonetika téma:  Přední  samohlásky. [a] [ɐ]</dc:title>
  <dc:creator>win</dc:creator>
  <cp:lastModifiedBy>win</cp:lastModifiedBy>
  <cp:revision>5</cp:revision>
  <dcterms:created xsi:type="dcterms:W3CDTF">2018-10-19T09:11:26Z</dcterms:created>
  <dcterms:modified xsi:type="dcterms:W3CDTF">2018-10-19T10:07:24Z</dcterms:modified>
</cp:coreProperties>
</file>