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8" r:id="rId12"/>
    <p:sldId id="279" r:id="rId13"/>
    <p:sldId id="271" r:id="rId14"/>
    <p:sldId id="272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WKhr-8rB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Fonetika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 smtClean="0"/>
              <a:t>zadní </a:t>
            </a:r>
            <a:r>
              <a:rPr lang="cs-CZ" dirty="0" smtClean="0"/>
              <a:t>samohlásky</a:t>
            </a:r>
            <a:r>
              <a:rPr lang="cs-CZ" dirty="0"/>
              <a:t>.</a:t>
            </a:r>
            <a:br>
              <a:rPr lang="cs-CZ" dirty="0"/>
            </a:b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pt-PT" b="1" dirty="0"/>
              <a:t>o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/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ɔ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u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99160" cy="740541"/>
          </a:xfrm>
        </p:spPr>
        <p:txBody>
          <a:bodyPr>
            <a:normAutofit/>
          </a:bodyPr>
          <a:lstStyle/>
          <a:p>
            <a:r>
              <a:rPr lang="cs-CZ" dirty="0" smtClean="0"/>
              <a:t>7. </a:t>
            </a:r>
            <a:r>
              <a:rPr lang="cs-CZ" dirty="0"/>
              <a:t>hodina </a:t>
            </a:r>
          </a:p>
          <a:p>
            <a:r>
              <a:rPr lang="cs-CZ" dirty="0" smtClean="0"/>
              <a:t>12</a:t>
            </a:r>
            <a:r>
              <a:rPr lang="cs-CZ" dirty="0" smtClean="0"/>
              <a:t>.11.2018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72008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cs-CZ" b="1" dirty="0">
                <a:latin typeface="Calibri"/>
                <a:cs typeface="Calibri"/>
              </a:rPr>
              <a:t>v </a:t>
            </a:r>
            <a:r>
              <a:rPr lang="cs-CZ" b="1" dirty="0" smtClean="0">
                <a:latin typeface="Calibri"/>
                <a:cs typeface="Calibri"/>
              </a:rPr>
              <a:t>nepřízvučné </a:t>
            </a:r>
            <a:r>
              <a:rPr lang="cs-CZ" b="1" dirty="0">
                <a:latin typeface="Calibri"/>
                <a:cs typeface="Calibri"/>
              </a:rPr>
              <a:t>slabice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056784" cy="47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7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745152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podle morfologických kat.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15616" y="1988840"/>
            <a:ext cx="3057148" cy="639762"/>
          </a:xfrm>
        </p:spPr>
        <p:txBody>
          <a:bodyPr/>
          <a:lstStyle/>
          <a:p>
            <a:r>
              <a:rPr lang="cs-CZ" dirty="0" smtClean="0"/>
              <a:t>Sloveso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41721" y="2780928"/>
            <a:ext cx="3170239" cy="3029563"/>
          </a:xfrm>
        </p:spPr>
        <p:txBody>
          <a:bodyPr/>
          <a:lstStyle/>
          <a:p>
            <a:pPr marL="68580" indent="0">
              <a:buNone/>
            </a:pPr>
            <a:r>
              <a:rPr lang="cs-CZ" b="1" dirty="0" smtClean="0"/>
              <a:t>1. os. </a:t>
            </a:r>
            <a:r>
              <a:rPr lang="cs-CZ" b="1" dirty="0" err="1"/>
              <a:t>s</a:t>
            </a:r>
            <a:r>
              <a:rPr lang="cs-CZ" b="1" dirty="0" err="1" smtClean="0"/>
              <a:t>g</a:t>
            </a:r>
            <a:r>
              <a:rPr lang="cs-CZ" b="1" dirty="0" smtClean="0"/>
              <a:t>. a </a:t>
            </a:r>
            <a:r>
              <a:rPr lang="cs-CZ" b="1" dirty="0" err="1" smtClean="0"/>
              <a:t>pl</a:t>
            </a:r>
            <a:r>
              <a:rPr lang="cs-CZ" b="1" dirty="0" smtClean="0"/>
              <a:t>  </a:t>
            </a:r>
          </a:p>
          <a:p>
            <a:r>
              <a:rPr lang="cs-CZ" dirty="0" err="1"/>
              <a:t>f</a:t>
            </a:r>
            <a:r>
              <a:rPr lang="cs-CZ" dirty="0" err="1" smtClean="0"/>
              <a:t>al</a:t>
            </a:r>
            <a:r>
              <a:rPr lang="cs-CZ" b="1" dirty="0" err="1" smtClean="0"/>
              <a:t>o</a:t>
            </a:r>
            <a:r>
              <a:rPr lang="cs-CZ" b="1" dirty="0" smtClean="0"/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 smtClean="0"/>
          </a:p>
          <a:p>
            <a:r>
              <a:rPr lang="cs-CZ" dirty="0" err="1"/>
              <a:t>f</a:t>
            </a:r>
            <a:r>
              <a:rPr lang="cs-CZ" dirty="0" err="1" smtClean="0"/>
              <a:t>alam</a:t>
            </a:r>
            <a:r>
              <a:rPr lang="cs-CZ" b="1" dirty="0" err="1" smtClean="0"/>
              <a:t>o</a:t>
            </a:r>
            <a:r>
              <a:rPr lang="cs-CZ" dirty="0" err="1" smtClean="0"/>
              <a:t>s</a:t>
            </a:r>
            <a:r>
              <a:rPr lang="cs-CZ" dirty="0" smtClean="0"/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16016" y="1988840"/>
            <a:ext cx="3672407" cy="576064"/>
          </a:xfrm>
        </p:spPr>
        <p:txBody>
          <a:bodyPr>
            <a:normAutofit/>
          </a:bodyPr>
          <a:lstStyle/>
          <a:p>
            <a:r>
              <a:rPr lang="cs-CZ" dirty="0" smtClean="0"/>
              <a:t>Jméno, zájmeno a člen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4008" y="2708920"/>
            <a:ext cx="3744416" cy="3168352"/>
          </a:xfrm>
        </p:spPr>
        <p:txBody>
          <a:bodyPr>
            <a:normAutofit/>
          </a:bodyPr>
          <a:lstStyle/>
          <a:p>
            <a:r>
              <a:rPr lang="cs-CZ" dirty="0" err="1"/>
              <a:t>m</a:t>
            </a:r>
            <a:r>
              <a:rPr lang="cs-CZ" dirty="0" err="1" smtClean="0"/>
              <a:t>édic</a:t>
            </a:r>
            <a:r>
              <a:rPr lang="cs-CZ" b="1" dirty="0" err="1" smtClean="0"/>
              <a:t>o</a:t>
            </a:r>
            <a:r>
              <a:rPr lang="cs-CZ" b="1" dirty="0" smtClean="0"/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dirty="0" smtClean="0"/>
              <a:t>, </a:t>
            </a:r>
            <a:r>
              <a:rPr lang="cs-CZ" dirty="0" err="1" smtClean="0"/>
              <a:t>vinh</a:t>
            </a:r>
            <a:r>
              <a:rPr lang="cs-CZ" b="1" dirty="0" err="1" smtClean="0"/>
              <a:t>o</a:t>
            </a:r>
            <a:r>
              <a:rPr lang="el-GR" b="1" dirty="0">
                <a:latin typeface="Calibri"/>
                <a:cs typeface="Calibri"/>
              </a:rPr>
              <a:t> 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  <a:p>
            <a:r>
              <a:rPr lang="cs-CZ" dirty="0" err="1"/>
              <a:t>a</a:t>
            </a:r>
            <a:r>
              <a:rPr lang="cs-CZ" dirty="0" err="1" smtClean="0"/>
              <a:t>rtístico</a:t>
            </a:r>
            <a:r>
              <a:rPr lang="el-GR" b="1" dirty="0" smtClean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dirty="0" smtClean="0"/>
              <a:t>, </a:t>
            </a:r>
            <a:r>
              <a:rPr lang="cs-CZ" dirty="0" err="1" smtClean="0"/>
              <a:t>puro</a:t>
            </a:r>
            <a:r>
              <a:rPr lang="el-GR" b="1" dirty="0">
                <a:latin typeface="Calibri"/>
                <a:cs typeface="Calibri"/>
              </a:rPr>
              <a:t> 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dirty="0" smtClean="0"/>
              <a:t>, </a:t>
            </a:r>
          </a:p>
          <a:p>
            <a:r>
              <a:rPr lang="cs-CZ" dirty="0"/>
              <a:t>o</a:t>
            </a:r>
            <a:r>
              <a:rPr lang="el-GR" b="1" dirty="0" smtClean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dirty="0" smtClean="0"/>
              <a:t>, os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os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dirty="0" smtClean="0"/>
              <a:t>, vos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920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72008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velarizace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496944" cy="25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0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Zadní polovysoká samohláska 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o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b="1" dirty="0"/>
              <a:t>podle slabiky</a:t>
            </a:r>
          </a:p>
          <a:p>
            <a:pPr lvl="1"/>
            <a:r>
              <a:rPr lang="cs-CZ" dirty="0"/>
              <a:t>V přízvučné slabice</a:t>
            </a:r>
          </a:p>
          <a:p>
            <a:pPr lvl="1"/>
            <a:r>
              <a:rPr lang="cs-CZ" dirty="0"/>
              <a:t>V nepřízvučné slabice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/>
              <a:t>Distribuce </a:t>
            </a:r>
            <a:r>
              <a:rPr lang="cs-CZ" b="1" dirty="0"/>
              <a:t>podle morfologie</a:t>
            </a:r>
          </a:p>
          <a:p>
            <a:pPr marL="6858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0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00741" y="620688"/>
            <a:ext cx="7024744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o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cs-CZ" b="1" dirty="0" smtClean="0">
                <a:latin typeface="Calibri"/>
                <a:cs typeface="Calibri"/>
              </a:rPr>
              <a:t>v přízvučné slabice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417646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6" y="1991032"/>
            <a:ext cx="8455460" cy="338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2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00741" y="620688"/>
            <a:ext cx="7024744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o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cs-CZ" b="1" dirty="0" smtClean="0">
                <a:latin typeface="Calibri"/>
                <a:cs typeface="Calibri"/>
              </a:rPr>
              <a:t>v </a:t>
            </a:r>
            <a:r>
              <a:rPr lang="cs-CZ" b="1" dirty="0" smtClean="0">
                <a:latin typeface="Calibri"/>
                <a:cs typeface="Calibri"/>
              </a:rPr>
              <a:t>nepřízvučné </a:t>
            </a:r>
            <a:r>
              <a:rPr lang="cs-CZ" b="1" dirty="0" smtClean="0">
                <a:latin typeface="Calibri"/>
                <a:cs typeface="Calibri"/>
              </a:rPr>
              <a:t>slabice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01834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nahoru 3"/>
          <p:cNvSpPr/>
          <p:nvPr/>
        </p:nvSpPr>
        <p:spPr>
          <a:xfrm>
            <a:off x="7596336" y="1268760"/>
            <a:ext cx="340616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27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12658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o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</a:t>
            </a:r>
            <a:r>
              <a:rPr lang="cs-CZ" sz="2800" b="1" dirty="0" smtClean="0">
                <a:latin typeface="Calibri"/>
                <a:cs typeface="Calibri"/>
              </a:rPr>
              <a:t>podle morfologie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896544"/>
          </a:xfrm>
          <a:noFill/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PODSTATNÁ </a:t>
            </a:r>
            <a:r>
              <a:rPr lang="cs-CZ" b="1" dirty="0" smtClean="0">
                <a:solidFill>
                  <a:srgbClr val="00B050"/>
                </a:solidFill>
              </a:rPr>
              <a:t>JMÉNA VS. SLOVESO</a:t>
            </a:r>
            <a:endParaRPr lang="cs-CZ" b="1" dirty="0">
              <a:solidFill>
                <a:srgbClr val="00B050"/>
              </a:solidFill>
            </a:endParaRPr>
          </a:p>
          <a:p>
            <a:pPr marL="68580" indent="0">
              <a:buNone/>
            </a:pPr>
            <a:r>
              <a:rPr lang="cs-CZ" dirty="0" smtClean="0"/>
              <a:t>odlišují se od sloves </a:t>
            </a:r>
          </a:p>
          <a:p>
            <a:pPr marL="6858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68580" indent="0">
              <a:buNone/>
            </a:pPr>
            <a:r>
              <a:rPr lang="cs-CZ" b="1" dirty="0" err="1" smtClean="0"/>
              <a:t>O</a:t>
            </a:r>
            <a:r>
              <a:rPr lang="cs-CZ" dirty="0" err="1" smtClean="0"/>
              <a:t>LHO</a:t>
            </a:r>
            <a:r>
              <a:rPr lang="cs-CZ" dirty="0" smtClean="0"/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o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i="1" dirty="0" smtClean="0"/>
              <a:t>versus </a:t>
            </a:r>
            <a:r>
              <a:rPr lang="cs-CZ" b="1" dirty="0" err="1" smtClean="0"/>
              <a:t>O</a:t>
            </a:r>
            <a:r>
              <a:rPr lang="cs-CZ" dirty="0" err="1" smtClean="0"/>
              <a:t>LHO</a:t>
            </a:r>
            <a:r>
              <a:rPr lang="el-GR" b="1" dirty="0">
                <a:latin typeface="Calibri"/>
                <a:cs typeface="Calibri"/>
              </a:rPr>
              <a:t>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ɔ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endParaRPr lang="cs-CZ" i="1" dirty="0" smtClean="0"/>
          </a:p>
          <a:p>
            <a:pPr marL="68580" indent="0">
              <a:buNone/>
            </a:pPr>
            <a:r>
              <a:rPr lang="cs-CZ" dirty="0" smtClean="0"/>
              <a:t>OKO         x        </a:t>
            </a:r>
            <a:r>
              <a:rPr lang="pt-PT" dirty="0" smtClean="0"/>
              <a:t>vi</a:t>
            </a:r>
            <a:r>
              <a:rPr lang="cs-CZ" dirty="0" smtClean="0"/>
              <a:t>( </a:t>
            </a:r>
            <a:r>
              <a:rPr lang="cs-CZ" dirty="0" smtClean="0"/>
              <a:t>od </a:t>
            </a:r>
            <a:r>
              <a:rPr lang="cs-CZ" i="1" dirty="0" err="1" smtClean="0"/>
              <a:t>OLHAR</a:t>
            </a:r>
            <a:r>
              <a:rPr lang="cs-CZ" i="1" dirty="0" smtClean="0"/>
              <a:t> – podívat se</a:t>
            </a:r>
            <a:r>
              <a:rPr lang="cs-CZ" dirty="0" smtClean="0"/>
              <a:t>)</a:t>
            </a:r>
            <a:endParaRPr lang="cs-CZ" dirty="0" smtClean="0"/>
          </a:p>
          <a:p>
            <a:pPr marL="6858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6858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R</a:t>
            </a:r>
            <a:r>
              <a:rPr lang="cs-CZ" b="1" dirty="0" err="1" smtClean="0">
                <a:solidFill>
                  <a:schemeClr val="tx1"/>
                </a:solidFill>
              </a:rPr>
              <a:t>O</a:t>
            </a:r>
            <a:r>
              <a:rPr lang="cs-CZ" dirty="0" err="1" smtClean="0"/>
              <a:t>GO</a:t>
            </a:r>
            <a:r>
              <a:rPr lang="cs-CZ" dirty="0" smtClean="0"/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o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i="1" dirty="0"/>
              <a:t>versus </a:t>
            </a:r>
            <a:r>
              <a:rPr lang="cs-CZ" i="1" dirty="0" err="1" smtClean="0"/>
              <a:t>R</a:t>
            </a:r>
            <a:r>
              <a:rPr lang="cs-CZ" b="1" dirty="0" err="1" smtClean="0"/>
              <a:t>O</a:t>
            </a:r>
            <a:r>
              <a:rPr lang="cs-CZ" dirty="0" err="1" smtClean="0"/>
              <a:t>GO</a:t>
            </a:r>
            <a:r>
              <a:rPr lang="el-GR" b="1" dirty="0" smtClean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ɔ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i="1" dirty="0"/>
          </a:p>
          <a:p>
            <a:pPr marL="68580" indent="0">
              <a:buNone/>
            </a:pPr>
            <a:r>
              <a:rPr lang="cs-CZ" dirty="0" smtClean="0"/>
              <a:t>Prosba          x      prosím( </a:t>
            </a:r>
            <a:r>
              <a:rPr lang="cs-CZ" dirty="0"/>
              <a:t>od </a:t>
            </a:r>
            <a:r>
              <a:rPr lang="cs-CZ" i="1" dirty="0" err="1" smtClean="0"/>
              <a:t>rogar</a:t>
            </a:r>
            <a:r>
              <a:rPr lang="cs-CZ" i="1" dirty="0" smtClean="0"/>
              <a:t>– prosit)</a:t>
            </a:r>
            <a:endParaRPr lang="cs-CZ" dirty="0"/>
          </a:p>
          <a:p>
            <a:pPr marL="68580" indent="0">
              <a:buNone/>
            </a:pPr>
            <a:r>
              <a:rPr lang="cs-CZ" dirty="0"/>
              <a:t> </a:t>
            </a:r>
          </a:p>
          <a:p>
            <a:pPr marL="68580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endParaRPr lang="cs-CZ" i="1" dirty="0"/>
          </a:p>
          <a:p>
            <a:pPr marL="68580" indent="0">
              <a:buNone/>
            </a:pPr>
            <a:r>
              <a:rPr lang="cs-CZ" dirty="0" smtClean="0"/>
              <a:t>ALM</a:t>
            </a:r>
            <a:r>
              <a:rPr lang="cs-CZ" b="1" dirty="0" smtClean="0"/>
              <a:t>O</a:t>
            </a:r>
            <a:r>
              <a:rPr lang="pt-PT" dirty="0" smtClean="0"/>
              <a:t>Ç</a:t>
            </a:r>
            <a:r>
              <a:rPr lang="cs-CZ" dirty="0" smtClean="0"/>
              <a:t>O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o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cs-CZ" i="1" dirty="0"/>
              <a:t>versus </a:t>
            </a:r>
            <a:r>
              <a:rPr lang="cs-CZ" dirty="0"/>
              <a:t>ALM</a:t>
            </a:r>
            <a:r>
              <a:rPr lang="cs-CZ" b="1" dirty="0"/>
              <a:t>O</a:t>
            </a:r>
            <a:r>
              <a:rPr lang="pt-PT" dirty="0"/>
              <a:t>Ç</a:t>
            </a:r>
            <a:r>
              <a:rPr lang="cs-CZ" dirty="0"/>
              <a:t>O</a:t>
            </a:r>
            <a:r>
              <a:rPr lang="el-GR" b="1" dirty="0" smtClean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ɔ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i="1" dirty="0"/>
          </a:p>
          <a:p>
            <a:pPr marL="68580" indent="0">
              <a:buNone/>
            </a:pPr>
            <a:r>
              <a:rPr lang="cs-CZ" dirty="0" smtClean="0"/>
              <a:t>Oběd        x        obědvám( </a:t>
            </a:r>
            <a:r>
              <a:rPr lang="cs-CZ" dirty="0"/>
              <a:t>od ALM</a:t>
            </a:r>
            <a:r>
              <a:rPr lang="cs-CZ" b="1" dirty="0"/>
              <a:t>O</a:t>
            </a:r>
            <a:r>
              <a:rPr lang="pt-PT" dirty="0" smtClean="0"/>
              <a:t>Ç</a:t>
            </a:r>
            <a:r>
              <a:rPr lang="cs-CZ" dirty="0" smtClean="0"/>
              <a:t>AR</a:t>
            </a:r>
            <a:r>
              <a:rPr lang="cs-CZ" i="1" dirty="0" smtClean="0"/>
              <a:t>– obědvat</a:t>
            </a:r>
            <a:r>
              <a:rPr lang="cs-CZ" dirty="0" smtClean="0"/>
              <a:t>)</a:t>
            </a:r>
            <a:endParaRPr lang="cs-CZ" dirty="0"/>
          </a:p>
          <a:p>
            <a:pPr marL="68580" indent="0">
              <a:buNone/>
            </a:pPr>
            <a:r>
              <a:rPr lang="cs-CZ" dirty="0"/>
              <a:t> </a:t>
            </a:r>
          </a:p>
          <a:p>
            <a:pPr marL="6858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14268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Zadní </a:t>
            </a:r>
            <a:r>
              <a:rPr lang="cs-CZ" b="1" dirty="0" err="1" smtClean="0"/>
              <a:t>polonízká</a:t>
            </a:r>
            <a:r>
              <a:rPr lang="cs-CZ" b="1" dirty="0" smtClean="0"/>
              <a:t> samohláska 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 smtClean="0">
                <a:latin typeface="Calibri"/>
                <a:cs typeface="Calibri"/>
              </a:rPr>
              <a:t>ɔ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b="1" dirty="0"/>
              <a:t>podle slabiky</a:t>
            </a:r>
          </a:p>
          <a:p>
            <a:pPr lvl="1"/>
            <a:r>
              <a:rPr lang="cs-CZ" dirty="0"/>
              <a:t>V přízvučné slabice</a:t>
            </a:r>
          </a:p>
          <a:p>
            <a:pPr lvl="1"/>
            <a:r>
              <a:rPr lang="cs-CZ" dirty="0"/>
              <a:t>V nepřízvučné slabice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/>
              <a:t>Distribuce </a:t>
            </a:r>
            <a:r>
              <a:rPr lang="cs-CZ" b="1" dirty="0"/>
              <a:t>podle </a:t>
            </a:r>
            <a:r>
              <a:rPr lang="cs-CZ" b="1" dirty="0" smtClean="0"/>
              <a:t>morfologie</a:t>
            </a:r>
          </a:p>
          <a:p>
            <a:r>
              <a:rPr lang="cs-CZ" b="1" dirty="0" smtClean="0"/>
              <a:t>Velarizace</a:t>
            </a:r>
            <a:endParaRPr lang="cs-CZ" b="1" dirty="0"/>
          </a:p>
          <a:p>
            <a:pPr marL="6858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48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00741" y="620688"/>
            <a:ext cx="7024744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ɔ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cs-CZ" b="1" dirty="0" smtClean="0">
                <a:latin typeface="Calibri"/>
                <a:cs typeface="Calibri"/>
              </a:rPr>
              <a:t>v přízvučné slabice</a:t>
            </a:r>
            <a:endParaRPr lang="cs-CZ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4826"/>
            <a:ext cx="8136904" cy="205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000741" y="620688"/>
            <a:ext cx="7024744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ɔ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cs-CZ" b="1" dirty="0" smtClean="0">
                <a:latin typeface="Calibri"/>
                <a:cs typeface="Calibri"/>
              </a:rPr>
              <a:t>v </a:t>
            </a:r>
            <a:r>
              <a:rPr lang="cs-CZ" b="1" dirty="0" smtClean="0">
                <a:latin typeface="Calibri"/>
                <a:cs typeface="Calibri"/>
              </a:rPr>
              <a:t>nepřízvučné </a:t>
            </a:r>
            <a:r>
              <a:rPr lang="cs-CZ" b="1" dirty="0" smtClean="0">
                <a:latin typeface="Calibri"/>
                <a:cs typeface="Calibri"/>
              </a:rPr>
              <a:t>slabice</a:t>
            </a:r>
            <a:endParaRPr lang="cs-CZ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0429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4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posun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137204"/>
          </a:xfrm>
        </p:spPr>
        <p:txBody>
          <a:bodyPr/>
          <a:lstStyle/>
          <a:p>
            <a:pPr marL="685800" lvl="2" indent="0">
              <a:buNone/>
            </a:pPr>
            <a:r>
              <a:rPr lang="cs-CZ" b="1" i="1" dirty="0" smtClean="0"/>
              <a:t>	přední		střední		zadní</a:t>
            </a:r>
            <a:endParaRPr lang="cs-CZ" b="1" i="1" dirty="0"/>
          </a:p>
        </p:txBody>
      </p:sp>
      <p:sp>
        <p:nvSpPr>
          <p:cNvPr id="4" name="Ovál 3"/>
          <p:cNvSpPr/>
          <p:nvPr/>
        </p:nvSpPr>
        <p:spPr>
          <a:xfrm>
            <a:off x="3643322" y="30832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1994564" y="33569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012160" y="3304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Ã½sledek obrÃ¡zku pro vogais anteriores e posteri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564" y="4149080"/>
            <a:ext cx="5169724" cy="23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9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12658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distribuce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ɔ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</a:t>
            </a:r>
            <a:r>
              <a:rPr lang="cs-CZ" sz="2800" b="1" dirty="0" smtClean="0">
                <a:latin typeface="Calibri"/>
                <a:cs typeface="Calibri"/>
              </a:rPr>
              <a:t>podle morfologie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896544"/>
          </a:xfrm>
          <a:noFill/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Přídavné jméno (komparativ u nepravidelných tvarů)</a:t>
            </a:r>
            <a:endParaRPr lang="cs-CZ" b="1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smtClean="0">
                <a:solidFill>
                  <a:schemeClr val="tx1"/>
                </a:solidFill>
              </a:rPr>
              <a:t>Mai</a:t>
            </a:r>
            <a:r>
              <a:rPr lang="cs-CZ" sz="3000" b="1" dirty="0" smtClean="0">
                <a:solidFill>
                  <a:schemeClr val="tx1"/>
                </a:solidFill>
              </a:rPr>
              <a:t>o</a:t>
            </a:r>
            <a:r>
              <a:rPr lang="cs-CZ" sz="3000" dirty="0" smtClean="0">
                <a:solidFill>
                  <a:schemeClr val="tx1"/>
                </a:solidFill>
              </a:rPr>
              <a:t>r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err="1" smtClean="0">
                <a:solidFill>
                  <a:schemeClr val="tx1"/>
                </a:solidFill>
              </a:rPr>
              <a:t>Men</a:t>
            </a:r>
            <a:r>
              <a:rPr lang="cs-CZ" sz="3000" b="1" dirty="0" err="1" smtClean="0">
                <a:solidFill>
                  <a:schemeClr val="tx1"/>
                </a:solidFill>
              </a:rPr>
              <a:t>o</a:t>
            </a:r>
            <a:r>
              <a:rPr lang="cs-CZ" sz="3000" dirty="0" err="1" smtClean="0">
                <a:solidFill>
                  <a:schemeClr val="tx1"/>
                </a:solidFill>
              </a:rPr>
              <a:t>r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err="1" smtClean="0">
                <a:solidFill>
                  <a:schemeClr val="tx1"/>
                </a:solidFill>
              </a:rPr>
              <a:t>Melh</a:t>
            </a:r>
            <a:r>
              <a:rPr lang="cs-CZ" sz="3000" b="1" dirty="0" err="1" smtClean="0">
                <a:solidFill>
                  <a:schemeClr val="tx1"/>
                </a:solidFill>
              </a:rPr>
              <a:t>o</a:t>
            </a:r>
            <a:r>
              <a:rPr lang="cs-CZ" sz="3000" dirty="0" err="1" smtClean="0">
                <a:solidFill>
                  <a:schemeClr val="tx1"/>
                </a:solidFill>
              </a:rPr>
              <a:t>r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err="1" smtClean="0">
                <a:solidFill>
                  <a:schemeClr val="tx1"/>
                </a:solidFill>
              </a:rPr>
              <a:t>Pi</a:t>
            </a:r>
            <a:r>
              <a:rPr lang="cs-CZ" sz="3000" b="1" dirty="0" err="1" smtClean="0">
                <a:solidFill>
                  <a:schemeClr val="tx1"/>
                </a:solidFill>
              </a:rPr>
              <a:t>o</a:t>
            </a:r>
            <a:r>
              <a:rPr lang="cs-CZ" sz="3000" dirty="0" err="1" smtClean="0">
                <a:solidFill>
                  <a:schemeClr val="tx1"/>
                </a:solidFill>
              </a:rPr>
              <a:t>r</a:t>
            </a:r>
            <a:r>
              <a:rPr lang="cs-CZ" sz="3000" dirty="0" smtClean="0">
                <a:solidFill>
                  <a:schemeClr val="tx1"/>
                </a:solidFill>
              </a:rPr>
              <a:t>  </a:t>
            </a:r>
            <a:r>
              <a:rPr lang="el-GR" sz="3000" b="1" dirty="0" smtClean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err="1" smtClean="0">
                <a:solidFill>
                  <a:schemeClr val="tx1"/>
                </a:solidFill>
              </a:rPr>
              <a:t>Ulteri</a:t>
            </a:r>
            <a:r>
              <a:rPr lang="cs-CZ" sz="3000" b="1" dirty="0" err="1" smtClean="0">
                <a:solidFill>
                  <a:schemeClr val="tx1"/>
                </a:solidFill>
              </a:rPr>
              <a:t>o</a:t>
            </a:r>
            <a:r>
              <a:rPr lang="cs-CZ" sz="3000" dirty="0" err="1" smtClean="0">
                <a:solidFill>
                  <a:schemeClr val="tx1"/>
                </a:solidFill>
              </a:rPr>
              <a:t>r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smtClean="0">
                <a:solidFill>
                  <a:schemeClr val="tx1"/>
                </a:solidFill>
              </a:rPr>
              <a:t>Superi</a:t>
            </a:r>
            <a:r>
              <a:rPr lang="cs-CZ" sz="3000" b="1" dirty="0" smtClean="0">
                <a:solidFill>
                  <a:schemeClr val="tx1"/>
                </a:solidFill>
              </a:rPr>
              <a:t>o</a:t>
            </a:r>
            <a:r>
              <a:rPr lang="cs-CZ" sz="3000" dirty="0" smtClean="0">
                <a:solidFill>
                  <a:schemeClr val="tx1"/>
                </a:solidFill>
              </a:rPr>
              <a:t>r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err="1" smtClean="0">
                <a:solidFill>
                  <a:schemeClr val="tx1"/>
                </a:solidFill>
              </a:rPr>
              <a:t>Inferi</a:t>
            </a:r>
            <a:r>
              <a:rPr lang="cs-CZ" sz="3000" b="1" dirty="0" err="1" smtClean="0">
                <a:solidFill>
                  <a:schemeClr val="tx1"/>
                </a:solidFill>
              </a:rPr>
              <a:t>o</a:t>
            </a:r>
            <a:r>
              <a:rPr lang="cs-CZ" sz="3000" dirty="0" err="1" smtClean="0">
                <a:solidFill>
                  <a:schemeClr val="tx1"/>
                </a:solidFill>
              </a:rPr>
              <a:t>r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</a:p>
          <a:p>
            <a:pPr marL="1243584" lvl="5" indent="0">
              <a:buNone/>
            </a:pPr>
            <a:r>
              <a:rPr lang="cs-CZ" sz="3000" dirty="0" err="1" smtClean="0">
                <a:solidFill>
                  <a:schemeClr val="tx1"/>
                </a:solidFill>
              </a:rPr>
              <a:t>Anteri</a:t>
            </a:r>
            <a:r>
              <a:rPr lang="cs-CZ" sz="3000" b="1" dirty="0" err="1" smtClean="0">
                <a:solidFill>
                  <a:schemeClr val="tx1"/>
                </a:solidFill>
              </a:rPr>
              <a:t>o</a:t>
            </a:r>
            <a:r>
              <a:rPr lang="cs-CZ" sz="3000" dirty="0" err="1" smtClean="0">
                <a:solidFill>
                  <a:schemeClr val="tx1"/>
                </a:solidFill>
              </a:rPr>
              <a:t>r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endParaRPr lang="cs-CZ" sz="3000" dirty="0" smtClean="0">
              <a:solidFill>
                <a:schemeClr val="tx1"/>
              </a:solidFill>
            </a:endParaRPr>
          </a:p>
          <a:p>
            <a:pPr marL="1243584" lvl="5" indent="0">
              <a:buNone/>
            </a:pPr>
            <a:r>
              <a:rPr lang="cs-CZ" sz="3000" dirty="0" err="1" smtClean="0">
                <a:solidFill>
                  <a:schemeClr val="tx1"/>
                </a:solidFill>
              </a:rPr>
              <a:t>Posteri</a:t>
            </a:r>
            <a:r>
              <a:rPr lang="cs-CZ" sz="3000" b="1" dirty="0" err="1" smtClean="0">
                <a:solidFill>
                  <a:schemeClr val="tx1"/>
                </a:solidFill>
              </a:rPr>
              <a:t>o</a:t>
            </a:r>
            <a:r>
              <a:rPr lang="cs-CZ" sz="3000" dirty="0" err="1" smtClean="0">
                <a:solidFill>
                  <a:schemeClr val="tx1"/>
                </a:solidFill>
              </a:rPr>
              <a:t>r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el-GR" sz="3000" b="1" dirty="0">
                <a:latin typeface="Calibri"/>
                <a:cs typeface="Calibri"/>
              </a:rPr>
              <a:t>[</a:t>
            </a:r>
            <a:r>
              <a:rPr lang="cs-CZ" sz="3000" b="1" dirty="0">
                <a:latin typeface="Calibri"/>
                <a:cs typeface="Calibri"/>
              </a:rPr>
              <a:t>ɔ</a:t>
            </a:r>
            <a:r>
              <a:rPr lang="el-GR" sz="3000" b="1" dirty="0">
                <a:latin typeface="Calibri"/>
                <a:cs typeface="Calibri"/>
              </a:rPr>
              <a:t>]</a:t>
            </a:r>
            <a:r>
              <a:rPr lang="cs-CZ" sz="3000" b="1" dirty="0">
                <a:latin typeface="Calibri"/>
                <a:cs typeface="Calibri"/>
              </a:rPr>
              <a:t> </a:t>
            </a:r>
            <a:r>
              <a:rPr lang="cs-CZ" dirty="0" smtClean="0"/>
              <a:t> </a:t>
            </a:r>
            <a:endParaRPr lang="cs-CZ" dirty="0"/>
          </a:p>
          <a:p>
            <a:pPr marL="6858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155655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312658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Velarizace </a:t>
            </a:r>
            <a:r>
              <a:rPr lang="el-GR" sz="2800" b="1" dirty="0" smtClean="0">
                <a:latin typeface="Calibri"/>
                <a:cs typeface="Calibri"/>
              </a:rPr>
              <a:t>[</a:t>
            </a:r>
            <a:r>
              <a:rPr lang="cs-CZ" sz="2800" b="1" dirty="0">
                <a:latin typeface="Calibri"/>
                <a:cs typeface="Calibri"/>
              </a:rPr>
              <a:t>ɔ</a:t>
            </a:r>
            <a:r>
              <a:rPr lang="el-GR" sz="2800" b="1" dirty="0" smtClean="0">
                <a:latin typeface="Calibri"/>
                <a:cs typeface="Calibri"/>
              </a:rPr>
              <a:t>]</a:t>
            </a:r>
            <a:r>
              <a:rPr lang="cs-CZ" sz="2800" b="1" dirty="0" smtClean="0">
                <a:latin typeface="Calibri"/>
                <a:cs typeface="Calibri"/>
              </a:rPr>
              <a:t>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896544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 </a:t>
            </a:r>
            <a:endParaRPr lang="cs-CZ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862189" cy="24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2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</a:t>
            </a:r>
            <a:r>
              <a:rPr lang="cs-CZ" u="sng" dirty="0" err="1">
                <a:hlinkClick r:id="rId2"/>
              </a:rPr>
              <a:t>www.youtube.com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watch?v</a:t>
            </a:r>
            <a:r>
              <a:rPr lang="cs-CZ" u="sng" dirty="0">
                <a:hlinkClick r:id="rId2"/>
              </a:rPr>
              <a:t>=</a:t>
            </a:r>
            <a:r>
              <a:rPr lang="cs-CZ" u="sng" dirty="0" err="1">
                <a:hlinkClick r:id="rId2"/>
              </a:rPr>
              <a:t>DEWKhr-8rB4</a:t>
            </a:r>
            <a:endParaRPr lang="cs-CZ" dirty="0"/>
          </a:p>
          <a:p>
            <a:r>
              <a:rPr lang="cs-CZ" dirty="0" smtClean="0"/>
              <a:t>8</a:t>
            </a:r>
            <a:r>
              <a:rPr lang="cs-CZ" dirty="0" smtClean="0"/>
              <a:t>:00 </a:t>
            </a:r>
            <a:r>
              <a:rPr lang="cs-CZ" dirty="0"/>
              <a:t>- </a:t>
            </a:r>
            <a:r>
              <a:rPr lang="cs-CZ" dirty="0" smtClean="0"/>
              <a:t>10:50 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Euronews</a:t>
            </a:r>
            <a:r>
              <a:rPr lang="cs-CZ" dirty="0" smtClean="0"/>
              <a:t> – 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8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2/29/Cardinal_vowel_tongue_position-front.png/200px-Cardinal_vowel_tongue_position-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280026" cy="32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vogais anteriores e posteri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432442" cy="33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6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Vertikální posun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137204"/>
          </a:xfrm>
        </p:spPr>
        <p:txBody>
          <a:bodyPr/>
          <a:lstStyle/>
          <a:p>
            <a:pPr marL="685800" lvl="2" indent="0">
              <a:buNone/>
            </a:pPr>
            <a:r>
              <a:rPr lang="cs-CZ" b="1" i="1" dirty="0" smtClean="0"/>
              <a:t> </a:t>
            </a:r>
            <a:endParaRPr lang="cs-CZ" b="1" i="1" dirty="0"/>
          </a:p>
        </p:txBody>
      </p:sp>
      <p:sp>
        <p:nvSpPr>
          <p:cNvPr id="4" name="Ovál 3"/>
          <p:cNvSpPr/>
          <p:nvPr/>
        </p:nvSpPr>
        <p:spPr>
          <a:xfrm>
            <a:off x="1547664" y="26260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581022" y="36928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547664" y="4941168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3709222" y="49544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>
            <a:off x="3707904" y="373376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3707904" y="254753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VÃ½sledek obrÃ¡zku pro vogais altas e bai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62904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7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otevřenost (kvalita) mandibulární úhel (čelistní)</a:t>
            </a:r>
            <a:endParaRPr lang="cs-CZ" dirty="0"/>
          </a:p>
        </p:txBody>
      </p:sp>
      <p:pic>
        <p:nvPicPr>
          <p:cNvPr id="5" name="Obrázek 4" descr="VÃ½sledek obrÃ¡zku pro angulo mandibul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1396"/>
            <a:ext cx="3429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 descr="VÃ½sledek obrÃ¡zku pro samohlÃ¡sky otevÅenÃ© zavÅenÃ©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12470"/>
            <a:ext cx="3096344" cy="282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cs-CZ" dirty="0" smtClean="0"/>
              <a:t>Otevřenost – zavřenost </a:t>
            </a:r>
            <a:endParaRPr lang="cs-CZ" dirty="0"/>
          </a:p>
        </p:txBody>
      </p:sp>
      <p:pic>
        <p:nvPicPr>
          <p:cNvPr id="6" name="Zástupný symbol pro obsah 5" descr="VÃ½sledek obrÃ¡zku pro vogais abertas, fechad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12568" cy="354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6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Zadní samohlásky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89807" y="3356992"/>
            <a:ext cx="1008112" cy="576064"/>
          </a:xfrm>
        </p:spPr>
        <p:txBody>
          <a:bodyPr/>
          <a:lstStyle/>
          <a:p>
            <a:r>
              <a:rPr lang="el-GR" dirty="0" smtClean="0">
                <a:latin typeface="Calibri"/>
                <a:cs typeface="Calibri"/>
              </a:rPr>
              <a:t>[</a:t>
            </a:r>
            <a:r>
              <a:rPr lang="cs-CZ" dirty="0"/>
              <a:t>o</a:t>
            </a:r>
            <a:r>
              <a:rPr lang="el-GR" sz="2800" dirty="0" smtClean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67744" y="3933056"/>
            <a:ext cx="3129936" cy="648072"/>
          </a:xfrm>
        </p:spPr>
        <p:txBody>
          <a:bodyPr/>
          <a:lstStyle/>
          <a:p>
            <a:r>
              <a:rPr lang="cs-CZ" b="1" dirty="0" smtClean="0"/>
              <a:t>polovysoká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2555776" y="4581128"/>
            <a:ext cx="1080120" cy="567754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Calibri"/>
                <a:cs typeface="Calibri"/>
              </a:rPr>
              <a:t>[</a:t>
            </a:r>
            <a:r>
              <a:rPr lang="cs-CZ" sz="2800" dirty="0">
                <a:latin typeface="Calibri"/>
                <a:cs typeface="Calibri"/>
              </a:rPr>
              <a:t>ɔ</a:t>
            </a:r>
            <a:r>
              <a:rPr lang="el-GR" sz="2800" dirty="0" smtClean="0">
                <a:latin typeface="Calibri"/>
                <a:cs typeface="Calibri"/>
              </a:rPr>
              <a:t>]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267744" y="5301208"/>
            <a:ext cx="3421000" cy="742338"/>
          </a:xfrm>
        </p:spPr>
        <p:txBody>
          <a:bodyPr/>
          <a:lstStyle/>
          <a:p>
            <a:r>
              <a:rPr lang="cs-CZ" b="1" dirty="0" err="1" smtClean="0"/>
              <a:t>polonízká</a:t>
            </a:r>
            <a:r>
              <a:rPr lang="cs-CZ" b="1" dirty="0" smtClean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2483768" y="2132856"/>
            <a:ext cx="100811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latin typeface="Calibri"/>
                <a:cs typeface="Calibri"/>
              </a:rPr>
              <a:t>[</a:t>
            </a:r>
            <a:r>
              <a:rPr lang="cs-CZ" dirty="0"/>
              <a:t>u</a:t>
            </a:r>
            <a:r>
              <a:rPr lang="el-GR" sz="2800" dirty="0" smtClean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2451049" y="2708920"/>
            <a:ext cx="31299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vysoká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213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/>
                <a:cs typeface="Calibri"/>
              </a:rPr>
              <a:t>Vysoká zadní samohláska </a:t>
            </a:r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Distribuce </a:t>
            </a:r>
            <a:r>
              <a:rPr lang="cs-CZ" b="1" dirty="0" smtClean="0"/>
              <a:t>podle slabiky</a:t>
            </a:r>
          </a:p>
          <a:p>
            <a:pPr lvl="1"/>
            <a:r>
              <a:rPr lang="cs-CZ" dirty="0" smtClean="0"/>
              <a:t>V přízvučné slabice</a:t>
            </a:r>
          </a:p>
          <a:p>
            <a:pPr lvl="1"/>
            <a:r>
              <a:rPr lang="cs-CZ" dirty="0" smtClean="0"/>
              <a:t>V nepřízvučné slabice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 smtClean="0"/>
              <a:t>Distribuce </a:t>
            </a:r>
            <a:r>
              <a:rPr lang="cs-CZ" b="1" dirty="0" smtClean="0"/>
              <a:t>podle </a:t>
            </a:r>
            <a:r>
              <a:rPr lang="cs-CZ" b="1" dirty="0" err="1" smtClean="0"/>
              <a:t>mofrologických</a:t>
            </a:r>
            <a:r>
              <a:rPr lang="cs-CZ" b="1" dirty="0" smtClean="0"/>
              <a:t> </a:t>
            </a:r>
            <a:r>
              <a:rPr lang="cs-CZ" b="1" dirty="0" err="1" smtClean="0"/>
              <a:t>kateg</a:t>
            </a:r>
            <a:r>
              <a:rPr lang="cs-CZ" b="1" dirty="0" smtClean="0"/>
              <a:t>.</a:t>
            </a:r>
            <a:endParaRPr lang="cs-CZ" b="1" dirty="0" smtClean="0"/>
          </a:p>
          <a:p>
            <a:r>
              <a:rPr lang="cs-CZ" b="1" dirty="0" smtClean="0"/>
              <a:t>Velarizace</a:t>
            </a:r>
          </a:p>
        </p:txBody>
      </p:sp>
    </p:spTree>
    <p:extLst>
      <p:ext uri="{BB962C8B-B14F-4D97-AF65-F5344CB8AC3E}">
        <p14:creationId xmlns:p14="http://schemas.microsoft.com/office/powerpoint/2010/main" val="748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Calibri"/>
                <a:cs typeface="Calibri"/>
              </a:rPr>
              <a:t>[</a:t>
            </a:r>
            <a:r>
              <a:rPr lang="cs-CZ" b="1" dirty="0"/>
              <a:t>u</a:t>
            </a:r>
            <a:r>
              <a:rPr lang="el-GR" b="1" dirty="0" smtClean="0">
                <a:latin typeface="Calibri"/>
                <a:cs typeface="Calibri"/>
              </a:rPr>
              <a:t>]</a:t>
            </a:r>
            <a:r>
              <a:rPr lang="cs-CZ" b="1" dirty="0" smtClean="0">
                <a:latin typeface="Calibri"/>
                <a:cs typeface="Calibri"/>
              </a:rPr>
              <a:t> </a:t>
            </a:r>
            <a:r>
              <a:rPr lang="cs-CZ" b="1" dirty="0" smtClean="0">
                <a:latin typeface="Calibri"/>
                <a:cs typeface="Calibri"/>
              </a:rPr>
              <a:t>v přízvučné slabice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99323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82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</TotalTime>
  <Words>347</Words>
  <Application>Microsoft Office PowerPoint</Application>
  <PresentationFormat>Předvádění na obrazovce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Austin</vt:lpstr>
      <vt:lpstr>Fonetika téma:  zadní samohlásky. [o] [ɔ] [u]</vt:lpstr>
      <vt:lpstr>Horizontální posun jazyka</vt:lpstr>
      <vt:lpstr>Prezentace aplikace PowerPoint</vt:lpstr>
      <vt:lpstr>Vertikální posun jazyka</vt:lpstr>
      <vt:lpstr>otevřenost (kvalita) mandibulární úhel (čelistní)</vt:lpstr>
      <vt:lpstr>Otevřenost – zavřenost </vt:lpstr>
      <vt:lpstr>Zadní samohlásky</vt:lpstr>
      <vt:lpstr>Vysoká zadní samohláska [u]</vt:lpstr>
      <vt:lpstr>[u] v přízvučné slabice</vt:lpstr>
      <vt:lpstr>[u] v nepřízvučné slabice</vt:lpstr>
      <vt:lpstr>[u] podle morfologických kat. </vt:lpstr>
      <vt:lpstr>[u] velarizace</vt:lpstr>
      <vt:lpstr>Zadní polovysoká samohláska  [o]</vt:lpstr>
      <vt:lpstr>[o] v přízvučné slabice</vt:lpstr>
      <vt:lpstr>[o] v nepřízvučné slabice</vt:lpstr>
      <vt:lpstr>distribuce [o] podle morfologie</vt:lpstr>
      <vt:lpstr>Zadní polonízká samohláska  [ɔ]</vt:lpstr>
      <vt:lpstr>[ɔ] v přízvučné slabice</vt:lpstr>
      <vt:lpstr>[ɔ] v nepřízvučné slabice</vt:lpstr>
      <vt:lpstr>distribuce [ɔ] podle morfologie</vt:lpstr>
      <vt:lpstr>Velarizace [ɔ]  </vt:lpstr>
      <vt:lpstr>Příspěvky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win</cp:lastModifiedBy>
  <cp:revision>15</cp:revision>
  <dcterms:created xsi:type="dcterms:W3CDTF">2018-10-19T09:11:26Z</dcterms:created>
  <dcterms:modified xsi:type="dcterms:W3CDTF">2018-11-09T12:32:54Z</dcterms:modified>
</cp:coreProperties>
</file>