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D042907-EE75-426B-9C29-0A351193256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8024" y="2132856"/>
            <a:ext cx="3258697" cy="273630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Fonetika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téma: </a:t>
            </a:r>
            <a:br>
              <a:rPr lang="cs-CZ" dirty="0" smtClean="0"/>
            </a:br>
            <a:r>
              <a:rPr lang="cs-CZ" dirty="0" smtClean="0"/>
              <a:t>Přední  samohlásky.</a:t>
            </a:r>
            <a:br>
              <a:rPr lang="cs-CZ" dirty="0" smtClean="0"/>
            </a:b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el-GR" b="1" dirty="0"/>
              <a:t>ε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/>
              <a:t>e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el-GR" b="1" dirty="0" smtClean="0"/>
              <a:t>ɨ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5085184"/>
            <a:ext cx="3399160" cy="812549"/>
          </a:xfrm>
        </p:spPr>
        <p:txBody>
          <a:bodyPr/>
          <a:lstStyle/>
          <a:p>
            <a:r>
              <a:rPr lang="cs-CZ" dirty="0" smtClean="0"/>
              <a:t>4. hodina </a:t>
            </a:r>
          </a:p>
          <a:p>
            <a:r>
              <a:rPr lang="cs-CZ" dirty="0" smtClean="0"/>
              <a:t>15.10.2018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66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a</a:t>
            </a:r>
            <a:r>
              <a:rPr lang="cs-CZ" sz="2800" dirty="0" smtClean="0"/>
              <a:t>) distribuce </a:t>
            </a:r>
            <a:r>
              <a:rPr lang="el-GR" sz="2800" b="1" dirty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e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v nepřízvučných slabikách 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91080"/>
            <a:ext cx="9144001" cy="210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09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12658" cy="64807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b</a:t>
            </a:r>
            <a:r>
              <a:rPr lang="cs-CZ" sz="2800" dirty="0" smtClean="0"/>
              <a:t>) distribuce </a:t>
            </a:r>
            <a:r>
              <a:rPr lang="el-GR" sz="2800" b="1" dirty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e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podle morfologie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896544"/>
          </a:xfrm>
          <a:noFill/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SLOVESO</a:t>
            </a:r>
          </a:p>
          <a:p>
            <a:pPr marL="68580" indent="0">
              <a:buNone/>
            </a:pPr>
            <a:r>
              <a:rPr lang="cs-CZ" dirty="0" smtClean="0"/>
              <a:t>- koncovka </a:t>
            </a:r>
            <a:r>
              <a:rPr lang="cs-CZ" dirty="0" err="1" smtClean="0"/>
              <a:t>er</a:t>
            </a:r>
            <a:r>
              <a:rPr lang="cs-CZ" dirty="0" smtClean="0"/>
              <a:t> (</a:t>
            </a:r>
            <a:r>
              <a:rPr lang="cs-CZ" i="1" dirty="0" err="1" smtClean="0"/>
              <a:t>faz</a:t>
            </a:r>
            <a:r>
              <a:rPr lang="cs-CZ" b="1" i="1" dirty="0" err="1" smtClean="0"/>
              <a:t>e</a:t>
            </a:r>
            <a:r>
              <a:rPr lang="cs-CZ" i="1" dirty="0" err="1" smtClean="0"/>
              <a:t>r</a:t>
            </a:r>
            <a:r>
              <a:rPr lang="cs-CZ" i="1" dirty="0" smtClean="0"/>
              <a:t>, </a:t>
            </a:r>
            <a:r>
              <a:rPr lang="cs-CZ" i="1" dirty="0" err="1" smtClean="0"/>
              <a:t>diz</a:t>
            </a:r>
            <a:r>
              <a:rPr lang="cs-CZ" b="1" i="1" dirty="0" err="1" smtClean="0"/>
              <a:t>e</a:t>
            </a:r>
            <a:r>
              <a:rPr lang="cs-CZ" i="1" dirty="0" err="1" smtClean="0"/>
              <a:t>r</a:t>
            </a:r>
            <a:r>
              <a:rPr lang="cs-CZ" i="1" dirty="0" smtClean="0"/>
              <a:t>, v</a:t>
            </a:r>
            <a:r>
              <a:rPr lang="cs-CZ" b="1" i="1" dirty="0" smtClean="0"/>
              <a:t>e</a:t>
            </a:r>
            <a:r>
              <a:rPr lang="cs-CZ" i="1" dirty="0" smtClean="0"/>
              <a:t>r</a:t>
            </a:r>
            <a:r>
              <a:rPr lang="cs-CZ" dirty="0" smtClean="0"/>
              <a:t>)</a:t>
            </a:r>
          </a:p>
          <a:p>
            <a:pPr marL="68580" indent="0">
              <a:buNone/>
            </a:pPr>
            <a:r>
              <a:rPr lang="cs-CZ" dirty="0" smtClean="0"/>
              <a:t>- 1. </a:t>
            </a:r>
            <a:r>
              <a:rPr lang="cs-CZ" dirty="0" err="1" smtClean="0"/>
              <a:t>os.sg</a:t>
            </a:r>
            <a:r>
              <a:rPr lang="cs-CZ" dirty="0" smtClean="0"/>
              <a:t>. od sloves na –</a:t>
            </a:r>
            <a:r>
              <a:rPr lang="cs-CZ" dirty="0" err="1" smtClean="0"/>
              <a:t>er</a:t>
            </a:r>
            <a:r>
              <a:rPr lang="cs-CZ" dirty="0" smtClean="0"/>
              <a:t>: </a:t>
            </a:r>
            <a:r>
              <a:rPr lang="cs-CZ" i="1" dirty="0" err="1" smtClean="0"/>
              <a:t>v</a:t>
            </a:r>
            <a:r>
              <a:rPr lang="cs-CZ" b="1" i="1" dirty="0" err="1" smtClean="0"/>
              <a:t>e</a:t>
            </a:r>
            <a:r>
              <a:rPr lang="cs-CZ" i="1" dirty="0" err="1" smtClean="0"/>
              <a:t>rto</a:t>
            </a:r>
            <a:r>
              <a:rPr lang="cs-CZ" i="1" dirty="0" smtClean="0"/>
              <a:t>, </a:t>
            </a:r>
            <a:r>
              <a:rPr lang="cs-CZ" i="1" dirty="0" err="1" smtClean="0"/>
              <a:t>d</a:t>
            </a:r>
            <a:r>
              <a:rPr lang="cs-CZ" b="1" i="1" dirty="0" err="1" smtClean="0"/>
              <a:t>e</a:t>
            </a:r>
            <a:r>
              <a:rPr lang="cs-CZ" i="1" dirty="0" err="1" smtClean="0"/>
              <a:t>vo</a:t>
            </a:r>
            <a:endParaRPr lang="cs-CZ" i="1" dirty="0" smtClean="0"/>
          </a:p>
          <a:p>
            <a:endParaRPr lang="cs-CZ" dirty="0" smtClean="0"/>
          </a:p>
          <a:p>
            <a:pPr marL="6858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PODSTATNÁ A PŘÍDAVNÁ JMÉNA</a:t>
            </a:r>
            <a:endParaRPr lang="cs-CZ" b="1" dirty="0">
              <a:solidFill>
                <a:srgbClr val="00B050"/>
              </a:solidFill>
            </a:endParaRPr>
          </a:p>
          <a:p>
            <a:pPr marL="68580" indent="0">
              <a:buNone/>
            </a:pPr>
            <a:r>
              <a:rPr lang="cs-CZ" dirty="0" smtClean="0"/>
              <a:t>odlišují se od sloves </a:t>
            </a:r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marL="68580" indent="0">
              <a:buNone/>
            </a:pPr>
            <a:r>
              <a:rPr lang="cs-CZ" dirty="0" err="1" smtClean="0"/>
              <a:t>s</a:t>
            </a:r>
            <a:r>
              <a:rPr lang="cs-CZ" b="1" dirty="0" err="1" smtClean="0"/>
              <a:t>e</a:t>
            </a:r>
            <a:r>
              <a:rPr lang="cs-CZ" dirty="0" err="1" smtClean="0"/>
              <a:t>co</a:t>
            </a:r>
            <a:r>
              <a:rPr lang="cs-CZ" dirty="0" smtClean="0"/>
              <a:t> </a:t>
            </a:r>
            <a:r>
              <a:rPr lang="cs-CZ" i="1" dirty="0" smtClean="0"/>
              <a:t>versus </a:t>
            </a:r>
            <a:r>
              <a:rPr lang="cs-CZ" dirty="0" smtClean="0"/>
              <a:t>s</a:t>
            </a:r>
            <a:r>
              <a:rPr lang="el-GR" sz="3000" b="1" dirty="0" smtClean="0"/>
              <a:t>ε</a:t>
            </a:r>
            <a:r>
              <a:rPr lang="cs-CZ" dirty="0" smtClean="0"/>
              <a:t>co </a:t>
            </a:r>
            <a:endParaRPr lang="cs-CZ" i="1" dirty="0" smtClean="0"/>
          </a:p>
          <a:p>
            <a:pPr marL="68580" indent="0">
              <a:buNone/>
            </a:pPr>
            <a:r>
              <a:rPr lang="cs-CZ" dirty="0" smtClean="0"/>
              <a:t>suchý x suším ( od </a:t>
            </a:r>
            <a:r>
              <a:rPr lang="cs-CZ" i="1" dirty="0" err="1" smtClean="0"/>
              <a:t>secar</a:t>
            </a:r>
            <a:r>
              <a:rPr lang="cs-CZ" dirty="0" smtClean="0"/>
              <a:t>)</a:t>
            </a:r>
          </a:p>
          <a:p>
            <a:pPr marL="68580" indent="0">
              <a:buNone/>
            </a:pPr>
            <a:r>
              <a:rPr lang="cs-CZ" dirty="0" err="1"/>
              <a:t>e</a:t>
            </a:r>
            <a:r>
              <a:rPr lang="cs-CZ" dirty="0" err="1" smtClean="0"/>
              <a:t>nc</a:t>
            </a:r>
            <a:r>
              <a:rPr lang="cs-CZ" b="1" dirty="0" err="1" smtClean="0"/>
              <a:t>e</a:t>
            </a:r>
            <a:r>
              <a:rPr lang="cs-CZ" dirty="0" err="1" smtClean="0"/>
              <a:t>rro</a:t>
            </a:r>
            <a:r>
              <a:rPr lang="cs-CZ" dirty="0" smtClean="0"/>
              <a:t> </a:t>
            </a:r>
            <a:r>
              <a:rPr lang="cs-CZ" i="1" dirty="0"/>
              <a:t>versus </a:t>
            </a:r>
            <a:r>
              <a:rPr lang="cs-CZ" dirty="0" err="1" smtClean="0"/>
              <a:t>enc</a:t>
            </a:r>
            <a:r>
              <a:rPr lang="el-GR" sz="3000" b="1" dirty="0" smtClean="0"/>
              <a:t>ε</a:t>
            </a:r>
            <a:r>
              <a:rPr lang="cs-CZ" dirty="0" err="1" smtClean="0"/>
              <a:t>rro</a:t>
            </a:r>
            <a:r>
              <a:rPr lang="cs-CZ" dirty="0" smtClean="0"/>
              <a:t> </a:t>
            </a:r>
            <a:endParaRPr lang="cs-CZ" i="1" dirty="0" smtClean="0"/>
          </a:p>
          <a:p>
            <a:pPr marL="68580" indent="0">
              <a:buNone/>
            </a:pPr>
            <a:r>
              <a:rPr lang="cs-CZ" i="1" dirty="0"/>
              <a:t>z</a:t>
            </a:r>
            <a:r>
              <a:rPr lang="cs-CZ" i="1" dirty="0" smtClean="0"/>
              <a:t>ámek </a:t>
            </a:r>
            <a:r>
              <a:rPr lang="cs-CZ" dirty="0" smtClean="0"/>
              <a:t>x zamykám (od </a:t>
            </a:r>
            <a:r>
              <a:rPr lang="cs-CZ" i="1" dirty="0" err="1" smtClean="0"/>
              <a:t>encerrar</a:t>
            </a:r>
            <a:r>
              <a:rPr lang="cs-CZ" dirty="0" smtClean="0"/>
              <a:t>)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UKAZOVACÍ ZÁJMENA</a:t>
            </a:r>
          </a:p>
          <a:p>
            <a:pPr marL="68580" indent="0">
              <a:buNone/>
            </a:pPr>
            <a:r>
              <a:rPr lang="cs-CZ" dirty="0" smtClean="0"/>
              <a:t>Odlišují se ve výslovnosti deiktická </a:t>
            </a:r>
            <a:r>
              <a:rPr lang="cs-CZ" dirty="0" err="1" smtClean="0"/>
              <a:t>zájm</a:t>
            </a:r>
            <a:r>
              <a:rPr lang="cs-CZ" dirty="0" smtClean="0"/>
              <a:t>. </a:t>
            </a:r>
          </a:p>
          <a:p>
            <a:pPr marL="68580" indent="0">
              <a:buNone/>
            </a:pPr>
            <a:r>
              <a:rPr lang="cs-CZ" dirty="0" smtClean="0"/>
              <a:t>Mužského </a:t>
            </a:r>
            <a:r>
              <a:rPr lang="el-GR" sz="3100" b="1" dirty="0">
                <a:latin typeface="Calibri"/>
                <a:cs typeface="Calibri"/>
              </a:rPr>
              <a:t>[</a:t>
            </a:r>
            <a:r>
              <a:rPr lang="cs-CZ" sz="3100" b="1" dirty="0">
                <a:latin typeface="Calibri"/>
                <a:cs typeface="Calibri"/>
              </a:rPr>
              <a:t>e</a:t>
            </a:r>
            <a:r>
              <a:rPr lang="el-GR" sz="3100" b="1" dirty="0">
                <a:latin typeface="Calibri"/>
                <a:cs typeface="Calibri"/>
              </a:rPr>
              <a:t>]</a:t>
            </a:r>
            <a:r>
              <a:rPr lang="cs-CZ" sz="3100" b="1" dirty="0">
                <a:latin typeface="Calibri"/>
                <a:cs typeface="Calibri"/>
              </a:rPr>
              <a:t> </a:t>
            </a:r>
            <a:r>
              <a:rPr lang="cs-CZ" dirty="0" smtClean="0"/>
              <a:t>		a ženského rodu</a:t>
            </a:r>
            <a:r>
              <a:rPr lang="el-GR" b="1" dirty="0">
                <a:latin typeface="Calibri"/>
                <a:cs typeface="Calibri"/>
              </a:rPr>
              <a:t> </a:t>
            </a:r>
            <a:r>
              <a:rPr lang="el-GR" sz="3100" b="1" dirty="0" smtClean="0">
                <a:latin typeface="Calibri"/>
                <a:cs typeface="Calibri"/>
              </a:rPr>
              <a:t>[</a:t>
            </a:r>
            <a:r>
              <a:rPr lang="el-GR" sz="3100" b="1" dirty="0"/>
              <a:t>ε</a:t>
            </a:r>
            <a:r>
              <a:rPr lang="el-GR" sz="3100" b="1" dirty="0" smtClean="0">
                <a:latin typeface="Calibri"/>
                <a:cs typeface="Calibri"/>
              </a:rPr>
              <a:t>]</a:t>
            </a:r>
            <a:r>
              <a:rPr lang="cs-CZ" sz="3100" b="1" dirty="0" smtClean="0">
                <a:latin typeface="Calibri"/>
                <a:cs typeface="Calibri"/>
              </a:rPr>
              <a:t> </a:t>
            </a:r>
            <a:endParaRPr lang="cs-CZ" sz="3100" dirty="0" smtClean="0"/>
          </a:p>
          <a:p>
            <a:pPr marL="68580" indent="0">
              <a:buNone/>
            </a:pPr>
            <a:r>
              <a:rPr lang="cs-CZ" b="1" dirty="0" err="1"/>
              <a:t>e</a:t>
            </a:r>
            <a:r>
              <a:rPr lang="cs-CZ" dirty="0" err="1" smtClean="0"/>
              <a:t>ste</a:t>
            </a:r>
            <a:r>
              <a:rPr lang="cs-CZ" dirty="0" smtClean="0"/>
              <a:t>, </a:t>
            </a:r>
            <a:r>
              <a:rPr lang="cs-CZ" b="1" dirty="0" err="1" smtClean="0"/>
              <a:t>e</a:t>
            </a:r>
            <a:r>
              <a:rPr lang="cs-CZ" dirty="0" err="1" smtClean="0"/>
              <a:t>sse</a:t>
            </a:r>
            <a:r>
              <a:rPr lang="cs-CZ" dirty="0" smtClean="0"/>
              <a:t>, </a:t>
            </a:r>
            <a:r>
              <a:rPr lang="cs-CZ" dirty="0" err="1" smtClean="0"/>
              <a:t>aqu</a:t>
            </a:r>
            <a:r>
              <a:rPr lang="cs-CZ" b="1" dirty="0" err="1"/>
              <a:t>e</a:t>
            </a:r>
            <a:r>
              <a:rPr lang="cs-CZ" dirty="0" err="1" smtClean="0"/>
              <a:t>le</a:t>
            </a:r>
            <a:r>
              <a:rPr lang="cs-CZ" dirty="0" smtClean="0"/>
              <a:t>  </a:t>
            </a:r>
            <a:r>
              <a:rPr lang="cs-CZ" i="1" dirty="0" smtClean="0"/>
              <a:t>versus </a:t>
            </a:r>
            <a:r>
              <a:rPr lang="el-GR" b="1" dirty="0" smtClean="0"/>
              <a:t>ε</a:t>
            </a:r>
            <a:r>
              <a:rPr lang="cs-CZ" dirty="0" smtClean="0"/>
              <a:t>sta, </a:t>
            </a:r>
            <a:r>
              <a:rPr lang="el-GR" b="1" dirty="0"/>
              <a:t>ε</a:t>
            </a:r>
            <a:r>
              <a:rPr lang="cs-CZ" dirty="0" err="1" smtClean="0"/>
              <a:t>ssa</a:t>
            </a:r>
            <a:r>
              <a:rPr lang="cs-CZ" i="1" dirty="0" smtClean="0"/>
              <a:t>, </a:t>
            </a:r>
            <a:r>
              <a:rPr lang="cs-CZ" i="1" dirty="0" err="1" smtClean="0"/>
              <a:t>aqu</a:t>
            </a:r>
            <a:r>
              <a:rPr lang="el-GR" b="1" dirty="0" smtClean="0"/>
              <a:t>ε</a:t>
            </a:r>
            <a:r>
              <a:rPr lang="cs-CZ" dirty="0" smtClean="0"/>
              <a:t>la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04838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Velarizace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e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2" y="2780928"/>
            <a:ext cx="9071807" cy="189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1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Přední samohláska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/>
              <a:t>e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cs-CZ" dirty="0"/>
              <a:t>Distribuce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/>
              <a:t>Distribuce podle typu slabiky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/>
              <a:t>Distribuce podle morfologie</a:t>
            </a:r>
          </a:p>
          <a:p>
            <a:pPr marL="525780" indent="-457200">
              <a:buFont typeface="+mj-lt"/>
              <a:buAutoNum type="arabicPeriod"/>
            </a:pPr>
            <a:endParaRPr lang="cs-CZ" dirty="0"/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Velarizace</a:t>
            </a:r>
          </a:p>
        </p:txBody>
      </p:sp>
    </p:spTree>
    <p:extLst>
      <p:ext uri="{BB962C8B-B14F-4D97-AF65-F5344CB8AC3E}">
        <p14:creationId xmlns:p14="http://schemas.microsoft.com/office/powerpoint/2010/main" val="98629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Přední samohláska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el-GR" b="1" dirty="0" smtClean="0"/>
              <a:t>ε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cs-CZ" dirty="0" smtClean="0"/>
              <a:t>Distribuce</a:t>
            </a:r>
            <a:r>
              <a:rPr lang="cs-CZ" dirty="0"/>
              <a:t> </a:t>
            </a:r>
            <a:r>
              <a:rPr lang="cs-CZ" dirty="0" smtClean="0"/>
              <a:t>ve slabikách</a:t>
            </a:r>
          </a:p>
          <a:p>
            <a:pPr marL="365760" lvl="1" indent="0">
              <a:buNone/>
            </a:pPr>
            <a:r>
              <a:rPr lang="cs-CZ" dirty="0" smtClean="0"/>
              <a:t>- přízvučných</a:t>
            </a:r>
          </a:p>
          <a:p>
            <a:pPr marL="365760" lvl="1" indent="0">
              <a:buNone/>
            </a:pPr>
            <a:r>
              <a:rPr lang="cs-CZ" dirty="0" smtClean="0"/>
              <a:t>- nepřízvučných </a:t>
            </a:r>
          </a:p>
        </p:txBody>
      </p:sp>
    </p:spTree>
    <p:extLst>
      <p:ext uri="{BB962C8B-B14F-4D97-AF65-F5344CB8AC3E}">
        <p14:creationId xmlns:p14="http://schemas.microsoft.com/office/powerpoint/2010/main" val="304076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a</a:t>
            </a:r>
            <a:r>
              <a:rPr lang="cs-CZ" sz="2800" dirty="0" smtClean="0"/>
              <a:t>) distribuce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 smtClean="0">
                <a:latin typeface="Calibri"/>
                <a:cs typeface="Calibri"/>
              </a:rPr>
              <a:t>ε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v přízvučných slabikách 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884"/>
            <a:ext cx="9110218" cy="36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5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a</a:t>
            </a:r>
            <a:r>
              <a:rPr lang="cs-CZ" sz="2800" dirty="0" smtClean="0"/>
              <a:t>) distribuce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 smtClean="0">
                <a:latin typeface="Calibri"/>
                <a:cs typeface="Calibri"/>
              </a:rPr>
              <a:t>ε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v nepřízvučných slabikách 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" y="1988840"/>
            <a:ext cx="911527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2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b</a:t>
            </a:r>
            <a:r>
              <a:rPr lang="cs-CZ" sz="2800" dirty="0" smtClean="0"/>
              <a:t>) distribuce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 smtClean="0">
                <a:latin typeface="Calibri"/>
                <a:cs typeface="Calibri"/>
              </a:rPr>
              <a:t>ε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podle morfologie 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>
                <a:solidFill>
                  <a:srgbClr val="00B050"/>
                </a:solidFill>
              </a:rPr>
              <a:t>PODSTATNÁ A PŘÍDAVNÁ JMÉNA</a:t>
            </a:r>
          </a:p>
          <a:p>
            <a:pPr marL="68580" indent="0">
              <a:buNone/>
            </a:pPr>
            <a:r>
              <a:rPr lang="cs-CZ" dirty="0"/>
              <a:t>odlišují se od sloves </a:t>
            </a:r>
          </a:p>
          <a:p>
            <a:pPr marL="68580" indent="0">
              <a:buNone/>
            </a:pPr>
            <a:r>
              <a:rPr lang="cs-CZ" dirty="0"/>
              <a:t>  </a:t>
            </a:r>
          </a:p>
          <a:p>
            <a:pPr marL="68580" indent="0">
              <a:buNone/>
            </a:pPr>
            <a:r>
              <a:rPr lang="cs-CZ" dirty="0" err="1"/>
              <a:t>s</a:t>
            </a:r>
            <a:r>
              <a:rPr lang="cs-CZ" b="1" dirty="0" err="1"/>
              <a:t>e</a:t>
            </a:r>
            <a:r>
              <a:rPr lang="cs-CZ" dirty="0" err="1"/>
              <a:t>co</a:t>
            </a:r>
            <a:r>
              <a:rPr lang="cs-CZ" dirty="0"/>
              <a:t> </a:t>
            </a:r>
            <a:r>
              <a:rPr lang="cs-CZ" i="1" dirty="0"/>
              <a:t>versus </a:t>
            </a:r>
            <a:r>
              <a:rPr lang="cs-CZ" dirty="0"/>
              <a:t>s</a:t>
            </a:r>
            <a:r>
              <a:rPr lang="el-GR" sz="3000" b="1" dirty="0"/>
              <a:t>ε</a:t>
            </a:r>
            <a:r>
              <a:rPr lang="cs-CZ" dirty="0"/>
              <a:t>co </a:t>
            </a:r>
            <a:endParaRPr lang="cs-CZ" i="1" dirty="0"/>
          </a:p>
          <a:p>
            <a:pPr marL="68580" indent="0">
              <a:buNone/>
            </a:pPr>
            <a:r>
              <a:rPr lang="cs-CZ" dirty="0"/>
              <a:t>suchý x suším ( od </a:t>
            </a:r>
            <a:r>
              <a:rPr lang="cs-CZ" i="1" dirty="0" err="1"/>
              <a:t>secar</a:t>
            </a:r>
            <a:r>
              <a:rPr lang="cs-CZ" dirty="0"/>
              <a:t>)</a:t>
            </a:r>
          </a:p>
          <a:p>
            <a:pPr marL="68580" indent="0">
              <a:buNone/>
            </a:pPr>
            <a:r>
              <a:rPr lang="cs-CZ" dirty="0" err="1"/>
              <a:t>enc</a:t>
            </a:r>
            <a:r>
              <a:rPr lang="cs-CZ" b="1" dirty="0" err="1"/>
              <a:t>e</a:t>
            </a:r>
            <a:r>
              <a:rPr lang="cs-CZ" dirty="0" err="1"/>
              <a:t>rro</a:t>
            </a:r>
            <a:r>
              <a:rPr lang="cs-CZ" dirty="0"/>
              <a:t> </a:t>
            </a:r>
            <a:r>
              <a:rPr lang="cs-CZ" i="1" dirty="0"/>
              <a:t>versus </a:t>
            </a:r>
            <a:r>
              <a:rPr lang="cs-CZ" dirty="0" err="1"/>
              <a:t>enc</a:t>
            </a:r>
            <a:r>
              <a:rPr lang="el-GR" sz="3000" b="1" dirty="0"/>
              <a:t>ε</a:t>
            </a:r>
            <a:r>
              <a:rPr lang="cs-CZ" dirty="0" err="1"/>
              <a:t>rro</a:t>
            </a:r>
            <a:r>
              <a:rPr lang="cs-CZ" dirty="0"/>
              <a:t> </a:t>
            </a:r>
            <a:endParaRPr lang="cs-CZ" i="1" dirty="0"/>
          </a:p>
          <a:p>
            <a:pPr marL="68580" indent="0">
              <a:buNone/>
            </a:pPr>
            <a:r>
              <a:rPr lang="cs-CZ" i="1" dirty="0"/>
              <a:t>zámek </a:t>
            </a:r>
            <a:r>
              <a:rPr lang="cs-CZ" dirty="0"/>
              <a:t>x zamykám (od </a:t>
            </a:r>
            <a:r>
              <a:rPr lang="cs-CZ" i="1" dirty="0" err="1"/>
              <a:t>encerrar</a:t>
            </a:r>
            <a:r>
              <a:rPr lang="cs-CZ" dirty="0"/>
              <a:t>)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>
                <a:solidFill>
                  <a:srgbClr val="00B050"/>
                </a:solidFill>
              </a:rPr>
              <a:t>UKAZOVACÍ ZÁJMENA</a:t>
            </a:r>
          </a:p>
          <a:p>
            <a:pPr marL="68580" indent="0">
              <a:buNone/>
            </a:pPr>
            <a:r>
              <a:rPr lang="cs-CZ" dirty="0"/>
              <a:t>Odlišují se ve výslovnosti deiktická </a:t>
            </a:r>
            <a:r>
              <a:rPr lang="cs-CZ" dirty="0" err="1"/>
              <a:t>zájm</a:t>
            </a:r>
            <a:r>
              <a:rPr lang="cs-CZ" dirty="0"/>
              <a:t>. </a:t>
            </a:r>
          </a:p>
          <a:p>
            <a:pPr marL="68580" indent="0">
              <a:buNone/>
            </a:pPr>
            <a:r>
              <a:rPr lang="cs-CZ" dirty="0"/>
              <a:t>Mužského </a:t>
            </a:r>
            <a:r>
              <a:rPr lang="el-GR" sz="3100" b="1" dirty="0">
                <a:latin typeface="Calibri"/>
                <a:cs typeface="Calibri"/>
              </a:rPr>
              <a:t>[</a:t>
            </a:r>
            <a:r>
              <a:rPr lang="cs-CZ" sz="3100" b="1" dirty="0">
                <a:latin typeface="Calibri"/>
                <a:cs typeface="Calibri"/>
              </a:rPr>
              <a:t>e</a:t>
            </a:r>
            <a:r>
              <a:rPr lang="el-GR" sz="3100" b="1" dirty="0">
                <a:latin typeface="Calibri"/>
                <a:cs typeface="Calibri"/>
              </a:rPr>
              <a:t>]</a:t>
            </a:r>
            <a:r>
              <a:rPr lang="cs-CZ" sz="3100" b="1" dirty="0">
                <a:latin typeface="Calibri"/>
                <a:cs typeface="Calibri"/>
              </a:rPr>
              <a:t> </a:t>
            </a:r>
            <a:r>
              <a:rPr lang="cs-CZ" dirty="0"/>
              <a:t>		a ženského rodu</a:t>
            </a:r>
            <a:r>
              <a:rPr lang="el-GR" b="1" dirty="0">
                <a:latin typeface="Calibri"/>
                <a:cs typeface="Calibri"/>
              </a:rPr>
              <a:t> </a:t>
            </a:r>
            <a:r>
              <a:rPr lang="el-GR" sz="3100" b="1" dirty="0">
                <a:latin typeface="Calibri"/>
                <a:cs typeface="Calibri"/>
              </a:rPr>
              <a:t>[</a:t>
            </a:r>
            <a:r>
              <a:rPr lang="el-GR" sz="3100" b="1" dirty="0"/>
              <a:t>ε</a:t>
            </a:r>
            <a:r>
              <a:rPr lang="el-GR" sz="3100" b="1" dirty="0">
                <a:latin typeface="Calibri"/>
                <a:cs typeface="Calibri"/>
              </a:rPr>
              <a:t>]</a:t>
            </a:r>
            <a:r>
              <a:rPr lang="cs-CZ" sz="3100" b="1" dirty="0">
                <a:latin typeface="Calibri"/>
                <a:cs typeface="Calibri"/>
              </a:rPr>
              <a:t> </a:t>
            </a:r>
            <a:endParaRPr lang="cs-CZ" sz="3100" dirty="0"/>
          </a:p>
          <a:p>
            <a:pPr marL="68580" indent="0">
              <a:buNone/>
            </a:pPr>
            <a:r>
              <a:rPr lang="cs-CZ" b="1" dirty="0" err="1"/>
              <a:t>e</a:t>
            </a:r>
            <a:r>
              <a:rPr lang="cs-CZ" dirty="0" err="1"/>
              <a:t>ste</a:t>
            </a:r>
            <a:r>
              <a:rPr lang="cs-CZ" dirty="0"/>
              <a:t>, </a:t>
            </a:r>
            <a:r>
              <a:rPr lang="cs-CZ" b="1" dirty="0" err="1"/>
              <a:t>e</a:t>
            </a:r>
            <a:r>
              <a:rPr lang="cs-CZ" dirty="0" err="1"/>
              <a:t>sse</a:t>
            </a:r>
            <a:r>
              <a:rPr lang="cs-CZ" dirty="0"/>
              <a:t>, </a:t>
            </a:r>
            <a:r>
              <a:rPr lang="cs-CZ" dirty="0" err="1"/>
              <a:t>aqu</a:t>
            </a:r>
            <a:r>
              <a:rPr lang="cs-CZ" b="1" dirty="0" err="1"/>
              <a:t>e</a:t>
            </a:r>
            <a:r>
              <a:rPr lang="cs-CZ" dirty="0" err="1"/>
              <a:t>le</a:t>
            </a:r>
            <a:r>
              <a:rPr lang="cs-CZ" dirty="0"/>
              <a:t>  </a:t>
            </a:r>
            <a:r>
              <a:rPr lang="cs-CZ" i="1" dirty="0" smtClean="0"/>
              <a:t>versus        </a:t>
            </a:r>
            <a:r>
              <a:rPr lang="el-GR" b="1" dirty="0"/>
              <a:t>ε</a:t>
            </a:r>
            <a:r>
              <a:rPr lang="cs-CZ" dirty="0"/>
              <a:t>sta, </a:t>
            </a:r>
            <a:r>
              <a:rPr lang="el-GR" b="1" dirty="0"/>
              <a:t>ε</a:t>
            </a:r>
            <a:r>
              <a:rPr lang="cs-CZ" dirty="0" err="1"/>
              <a:t>ssa</a:t>
            </a:r>
            <a:r>
              <a:rPr lang="cs-CZ" i="1" dirty="0"/>
              <a:t>, </a:t>
            </a:r>
            <a:r>
              <a:rPr lang="cs-CZ" i="1" dirty="0" err="1"/>
              <a:t>aqu</a:t>
            </a:r>
            <a:r>
              <a:rPr lang="el-GR" b="1" dirty="0"/>
              <a:t>ε</a:t>
            </a:r>
            <a:r>
              <a:rPr lang="cs-CZ" dirty="0"/>
              <a:t>la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22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2 Velarizace</a:t>
            </a:r>
            <a:r>
              <a:rPr lang="cs-CZ" sz="2800" dirty="0" smtClean="0"/>
              <a:t> 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 smtClean="0">
                <a:latin typeface="Calibri"/>
                <a:cs typeface="Calibri"/>
              </a:rPr>
              <a:t>ε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 </a:t>
            </a:r>
            <a:endParaRPr lang="cs-CZ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1886"/>
            <a:ext cx="8952311" cy="192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7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Přední </a:t>
            </a:r>
            <a:r>
              <a:rPr lang="cs-CZ" b="1" dirty="0" smtClean="0"/>
              <a:t>samohláska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>
                <a:latin typeface="Calibri"/>
                <a:cs typeface="Calibri"/>
              </a:rPr>
              <a:t>ɨ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cs-CZ" dirty="0"/>
              <a:t>Distribuce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/>
              <a:t>Distribuce podle typu slabiky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/>
              <a:t>Distribuce podle morfologie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0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Přední samohláska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cs-CZ" dirty="0" smtClean="0"/>
              <a:t>Distribuce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 smtClean="0"/>
              <a:t>Příklady distribuce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 smtClean="0"/>
              <a:t>Velarizace</a:t>
            </a:r>
          </a:p>
          <a:p>
            <a:pPr marL="525780" indent="-457200">
              <a:buFont typeface="+mj-lt"/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37285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60113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1a</a:t>
            </a:r>
            <a:r>
              <a:rPr lang="cs-CZ" sz="2800" dirty="0" smtClean="0"/>
              <a:t>) distribuce </a:t>
            </a:r>
            <a:r>
              <a:rPr lang="el-GR" sz="2800" b="1" dirty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ɨ</a:t>
            </a:r>
            <a:r>
              <a:rPr lang="el-GR" sz="2800" b="1" dirty="0">
                <a:latin typeface="Calibri"/>
                <a:cs typeface="Calibri"/>
              </a:rPr>
              <a:t>]</a:t>
            </a:r>
            <a:r>
              <a:rPr lang="cs-CZ" sz="2800" b="1" dirty="0"/>
              <a:t> </a:t>
            </a:r>
            <a:r>
              <a:rPr lang="cs-CZ" sz="2800" dirty="0" smtClean="0"/>
              <a:t>podle slabiky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896544"/>
          </a:xfrm>
        </p:spPr>
        <p:txBody>
          <a:bodyPr/>
          <a:lstStyle/>
          <a:p>
            <a:r>
              <a:rPr lang="cs-CZ" dirty="0" smtClean="0"/>
              <a:t>Pouze ve </a:t>
            </a:r>
            <a:r>
              <a:rPr lang="cs-CZ" b="1" dirty="0" smtClean="0"/>
              <a:t>slabikách nepřízvučných </a:t>
            </a:r>
            <a:endParaRPr lang="cs-CZ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04864"/>
            <a:ext cx="8208913" cy="43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519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673144"/>
          </a:xfrm>
        </p:spPr>
        <p:txBody>
          <a:bodyPr>
            <a:normAutofit/>
          </a:bodyPr>
          <a:lstStyle/>
          <a:p>
            <a:r>
              <a:rPr lang="cs-CZ" sz="2800" b="1" dirty="0" err="1"/>
              <a:t>1a</a:t>
            </a:r>
            <a:r>
              <a:rPr lang="cs-CZ" sz="2800" b="1" dirty="0"/>
              <a:t>) distribuce </a:t>
            </a:r>
            <a:r>
              <a:rPr lang="el-GR" sz="2800" b="1" dirty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ɨ</a:t>
            </a:r>
            <a:r>
              <a:rPr lang="el-GR" sz="2800" b="1" dirty="0">
                <a:latin typeface="Calibri"/>
                <a:cs typeface="Calibri"/>
              </a:rPr>
              <a:t>]</a:t>
            </a:r>
            <a:r>
              <a:rPr lang="cs-CZ" sz="2800" b="1" dirty="0"/>
              <a:t> podle slabiky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709"/>
            <a:ext cx="9148285" cy="293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63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96634" cy="745152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1b</a:t>
            </a:r>
            <a:r>
              <a:rPr lang="cs-CZ" sz="3200" b="1" dirty="0" smtClean="0"/>
              <a:t>) </a:t>
            </a:r>
            <a:r>
              <a:rPr lang="cs-CZ" sz="3200" b="1" dirty="0"/>
              <a:t>distribuce </a:t>
            </a:r>
            <a:r>
              <a:rPr lang="el-GR" sz="3200" b="1" dirty="0">
                <a:latin typeface="Calibri"/>
                <a:cs typeface="Calibri"/>
              </a:rPr>
              <a:t>[</a:t>
            </a:r>
            <a:r>
              <a:rPr lang="cs-CZ" sz="3200" b="1" dirty="0">
                <a:latin typeface="Calibri"/>
                <a:cs typeface="Calibri"/>
              </a:rPr>
              <a:t>ɨ</a:t>
            </a:r>
            <a:r>
              <a:rPr lang="el-GR" sz="3200" b="1" dirty="0">
                <a:latin typeface="Calibri"/>
                <a:cs typeface="Calibri"/>
              </a:rPr>
              <a:t>]</a:t>
            </a:r>
            <a:r>
              <a:rPr lang="cs-CZ" sz="3200" b="1" dirty="0"/>
              <a:t> podle </a:t>
            </a:r>
            <a:r>
              <a:rPr lang="cs-CZ" sz="3200" b="1" dirty="0" smtClean="0"/>
              <a:t>morfologie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Nepřízvučné finální </a:t>
            </a:r>
            <a:r>
              <a:rPr lang="cs-CZ" b="1" dirty="0" smtClean="0">
                <a:solidFill>
                  <a:srgbClr val="00B050"/>
                </a:solidFill>
              </a:rPr>
              <a:t>e = </a:t>
            </a:r>
            <a:r>
              <a:rPr lang="el-GR" b="1" dirty="0">
                <a:solidFill>
                  <a:srgbClr val="00B050"/>
                </a:solidFill>
                <a:latin typeface="Calibri"/>
                <a:cs typeface="Calibri"/>
              </a:rPr>
              <a:t>[</a:t>
            </a:r>
            <a:r>
              <a:rPr lang="cs-CZ" b="1" dirty="0">
                <a:solidFill>
                  <a:srgbClr val="00B050"/>
                </a:solidFill>
                <a:latin typeface="Calibri"/>
                <a:cs typeface="Calibri"/>
              </a:rPr>
              <a:t>ɨ</a:t>
            </a:r>
            <a:r>
              <a:rPr lang="el-GR" b="1" dirty="0">
                <a:solidFill>
                  <a:srgbClr val="00B050"/>
                </a:solidFill>
                <a:latin typeface="Calibri"/>
                <a:cs typeface="Calibri"/>
              </a:rPr>
              <a:t>]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endParaRPr lang="cs-CZ" b="1" dirty="0" smtClean="0">
              <a:solidFill>
                <a:srgbClr val="00B050"/>
              </a:solidFill>
            </a:endParaRPr>
          </a:p>
          <a:p>
            <a:r>
              <a:rPr lang="cs-CZ" b="1" dirty="0" smtClean="0">
                <a:solidFill>
                  <a:srgbClr val="00B050"/>
                </a:solidFill>
              </a:rPr>
              <a:t>SLOVESA </a:t>
            </a:r>
            <a:r>
              <a:rPr lang="cs-CZ" dirty="0" smtClean="0"/>
              <a:t>(</a:t>
            </a:r>
            <a:r>
              <a:rPr lang="cs-CZ" dirty="0" err="1" smtClean="0"/>
              <a:t>např</a:t>
            </a:r>
            <a:r>
              <a:rPr lang="cs-CZ" dirty="0" smtClean="0"/>
              <a:t>: </a:t>
            </a:r>
            <a:r>
              <a:rPr lang="cs-CZ" dirty="0" err="1" smtClean="0"/>
              <a:t>viv</a:t>
            </a:r>
            <a:r>
              <a:rPr lang="cs-CZ" sz="2800" b="1" dirty="0" err="1" smtClean="0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viv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r>
              <a:rPr lang="cs-CZ" dirty="0" smtClean="0"/>
              <a:t>, </a:t>
            </a:r>
            <a:r>
              <a:rPr lang="cs-CZ" dirty="0" err="1" smtClean="0"/>
              <a:t>part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part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r>
              <a:rPr lang="cs-CZ" dirty="0" smtClean="0"/>
              <a:t>…)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ZÁJMENA </a:t>
            </a:r>
          </a:p>
          <a:p>
            <a:pPr marL="6858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např</a:t>
            </a:r>
            <a:r>
              <a:rPr lang="cs-CZ" dirty="0" smtClean="0"/>
              <a:t>: osobní: </a:t>
            </a:r>
            <a:r>
              <a:rPr lang="cs-CZ" dirty="0" err="1" smtClean="0"/>
              <a:t>el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el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endParaRPr lang="cs-CZ" dirty="0"/>
          </a:p>
          <a:p>
            <a:pPr marL="68580" indent="0">
              <a:buNone/>
            </a:pPr>
            <a:r>
              <a:rPr lang="cs-CZ" dirty="0" smtClean="0"/>
              <a:t>	ukazovací:  </a:t>
            </a:r>
            <a:r>
              <a:rPr lang="cs-CZ" dirty="0" err="1" smtClean="0"/>
              <a:t>est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est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r>
              <a:rPr lang="cs-CZ" dirty="0" smtClean="0"/>
              <a:t>, </a:t>
            </a:r>
            <a:r>
              <a:rPr lang="cs-CZ" dirty="0" err="1" smtClean="0"/>
              <a:t>ess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r>
              <a:rPr lang="cs-CZ" dirty="0" smtClean="0"/>
              <a:t>, </a:t>
            </a:r>
            <a:r>
              <a:rPr lang="cs-CZ" dirty="0" err="1" smtClean="0"/>
              <a:t>ess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r>
              <a:rPr lang="cs-CZ" dirty="0" smtClean="0"/>
              <a:t>, </a:t>
            </a:r>
            <a:r>
              <a:rPr lang="cs-CZ" dirty="0" err="1" smtClean="0"/>
              <a:t>aquel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			        </a:t>
            </a:r>
            <a:r>
              <a:rPr lang="cs-CZ" dirty="0" err="1" smtClean="0"/>
              <a:t>aqueles</a:t>
            </a:r>
            <a:r>
              <a:rPr lang="cs-CZ" dirty="0" smtClean="0"/>
              <a:t>/</a:t>
            </a:r>
          </a:p>
          <a:p>
            <a:pPr marL="68580" indent="0">
              <a:buNone/>
            </a:pPr>
            <a:r>
              <a:rPr lang="cs-CZ" dirty="0"/>
              <a:t>	</a:t>
            </a:r>
            <a:r>
              <a:rPr lang="cs-CZ" dirty="0" err="1" smtClean="0"/>
              <a:t>klitická</a:t>
            </a:r>
            <a:r>
              <a:rPr lang="cs-CZ" dirty="0" smtClean="0"/>
              <a:t> : </a:t>
            </a:r>
            <a:r>
              <a:rPr lang="cs-CZ" dirty="0" err="1" smtClean="0"/>
              <a:t>m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t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s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lh</a:t>
            </a:r>
            <a:r>
              <a:rPr lang="cs-CZ" b="1" dirty="0" err="1" smtClean="0">
                <a:latin typeface="Calibri"/>
                <a:cs typeface="Calibri"/>
              </a:rPr>
              <a:t>ɨ</a:t>
            </a:r>
            <a:endParaRPr lang="cs-CZ" b="1" dirty="0" smtClean="0">
              <a:latin typeface="Calibri"/>
              <a:cs typeface="Calibri"/>
            </a:endParaRPr>
          </a:p>
          <a:p>
            <a:pPr marL="68580" indent="0">
              <a:buNone/>
            </a:pPr>
            <a:endParaRPr lang="cs-CZ" b="1" dirty="0" smtClean="0">
              <a:latin typeface="Calibri"/>
              <a:cs typeface="Calibri"/>
            </a:endParaRPr>
          </a:p>
          <a:p>
            <a:r>
              <a:rPr lang="cs-CZ" b="1" dirty="0" smtClean="0">
                <a:solidFill>
                  <a:srgbClr val="00B050"/>
                </a:solidFill>
              </a:rPr>
              <a:t>PŘEDLOŽKY </a:t>
            </a:r>
            <a:r>
              <a:rPr lang="cs-CZ" dirty="0" smtClean="0"/>
              <a:t>(</a:t>
            </a:r>
            <a:r>
              <a:rPr lang="cs-CZ" dirty="0" err="1" smtClean="0"/>
              <a:t>např</a:t>
            </a:r>
            <a:r>
              <a:rPr lang="cs-CZ" dirty="0" smtClean="0"/>
              <a:t>: </a:t>
            </a:r>
            <a:r>
              <a:rPr lang="cs-CZ" dirty="0" err="1" smtClean="0"/>
              <a:t>d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SPOJKY 	</a:t>
            </a:r>
            <a:r>
              <a:rPr lang="cs-CZ" dirty="0" smtClean="0"/>
              <a:t>(</a:t>
            </a:r>
            <a:r>
              <a:rPr lang="cs-CZ" dirty="0" err="1" smtClean="0"/>
              <a:t>např</a:t>
            </a:r>
            <a:r>
              <a:rPr lang="cs-CZ" dirty="0" smtClean="0"/>
              <a:t>: </a:t>
            </a:r>
            <a:r>
              <a:rPr lang="cs-CZ" dirty="0" err="1" smtClean="0"/>
              <a:t>qu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/>
              <a:t>, </a:t>
            </a:r>
            <a:r>
              <a:rPr lang="cs-CZ" dirty="0" smtClean="0"/>
              <a:t>, </a:t>
            </a:r>
            <a:r>
              <a:rPr lang="cs-CZ" dirty="0" err="1" smtClean="0"/>
              <a:t>porqu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/>
              <a:t>, </a:t>
            </a:r>
            <a:r>
              <a:rPr lang="cs-CZ" dirty="0" smtClean="0"/>
              <a:t>, </a:t>
            </a:r>
            <a:r>
              <a:rPr lang="cs-CZ" dirty="0" err="1" smtClean="0"/>
              <a:t>sobr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,) </a:t>
            </a:r>
          </a:p>
        </p:txBody>
      </p:sp>
    </p:spTree>
    <p:extLst>
      <p:ext uri="{BB962C8B-B14F-4D97-AF65-F5344CB8AC3E}">
        <p14:creationId xmlns:p14="http://schemas.microsoft.com/office/powerpoint/2010/main" val="88162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Distribuce 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/>
              <a:t>e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r>
              <a:rPr lang="cs-CZ" dirty="0" smtClean="0"/>
              <a:t>podle typu slabiky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Slabiky přízvučné </a:t>
            </a:r>
          </a:p>
          <a:p>
            <a:r>
              <a:rPr lang="cs-CZ" dirty="0" smtClean="0"/>
              <a:t>Slabiky nepřízvučné - zřídka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8876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Příklady distribuce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dirty="0" smtClean="0"/>
              <a:t> v </a:t>
            </a:r>
            <a:r>
              <a:rPr lang="cs-CZ" b="1" dirty="0" smtClean="0"/>
              <a:t>přízvučné</a:t>
            </a:r>
            <a:r>
              <a:rPr lang="cs-CZ" dirty="0" smtClean="0"/>
              <a:t> slabice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17217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16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distribuce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dirty="0"/>
              <a:t> v </a:t>
            </a:r>
            <a:r>
              <a:rPr lang="cs-CZ" b="1" dirty="0" smtClean="0"/>
              <a:t>nepřízvučné</a:t>
            </a:r>
            <a:r>
              <a:rPr lang="cs-CZ" dirty="0" smtClean="0"/>
              <a:t> </a:t>
            </a:r>
            <a:r>
              <a:rPr lang="cs-CZ" dirty="0"/>
              <a:t>slabice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4352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94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Velarizace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8083076" cy="262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41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Přední samohláska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/>
              <a:t>e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cs-CZ" dirty="0" smtClean="0"/>
              <a:t>Distribuce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 smtClean="0"/>
              <a:t>Distribuce podle typu slabiky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 smtClean="0"/>
              <a:t>Distribuce podle morfologie</a:t>
            </a:r>
            <a:endParaRPr lang="cs-CZ" dirty="0"/>
          </a:p>
          <a:p>
            <a:pPr marL="525780" indent="-457200">
              <a:buFont typeface="+mj-lt"/>
              <a:buAutoNum type="arabicPeriod"/>
            </a:pPr>
            <a:endParaRPr lang="cs-CZ" dirty="0" smtClean="0"/>
          </a:p>
          <a:p>
            <a:pPr marL="525780" indent="-457200">
              <a:buFont typeface="+mj-lt"/>
              <a:buAutoNum type="arabicPeriod"/>
            </a:pPr>
            <a:r>
              <a:rPr lang="cs-CZ" dirty="0" smtClean="0"/>
              <a:t>Velarizace</a:t>
            </a:r>
          </a:p>
          <a:p>
            <a:pPr marL="525780" indent="-457200">
              <a:buFont typeface="+mj-lt"/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4022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312658" cy="7920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1.a</a:t>
            </a:r>
            <a:r>
              <a:rPr lang="cs-CZ" sz="2800" dirty="0" smtClean="0"/>
              <a:t>) Distribuce 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 smtClean="0">
                <a:latin typeface="Calibri"/>
                <a:cs typeface="Calibri"/>
              </a:rPr>
              <a:t>e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/>
              <a:t>  podle typu slabiky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Slabiky </a:t>
            </a:r>
            <a:r>
              <a:rPr lang="cs-CZ" b="1" dirty="0" smtClean="0"/>
              <a:t>přízvučné</a:t>
            </a:r>
            <a:r>
              <a:rPr lang="cs-CZ" dirty="0" smtClean="0"/>
              <a:t> – zejména</a:t>
            </a:r>
          </a:p>
          <a:p>
            <a:r>
              <a:rPr lang="cs-CZ" dirty="0" smtClean="0"/>
              <a:t>Slabiky nepřízvučné </a:t>
            </a:r>
          </a:p>
        </p:txBody>
      </p:sp>
    </p:spTree>
    <p:extLst>
      <p:ext uri="{BB962C8B-B14F-4D97-AF65-F5344CB8AC3E}">
        <p14:creationId xmlns:p14="http://schemas.microsoft.com/office/powerpoint/2010/main" val="10118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a</a:t>
            </a:r>
            <a:r>
              <a:rPr lang="cs-CZ" sz="2800" dirty="0" smtClean="0"/>
              <a:t>) distribuce </a:t>
            </a:r>
            <a:r>
              <a:rPr lang="el-GR" sz="2800" b="1" dirty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e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v přízvučných slabikách 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945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</TotalTime>
  <Words>357</Words>
  <Application>Microsoft Office PowerPoint</Application>
  <PresentationFormat>Předvádění na obrazovce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Austin</vt:lpstr>
      <vt:lpstr>Fonetika téma:  Přední  samohlásky. [i] [ε] [e] [ɨ]</vt:lpstr>
      <vt:lpstr>Přední samohláska [i] </vt:lpstr>
      <vt:lpstr>Distribuce  [e] podle typu slabiky</vt:lpstr>
      <vt:lpstr>Příklady distribuce [i] v přízvučné slabice </vt:lpstr>
      <vt:lpstr>Příklady distribuce [i] v nepřízvučné slabice </vt:lpstr>
      <vt:lpstr>Velarizace [i] </vt:lpstr>
      <vt:lpstr>Přední samohláska [e] </vt:lpstr>
      <vt:lpstr>1.a) Distribuce  [e]  podle typu slabiky</vt:lpstr>
      <vt:lpstr>1 a) distribuce [e] v přízvučných slabikách  </vt:lpstr>
      <vt:lpstr>1 a) distribuce [e] v nepřízvučných slabikách  </vt:lpstr>
      <vt:lpstr>1 b) distribuce [e] podle morfologie</vt:lpstr>
      <vt:lpstr>2. Velarizace [e] </vt:lpstr>
      <vt:lpstr>Přední samohláska [e] </vt:lpstr>
      <vt:lpstr>Přední samohláska [ε] </vt:lpstr>
      <vt:lpstr>1 a) distribuce [ε] v přízvučných slabikách  </vt:lpstr>
      <vt:lpstr>1 a) distribuce [ε] v nepřízvučných slabikách  </vt:lpstr>
      <vt:lpstr>1 b) distribuce [ε] podle morfologie  </vt:lpstr>
      <vt:lpstr>2 Velarizace  [ε]  </vt:lpstr>
      <vt:lpstr>Přední samohláska [ɨ] </vt:lpstr>
      <vt:lpstr>1a) distribuce [ɨ] podle slabiky </vt:lpstr>
      <vt:lpstr>1a) distribuce [ɨ] podle slabiky </vt:lpstr>
      <vt:lpstr>1b) distribuce [ɨ] podle morfologie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téma:  Přední  samohlásky. [ε] [e] [i] [ɨ]</dc:title>
  <dc:creator>win</dc:creator>
  <cp:lastModifiedBy>win</cp:lastModifiedBy>
  <cp:revision>10</cp:revision>
  <dcterms:created xsi:type="dcterms:W3CDTF">2018-10-10T07:20:13Z</dcterms:created>
  <dcterms:modified xsi:type="dcterms:W3CDTF">2018-10-10T08:47:21Z</dcterms:modified>
</cp:coreProperties>
</file>