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4" r:id="rId9"/>
    <p:sldId id="261" r:id="rId10"/>
    <p:sldId id="267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9CD3E8A-A023-4D94-98BC-A59491571E74}" type="datetimeFigureOut">
              <a:rPr lang="cs-CZ" smtClean="0"/>
              <a:t>10.10.2018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724E905-01EB-4A04-9EBB-F22995C4449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4009" y="2420888"/>
            <a:ext cx="3312368" cy="29523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FONETIKA</a:t>
            </a:r>
            <a:br>
              <a:rPr lang="cs-CZ" dirty="0" smtClean="0"/>
            </a:br>
            <a:r>
              <a:rPr lang="cs-CZ" dirty="0" smtClean="0"/>
              <a:t>téma: </a:t>
            </a:r>
            <a:br>
              <a:rPr lang="cs-CZ" dirty="0" smtClean="0"/>
            </a:br>
            <a:r>
              <a:rPr lang="cs-CZ" dirty="0" smtClean="0"/>
              <a:t>ORÁLNÍ SAMOHLÁSKY</a:t>
            </a:r>
            <a:br>
              <a:rPr lang="cs-CZ" dirty="0" smtClean="0"/>
            </a:br>
            <a:r>
              <a:rPr lang="cs-CZ" b="1" dirty="0" smtClean="0"/>
              <a:t>/shrnutí/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16016" y="5229200"/>
            <a:ext cx="3327152" cy="812549"/>
          </a:xfrm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hodina 4. </a:t>
            </a:r>
          </a:p>
          <a:p>
            <a:r>
              <a:rPr lang="cs-CZ" dirty="0" smtClean="0"/>
              <a:t>15.10.2018</a:t>
            </a:r>
          </a:p>
        </p:txBody>
      </p:sp>
    </p:spTree>
    <p:extLst>
      <p:ext uri="{BB962C8B-B14F-4D97-AF65-F5344CB8AC3E}">
        <p14:creationId xmlns:p14="http://schemas.microsoft.com/office/powerpoint/2010/main" val="1989311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Trvání a přízvučná slabika 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7968920" cy="148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385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168760" cy="864096"/>
          </a:xfrm>
        </p:spPr>
        <p:txBody>
          <a:bodyPr/>
          <a:lstStyle/>
          <a:p>
            <a:r>
              <a:rPr lang="cs-CZ" dirty="0" smtClean="0"/>
              <a:t>Přízvučnost a nepřízvučnost</a:t>
            </a:r>
            <a:endParaRPr lang="cs-CZ" dirty="0"/>
          </a:p>
        </p:txBody>
      </p:sp>
      <p:pic>
        <p:nvPicPr>
          <p:cNvPr id="4" name="Zástupný symbol pro obsah 3" descr="VÃ½sledek obrÃ¡zku pro vogais tÃ³nicas e Ã¡tona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48883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510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128910" cy="889168"/>
          </a:xfrm>
        </p:spPr>
        <p:txBody>
          <a:bodyPr/>
          <a:lstStyle/>
          <a:p>
            <a:r>
              <a:rPr lang="cs-CZ" dirty="0" smtClean="0"/>
              <a:t>Přízvučnost a nepřízvučnost</a:t>
            </a:r>
            <a:endParaRPr lang="cs-CZ" dirty="0"/>
          </a:p>
        </p:txBody>
      </p:sp>
      <p:pic>
        <p:nvPicPr>
          <p:cNvPr id="4" name="Zástupný symbol pro obsah 3" descr="VÃ½sledek obrÃ¡zku pro vogais tonicas postonica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848872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945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ORÁLNÍ SAMOHLÁSKY – základní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Podle následujících kritérií :</a:t>
            </a:r>
          </a:p>
          <a:p>
            <a:r>
              <a:rPr lang="cs-CZ" b="1" dirty="0"/>
              <a:t>H</a:t>
            </a:r>
            <a:r>
              <a:rPr lang="cs-CZ" b="1" dirty="0" smtClean="0"/>
              <a:t>orizontálního</a:t>
            </a:r>
            <a:r>
              <a:rPr lang="cs-CZ" dirty="0" smtClean="0"/>
              <a:t> posunu jazyka</a:t>
            </a:r>
          </a:p>
          <a:p>
            <a:r>
              <a:rPr lang="cs-CZ" b="1" dirty="0" smtClean="0"/>
              <a:t>Vertikálního</a:t>
            </a:r>
            <a:r>
              <a:rPr lang="cs-CZ" dirty="0" smtClean="0"/>
              <a:t> posunu jazyka</a:t>
            </a:r>
          </a:p>
          <a:p>
            <a:r>
              <a:rPr lang="cs-CZ" b="1" dirty="0" smtClean="0"/>
              <a:t>Kvality</a:t>
            </a:r>
          </a:p>
          <a:p>
            <a:r>
              <a:rPr lang="cs-CZ" b="1" dirty="0" smtClean="0"/>
              <a:t>Přízvuku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64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48190" cy="792088"/>
          </a:xfrm>
        </p:spPr>
        <p:txBody>
          <a:bodyPr>
            <a:normAutofit/>
          </a:bodyPr>
          <a:lstStyle/>
          <a:p>
            <a:r>
              <a:rPr lang="cs-CZ" sz="3200" b="1" u="sng" dirty="0" smtClean="0"/>
              <a:t>Horizontální posun jazyka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4832056"/>
          </a:xfrm>
        </p:spPr>
        <p:txBody>
          <a:bodyPr/>
          <a:lstStyle/>
          <a:p>
            <a:pPr marL="685800" lvl="2" indent="0">
              <a:buNone/>
            </a:pPr>
            <a:r>
              <a:rPr lang="cs-CZ" i="1" dirty="0" smtClean="0"/>
              <a:t>	přední		střední		</a:t>
            </a:r>
            <a:r>
              <a:rPr lang="cs-CZ" i="1" dirty="0" smtClean="0"/>
              <a:t>zadní</a:t>
            </a:r>
          </a:p>
          <a:p>
            <a:pPr marL="685800" lvl="2" indent="0">
              <a:buNone/>
            </a:pPr>
            <a:r>
              <a:rPr lang="cs-CZ" b="1" i="1" dirty="0" err="1"/>
              <a:t>a</a:t>
            </a:r>
            <a:r>
              <a:rPr lang="cs-CZ" b="1" i="1" dirty="0" err="1" smtClean="0"/>
              <a:t>nteriores</a:t>
            </a:r>
            <a:r>
              <a:rPr lang="cs-CZ" b="1" i="1" dirty="0" smtClean="0"/>
              <a:t>	</a:t>
            </a:r>
            <a:r>
              <a:rPr lang="cs-CZ" b="1" i="1" dirty="0" err="1" smtClean="0"/>
              <a:t>centrais</a:t>
            </a:r>
            <a:r>
              <a:rPr lang="cs-CZ" b="1" i="1" dirty="0" smtClean="0"/>
              <a:t>	</a:t>
            </a:r>
            <a:r>
              <a:rPr lang="cs-CZ" b="1" i="1" dirty="0" err="1" smtClean="0"/>
              <a:t>posteriores</a:t>
            </a:r>
            <a:endParaRPr lang="cs-CZ" b="1" i="1" dirty="0"/>
          </a:p>
        </p:txBody>
      </p:sp>
      <p:sp>
        <p:nvSpPr>
          <p:cNvPr id="4" name="Ovál 3"/>
          <p:cNvSpPr/>
          <p:nvPr/>
        </p:nvSpPr>
        <p:spPr>
          <a:xfrm>
            <a:off x="3491880" y="2626011"/>
            <a:ext cx="1872208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1994564" y="28201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796136" y="28201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VÃ½sledek obrÃ¡zku pro vogais anteriores e posteri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33914"/>
            <a:ext cx="6530864" cy="292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79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312776" cy="1008112"/>
          </a:xfrm>
        </p:spPr>
        <p:txBody>
          <a:bodyPr>
            <a:noAutofit/>
          </a:bodyPr>
          <a:lstStyle/>
          <a:p>
            <a:r>
              <a:rPr lang="cs-CZ" sz="3200" b="1" u="sng" dirty="0"/>
              <a:t>V</a:t>
            </a:r>
            <a:r>
              <a:rPr lang="cs-CZ" sz="3200" b="1" u="sng" dirty="0" smtClean="0"/>
              <a:t>ertikální </a:t>
            </a:r>
            <a:r>
              <a:rPr lang="cs-CZ" sz="3200" b="1" u="sng" dirty="0" smtClean="0"/>
              <a:t>posun </a:t>
            </a:r>
            <a:r>
              <a:rPr lang="cs-CZ" sz="3200" b="1" u="sng" dirty="0" smtClean="0"/>
              <a:t>jazyka 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4137204"/>
          </a:xfrm>
        </p:spPr>
        <p:txBody>
          <a:bodyPr/>
          <a:lstStyle/>
          <a:p>
            <a:pPr marL="685800" lvl="2" indent="0">
              <a:buNone/>
            </a:pPr>
            <a:r>
              <a:rPr lang="cs-CZ" b="1" i="1" dirty="0" smtClean="0"/>
              <a:t> </a:t>
            </a:r>
            <a:endParaRPr lang="cs-CZ" b="1" i="1" dirty="0"/>
          </a:p>
        </p:txBody>
      </p:sp>
      <p:sp>
        <p:nvSpPr>
          <p:cNvPr id="4" name="Ovál 3"/>
          <p:cNvSpPr/>
          <p:nvPr/>
        </p:nvSpPr>
        <p:spPr>
          <a:xfrm>
            <a:off x="670907" y="1841497"/>
            <a:ext cx="1872208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i="1" dirty="0" err="1" smtClean="0">
                <a:solidFill>
                  <a:schemeClr val="tx1"/>
                </a:solidFill>
              </a:rPr>
              <a:t>V.altas</a:t>
            </a:r>
            <a:r>
              <a:rPr lang="cs-CZ" b="1" i="1" dirty="0" smtClean="0">
                <a:solidFill>
                  <a:schemeClr val="tx1"/>
                </a:solidFill>
              </a:rPr>
              <a:t> - </a:t>
            </a:r>
            <a:r>
              <a:rPr lang="cs-CZ" b="1" dirty="0" smtClean="0">
                <a:solidFill>
                  <a:schemeClr val="tx1"/>
                </a:solidFill>
              </a:rPr>
              <a:t>vysoké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670906" y="3036743"/>
            <a:ext cx="1988953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i="1" dirty="0" smtClean="0">
                <a:solidFill>
                  <a:schemeClr val="tx1"/>
                </a:solidFill>
              </a:rPr>
              <a:t>V </a:t>
            </a:r>
            <a:r>
              <a:rPr lang="cs-CZ" sz="1600" b="1" i="1" dirty="0" err="1" smtClean="0">
                <a:solidFill>
                  <a:schemeClr val="tx1"/>
                </a:solidFill>
              </a:rPr>
              <a:t>médias-altas</a:t>
            </a:r>
            <a:r>
              <a:rPr lang="cs-CZ" sz="1600" b="1" i="1" dirty="0" smtClean="0">
                <a:solidFill>
                  <a:schemeClr val="tx1"/>
                </a:solidFill>
              </a:rPr>
              <a:t> - </a:t>
            </a:r>
            <a:r>
              <a:rPr lang="cs-CZ" sz="1600" b="1" dirty="0" smtClean="0">
                <a:solidFill>
                  <a:schemeClr val="tx1"/>
                </a:solidFill>
              </a:rPr>
              <a:t>polovysoké</a:t>
            </a:r>
            <a:endParaRPr lang="cs-CZ" sz="1600" dirty="0"/>
          </a:p>
        </p:txBody>
      </p:sp>
      <p:sp>
        <p:nvSpPr>
          <p:cNvPr id="9" name="Ovál 8"/>
          <p:cNvSpPr/>
          <p:nvPr/>
        </p:nvSpPr>
        <p:spPr>
          <a:xfrm>
            <a:off x="755576" y="4254973"/>
            <a:ext cx="190428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i="1" dirty="0" smtClean="0">
                <a:solidFill>
                  <a:schemeClr val="tx1"/>
                </a:solidFill>
              </a:rPr>
              <a:t>V </a:t>
            </a:r>
            <a:r>
              <a:rPr lang="cs-CZ" sz="1600" b="1" i="1" dirty="0" err="1" smtClean="0">
                <a:solidFill>
                  <a:schemeClr val="tx1"/>
                </a:solidFill>
              </a:rPr>
              <a:t>médias-baixas</a:t>
            </a:r>
            <a:r>
              <a:rPr lang="cs-CZ" sz="1600" b="1" i="1" dirty="0" smtClean="0">
                <a:solidFill>
                  <a:schemeClr val="tx1"/>
                </a:solidFill>
              </a:rPr>
              <a:t> - </a:t>
            </a:r>
            <a:r>
              <a:rPr lang="cs-CZ" sz="1600" b="1" dirty="0" err="1" smtClean="0">
                <a:solidFill>
                  <a:schemeClr val="tx1"/>
                </a:solidFill>
              </a:rPr>
              <a:t>polonízké</a:t>
            </a:r>
            <a:endParaRPr lang="cs-CZ" sz="1600" dirty="0"/>
          </a:p>
        </p:txBody>
      </p:sp>
      <p:sp>
        <p:nvSpPr>
          <p:cNvPr id="12" name="Šipka nahoru 11"/>
          <p:cNvSpPr/>
          <p:nvPr/>
        </p:nvSpPr>
        <p:spPr>
          <a:xfrm>
            <a:off x="3091637" y="2327754"/>
            <a:ext cx="340616" cy="593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VÃ½sledek obrÃ¡zku pro vogais altas e baix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88098"/>
            <a:ext cx="4421135" cy="473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ál 12"/>
          <p:cNvSpPr/>
          <p:nvPr/>
        </p:nvSpPr>
        <p:spPr>
          <a:xfrm>
            <a:off x="806686" y="5430372"/>
            <a:ext cx="1872208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i="1" dirty="0" smtClean="0">
                <a:solidFill>
                  <a:schemeClr val="tx1"/>
                </a:solidFill>
              </a:rPr>
              <a:t>V </a:t>
            </a:r>
            <a:r>
              <a:rPr lang="cs-CZ" b="1" i="1" dirty="0" err="1" smtClean="0">
                <a:solidFill>
                  <a:schemeClr val="tx1"/>
                </a:solidFill>
              </a:rPr>
              <a:t>baixas</a:t>
            </a:r>
            <a:endParaRPr lang="cs-CZ" b="1" i="1" dirty="0" smtClean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nízké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endParaRPr lang="cs-CZ" dirty="0"/>
          </a:p>
        </p:txBody>
      </p:sp>
      <p:sp>
        <p:nvSpPr>
          <p:cNvPr id="14" name="Šipka nahoru 13"/>
          <p:cNvSpPr/>
          <p:nvPr/>
        </p:nvSpPr>
        <p:spPr>
          <a:xfrm>
            <a:off x="3122979" y="3357714"/>
            <a:ext cx="340616" cy="593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nahoru 14"/>
          <p:cNvSpPr/>
          <p:nvPr/>
        </p:nvSpPr>
        <p:spPr>
          <a:xfrm>
            <a:off x="3104408" y="4415458"/>
            <a:ext cx="340616" cy="593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nahoru 15"/>
          <p:cNvSpPr/>
          <p:nvPr/>
        </p:nvSpPr>
        <p:spPr>
          <a:xfrm>
            <a:off x="3104408" y="5590857"/>
            <a:ext cx="340616" cy="593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28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128910" cy="1080120"/>
          </a:xfrm>
        </p:spPr>
        <p:txBody>
          <a:bodyPr>
            <a:normAutofit/>
          </a:bodyPr>
          <a:lstStyle/>
          <a:p>
            <a:r>
              <a:rPr lang="cs-CZ" sz="3100" dirty="0" smtClean="0"/>
              <a:t>Podle </a:t>
            </a:r>
            <a:r>
              <a:rPr lang="cs-CZ" sz="3100" b="1" dirty="0" smtClean="0"/>
              <a:t>kvality</a:t>
            </a:r>
            <a:r>
              <a:rPr lang="cs-CZ" sz="3100" dirty="0" smtClean="0"/>
              <a:t> rozlišujeme 4 stupně</a:t>
            </a:r>
            <a:endParaRPr lang="cs-CZ" sz="2800" dirty="0"/>
          </a:p>
        </p:txBody>
      </p:sp>
      <p:pic>
        <p:nvPicPr>
          <p:cNvPr id="6" name="Zástupný symbol pro obsah 5" descr="VÃ½sledek obrÃ¡zku pro vogais abertas, fechada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348880"/>
            <a:ext cx="5112568" cy="39049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683568" y="2852936"/>
            <a:ext cx="28803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zavřené 	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vogais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</a:rPr>
              <a:t>fechadas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otevřené 	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vogais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</a:rPr>
              <a:t>abertas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polozavřené 	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vogais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</a:rPr>
              <a:t>semifechadas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polootevřené 	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vogais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semiabertas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220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Akustická struktura  hlásek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735" y="2324100"/>
            <a:ext cx="6073543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6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Akustický/</a:t>
            </a:r>
            <a:r>
              <a:rPr lang="cs-CZ" dirty="0" err="1" smtClean="0"/>
              <a:t>Hellwagův</a:t>
            </a:r>
            <a:r>
              <a:rPr lang="cs-CZ" dirty="0" smtClean="0"/>
              <a:t> trojúhelník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CH. F. </a:t>
            </a:r>
            <a:r>
              <a:rPr lang="cs-CZ" dirty="0" err="1" smtClean="0"/>
              <a:t>Hellwag</a:t>
            </a:r>
            <a:r>
              <a:rPr lang="cs-CZ" dirty="0" smtClean="0"/>
              <a:t> –německý badatel, navrhl popis systému samohlásek podle trojúhelníku v roce 1781</a:t>
            </a:r>
          </a:p>
          <a:p>
            <a:r>
              <a:rPr lang="cs-CZ" dirty="0" smtClean="0"/>
              <a:t>Sestaven na základě vztahů mezi hodnotami prvního a druhého formantu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2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6516216" cy="603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10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Přízvuk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Samohlásky přízvučné 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(</a:t>
            </a:r>
            <a:r>
              <a:rPr lang="cs-CZ" dirty="0" err="1" smtClean="0"/>
              <a:t>vogais</a:t>
            </a:r>
            <a:r>
              <a:rPr lang="cs-CZ" dirty="0" smtClean="0"/>
              <a:t> </a:t>
            </a:r>
            <a:r>
              <a:rPr lang="cs-CZ" b="1" dirty="0" err="1" smtClean="0"/>
              <a:t>tónicas</a:t>
            </a:r>
            <a:r>
              <a:rPr lang="cs-CZ" dirty="0" smtClean="0"/>
              <a:t>) </a:t>
            </a:r>
          </a:p>
          <a:p>
            <a:pPr marL="68580" indent="0">
              <a:buNone/>
            </a:pPr>
            <a:r>
              <a:rPr lang="cs-CZ" dirty="0" smtClean="0"/>
              <a:t> - vokál je plný, sytý, jasný a relativně delší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Samohlásky nepřízvučné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(</a:t>
            </a:r>
            <a:r>
              <a:rPr lang="cs-CZ" dirty="0" err="1" smtClean="0"/>
              <a:t>vogais</a:t>
            </a:r>
            <a:r>
              <a:rPr lang="cs-CZ" dirty="0" smtClean="0"/>
              <a:t> </a:t>
            </a:r>
            <a:r>
              <a:rPr lang="cs-CZ" b="1" dirty="0" err="1" smtClean="0"/>
              <a:t>átonas</a:t>
            </a:r>
            <a:r>
              <a:rPr lang="cs-CZ" dirty="0" smtClean="0"/>
              <a:t>) </a:t>
            </a:r>
          </a:p>
          <a:p>
            <a:pPr marL="68580" indent="0">
              <a:buNone/>
            </a:pPr>
            <a:r>
              <a:rPr lang="cs-CZ" dirty="0" smtClean="0"/>
              <a:t> - vokál má nápadně krátkou dobu trvání a slabou intenzitu 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To, jaké vokály se vyskytují v přízvučné a nepřízvučné slabice, se odvíjí i od jejich  průměrné hodnoty trvání</a:t>
            </a:r>
          </a:p>
        </p:txBody>
      </p:sp>
    </p:spTree>
    <p:extLst>
      <p:ext uri="{BB962C8B-B14F-4D97-AF65-F5344CB8AC3E}">
        <p14:creationId xmlns:p14="http://schemas.microsoft.com/office/powerpoint/2010/main" val="3304298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149</Words>
  <Application>Microsoft Office PowerPoint</Application>
  <PresentationFormat>Předvádění na obrazovce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Austin</vt:lpstr>
      <vt:lpstr>    FONETIKA téma:  ORÁLNÍ SAMOHLÁSKY /shrnutí/ </vt:lpstr>
      <vt:lpstr>ORÁLNÍ SAMOHLÁSKY – základní dělení</vt:lpstr>
      <vt:lpstr>Horizontální posun jazyka</vt:lpstr>
      <vt:lpstr>Vertikální posun jazyka  </vt:lpstr>
      <vt:lpstr>Podle kvality rozlišujeme 4 stupně</vt:lpstr>
      <vt:lpstr>Akustická struktura  hlásek</vt:lpstr>
      <vt:lpstr>Akustický/Hellwagův trojúhelník </vt:lpstr>
      <vt:lpstr>Prezentace aplikace PowerPoint</vt:lpstr>
      <vt:lpstr>Přízvuk </vt:lpstr>
      <vt:lpstr>Trvání a přízvučná slabika </vt:lpstr>
      <vt:lpstr>Přízvučnost a nepřízvučnost</vt:lpstr>
      <vt:lpstr>Přízvučnost a nepřízvučnost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FONETIKA téma:  ORÁLNÍ SAMOHLÁSKY /PŘEDNÍ/</dc:title>
  <dc:creator>win</dc:creator>
  <cp:lastModifiedBy>win</cp:lastModifiedBy>
  <cp:revision>6</cp:revision>
  <dcterms:created xsi:type="dcterms:W3CDTF">2018-10-10T06:43:47Z</dcterms:created>
  <dcterms:modified xsi:type="dcterms:W3CDTF">2018-10-10T07:44:27Z</dcterms:modified>
</cp:coreProperties>
</file>