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4" r:id="rId9"/>
    <p:sldId id="261" r:id="rId10"/>
    <p:sldId id="267" r:id="rId11"/>
    <p:sldId id="262" r:id="rId12"/>
    <p:sldId id="263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9CD3E8A-A023-4D94-98BC-A59491571E74}" type="datetimeFigureOut">
              <a:rPr lang="cs-CZ" smtClean="0"/>
              <a:t>10.10.2018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724E905-01EB-4A04-9EBB-F22995C444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4009" y="2420888"/>
            <a:ext cx="3312368" cy="29523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FONETIKA</a:t>
            </a:r>
            <a:br>
              <a:rPr lang="cs-CZ" dirty="0" smtClean="0"/>
            </a:br>
            <a:r>
              <a:rPr lang="cs-CZ" dirty="0" smtClean="0"/>
              <a:t>téma: </a:t>
            </a:r>
            <a:br>
              <a:rPr lang="cs-CZ" dirty="0" smtClean="0"/>
            </a:br>
            <a:r>
              <a:rPr lang="cs-CZ" dirty="0" smtClean="0"/>
              <a:t>ORÁLNÍ SAMOHLÁSKY</a:t>
            </a:r>
            <a:br>
              <a:rPr lang="cs-CZ" dirty="0" smtClean="0"/>
            </a:br>
            <a:r>
              <a:rPr lang="cs-CZ" b="1" dirty="0" smtClean="0"/>
              <a:t>/shrnutí/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716016" y="5229200"/>
            <a:ext cx="3327152" cy="812549"/>
          </a:xfrm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hodina 4. </a:t>
            </a:r>
          </a:p>
          <a:p>
            <a:r>
              <a:rPr lang="cs-CZ" dirty="0" smtClean="0"/>
              <a:t>15.10.2018</a:t>
            </a:r>
          </a:p>
        </p:txBody>
      </p:sp>
    </p:spTree>
    <p:extLst>
      <p:ext uri="{BB962C8B-B14F-4D97-AF65-F5344CB8AC3E}">
        <p14:creationId xmlns:p14="http://schemas.microsoft.com/office/powerpoint/2010/main" val="19893115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Trvání a přízvučná slabika </a:t>
            </a:r>
            <a:endParaRPr lang="cs-CZ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996952"/>
            <a:ext cx="7968920" cy="14891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8385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168760" cy="864096"/>
          </a:xfrm>
        </p:spPr>
        <p:txBody>
          <a:bodyPr/>
          <a:lstStyle/>
          <a:p>
            <a:r>
              <a:rPr lang="cs-CZ" dirty="0" smtClean="0"/>
              <a:t>Přízvučnost a nepřízvučnost</a:t>
            </a:r>
            <a:endParaRPr lang="cs-CZ" dirty="0"/>
          </a:p>
        </p:txBody>
      </p:sp>
      <p:pic>
        <p:nvPicPr>
          <p:cNvPr id="4" name="Zástupný symbol pro obsah 3" descr="VÃ½sledek obrÃ¡zku pro vogais tÃ³nicas e Ã¡tona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488832" cy="4680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5109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764704"/>
            <a:ext cx="7128910" cy="889168"/>
          </a:xfrm>
        </p:spPr>
        <p:txBody>
          <a:bodyPr/>
          <a:lstStyle/>
          <a:p>
            <a:r>
              <a:rPr lang="cs-CZ" dirty="0" smtClean="0"/>
              <a:t>Přízvučnost a nepřízvučnost</a:t>
            </a:r>
            <a:endParaRPr lang="cs-CZ" dirty="0"/>
          </a:p>
        </p:txBody>
      </p:sp>
      <p:pic>
        <p:nvPicPr>
          <p:cNvPr id="4" name="Zástupný symbol pro obsah 3" descr="VÃ½sledek obrÃ¡zku pro vogais tonicas postonica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204864"/>
            <a:ext cx="7848872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945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ORÁLNÍ SAMOHLÁSKY – základní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 smtClean="0"/>
              <a:t>Podle následujících kritérií :</a:t>
            </a:r>
          </a:p>
          <a:p>
            <a:r>
              <a:rPr lang="cs-CZ" b="1" dirty="0"/>
              <a:t>H</a:t>
            </a:r>
            <a:r>
              <a:rPr lang="cs-CZ" b="1" dirty="0" smtClean="0"/>
              <a:t>orizontálního</a:t>
            </a:r>
            <a:r>
              <a:rPr lang="cs-CZ" dirty="0" smtClean="0"/>
              <a:t> posunu jazyka</a:t>
            </a:r>
          </a:p>
          <a:p>
            <a:r>
              <a:rPr lang="cs-CZ" b="1" dirty="0" smtClean="0"/>
              <a:t>Vertikálního</a:t>
            </a:r>
            <a:r>
              <a:rPr lang="cs-CZ" dirty="0" smtClean="0"/>
              <a:t> posunu jazyka</a:t>
            </a:r>
          </a:p>
          <a:p>
            <a:r>
              <a:rPr lang="cs-CZ" b="1" dirty="0" smtClean="0"/>
              <a:t>Kvality</a:t>
            </a:r>
          </a:p>
          <a:p>
            <a:r>
              <a:rPr lang="cs-CZ" b="1" dirty="0" smtClean="0"/>
              <a:t>Přízvuku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6648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48190" cy="792088"/>
          </a:xfrm>
        </p:spPr>
        <p:txBody>
          <a:bodyPr>
            <a:normAutofit/>
          </a:bodyPr>
          <a:lstStyle/>
          <a:p>
            <a:r>
              <a:rPr lang="cs-CZ" sz="3200" b="1" u="sng" dirty="0" smtClean="0"/>
              <a:t>Horizontální posun jazyka</a:t>
            </a:r>
            <a:endParaRPr lang="cs-CZ" sz="3200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628800"/>
            <a:ext cx="7200800" cy="4832056"/>
          </a:xfrm>
        </p:spPr>
        <p:txBody>
          <a:bodyPr/>
          <a:lstStyle/>
          <a:p>
            <a:pPr marL="685800" lvl="2" indent="0">
              <a:buNone/>
            </a:pPr>
            <a:r>
              <a:rPr lang="cs-CZ" i="1" dirty="0" smtClean="0"/>
              <a:t>	přední		střední		</a:t>
            </a:r>
            <a:r>
              <a:rPr lang="cs-CZ" i="1" dirty="0" smtClean="0"/>
              <a:t>zadní</a:t>
            </a:r>
          </a:p>
          <a:p>
            <a:pPr marL="685800" lvl="2" indent="0">
              <a:buNone/>
            </a:pPr>
            <a:r>
              <a:rPr lang="cs-CZ" b="1" i="1" dirty="0" err="1"/>
              <a:t>a</a:t>
            </a:r>
            <a:r>
              <a:rPr lang="cs-CZ" b="1" i="1" dirty="0" err="1" smtClean="0"/>
              <a:t>nteriores</a:t>
            </a:r>
            <a:r>
              <a:rPr lang="cs-CZ" b="1" i="1" dirty="0" smtClean="0"/>
              <a:t>	</a:t>
            </a:r>
            <a:r>
              <a:rPr lang="cs-CZ" b="1" i="1" dirty="0" err="1" smtClean="0"/>
              <a:t>centrais</a:t>
            </a:r>
            <a:r>
              <a:rPr lang="cs-CZ" b="1" i="1" dirty="0" smtClean="0"/>
              <a:t>	</a:t>
            </a:r>
            <a:r>
              <a:rPr lang="cs-CZ" b="1" i="1" dirty="0" err="1" smtClean="0"/>
              <a:t>posteriores</a:t>
            </a:r>
            <a:endParaRPr lang="cs-CZ" b="1" i="1" dirty="0"/>
          </a:p>
        </p:txBody>
      </p:sp>
      <p:sp>
        <p:nvSpPr>
          <p:cNvPr id="4" name="Ovál 3"/>
          <p:cNvSpPr/>
          <p:nvPr/>
        </p:nvSpPr>
        <p:spPr>
          <a:xfrm>
            <a:off x="3491880" y="2626011"/>
            <a:ext cx="1872208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Šipka doleva 4"/>
          <p:cNvSpPr/>
          <p:nvPr/>
        </p:nvSpPr>
        <p:spPr>
          <a:xfrm>
            <a:off x="1994564" y="2820172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796136" y="282017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VÃ½sledek obrÃ¡zku pro vogais anteriores e posterior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533914"/>
            <a:ext cx="6530864" cy="29204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790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404664"/>
            <a:ext cx="7312776" cy="1008112"/>
          </a:xfrm>
        </p:spPr>
        <p:txBody>
          <a:bodyPr>
            <a:noAutofit/>
          </a:bodyPr>
          <a:lstStyle/>
          <a:p>
            <a:r>
              <a:rPr lang="cs-CZ" sz="3200" b="1" u="sng" dirty="0"/>
              <a:t>V</a:t>
            </a:r>
            <a:r>
              <a:rPr lang="cs-CZ" sz="3200" b="1" u="sng" dirty="0" smtClean="0"/>
              <a:t>ertikální </a:t>
            </a:r>
            <a:r>
              <a:rPr lang="cs-CZ" sz="3200" b="1" u="sng" dirty="0" smtClean="0"/>
              <a:t>posun </a:t>
            </a:r>
            <a:r>
              <a:rPr lang="cs-CZ" sz="3200" b="1" u="sng" dirty="0" smtClean="0"/>
              <a:t>jazyka </a:t>
            </a:r>
            <a:r>
              <a:rPr lang="cs-CZ" sz="3200" dirty="0" smtClean="0">
                <a:solidFill>
                  <a:schemeClr val="tx1"/>
                </a:solidFill>
              </a:rPr>
              <a:t> 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492" y="2323652"/>
            <a:ext cx="7200916" cy="4137204"/>
          </a:xfrm>
        </p:spPr>
        <p:txBody>
          <a:bodyPr/>
          <a:lstStyle/>
          <a:p>
            <a:pPr marL="685800" lvl="2" indent="0">
              <a:buNone/>
            </a:pPr>
            <a:r>
              <a:rPr lang="cs-CZ" b="1" i="1" dirty="0" smtClean="0"/>
              <a:t> </a:t>
            </a:r>
            <a:endParaRPr lang="cs-CZ" b="1" i="1" dirty="0"/>
          </a:p>
        </p:txBody>
      </p:sp>
      <p:sp>
        <p:nvSpPr>
          <p:cNvPr id="4" name="Ovál 3"/>
          <p:cNvSpPr/>
          <p:nvPr/>
        </p:nvSpPr>
        <p:spPr>
          <a:xfrm>
            <a:off x="670907" y="1841497"/>
            <a:ext cx="1872208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 err="1" smtClean="0">
                <a:solidFill>
                  <a:schemeClr val="tx1"/>
                </a:solidFill>
              </a:rPr>
              <a:t>V.altas</a:t>
            </a:r>
            <a:r>
              <a:rPr lang="cs-CZ" b="1" i="1" dirty="0" smtClean="0">
                <a:solidFill>
                  <a:schemeClr val="tx1"/>
                </a:solidFill>
              </a:rPr>
              <a:t> - </a:t>
            </a:r>
            <a:r>
              <a:rPr lang="cs-CZ" b="1" dirty="0" smtClean="0">
                <a:solidFill>
                  <a:schemeClr val="tx1"/>
                </a:solidFill>
              </a:rPr>
              <a:t>vysoké</a:t>
            </a:r>
            <a:endParaRPr lang="cs-CZ" dirty="0"/>
          </a:p>
        </p:txBody>
      </p:sp>
      <p:sp>
        <p:nvSpPr>
          <p:cNvPr id="8" name="Ovál 7"/>
          <p:cNvSpPr/>
          <p:nvPr/>
        </p:nvSpPr>
        <p:spPr>
          <a:xfrm>
            <a:off x="670906" y="3036743"/>
            <a:ext cx="1988953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i="1" dirty="0" smtClean="0">
                <a:solidFill>
                  <a:schemeClr val="tx1"/>
                </a:solidFill>
              </a:rPr>
              <a:t>V </a:t>
            </a:r>
            <a:r>
              <a:rPr lang="cs-CZ" sz="1600" b="1" i="1" dirty="0" err="1" smtClean="0">
                <a:solidFill>
                  <a:schemeClr val="tx1"/>
                </a:solidFill>
              </a:rPr>
              <a:t>médias-altas</a:t>
            </a:r>
            <a:r>
              <a:rPr lang="cs-CZ" sz="1600" b="1" i="1" dirty="0" smtClean="0">
                <a:solidFill>
                  <a:schemeClr val="tx1"/>
                </a:solidFill>
              </a:rPr>
              <a:t> - </a:t>
            </a:r>
            <a:r>
              <a:rPr lang="cs-CZ" sz="1600" b="1" dirty="0" smtClean="0">
                <a:solidFill>
                  <a:schemeClr val="tx1"/>
                </a:solidFill>
              </a:rPr>
              <a:t>polovysoké</a:t>
            </a:r>
            <a:endParaRPr lang="cs-CZ" sz="1600" dirty="0"/>
          </a:p>
        </p:txBody>
      </p:sp>
      <p:sp>
        <p:nvSpPr>
          <p:cNvPr id="9" name="Ovál 8"/>
          <p:cNvSpPr/>
          <p:nvPr/>
        </p:nvSpPr>
        <p:spPr>
          <a:xfrm>
            <a:off x="755576" y="4254973"/>
            <a:ext cx="1904284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i="1" dirty="0" smtClean="0">
                <a:solidFill>
                  <a:schemeClr val="tx1"/>
                </a:solidFill>
              </a:rPr>
              <a:t>V </a:t>
            </a:r>
            <a:r>
              <a:rPr lang="cs-CZ" sz="1600" b="1" i="1" dirty="0" err="1" smtClean="0">
                <a:solidFill>
                  <a:schemeClr val="tx1"/>
                </a:solidFill>
              </a:rPr>
              <a:t>médias-baixas</a:t>
            </a:r>
            <a:r>
              <a:rPr lang="cs-CZ" sz="1600" b="1" i="1" dirty="0" smtClean="0">
                <a:solidFill>
                  <a:schemeClr val="tx1"/>
                </a:solidFill>
              </a:rPr>
              <a:t> - </a:t>
            </a:r>
            <a:r>
              <a:rPr lang="cs-CZ" sz="1600" b="1" dirty="0" err="1" smtClean="0">
                <a:solidFill>
                  <a:schemeClr val="tx1"/>
                </a:solidFill>
              </a:rPr>
              <a:t>polonízké</a:t>
            </a:r>
            <a:endParaRPr lang="cs-CZ" sz="1600" dirty="0"/>
          </a:p>
        </p:txBody>
      </p:sp>
      <p:sp>
        <p:nvSpPr>
          <p:cNvPr id="12" name="Šipka nahoru 11"/>
          <p:cNvSpPr/>
          <p:nvPr/>
        </p:nvSpPr>
        <p:spPr>
          <a:xfrm>
            <a:off x="3091637" y="2327754"/>
            <a:ext cx="340616" cy="5934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074" name="Picture 2" descr="VÃ½sledek obrÃ¡zku pro vogais altas e baix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788098"/>
            <a:ext cx="4421135" cy="4737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ál 12"/>
          <p:cNvSpPr/>
          <p:nvPr/>
        </p:nvSpPr>
        <p:spPr>
          <a:xfrm>
            <a:off x="806686" y="5430372"/>
            <a:ext cx="1872208" cy="914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i="1" dirty="0" smtClean="0">
                <a:solidFill>
                  <a:schemeClr val="tx1"/>
                </a:solidFill>
              </a:rPr>
              <a:t>V </a:t>
            </a:r>
            <a:r>
              <a:rPr lang="cs-CZ" b="1" i="1" dirty="0" err="1" smtClean="0">
                <a:solidFill>
                  <a:schemeClr val="tx1"/>
                </a:solidFill>
              </a:rPr>
              <a:t>baixas</a:t>
            </a:r>
            <a:endParaRPr lang="cs-CZ" b="1" i="1" dirty="0" smtClean="0">
              <a:solidFill>
                <a:schemeClr val="tx1"/>
              </a:solidFill>
            </a:endParaRPr>
          </a:p>
          <a:p>
            <a:pPr algn="ctr"/>
            <a:r>
              <a:rPr lang="cs-CZ" b="1" dirty="0" smtClean="0">
                <a:solidFill>
                  <a:schemeClr val="tx1"/>
                </a:solidFill>
              </a:rPr>
              <a:t>nízké</a:t>
            </a:r>
            <a:r>
              <a:rPr lang="cs-CZ" b="1" dirty="0" smtClean="0">
                <a:solidFill>
                  <a:schemeClr val="tx1"/>
                </a:solidFill>
              </a:rPr>
              <a:t> </a:t>
            </a:r>
            <a:endParaRPr lang="cs-CZ" dirty="0"/>
          </a:p>
        </p:txBody>
      </p:sp>
      <p:sp>
        <p:nvSpPr>
          <p:cNvPr id="14" name="Šipka nahoru 13"/>
          <p:cNvSpPr/>
          <p:nvPr/>
        </p:nvSpPr>
        <p:spPr>
          <a:xfrm>
            <a:off x="3122979" y="3357714"/>
            <a:ext cx="340616" cy="5934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nahoru 14"/>
          <p:cNvSpPr/>
          <p:nvPr/>
        </p:nvSpPr>
        <p:spPr>
          <a:xfrm>
            <a:off x="3104408" y="4415458"/>
            <a:ext cx="340616" cy="5934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nahoru 15"/>
          <p:cNvSpPr/>
          <p:nvPr/>
        </p:nvSpPr>
        <p:spPr>
          <a:xfrm>
            <a:off x="3104408" y="5590857"/>
            <a:ext cx="340616" cy="59342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0284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128910" cy="1080120"/>
          </a:xfrm>
        </p:spPr>
        <p:txBody>
          <a:bodyPr>
            <a:normAutofit/>
          </a:bodyPr>
          <a:lstStyle/>
          <a:p>
            <a:r>
              <a:rPr lang="cs-CZ" sz="3100" dirty="0" smtClean="0"/>
              <a:t>Podle </a:t>
            </a:r>
            <a:r>
              <a:rPr lang="cs-CZ" sz="3100" b="1" dirty="0" smtClean="0"/>
              <a:t>kvality</a:t>
            </a:r>
            <a:r>
              <a:rPr lang="cs-CZ" sz="3100" dirty="0" smtClean="0"/>
              <a:t> rozlišujeme 4 stupně</a:t>
            </a:r>
            <a:endParaRPr lang="cs-CZ" sz="2800" dirty="0"/>
          </a:p>
        </p:txBody>
      </p:sp>
      <p:pic>
        <p:nvPicPr>
          <p:cNvPr id="6" name="Zástupný symbol pro obsah 5" descr="VÃ½sledek obrÃ¡zku pro vogais abertas, fechada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348880"/>
            <a:ext cx="5112568" cy="390490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Obdélník 2"/>
          <p:cNvSpPr/>
          <p:nvPr/>
        </p:nvSpPr>
        <p:spPr>
          <a:xfrm>
            <a:off x="683568" y="2852936"/>
            <a:ext cx="28803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solidFill>
                  <a:schemeClr val="tx1"/>
                </a:solidFill>
              </a:rPr>
              <a:t>zavřené 	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vogais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fechadas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otevřené 	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vogais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abertas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 </a:t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polozavřené 	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vogais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i="1" dirty="0" err="1" smtClean="0">
                <a:solidFill>
                  <a:schemeClr val="tx1"/>
                </a:solidFill>
              </a:rPr>
              <a:t>semifechadas</a:t>
            </a:r>
            <a:r>
              <a:rPr lang="cs-CZ" dirty="0" smtClean="0">
                <a:solidFill>
                  <a:schemeClr val="tx1"/>
                </a:solidFill>
              </a:rPr>
              <a:t>) 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polootevřené 	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(</a:t>
            </a:r>
            <a:r>
              <a:rPr lang="cs-CZ" dirty="0" err="1" smtClean="0">
                <a:solidFill>
                  <a:schemeClr val="tx1"/>
                </a:solidFill>
              </a:rPr>
              <a:t>vogais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b="1" dirty="0" err="1" smtClean="0">
                <a:solidFill>
                  <a:schemeClr val="tx1"/>
                </a:solidFill>
              </a:rPr>
              <a:t>semiabertas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2205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Akustická struktura  hlásek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4735" y="2324100"/>
            <a:ext cx="6073543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062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Akustický/</a:t>
            </a:r>
            <a:r>
              <a:rPr lang="cs-CZ" dirty="0" err="1" smtClean="0"/>
              <a:t>Hellwagův</a:t>
            </a:r>
            <a:r>
              <a:rPr lang="cs-CZ" dirty="0" smtClean="0"/>
              <a:t> trojúhelník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CH. F. </a:t>
            </a:r>
            <a:r>
              <a:rPr lang="cs-CZ" dirty="0" err="1" smtClean="0"/>
              <a:t>Hellwag</a:t>
            </a:r>
            <a:r>
              <a:rPr lang="cs-CZ" dirty="0" smtClean="0"/>
              <a:t> –německý badatel, navrhl popis systému samohlásek podle trojúhelníku v roce 1781</a:t>
            </a:r>
          </a:p>
          <a:p>
            <a:r>
              <a:rPr lang="cs-CZ" dirty="0" smtClean="0"/>
              <a:t>Sestaven na základě vztahů mezi hodnotami prvního a druhého formantu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527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6516216" cy="6032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0109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Přízvuk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Samohlásky přízvučné 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(</a:t>
            </a:r>
            <a:r>
              <a:rPr lang="cs-CZ" dirty="0" err="1" smtClean="0"/>
              <a:t>vogais</a:t>
            </a:r>
            <a:r>
              <a:rPr lang="cs-CZ" dirty="0" smtClean="0"/>
              <a:t> </a:t>
            </a:r>
            <a:r>
              <a:rPr lang="cs-CZ" b="1" dirty="0" err="1" smtClean="0"/>
              <a:t>tónicas</a:t>
            </a:r>
            <a:r>
              <a:rPr lang="cs-CZ" dirty="0" smtClean="0"/>
              <a:t>) </a:t>
            </a:r>
          </a:p>
          <a:p>
            <a:pPr marL="68580" indent="0">
              <a:buNone/>
            </a:pPr>
            <a:r>
              <a:rPr lang="cs-CZ" dirty="0" smtClean="0"/>
              <a:t> - vokál je plný, sytý, jasný a relativně delší</a:t>
            </a:r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Samohlásky nepřízvučné</a:t>
            </a:r>
          </a:p>
          <a:p>
            <a:pPr marL="68580" indent="0">
              <a:buNone/>
            </a:pPr>
            <a:r>
              <a:rPr lang="cs-CZ" dirty="0"/>
              <a:t> </a:t>
            </a:r>
            <a:r>
              <a:rPr lang="cs-CZ" dirty="0" smtClean="0"/>
              <a:t>   (</a:t>
            </a:r>
            <a:r>
              <a:rPr lang="cs-CZ" dirty="0" err="1" smtClean="0"/>
              <a:t>vogais</a:t>
            </a:r>
            <a:r>
              <a:rPr lang="cs-CZ" dirty="0" smtClean="0"/>
              <a:t> </a:t>
            </a:r>
            <a:r>
              <a:rPr lang="cs-CZ" b="1" dirty="0" err="1" smtClean="0"/>
              <a:t>átonas</a:t>
            </a:r>
            <a:r>
              <a:rPr lang="cs-CZ" dirty="0" smtClean="0"/>
              <a:t>) </a:t>
            </a:r>
          </a:p>
          <a:p>
            <a:pPr marL="68580" indent="0">
              <a:buNone/>
            </a:pPr>
            <a:r>
              <a:rPr lang="cs-CZ" dirty="0" smtClean="0"/>
              <a:t> - vokál má nápadně krátkou dobu trvání a slabou intenzitu </a:t>
            </a:r>
          </a:p>
          <a:p>
            <a:pPr marL="68580" indent="0">
              <a:buNone/>
            </a:pPr>
            <a:endParaRPr lang="cs-CZ" dirty="0"/>
          </a:p>
          <a:p>
            <a:pPr marL="68580" indent="0">
              <a:buNone/>
            </a:pPr>
            <a:endParaRPr lang="cs-CZ" dirty="0" smtClean="0"/>
          </a:p>
          <a:p>
            <a:r>
              <a:rPr lang="cs-CZ" dirty="0" smtClean="0"/>
              <a:t>To, jaké vokály se vyskytují v přízvučné a nepřízvučné slabice, se odvíjí i od jejich  průměrné hodnoty trvání</a:t>
            </a:r>
          </a:p>
        </p:txBody>
      </p:sp>
    </p:spTree>
    <p:extLst>
      <p:ext uri="{BB962C8B-B14F-4D97-AF65-F5344CB8AC3E}">
        <p14:creationId xmlns:p14="http://schemas.microsoft.com/office/powerpoint/2010/main" val="3304298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149</Words>
  <Application>Microsoft Office PowerPoint</Application>
  <PresentationFormat>Předvádění na obrazovce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Austin</vt:lpstr>
      <vt:lpstr>    FONETIKA téma:  ORÁLNÍ SAMOHLÁSKY /shrnutí/ </vt:lpstr>
      <vt:lpstr>ORÁLNÍ SAMOHLÁSKY – základní dělení</vt:lpstr>
      <vt:lpstr>Horizontální posun jazyka</vt:lpstr>
      <vt:lpstr>Vertikální posun jazyka  </vt:lpstr>
      <vt:lpstr>Podle kvality rozlišujeme 4 stupně</vt:lpstr>
      <vt:lpstr>Akustická struktura  hlásek</vt:lpstr>
      <vt:lpstr>Akustický/Hellwagův trojúhelník </vt:lpstr>
      <vt:lpstr>Prezentace aplikace PowerPoint</vt:lpstr>
      <vt:lpstr>Přízvuk </vt:lpstr>
      <vt:lpstr>Trvání a přízvučná slabika </vt:lpstr>
      <vt:lpstr>Přízvučnost a nepřízvučnost</vt:lpstr>
      <vt:lpstr>Přízvučnost a nepřízvučnost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FONETIKA téma:  ORÁLNÍ SAMOHLÁSKY /PŘEDNÍ/</dc:title>
  <dc:creator>win</dc:creator>
  <cp:lastModifiedBy>win</cp:lastModifiedBy>
  <cp:revision>6</cp:revision>
  <dcterms:created xsi:type="dcterms:W3CDTF">2018-10-10T06:43:47Z</dcterms:created>
  <dcterms:modified xsi:type="dcterms:W3CDTF">2018-10-10T07:44:27Z</dcterms:modified>
</cp:coreProperties>
</file>