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58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1A26E6-A653-46AC-866E-975BDDD96F9E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8506397-4A0D-4BEE-8D1A-5CE717802460}">
      <dgm:prSet phldrT="[Text]"/>
      <dgm:spPr/>
      <dgm:t>
        <a:bodyPr/>
        <a:lstStyle/>
        <a:p>
          <a:r>
            <a:rPr lang="cs-CZ" dirty="0" smtClean="0"/>
            <a:t>slabika</a:t>
          </a:r>
          <a:endParaRPr lang="cs-CZ" dirty="0"/>
        </a:p>
      </dgm:t>
    </dgm:pt>
    <dgm:pt modelId="{7C3A333A-C9DC-4FA6-B183-E006E57C32CC}" type="parTrans" cxnId="{FFCB44FB-C2EA-4AC2-9756-AB4E2706BED3}">
      <dgm:prSet/>
      <dgm:spPr/>
      <dgm:t>
        <a:bodyPr/>
        <a:lstStyle/>
        <a:p>
          <a:endParaRPr lang="cs-CZ"/>
        </a:p>
      </dgm:t>
    </dgm:pt>
    <dgm:pt modelId="{BD10C77C-3AE5-4793-B5B1-476E19458475}" type="sibTrans" cxnId="{FFCB44FB-C2EA-4AC2-9756-AB4E2706BED3}">
      <dgm:prSet/>
      <dgm:spPr/>
      <dgm:t>
        <a:bodyPr/>
        <a:lstStyle/>
        <a:p>
          <a:endParaRPr lang="cs-CZ"/>
        </a:p>
      </dgm:t>
    </dgm:pt>
    <dgm:pt modelId="{CE74E721-8EF1-4BF4-89D6-3651CDDC4E65}">
      <dgm:prSet phldrT="[Text]"/>
      <dgm:spPr/>
      <dgm:t>
        <a:bodyPr/>
        <a:lstStyle/>
        <a:p>
          <a:r>
            <a:rPr lang="cs-CZ" dirty="0" smtClean="0"/>
            <a:t>přízvučná</a:t>
          </a:r>
          <a:endParaRPr lang="cs-CZ" dirty="0"/>
        </a:p>
      </dgm:t>
    </dgm:pt>
    <dgm:pt modelId="{BB330E46-844A-4CDE-8226-8292CCA714F3}" type="parTrans" cxnId="{E54006F0-A387-459D-A903-FFD5E7CA6F81}">
      <dgm:prSet/>
      <dgm:spPr/>
      <dgm:t>
        <a:bodyPr/>
        <a:lstStyle/>
        <a:p>
          <a:endParaRPr lang="cs-CZ"/>
        </a:p>
      </dgm:t>
    </dgm:pt>
    <dgm:pt modelId="{B20220DA-20C2-4222-A756-19F5478713FB}" type="sibTrans" cxnId="{E54006F0-A387-459D-A903-FFD5E7CA6F81}">
      <dgm:prSet/>
      <dgm:spPr/>
      <dgm:t>
        <a:bodyPr/>
        <a:lstStyle/>
        <a:p>
          <a:endParaRPr lang="cs-CZ"/>
        </a:p>
      </dgm:t>
    </dgm:pt>
    <dgm:pt modelId="{BD5170C1-1EC9-4D5C-B422-A1F410AE8AF7}">
      <dgm:prSet phldrT="[Text]"/>
      <dgm:spPr/>
      <dgm:t>
        <a:bodyPr/>
        <a:lstStyle/>
        <a:p>
          <a:r>
            <a:rPr lang="cs-CZ" dirty="0" smtClean="0"/>
            <a:t>nepřízvučná</a:t>
          </a:r>
          <a:endParaRPr lang="cs-CZ" dirty="0"/>
        </a:p>
      </dgm:t>
    </dgm:pt>
    <dgm:pt modelId="{055445AD-105C-43ED-B023-31B41DF45F51}" type="parTrans" cxnId="{0BDEA4E4-5CC2-4BA5-9A92-F0569CD313FA}">
      <dgm:prSet/>
      <dgm:spPr/>
      <dgm:t>
        <a:bodyPr/>
        <a:lstStyle/>
        <a:p>
          <a:endParaRPr lang="cs-CZ"/>
        </a:p>
      </dgm:t>
    </dgm:pt>
    <dgm:pt modelId="{12E60251-C2CF-4A9C-B19C-D5DF2E670430}" type="sibTrans" cxnId="{0BDEA4E4-5CC2-4BA5-9A92-F0569CD313FA}">
      <dgm:prSet/>
      <dgm:spPr/>
      <dgm:t>
        <a:bodyPr/>
        <a:lstStyle/>
        <a:p>
          <a:endParaRPr lang="cs-CZ"/>
        </a:p>
      </dgm:t>
    </dgm:pt>
    <dgm:pt modelId="{9A8817D4-454F-4147-BD13-5C1DD64116F5}" type="pres">
      <dgm:prSet presAssocID="{901A26E6-A653-46AC-866E-975BDDD96F9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A7FDF22-E8CA-422A-B5B7-69A4F70067D0}" type="pres">
      <dgm:prSet presAssocID="{88506397-4A0D-4BEE-8D1A-5CE717802460}" presName="root1" presStyleCnt="0"/>
      <dgm:spPr/>
    </dgm:pt>
    <dgm:pt modelId="{B1832DBB-AA00-4AAB-8353-042AAD882D7E}" type="pres">
      <dgm:prSet presAssocID="{88506397-4A0D-4BEE-8D1A-5CE71780246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FCB62BD-2EF6-4ED0-BE86-4685F9D546E0}" type="pres">
      <dgm:prSet presAssocID="{88506397-4A0D-4BEE-8D1A-5CE717802460}" presName="level2hierChild" presStyleCnt="0"/>
      <dgm:spPr/>
    </dgm:pt>
    <dgm:pt modelId="{D1B23137-FA0D-4E65-AF2B-F0E126CD1894}" type="pres">
      <dgm:prSet presAssocID="{BB330E46-844A-4CDE-8226-8292CCA714F3}" presName="conn2-1" presStyleLbl="parChTrans1D2" presStyleIdx="0" presStyleCnt="2"/>
      <dgm:spPr/>
      <dgm:t>
        <a:bodyPr/>
        <a:lstStyle/>
        <a:p>
          <a:endParaRPr lang="cs-CZ"/>
        </a:p>
      </dgm:t>
    </dgm:pt>
    <dgm:pt modelId="{2F499543-7212-4E0C-94F3-0C38F2FA4E54}" type="pres">
      <dgm:prSet presAssocID="{BB330E46-844A-4CDE-8226-8292CCA714F3}" presName="connTx" presStyleLbl="parChTrans1D2" presStyleIdx="0" presStyleCnt="2"/>
      <dgm:spPr/>
      <dgm:t>
        <a:bodyPr/>
        <a:lstStyle/>
        <a:p>
          <a:endParaRPr lang="cs-CZ"/>
        </a:p>
      </dgm:t>
    </dgm:pt>
    <dgm:pt modelId="{92F435FF-B115-4C63-97AA-A4B9D9B01BB7}" type="pres">
      <dgm:prSet presAssocID="{CE74E721-8EF1-4BF4-89D6-3651CDDC4E65}" presName="root2" presStyleCnt="0"/>
      <dgm:spPr/>
    </dgm:pt>
    <dgm:pt modelId="{37C9105D-9687-4AEE-BD48-28EE4F68962E}" type="pres">
      <dgm:prSet presAssocID="{CE74E721-8EF1-4BF4-89D6-3651CDDC4E65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843BC39-43D0-4E70-9332-B6E4333FCA03}" type="pres">
      <dgm:prSet presAssocID="{CE74E721-8EF1-4BF4-89D6-3651CDDC4E65}" presName="level3hierChild" presStyleCnt="0"/>
      <dgm:spPr/>
    </dgm:pt>
    <dgm:pt modelId="{957B2C1D-A94F-4619-BB94-03549A8CCE85}" type="pres">
      <dgm:prSet presAssocID="{055445AD-105C-43ED-B023-31B41DF45F51}" presName="conn2-1" presStyleLbl="parChTrans1D2" presStyleIdx="1" presStyleCnt="2"/>
      <dgm:spPr/>
      <dgm:t>
        <a:bodyPr/>
        <a:lstStyle/>
        <a:p>
          <a:endParaRPr lang="cs-CZ"/>
        </a:p>
      </dgm:t>
    </dgm:pt>
    <dgm:pt modelId="{281B9E9E-D7E4-4297-A068-394B52541A91}" type="pres">
      <dgm:prSet presAssocID="{055445AD-105C-43ED-B023-31B41DF45F51}" presName="connTx" presStyleLbl="parChTrans1D2" presStyleIdx="1" presStyleCnt="2"/>
      <dgm:spPr/>
      <dgm:t>
        <a:bodyPr/>
        <a:lstStyle/>
        <a:p>
          <a:endParaRPr lang="cs-CZ"/>
        </a:p>
      </dgm:t>
    </dgm:pt>
    <dgm:pt modelId="{94C7EC21-79AE-4604-97EA-AC518A9246CB}" type="pres">
      <dgm:prSet presAssocID="{BD5170C1-1EC9-4D5C-B422-A1F410AE8AF7}" presName="root2" presStyleCnt="0"/>
      <dgm:spPr/>
    </dgm:pt>
    <dgm:pt modelId="{44B26375-F71A-4331-8FB9-F36BD9E050E6}" type="pres">
      <dgm:prSet presAssocID="{BD5170C1-1EC9-4D5C-B422-A1F410AE8AF7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FB45D26-3977-4B45-BA20-2A333246EC4D}" type="pres">
      <dgm:prSet presAssocID="{BD5170C1-1EC9-4D5C-B422-A1F410AE8AF7}" presName="level3hierChild" presStyleCnt="0"/>
      <dgm:spPr/>
    </dgm:pt>
  </dgm:ptLst>
  <dgm:cxnLst>
    <dgm:cxn modelId="{3A07815C-A5C4-4506-83CB-D5F85A823709}" type="presOf" srcId="{055445AD-105C-43ED-B023-31B41DF45F51}" destId="{957B2C1D-A94F-4619-BB94-03549A8CCE85}" srcOrd="0" destOrd="0" presId="urn:microsoft.com/office/officeart/2005/8/layout/hierarchy2"/>
    <dgm:cxn modelId="{B4B63B8F-CA62-4D2C-A976-08B7F8AE046E}" type="presOf" srcId="{BB330E46-844A-4CDE-8226-8292CCA714F3}" destId="{D1B23137-FA0D-4E65-AF2B-F0E126CD1894}" srcOrd="0" destOrd="0" presId="urn:microsoft.com/office/officeart/2005/8/layout/hierarchy2"/>
    <dgm:cxn modelId="{5D4D672A-29BE-4449-92BF-858B7744630F}" type="presOf" srcId="{BB330E46-844A-4CDE-8226-8292CCA714F3}" destId="{2F499543-7212-4E0C-94F3-0C38F2FA4E54}" srcOrd="1" destOrd="0" presId="urn:microsoft.com/office/officeart/2005/8/layout/hierarchy2"/>
    <dgm:cxn modelId="{FFCB44FB-C2EA-4AC2-9756-AB4E2706BED3}" srcId="{901A26E6-A653-46AC-866E-975BDDD96F9E}" destId="{88506397-4A0D-4BEE-8D1A-5CE717802460}" srcOrd="0" destOrd="0" parTransId="{7C3A333A-C9DC-4FA6-B183-E006E57C32CC}" sibTransId="{BD10C77C-3AE5-4793-B5B1-476E19458475}"/>
    <dgm:cxn modelId="{1248E312-58B3-44F9-8EB5-6AF0B5504C6F}" type="presOf" srcId="{BD5170C1-1EC9-4D5C-B422-A1F410AE8AF7}" destId="{44B26375-F71A-4331-8FB9-F36BD9E050E6}" srcOrd="0" destOrd="0" presId="urn:microsoft.com/office/officeart/2005/8/layout/hierarchy2"/>
    <dgm:cxn modelId="{3DC0BF9B-5AE7-473C-A30F-C4684FCBFEF1}" type="presOf" srcId="{901A26E6-A653-46AC-866E-975BDDD96F9E}" destId="{9A8817D4-454F-4147-BD13-5C1DD64116F5}" srcOrd="0" destOrd="0" presId="urn:microsoft.com/office/officeart/2005/8/layout/hierarchy2"/>
    <dgm:cxn modelId="{2CC81B85-059F-4A79-BEF7-2E949C8B3CDD}" type="presOf" srcId="{88506397-4A0D-4BEE-8D1A-5CE717802460}" destId="{B1832DBB-AA00-4AAB-8353-042AAD882D7E}" srcOrd="0" destOrd="0" presId="urn:microsoft.com/office/officeart/2005/8/layout/hierarchy2"/>
    <dgm:cxn modelId="{0BDEA4E4-5CC2-4BA5-9A92-F0569CD313FA}" srcId="{88506397-4A0D-4BEE-8D1A-5CE717802460}" destId="{BD5170C1-1EC9-4D5C-B422-A1F410AE8AF7}" srcOrd="1" destOrd="0" parTransId="{055445AD-105C-43ED-B023-31B41DF45F51}" sibTransId="{12E60251-C2CF-4A9C-B19C-D5DF2E670430}"/>
    <dgm:cxn modelId="{DAC1D5FE-25DC-49F9-A1F9-C0638607870A}" type="presOf" srcId="{CE74E721-8EF1-4BF4-89D6-3651CDDC4E65}" destId="{37C9105D-9687-4AEE-BD48-28EE4F68962E}" srcOrd="0" destOrd="0" presId="urn:microsoft.com/office/officeart/2005/8/layout/hierarchy2"/>
    <dgm:cxn modelId="{E54006F0-A387-459D-A903-FFD5E7CA6F81}" srcId="{88506397-4A0D-4BEE-8D1A-5CE717802460}" destId="{CE74E721-8EF1-4BF4-89D6-3651CDDC4E65}" srcOrd="0" destOrd="0" parTransId="{BB330E46-844A-4CDE-8226-8292CCA714F3}" sibTransId="{B20220DA-20C2-4222-A756-19F5478713FB}"/>
    <dgm:cxn modelId="{E1D11C6D-C137-4C16-93A7-DCC67DA1CFE9}" type="presOf" srcId="{055445AD-105C-43ED-B023-31B41DF45F51}" destId="{281B9E9E-D7E4-4297-A068-394B52541A91}" srcOrd="1" destOrd="0" presId="urn:microsoft.com/office/officeart/2005/8/layout/hierarchy2"/>
    <dgm:cxn modelId="{1660974A-4D82-4379-BB16-46D573E40B9B}" type="presParOf" srcId="{9A8817D4-454F-4147-BD13-5C1DD64116F5}" destId="{0A7FDF22-E8CA-422A-B5B7-69A4F70067D0}" srcOrd="0" destOrd="0" presId="urn:microsoft.com/office/officeart/2005/8/layout/hierarchy2"/>
    <dgm:cxn modelId="{BFF2B2A2-387A-4F3B-8C63-1434AACA93F0}" type="presParOf" srcId="{0A7FDF22-E8CA-422A-B5B7-69A4F70067D0}" destId="{B1832DBB-AA00-4AAB-8353-042AAD882D7E}" srcOrd="0" destOrd="0" presId="urn:microsoft.com/office/officeart/2005/8/layout/hierarchy2"/>
    <dgm:cxn modelId="{0E561B1C-6259-4EAD-9DF3-34198E4ECC2D}" type="presParOf" srcId="{0A7FDF22-E8CA-422A-B5B7-69A4F70067D0}" destId="{0FCB62BD-2EF6-4ED0-BE86-4685F9D546E0}" srcOrd="1" destOrd="0" presId="urn:microsoft.com/office/officeart/2005/8/layout/hierarchy2"/>
    <dgm:cxn modelId="{D263570D-EEFB-4916-9676-744A7E5A39A9}" type="presParOf" srcId="{0FCB62BD-2EF6-4ED0-BE86-4685F9D546E0}" destId="{D1B23137-FA0D-4E65-AF2B-F0E126CD1894}" srcOrd="0" destOrd="0" presId="urn:microsoft.com/office/officeart/2005/8/layout/hierarchy2"/>
    <dgm:cxn modelId="{417F6B13-EDF3-401A-8A52-880F5CB768F2}" type="presParOf" srcId="{D1B23137-FA0D-4E65-AF2B-F0E126CD1894}" destId="{2F499543-7212-4E0C-94F3-0C38F2FA4E54}" srcOrd="0" destOrd="0" presId="urn:microsoft.com/office/officeart/2005/8/layout/hierarchy2"/>
    <dgm:cxn modelId="{21E8D41B-FE78-45D2-B2DC-7904D4A52EB8}" type="presParOf" srcId="{0FCB62BD-2EF6-4ED0-BE86-4685F9D546E0}" destId="{92F435FF-B115-4C63-97AA-A4B9D9B01BB7}" srcOrd="1" destOrd="0" presId="urn:microsoft.com/office/officeart/2005/8/layout/hierarchy2"/>
    <dgm:cxn modelId="{7327B55D-08BF-414A-BF22-1DE847711867}" type="presParOf" srcId="{92F435FF-B115-4C63-97AA-A4B9D9B01BB7}" destId="{37C9105D-9687-4AEE-BD48-28EE4F68962E}" srcOrd="0" destOrd="0" presId="urn:microsoft.com/office/officeart/2005/8/layout/hierarchy2"/>
    <dgm:cxn modelId="{5B7E1998-BD94-4461-B1D9-8BF0F5356A25}" type="presParOf" srcId="{92F435FF-B115-4C63-97AA-A4B9D9B01BB7}" destId="{8843BC39-43D0-4E70-9332-B6E4333FCA03}" srcOrd="1" destOrd="0" presId="urn:microsoft.com/office/officeart/2005/8/layout/hierarchy2"/>
    <dgm:cxn modelId="{E574A3B6-D143-4268-8601-03266D1C1998}" type="presParOf" srcId="{0FCB62BD-2EF6-4ED0-BE86-4685F9D546E0}" destId="{957B2C1D-A94F-4619-BB94-03549A8CCE85}" srcOrd="2" destOrd="0" presId="urn:microsoft.com/office/officeart/2005/8/layout/hierarchy2"/>
    <dgm:cxn modelId="{91D9C001-97E1-4933-8C1A-FD421CBECB2C}" type="presParOf" srcId="{957B2C1D-A94F-4619-BB94-03549A8CCE85}" destId="{281B9E9E-D7E4-4297-A068-394B52541A91}" srcOrd="0" destOrd="0" presId="urn:microsoft.com/office/officeart/2005/8/layout/hierarchy2"/>
    <dgm:cxn modelId="{AD4485B7-474A-4C71-BBB8-21081DAF90C1}" type="presParOf" srcId="{0FCB62BD-2EF6-4ED0-BE86-4685F9D546E0}" destId="{94C7EC21-79AE-4604-97EA-AC518A9246CB}" srcOrd="3" destOrd="0" presId="urn:microsoft.com/office/officeart/2005/8/layout/hierarchy2"/>
    <dgm:cxn modelId="{D8F6371D-3C71-4E95-B84A-130F226CB052}" type="presParOf" srcId="{94C7EC21-79AE-4604-97EA-AC518A9246CB}" destId="{44B26375-F71A-4331-8FB9-F36BD9E050E6}" srcOrd="0" destOrd="0" presId="urn:microsoft.com/office/officeart/2005/8/layout/hierarchy2"/>
    <dgm:cxn modelId="{F98D0A29-733B-4373-9AB1-2D1872E116B3}" type="presParOf" srcId="{94C7EC21-79AE-4604-97EA-AC518A9246CB}" destId="{CFB45D26-3977-4B45-BA20-2A333246EC4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832DBB-AA00-4AAB-8353-042AAD882D7E}">
      <dsp:nvSpPr>
        <dsp:cNvPr id="0" name=""/>
        <dsp:cNvSpPr/>
      </dsp:nvSpPr>
      <dsp:spPr>
        <a:xfrm>
          <a:off x="1785" y="1476747"/>
          <a:ext cx="3237011" cy="16185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25" tIns="34925" rIns="34925" bIns="34925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500" kern="1200" dirty="0" smtClean="0"/>
            <a:t>slabika</a:t>
          </a:r>
          <a:endParaRPr lang="cs-CZ" sz="5500" kern="1200" dirty="0"/>
        </a:p>
      </dsp:txBody>
      <dsp:txXfrm>
        <a:off x="49189" y="1524151"/>
        <a:ext cx="3142203" cy="1523697"/>
      </dsp:txXfrm>
    </dsp:sp>
    <dsp:sp modelId="{D1B23137-FA0D-4E65-AF2B-F0E126CD1894}">
      <dsp:nvSpPr>
        <dsp:cNvPr id="0" name=""/>
        <dsp:cNvSpPr/>
      </dsp:nvSpPr>
      <dsp:spPr>
        <a:xfrm rot="19457599">
          <a:off x="3088921" y="1788819"/>
          <a:ext cx="1594556" cy="63720"/>
        </a:xfrm>
        <a:custGeom>
          <a:avLst/>
          <a:gdLst/>
          <a:ahLst/>
          <a:cxnLst/>
          <a:rect l="0" t="0" r="0" b="0"/>
          <a:pathLst>
            <a:path>
              <a:moveTo>
                <a:pt x="0" y="31860"/>
              </a:moveTo>
              <a:lnTo>
                <a:pt x="1594556" y="318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3846336" y="1780815"/>
        <a:ext cx="79727" cy="79727"/>
      </dsp:txXfrm>
    </dsp:sp>
    <dsp:sp modelId="{37C9105D-9687-4AEE-BD48-28EE4F68962E}">
      <dsp:nvSpPr>
        <dsp:cNvPr id="0" name=""/>
        <dsp:cNvSpPr/>
      </dsp:nvSpPr>
      <dsp:spPr>
        <a:xfrm>
          <a:off x="4533602" y="546106"/>
          <a:ext cx="3237011" cy="16185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25" tIns="34925" rIns="34925" bIns="34925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500" kern="1200" dirty="0" smtClean="0"/>
            <a:t>přízvučná</a:t>
          </a:r>
          <a:endParaRPr lang="cs-CZ" sz="5500" kern="1200" dirty="0"/>
        </a:p>
      </dsp:txBody>
      <dsp:txXfrm>
        <a:off x="4581006" y="593510"/>
        <a:ext cx="3142203" cy="1523697"/>
      </dsp:txXfrm>
    </dsp:sp>
    <dsp:sp modelId="{957B2C1D-A94F-4619-BB94-03549A8CCE85}">
      <dsp:nvSpPr>
        <dsp:cNvPr id="0" name=""/>
        <dsp:cNvSpPr/>
      </dsp:nvSpPr>
      <dsp:spPr>
        <a:xfrm rot="2142401">
          <a:off x="3088921" y="2719460"/>
          <a:ext cx="1594556" cy="63720"/>
        </a:xfrm>
        <a:custGeom>
          <a:avLst/>
          <a:gdLst/>
          <a:ahLst/>
          <a:cxnLst/>
          <a:rect l="0" t="0" r="0" b="0"/>
          <a:pathLst>
            <a:path>
              <a:moveTo>
                <a:pt x="0" y="31860"/>
              </a:moveTo>
              <a:lnTo>
                <a:pt x="1594556" y="318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3846336" y="2711456"/>
        <a:ext cx="79727" cy="79727"/>
      </dsp:txXfrm>
    </dsp:sp>
    <dsp:sp modelId="{44B26375-F71A-4331-8FB9-F36BD9E050E6}">
      <dsp:nvSpPr>
        <dsp:cNvPr id="0" name=""/>
        <dsp:cNvSpPr/>
      </dsp:nvSpPr>
      <dsp:spPr>
        <a:xfrm>
          <a:off x="4533602" y="2407387"/>
          <a:ext cx="3237011" cy="16185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25" tIns="34925" rIns="34925" bIns="34925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500" kern="1200" dirty="0" smtClean="0"/>
            <a:t>nepřízvučná</a:t>
          </a:r>
          <a:endParaRPr lang="cs-CZ" sz="5500" kern="1200" dirty="0"/>
        </a:p>
      </dsp:txBody>
      <dsp:txXfrm>
        <a:off x="4581006" y="2454791"/>
        <a:ext cx="3142203" cy="15236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52D13-E00F-4149-85E2-1EFB64C86BEF}" type="datetimeFigureOut">
              <a:rPr lang="cs-CZ" smtClean="0"/>
              <a:t>1.10.2018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599167-3AE4-4BE6-A1BE-306E06394A13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52D13-E00F-4149-85E2-1EFB64C86BEF}" type="datetimeFigureOut">
              <a:rPr lang="cs-CZ" smtClean="0"/>
              <a:t>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9167-3AE4-4BE6-A1BE-306E06394A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52D13-E00F-4149-85E2-1EFB64C86BEF}" type="datetimeFigureOut">
              <a:rPr lang="cs-CZ" smtClean="0"/>
              <a:t>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9167-3AE4-4BE6-A1BE-306E06394A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52D13-E00F-4149-85E2-1EFB64C86BEF}" type="datetimeFigureOut">
              <a:rPr lang="cs-CZ" smtClean="0"/>
              <a:t>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9167-3AE4-4BE6-A1BE-306E06394A1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52D13-E00F-4149-85E2-1EFB64C86BEF}" type="datetimeFigureOut">
              <a:rPr lang="cs-CZ" smtClean="0"/>
              <a:t>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599167-3AE4-4BE6-A1BE-306E06394A1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52D13-E00F-4149-85E2-1EFB64C86BEF}" type="datetimeFigureOut">
              <a:rPr lang="cs-CZ" smtClean="0"/>
              <a:t>1.10.2018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9167-3AE4-4BE6-A1BE-306E06394A13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52D13-E00F-4149-85E2-1EFB64C86BEF}" type="datetimeFigureOut">
              <a:rPr lang="cs-CZ" smtClean="0"/>
              <a:t>1.10.2018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9167-3AE4-4BE6-A1BE-306E06394A13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52D13-E00F-4149-85E2-1EFB64C86BEF}" type="datetimeFigureOut">
              <a:rPr lang="cs-CZ" smtClean="0"/>
              <a:t>1.10.2018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9167-3AE4-4BE6-A1BE-306E06394A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52D13-E00F-4149-85E2-1EFB64C86BEF}" type="datetimeFigureOut">
              <a:rPr lang="cs-CZ" smtClean="0"/>
              <a:t>1.10.2018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9167-3AE4-4BE6-A1BE-306E06394A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52D13-E00F-4149-85E2-1EFB64C86BEF}" type="datetimeFigureOut">
              <a:rPr lang="cs-CZ" smtClean="0"/>
              <a:t>1.10.2018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9167-3AE4-4BE6-A1BE-306E06394A13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52D13-E00F-4149-85E2-1EFB64C86BEF}" type="datetimeFigureOut">
              <a:rPr lang="cs-CZ" smtClean="0"/>
              <a:t>1.10.2018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599167-3AE4-4BE6-A1BE-306E06394A13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5052D13-E00F-4149-85E2-1EFB64C86BEF}" type="datetimeFigureOut">
              <a:rPr lang="cs-CZ" smtClean="0"/>
              <a:t>1.10.2018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599167-3AE4-4BE6-A1BE-306E06394A1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řednáška 1.10.2018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Fonetika </a:t>
            </a:r>
            <a:br>
              <a:rPr lang="cs-CZ" dirty="0" smtClean="0"/>
            </a:br>
            <a:r>
              <a:rPr lang="cs-CZ" dirty="0" err="1"/>
              <a:t>P</a:t>
            </a:r>
            <a:r>
              <a:rPr lang="cs-CZ" dirty="0" err="1" smtClean="0"/>
              <a:t>rozodie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6488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 slabik podle přízvuku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01108834"/>
              </p:ext>
            </p:extLst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6422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Přízvukový takt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Úsek promluvy s jediným přízvukovým vrcholem</a:t>
            </a:r>
          </a:p>
          <a:p>
            <a:r>
              <a:rPr lang="cs-CZ" dirty="0" smtClean="0"/>
              <a:t>Portugalština má volný přízvuk</a:t>
            </a:r>
          </a:p>
          <a:p>
            <a:r>
              <a:rPr lang="cs-CZ" dirty="0" smtClean="0"/>
              <a:t>Čeština má pevný přízvuk</a:t>
            </a:r>
          </a:p>
          <a:p>
            <a:r>
              <a:rPr lang="cs-CZ" dirty="0"/>
              <a:t> </a:t>
            </a:r>
            <a:r>
              <a:rPr lang="cs-CZ" dirty="0" smtClean="0"/>
              <a:t>BABIČKA MLUVÍ</a:t>
            </a:r>
          </a:p>
          <a:p>
            <a:pPr marL="0" indent="0">
              <a:buNone/>
            </a:pPr>
            <a:r>
              <a:rPr lang="cs-CZ" dirty="0" smtClean="0"/>
              <a:t>	 I </a:t>
            </a:r>
            <a:r>
              <a:rPr lang="cs-CZ" i="1" dirty="0" smtClean="0"/>
              <a:t>a  </a:t>
            </a:r>
            <a:r>
              <a:rPr lang="cs-CZ" i="1" dirty="0" err="1" smtClean="0"/>
              <a:t>m</a:t>
            </a:r>
            <a:r>
              <a:rPr lang="cs-CZ" b="1" i="1" dirty="0" err="1" smtClean="0"/>
              <a:t>I</a:t>
            </a:r>
            <a:r>
              <a:rPr lang="cs-CZ" i="1" dirty="0" smtClean="0"/>
              <a:t>  </a:t>
            </a:r>
            <a:r>
              <a:rPr lang="cs-CZ" dirty="0" smtClean="0"/>
              <a:t>I  </a:t>
            </a:r>
            <a:r>
              <a:rPr lang="cs-CZ" i="1" u="sng" dirty="0" err="1" smtClean="0"/>
              <a:t>nha</a:t>
            </a:r>
            <a:r>
              <a:rPr lang="cs-CZ" u="sng" dirty="0" smtClean="0"/>
              <a:t> </a:t>
            </a:r>
            <a:r>
              <a:rPr lang="cs-CZ" i="1" u="sng" dirty="0" smtClean="0"/>
              <a:t> </a:t>
            </a:r>
            <a:r>
              <a:rPr lang="cs-CZ" i="1" u="sng" dirty="0" err="1" smtClean="0"/>
              <a:t>av</a:t>
            </a:r>
            <a:r>
              <a:rPr lang="cs-CZ" b="1" i="1" u="sng" dirty="0" err="1" smtClean="0"/>
              <a:t>Ó</a:t>
            </a:r>
            <a:r>
              <a:rPr lang="cs-CZ" i="1" u="sng" dirty="0" smtClean="0"/>
              <a:t> </a:t>
            </a:r>
            <a:r>
              <a:rPr lang="cs-CZ" dirty="0" smtClean="0"/>
              <a:t>I</a:t>
            </a:r>
            <a:r>
              <a:rPr lang="cs-CZ" i="1" dirty="0" smtClean="0"/>
              <a:t> </a:t>
            </a:r>
            <a:r>
              <a:rPr lang="cs-CZ" i="1" dirty="0" err="1" smtClean="0"/>
              <a:t>f</a:t>
            </a:r>
            <a:r>
              <a:rPr lang="cs-CZ" b="1" i="1" dirty="0" err="1" smtClean="0"/>
              <a:t>A</a:t>
            </a:r>
            <a:r>
              <a:rPr lang="cs-CZ" i="1" dirty="0" err="1" smtClean="0"/>
              <a:t>la</a:t>
            </a:r>
            <a:r>
              <a:rPr lang="cs-CZ" i="1" dirty="0" smtClean="0"/>
              <a:t> </a:t>
            </a:r>
            <a:r>
              <a:rPr lang="cs-CZ" i="1" dirty="0" err="1" smtClean="0"/>
              <a:t>bai</a:t>
            </a:r>
            <a:r>
              <a:rPr lang="cs-CZ" i="1" dirty="0" smtClean="0"/>
              <a:t> </a:t>
            </a:r>
            <a:r>
              <a:rPr lang="cs-CZ" dirty="0" smtClean="0"/>
              <a:t>I </a:t>
            </a:r>
            <a:r>
              <a:rPr lang="cs-CZ" i="1" dirty="0" err="1" smtClean="0"/>
              <a:t>x</a:t>
            </a:r>
            <a:r>
              <a:rPr lang="cs-CZ" b="1" i="1" dirty="0" err="1"/>
              <a:t>I</a:t>
            </a:r>
            <a:r>
              <a:rPr lang="cs-CZ" i="1" dirty="0" err="1" smtClean="0"/>
              <a:t>nho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	</a:t>
            </a:r>
            <a:r>
              <a:rPr lang="cs-CZ" dirty="0" smtClean="0"/>
              <a:t> I </a:t>
            </a:r>
            <a:r>
              <a:rPr lang="cs-CZ" i="1" dirty="0" err="1" smtClean="0"/>
              <a:t>m</a:t>
            </a:r>
            <a:r>
              <a:rPr lang="cs-CZ" b="1" i="1" dirty="0" err="1" smtClean="0"/>
              <a:t>O</a:t>
            </a:r>
            <a:r>
              <a:rPr lang="cs-CZ" i="1" dirty="0" err="1" smtClean="0"/>
              <a:t>je</a:t>
            </a:r>
            <a:r>
              <a:rPr lang="cs-CZ" dirty="0" smtClean="0"/>
              <a:t> I </a:t>
            </a:r>
            <a:r>
              <a:rPr lang="cs-CZ" i="1" dirty="0" err="1" smtClean="0"/>
              <a:t>b</a:t>
            </a:r>
            <a:r>
              <a:rPr lang="cs-CZ" b="1" i="1" dirty="0" err="1" smtClean="0"/>
              <a:t>A</a:t>
            </a:r>
            <a:r>
              <a:rPr lang="cs-CZ" i="1" dirty="0" err="1" smtClean="0"/>
              <a:t>bička</a:t>
            </a:r>
            <a:r>
              <a:rPr lang="cs-CZ" i="1" dirty="0" smtClean="0"/>
              <a:t> </a:t>
            </a:r>
            <a:r>
              <a:rPr lang="cs-CZ" dirty="0" smtClean="0"/>
              <a:t>I </a:t>
            </a:r>
            <a:r>
              <a:rPr lang="cs-CZ" i="1" dirty="0" err="1" smtClean="0"/>
              <a:t>ml</a:t>
            </a:r>
            <a:r>
              <a:rPr lang="cs-CZ" b="1" i="1" dirty="0" err="1" smtClean="0"/>
              <a:t>U</a:t>
            </a:r>
            <a:r>
              <a:rPr lang="cs-CZ" i="1" dirty="0" err="1" smtClean="0"/>
              <a:t>ví</a:t>
            </a:r>
            <a:r>
              <a:rPr lang="cs-CZ" i="1" dirty="0" smtClean="0"/>
              <a:t> </a:t>
            </a:r>
            <a:r>
              <a:rPr lang="cs-CZ" dirty="0" smtClean="0"/>
              <a:t>I </a:t>
            </a:r>
            <a:r>
              <a:rPr lang="cs-CZ" b="1" dirty="0" err="1" smtClean="0"/>
              <a:t>pO</a:t>
            </a:r>
            <a:r>
              <a:rPr lang="cs-CZ" dirty="0" err="1" smtClean="0"/>
              <a:t>tichoučku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922989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Promluvový úsek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600" dirty="0" smtClean="0"/>
              <a:t>Také kolón – </a:t>
            </a:r>
            <a:r>
              <a:rPr lang="cs-CZ" sz="2600" dirty="0" smtClean="0"/>
              <a:t>skládá se ze skupiny </a:t>
            </a:r>
            <a:r>
              <a:rPr lang="cs-CZ" sz="2600" b="1" dirty="0" smtClean="0"/>
              <a:t>přízvukových taktů</a:t>
            </a:r>
            <a:r>
              <a:rPr lang="cs-CZ" sz="2600" dirty="0" smtClean="0"/>
              <a:t>, případně je tvořen taktem jediným. </a:t>
            </a:r>
          </a:p>
          <a:p>
            <a:r>
              <a:rPr lang="cs-CZ" sz="2600" dirty="0" smtClean="0"/>
              <a:t>Předěl mezi takty je dán </a:t>
            </a:r>
            <a:r>
              <a:rPr lang="cs-CZ" sz="2600" b="1" dirty="0" smtClean="0"/>
              <a:t>pauzami</a:t>
            </a:r>
            <a:r>
              <a:rPr lang="cs-CZ" sz="2600" dirty="0" smtClean="0"/>
              <a:t> (koncovými či nekoncovými).</a:t>
            </a:r>
          </a:p>
          <a:p>
            <a:r>
              <a:rPr lang="cs-CZ" sz="2600" dirty="0" smtClean="0"/>
              <a:t>Část promluvy před pauzou = </a:t>
            </a:r>
            <a:r>
              <a:rPr lang="cs-CZ" sz="2600" b="1" dirty="0" smtClean="0"/>
              <a:t>KADENCE</a:t>
            </a:r>
            <a:r>
              <a:rPr lang="cs-CZ" sz="2600" dirty="0" smtClean="0"/>
              <a:t> = melodické zakončení výpovědi. </a:t>
            </a:r>
          </a:p>
        </p:txBody>
      </p:sp>
    </p:spTree>
    <p:extLst>
      <p:ext uri="{BB962C8B-B14F-4D97-AF65-F5344CB8AC3E}">
        <p14:creationId xmlns:p14="http://schemas.microsoft.com/office/powerpoint/2010/main" val="3288313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Promluvový úsek - pauzy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500" dirty="0"/>
              <a:t>Pauzy mohou být: </a:t>
            </a:r>
          </a:p>
          <a:p>
            <a:pPr lvl="2"/>
            <a:r>
              <a:rPr lang="cs-CZ" sz="3000" dirty="0"/>
              <a:t>Logické</a:t>
            </a:r>
          </a:p>
          <a:p>
            <a:pPr lvl="2"/>
            <a:r>
              <a:rPr lang="cs-CZ" sz="3000" dirty="0"/>
              <a:t>Expresivní</a:t>
            </a:r>
          </a:p>
          <a:p>
            <a:pPr lvl="2"/>
            <a:r>
              <a:rPr lang="cs-CZ" sz="3000" dirty="0"/>
              <a:t>Nádechové </a:t>
            </a:r>
            <a:endParaRPr lang="cs-CZ" dirty="0"/>
          </a:p>
          <a:p>
            <a:r>
              <a:rPr lang="cs-CZ" dirty="0" smtClean="0"/>
              <a:t>Příklad: </a:t>
            </a:r>
          </a:p>
          <a:p>
            <a:pPr lvl="1"/>
            <a:r>
              <a:rPr lang="cs-CZ" i="1" dirty="0" smtClean="0"/>
              <a:t>O </a:t>
            </a:r>
            <a:r>
              <a:rPr lang="cs-CZ" i="1" dirty="0" err="1" smtClean="0"/>
              <a:t>aguaceiro</a:t>
            </a:r>
            <a:r>
              <a:rPr lang="cs-CZ" i="1" dirty="0" smtClean="0"/>
              <a:t>/ </a:t>
            </a:r>
            <a:r>
              <a:rPr lang="cs-CZ" i="1" dirty="0" err="1" smtClean="0"/>
              <a:t>desabou</a:t>
            </a:r>
            <a:r>
              <a:rPr lang="cs-CZ" i="1" dirty="0" smtClean="0"/>
              <a:t>//, </a:t>
            </a:r>
            <a:r>
              <a:rPr lang="cs-CZ" i="1" dirty="0" err="1" smtClean="0"/>
              <a:t>com</a:t>
            </a:r>
            <a:r>
              <a:rPr lang="cs-CZ" i="1" dirty="0" smtClean="0"/>
              <a:t> </a:t>
            </a:r>
            <a:r>
              <a:rPr lang="cs-CZ" i="1" dirty="0" err="1" smtClean="0"/>
              <a:t>estrépito</a:t>
            </a:r>
            <a:r>
              <a:rPr lang="cs-CZ" i="1" dirty="0" smtClean="0"/>
              <a:t>, /mas a folia / </a:t>
            </a:r>
            <a:r>
              <a:rPr lang="cs-CZ" i="1" dirty="0" err="1" smtClean="0"/>
              <a:t>persistiu</a:t>
            </a:r>
            <a:r>
              <a:rPr lang="cs-CZ" i="1" dirty="0" smtClean="0"/>
              <a:t>. </a:t>
            </a:r>
          </a:p>
          <a:p>
            <a:pPr lvl="1"/>
            <a:r>
              <a:rPr lang="cs-CZ" i="1" dirty="0"/>
              <a:t>O </a:t>
            </a:r>
            <a:r>
              <a:rPr lang="cs-CZ" i="1" dirty="0" err="1" smtClean="0"/>
              <a:t>aguaceiro</a:t>
            </a:r>
            <a:r>
              <a:rPr lang="cs-CZ" i="1" dirty="0"/>
              <a:t> </a:t>
            </a:r>
            <a:r>
              <a:rPr lang="cs-CZ" i="1" dirty="0" err="1" smtClean="0"/>
              <a:t>desabou</a:t>
            </a:r>
            <a:r>
              <a:rPr lang="cs-CZ" i="1" dirty="0"/>
              <a:t>//, </a:t>
            </a:r>
            <a:r>
              <a:rPr lang="cs-CZ" i="1" dirty="0" err="1"/>
              <a:t>com</a:t>
            </a:r>
            <a:r>
              <a:rPr lang="cs-CZ" i="1" dirty="0"/>
              <a:t> </a:t>
            </a:r>
            <a:r>
              <a:rPr lang="cs-CZ" i="1" dirty="0" err="1"/>
              <a:t>estrépito</a:t>
            </a:r>
            <a:r>
              <a:rPr lang="cs-CZ" i="1" dirty="0"/>
              <a:t>, /mas a folia </a:t>
            </a:r>
            <a:r>
              <a:rPr lang="cs-CZ" i="1" dirty="0" smtClean="0"/>
              <a:t> </a:t>
            </a:r>
            <a:r>
              <a:rPr lang="cs-CZ" i="1" dirty="0" err="1" smtClean="0"/>
              <a:t>persistiu</a:t>
            </a:r>
            <a:r>
              <a:rPr lang="cs-CZ" i="1" dirty="0" smtClean="0"/>
              <a:t>.</a:t>
            </a:r>
          </a:p>
          <a:p>
            <a:pPr lvl="1"/>
            <a:r>
              <a:rPr lang="cs-CZ" i="1" dirty="0"/>
              <a:t>O </a:t>
            </a:r>
            <a:r>
              <a:rPr lang="cs-CZ" i="1" dirty="0" err="1" smtClean="0"/>
              <a:t>aguaceiro</a:t>
            </a:r>
            <a:r>
              <a:rPr lang="cs-CZ" i="1" dirty="0"/>
              <a:t> </a:t>
            </a:r>
            <a:r>
              <a:rPr lang="cs-CZ" i="1" dirty="0" err="1" smtClean="0"/>
              <a:t>desabou</a:t>
            </a:r>
            <a:r>
              <a:rPr lang="cs-CZ" i="1" dirty="0" smtClean="0"/>
              <a:t>, </a:t>
            </a:r>
            <a:r>
              <a:rPr lang="cs-CZ" i="1" dirty="0" err="1"/>
              <a:t>com</a:t>
            </a:r>
            <a:r>
              <a:rPr lang="cs-CZ" i="1" dirty="0"/>
              <a:t> </a:t>
            </a:r>
            <a:r>
              <a:rPr lang="cs-CZ" i="1" dirty="0" err="1"/>
              <a:t>estrépito</a:t>
            </a:r>
            <a:r>
              <a:rPr lang="cs-CZ" i="1" dirty="0"/>
              <a:t>, </a:t>
            </a:r>
            <a:r>
              <a:rPr lang="cs-CZ" i="1" dirty="0" smtClean="0"/>
              <a:t>//mas </a:t>
            </a:r>
            <a:r>
              <a:rPr lang="cs-CZ" i="1" dirty="0"/>
              <a:t>a folia  </a:t>
            </a:r>
            <a:r>
              <a:rPr lang="cs-CZ" i="1" dirty="0" err="1" smtClean="0"/>
              <a:t>persistiu</a:t>
            </a:r>
            <a:r>
              <a:rPr lang="cs-CZ" i="1" dirty="0" smtClean="0"/>
              <a:t>. </a:t>
            </a:r>
          </a:p>
          <a:p>
            <a:pPr lvl="1"/>
            <a:r>
              <a:rPr lang="cs-CZ" i="1" dirty="0" smtClean="0"/>
              <a:t>Spustil se hlasitý liják, ale karnevalový rej neustal</a:t>
            </a:r>
            <a:r>
              <a:rPr lang="cs-CZ" dirty="0" smtClean="0"/>
              <a:t>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12935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Promluvový úsek – melodický průběh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Každý promluvový úsek má vlastní melodický průběh a vytváří, jakožto zvuková jednotka, intonační celek. </a:t>
            </a:r>
          </a:p>
          <a:p>
            <a:r>
              <a:rPr lang="cs-CZ" dirty="0" smtClean="0"/>
              <a:t>Slouží ke stavbě jednotky vyšší  - výpovědi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87397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Výpověď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 smtClean="0"/>
              <a:t>Věta zakotvená v nějaké konkrétní komunikační situaci, přičemž ten, kdo produkuje nějakou výpověď, zpravidla se angažuje v nějaké </a:t>
            </a:r>
            <a:r>
              <a:rPr lang="cs-CZ" b="1" dirty="0" smtClean="0"/>
              <a:t>sociální interakci</a:t>
            </a:r>
            <a:r>
              <a:rPr lang="cs-CZ" dirty="0" smtClean="0"/>
              <a:t>. Proti abstraktně chápané větě jsou tedy výpovědi </a:t>
            </a:r>
            <a:r>
              <a:rPr lang="cs-CZ" b="1" dirty="0" smtClean="0"/>
              <a:t>reálně existující a smyslově vnímatelné a empiricky ověřitelné jevy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38200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Výpověď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Patří vždy k určitému intonačnímu typu, který představuje příslušnou komunikační funkci (oznamovací, tázací, rozkazovací či zvolací).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23888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PROZODICKÉ PROSTŘEDKY SOUVISLÉ ŘEČI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Nepůsobí izolovaně, ale vzájemně se doplňují. Jsou označovány taky jako modulace souvislé řeči nebo suprasegmentální prozodické prostředky. </a:t>
            </a:r>
          </a:p>
          <a:p>
            <a:pPr lvl="1"/>
            <a:r>
              <a:rPr lang="cs-CZ" dirty="0" smtClean="0"/>
              <a:t>Slovní přízvuk</a:t>
            </a:r>
          </a:p>
          <a:p>
            <a:pPr lvl="1"/>
            <a:r>
              <a:rPr lang="cs-CZ" dirty="0" smtClean="0"/>
              <a:t>Větná </a:t>
            </a:r>
            <a:r>
              <a:rPr lang="cs-CZ" dirty="0" err="1" smtClean="0"/>
              <a:t>inonace</a:t>
            </a:r>
            <a:endParaRPr lang="cs-CZ" dirty="0"/>
          </a:p>
          <a:p>
            <a:pPr lvl="1"/>
            <a:r>
              <a:rPr lang="cs-CZ" dirty="0" smtClean="0"/>
              <a:t>Pauza</a:t>
            </a:r>
          </a:p>
          <a:p>
            <a:pPr lvl="1"/>
            <a:r>
              <a:rPr lang="cs-CZ" dirty="0" smtClean="0"/>
              <a:t>Tempo řeči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19273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SLOVNÍ PŘÍZVUK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JE TVOŘEN INTENZITOU, VÝŠKOU A KVANTITOU ZÁKLADNÍHO TÓNU DANÉ SAMOHLÁSKY</a:t>
            </a:r>
          </a:p>
          <a:p>
            <a:r>
              <a:rPr lang="cs-CZ" dirty="0" smtClean="0"/>
              <a:t>PORTUGALSKÝ PŘÍZVUK JE DYNAMICKÝ, DŮRAZOVÝ – V DŮSLEDKU TOHO PAK NASTÁVÁ TZV. VOKALICKÁ REDUKCE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69094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UMÍSTĚNÍ PŘÍZVUKU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SLOVA PODLE UMÍSTĚNÍ PŘÍZVUKU SE DĚLÍ NA: </a:t>
            </a:r>
          </a:p>
          <a:p>
            <a:pPr lvl="1"/>
            <a:r>
              <a:rPr lang="cs-CZ" dirty="0" err="1" smtClean="0"/>
              <a:t>OXYTONNÍ</a:t>
            </a:r>
            <a:r>
              <a:rPr lang="cs-CZ" dirty="0" smtClean="0"/>
              <a:t> - </a:t>
            </a:r>
            <a:r>
              <a:rPr lang="cs-CZ" i="1" dirty="0" err="1" smtClean="0"/>
              <a:t>vended</a:t>
            </a:r>
            <a:r>
              <a:rPr lang="cs-CZ" b="1" i="1" dirty="0" err="1" smtClean="0"/>
              <a:t>or</a:t>
            </a:r>
            <a:endParaRPr lang="cs-CZ" b="1" i="1" dirty="0" smtClean="0"/>
          </a:p>
          <a:p>
            <a:pPr lvl="1"/>
            <a:r>
              <a:rPr lang="cs-CZ" dirty="0" err="1" smtClean="0"/>
              <a:t>PAROXYTONNÍ</a:t>
            </a:r>
            <a:r>
              <a:rPr lang="cs-CZ" dirty="0" smtClean="0"/>
              <a:t> - </a:t>
            </a:r>
            <a:r>
              <a:rPr lang="cs-CZ" i="1" dirty="0" err="1" smtClean="0"/>
              <a:t>m</a:t>
            </a:r>
            <a:r>
              <a:rPr lang="cs-CZ" b="1" i="1" dirty="0" err="1" smtClean="0"/>
              <a:t>e</a:t>
            </a:r>
            <a:r>
              <a:rPr lang="cs-CZ" i="1" dirty="0" err="1" smtClean="0"/>
              <a:t>sa</a:t>
            </a:r>
            <a:endParaRPr lang="cs-CZ" i="1" dirty="0" smtClean="0"/>
          </a:p>
          <a:p>
            <a:pPr lvl="1"/>
            <a:r>
              <a:rPr lang="cs-CZ" dirty="0" err="1" smtClean="0"/>
              <a:t>PROPAROXYTONNÍ</a:t>
            </a:r>
            <a:r>
              <a:rPr lang="cs-CZ" dirty="0" smtClean="0"/>
              <a:t> - </a:t>
            </a:r>
            <a:r>
              <a:rPr lang="cs-CZ" i="1" dirty="0" err="1" smtClean="0"/>
              <a:t>econ</a:t>
            </a:r>
            <a:r>
              <a:rPr lang="cs-CZ" b="1" i="1" dirty="0" err="1" smtClean="0"/>
              <a:t>ó</a:t>
            </a:r>
            <a:r>
              <a:rPr lang="cs-CZ" i="1" dirty="0" err="1" smtClean="0"/>
              <a:t>mico</a:t>
            </a:r>
            <a:endParaRPr lang="cs-CZ" i="1" dirty="0" smtClean="0"/>
          </a:p>
          <a:p>
            <a:pPr lvl="1"/>
            <a:r>
              <a:rPr lang="cs-CZ" dirty="0" err="1" smtClean="0"/>
              <a:t>HYERPROPAROXYTONNÍ</a:t>
            </a:r>
            <a:r>
              <a:rPr lang="cs-CZ" dirty="0" smtClean="0"/>
              <a:t> – </a:t>
            </a:r>
            <a:r>
              <a:rPr lang="cs-CZ" i="1" dirty="0" err="1" smtClean="0"/>
              <a:t>cant</a:t>
            </a:r>
            <a:r>
              <a:rPr lang="cs-CZ" b="1" i="1" dirty="0" err="1" smtClean="0"/>
              <a:t>á</a:t>
            </a:r>
            <a:r>
              <a:rPr lang="cs-CZ" i="1" dirty="0" err="1" smtClean="0"/>
              <a:t>vamo</a:t>
            </a:r>
            <a:r>
              <a:rPr lang="cs-CZ" i="1" dirty="0" smtClean="0"/>
              <a:t>-la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7211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</a:t>
            </a:r>
            <a:r>
              <a:rPr lang="cs-CZ" dirty="0" err="1" smtClean="0"/>
              <a:t>rozodie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Mluvená řeč = souvislý proud, v němž je možné stanovit jednotlivé úseky podle: </a:t>
            </a:r>
          </a:p>
          <a:p>
            <a:pPr lvl="1"/>
            <a:r>
              <a:rPr lang="cs-CZ" dirty="0" smtClean="0"/>
              <a:t>Sémanticko-syntaktických kritérií</a:t>
            </a:r>
          </a:p>
          <a:p>
            <a:pPr lvl="1"/>
            <a:r>
              <a:rPr lang="cs-CZ" dirty="0" smtClean="0"/>
              <a:t>Podle zvukových prostředků</a:t>
            </a:r>
            <a:endParaRPr lang="cs-CZ" dirty="0"/>
          </a:p>
          <a:p>
            <a:pPr lvl="1"/>
            <a:endParaRPr lang="cs-CZ" dirty="0" smtClean="0"/>
          </a:p>
          <a:p>
            <a:r>
              <a:rPr lang="cs-CZ" dirty="0" smtClean="0"/>
              <a:t>Tyto prostředky jsou označovány jako </a:t>
            </a:r>
            <a:r>
              <a:rPr lang="cs-CZ" b="1" dirty="0" smtClean="0"/>
              <a:t>prozodické, suprasegmentální nebo modulační </a:t>
            </a:r>
          </a:p>
        </p:txBody>
      </p:sp>
    </p:spTree>
    <p:extLst>
      <p:ext uri="{BB962C8B-B14F-4D97-AF65-F5344CB8AC3E}">
        <p14:creationId xmlns:p14="http://schemas.microsoft.com/office/powerpoint/2010/main" val="11968569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poznám, kde je ve slově přízvuk?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Podle struktury slova</a:t>
            </a:r>
          </a:p>
          <a:p>
            <a:r>
              <a:rPr lang="cs-CZ" dirty="0" smtClean="0"/>
              <a:t>Podle grafického označení přízvuku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10491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Grafické označení přízvuku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PT" dirty="0" smtClean="0"/>
              <a:t>Á	acento grave</a:t>
            </a:r>
          </a:p>
          <a:p>
            <a:r>
              <a:rPr lang="pt-PT" dirty="0" smtClean="0"/>
              <a:t>À 	acento agudo</a:t>
            </a:r>
          </a:p>
          <a:p>
            <a:r>
              <a:rPr lang="pt-PT" dirty="0" smtClean="0"/>
              <a:t>Â 	acento circunflexo</a:t>
            </a:r>
          </a:p>
          <a:p>
            <a:r>
              <a:rPr lang="pt-PT" dirty="0" smtClean="0"/>
              <a:t>Ã	til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33674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GRAFICK</a:t>
            </a:r>
            <a:r>
              <a:rPr lang="cs-CZ" dirty="0" smtClean="0"/>
              <a:t>É PŘÍZVUKY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52600" y="2719387"/>
            <a:ext cx="6096000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27195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Přízvuk podle struktury slova (podle zakončení)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Oxytonní</a:t>
            </a:r>
            <a:r>
              <a:rPr lang="cs-CZ" dirty="0" smtClean="0"/>
              <a:t> slova jsou t, </a:t>
            </a:r>
            <a:r>
              <a:rPr lang="cs-CZ" dirty="0" err="1" smtClean="0"/>
              <a:t>kterí</a:t>
            </a:r>
            <a:r>
              <a:rPr lang="cs-CZ" dirty="0" smtClean="0"/>
              <a:t> jsou ukončená na</a:t>
            </a:r>
          </a:p>
          <a:p>
            <a:pPr lvl="1"/>
            <a:r>
              <a:rPr lang="cs-CZ" b="1" dirty="0" smtClean="0"/>
              <a:t>I  	</a:t>
            </a:r>
            <a:r>
              <a:rPr lang="cs-CZ" b="1" dirty="0" err="1" smtClean="0"/>
              <a:t>bisturi</a:t>
            </a:r>
            <a:endParaRPr lang="cs-CZ" b="1" dirty="0" smtClean="0"/>
          </a:p>
          <a:p>
            <a:pPr lvl="1"/>
            <a:r>
              <a:rPr lang="cs-CZ" b="1" dirty="0" err="1" smtClean="0"/>
              <a:t>IS</a:t>
            </a:r>
            <a:r>
              <a:rPr lang="cs-CZ" b="1" dirty="0" smtClean="0"/>
              <a:t> 	</a:t>
            </a:r>
            <a:r>
              <a:rPr lang="cs-CZ" b="1" dirty="0" err="1" smtClean="0"/>
              <a:t>bisturis</a:t>
            </a:r>
            <a:endParaRPr lang="cs-CZ" b="1" dirty="0" smtClean="0"/>
          </a:p>
          <a:p>
            <a:pPr lvl="1"/>
            <a:r>
              <a:rPr lang="cs-CZ" b="1" dirty="0" err="1" smtClean="0"/>
              <a:t>IM</a:t>
            </a:r>
            <a:r>
              <a:rPr lang="cs-CZ" b="1" dirty="0" smtClean="0"/>
              <a:t> 	</a:t>
            </a:r>
            <a:r>
              <a:rPr lang="cs-CZ" b="1" dirty="0" err="1" smtClean="0"/>
              <a:t>latim</a:t>
            </a:r>
            <a:endParaRPr lang="cs-CZ" b="1" dirty="0" smtClean="0"/>
          </a:p>
          <a:p>
            <a:pPr lvl="1"/>
            <a:r>
              <a:rPr lang="cs-CZ" b="1" dirty="0" err="1" smtClean="0"/>
              <a:t>INS</a:t>
            </a:r>
            <a:r>
              <a:rPr lang="cs-CZ" b="1" dirty="0" smtClean="0"/>
              <a:t> 	</a:t>
            </a:r>
            <a:r>
              <a:rPr lang="cs-CZ" b="1" dirty="0" err="1" smtClean="0"/>
              <a:t>jardins</a:t>
            </a:r>
            <a:endParaRPr lang="cs-CZ" b="1" dirty="0" smtClean="0"/>
          </a:p>
          <a:p>
            <a:pPr lvl="1"/>
            <a:r>
              <a:rPr lang="cs-CZ" b="1" dirty="0" smtClean="0"/>
              <a:t>U  	hindu</a:t>
            </a:r>
          </a:p>
          <a:p>
            <a:pPr lvl="1"/>
            <a:r>
              <a:rPr lang="cs-CZ" b="1" dirty="0" smtClean="0"/>
              <a:t>US 	</a:t>
            </a:r>
            <a:r>
              <a:rPr lang="cs-CZ" b="1" dirty="0" err="1" smtClean="0"/>
              <a:t>hindus</a:t>
            </a:r>
            <a:endParaRPr lang="cs-CZ" b="1" dirty="0" smtClean="0"/>
          </a:p>
          <a:p>
            <a:pPr lvl="1"/>
            <a:r>
              <a:rPr lang="cs-CZ" b="1" dirty="0" smtClean="0"/>
              <a:t>UM 	</a:t>
            </a:r>
            <a:r>
              <a:rPr lang="cs-CZ" b="1" dirty="0" err="1" smtClean="0"/>
              <a:t>jejum</a:t>
            </a:r>
            <a:endParaRPr lang="cs-CZ" b="1" dirty="0" smtClean="0"/>
          </a:p>
          <a:p>
            <a:pPr lvl="1"/>
            <a:r>
              <a:rPr lang="cs-CZ" b="1" dirty="0" err="1" smtClean="0"/>
              <a:t>UNS</a:t>
            </a:r>
            <a:r>
              <a:rPr lang="cs-CZ" b="1" dirty="0" smtClean="0"/>
              <a:t>  	</a:t>
            </a:r>
            <a:r>
              <a:rPr lang="cs-CZ" b="1" dirty="0" err="1" smtClean="0"/>
              <a:t>jejuns</a:t>
            </a:r>
            <a:endParaRPr lang="cs-CZ" b="1" dirty="0" smtClean="0"/>
          </a:p>
          <a:p>
            <a:pPr lvl="1"/>
            <a:r>
              <a:rPr lang="cs-CZ" b="1" dirty="0" err="1" smtClean="0"/>
              <a:t>OM</a:t>
            </a:r>
            <a:r>
              <a:rPr lang="cs-CZ" b="1" dirty="0" smtClean="0"/>
              <a:t> 	</a:t>
            </a:r>
            <a:r>
              <a:rPr lang="cs-CZ" b="1" dirty="0" err="1" smtClean="0"/>
              <a:t>bombom</a:t>
            </a:r>
            <a:endParaRPr lang="cs-CZ" b="1" dirty="0" smtClean="0"/>
          </a:p>
          <a:p>
            <a:pPr lvl="1"/>
            <a:r>
              <a:rPr lang="cs-CZ" b="1" dirty="0" err="1" smtClean="0"/>
              <a:t>ONS</a:t>
            </a:r>
            <a:r>
              <a:rPr lang="cs-CZ" b="1" dirty="0" smtClean="0"/>
              <a:t>	</a:t>
            </a:r>
            <a:r>
              <a:rPr lang="cs-CZ" b="1" dirty="0" err="1" smtClean="0"/>
              <a:t>bombons</a:t>
            </a:r>
            <a:endParaRPr lang="cs-CZ" b="1" dirty="0" smtClean="0"/>
          </a:p>
          <a:p>
            <a:pPr lvl="1"/>
            <a:r>
              <a:rPr lang="cs-CZ" b="1" dirty="0" smtClean="0"/>
              <a:t>PSANÉ SOUHLÁSKY S VÝJIMKOU S A M </a:t>
            </a:r>
            <a:r>
              <a:rPr lang="cs-CZ" b="1" dirty="0" err="1" smtClean="0"/>
              <a:t>vendedor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7830947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Přízvuk podle struktury slova (podle zakončení)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Paroxytonní</a:t>
            </a:r>
            <a:r>
              <a:rPr lang="cs-CZ" dirty="0" smtClean="0"/>
              <a:t> jsou slova ukončená na: </a:t>
            </a:r>
          </a:p>
          <a:p>
            <a:pPr lvl="1"/>
            <a:r>
              <a:rPr lang="cs-CZ" b="1" dirty="0" smtClean="0"/>
              <a:t>A	</a:t>
            </a:r>
            <a:r>
              <a:rPr lang="cs-CZ" b="1" dirty="0" err="1" smtClean="0"/>
              <a:t>fala</a:t>
            </a:r>
            <a:endParaRPr lang="cs-CZ" b="1" dirty="0" smtClean="0"/>
          </a:p>
          <a:p>
            <a:pPr lvl="1"/>
            <a:r>
              <a:rPr lang="cs-CZ" b="1" dirty="0" smtClean="0"/>
              <a:t>AS	</a:t>
            </a:r>
            <a:r>
              <a:rPr lang="cs-CZ" b="1" dirty="0" err="1" smtClean="0"/>
              <a:t>falas</a:t>
            </a:r>
            <a:endParaRPr lang="cs-CZ" b="1" dirty="0" smtClean="0"/>
          </a:p>
          <a:p>
            <a:pPr lvl="1"/>
            <a:r>
              <a:rPr lang="cs-CZ" b="1" dirty="0" err="1" smtClean="0"/>
              <a:t>AM</a:t>
            </a:r>
            <a:r>
              <a:rPr lang="cs-CZ" b="1" dirty="0" smtClean="0"/>
              <a:t>	</a:t>
            </a:r>
            <a:r>
              <a:rPr lang="cs-CZ" b="1" dirty="0" err="1" smtClean="0"/>
              <a:t>falam</a:t>
            </a:r>
            <a:endParaRPr lang="cs-CZ" b="1" dirty="0" smtClean="0"/>
          </a:p>
          <a:p>
            <a:pPr lvl="1"/>
            <a:r>
              <a:rPr lang="cs-CZ" b="1" dirty="0" smtClean="0"/>
              <a:t>E	</a:t>
            </a:r>
            <a:r>
              <a:rPr lang="cs-CZ" b="1" dirty="0" err="1" smtClean="0"/>
              <a:t>vive</a:t>
            </a:r>
            <a:endParaRPr lang="cs-CZ" b="1" dirty="0" smtClean="0"/>
          </a:p>
          <a:p>
            <a:pPr lvl="1"/>
            <a:r>
              <a:rPr lang="cs-CZ" b="1" dirty="0" smtClean="0"/>
              <a:t>ES	</a:t>
            </a:r>
            <a:r>
              <a:rPr lang="cs-CZ" b="1" dirty="0" err="1" smtClean="0"/>
              <a:t>vives</a:t>
            </a:r>
            <a:endParaRPr lang="cs-CZ" b="1" dirty="0" smtClean="0"/>
          </a:p>
          <a:p>
            <a:pPr lvl="1"/>
            <a:r>
              <a:rPr lang="cs-CZ" b="1" dirty="0" smtClean="0"/>
              <a:t>EM	</a:t>
            </a:r>
            <a:r>
              <a:rPr lang="cs-CZ" b="1" dirty="0" err="1" smtClean="0"/>
              <a:t>viagem</a:t>
            </a:r>
            <a:endParaRPr lang="cs-CZ" b="1" dirty="0" smtClean="0"/>
          </a:p>
          <a:p>
            <a:pPr lvl="1"/>
            <a:r>
              <a:rPr lang="cs-CZ" b="1" dirty="0" smtClean="0"/>
              <a:t>ENS	</a:t>
            </a:r>
            <a:r>
              <a:rPr lang="cs-CZ" b="1" dirty="0" err="1" smtClean="0"/>
              <a:t>viagens</a:t>
            </a:r>
            <a:endParaRPr lang="cs-CZ" b="1" dirty="0" smtClean="0"/>
          </a:p>
          <a:p>
            <a:pPr lvl="1"/>
            <a:r>
              <a:rPr lang="cs-CZ" b="1" dirty="0" smtClean="0"/>
              <a:t>OS	</a:t>
            </a:r>
            <a:r>
              <a:rPr lang="cs-CZ" b="1" dirty="0" err="1" smtClean="0"/>
              <a:t>carros</a:t>
            </a:r>
            <a:endParaRPr lang="cs-CZ" b="1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368166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Jednoslabičná slova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Mohou být: </a:t>
            </a:r>
          </a:p>
          <a:p>
            <a:r>
              <a:rPr lang="cs-CZ" dirty="0" smtClean="0"/>
              <a:t>Přízvučná: 		a, de, para</a:t>
            </a:r>
          </a:p>
          <a:p>
            <a:r>
              <a:rPr lang="cs-CZ" dirty="0" smtClean="0"/>
              <a:t>Nepřízvučná:		é, dá, pára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407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Prozodické prostředky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Slouží k organizaci mluveného projevu, k vymezení menších významových jednotek v souvislém toku mluvené řeči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9551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Prozodické prostředky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4042792" cy="834107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Komplexní </a:t>
            </a:r>
          </a:p>
          <a:p>
            <a:r>
              <a:rPr lang="cs-CZ" sz="1600" dirty="0" smtClean="0"/>
              <a:t>-  </a:t>
            </a:r>
            <a:r>
              <a:rPr lang="cs-CZ" sz="1600" b="0" dirty="0" smtClean="0"/>
              <a:t>doplňují</a:t>
            </a:r>
            <a:r>
              <a:rPr lang="cs-CZ" sz="1600" dirty="0" smtClean="0"/>
              <a:t> </a:t>
            </a:r>
            <a:r>
              <a:rPr lang="cs-CZ" sz="1600" b="0" dirty="0" smtClean="0"/>
              <a:t>se navzájem</a:t>
            </a:r>
            <a:endParaRPr lang="cs-CZ" sz="1600" b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>
          <a:xfrm>
            <a:off x="4572000" y="1340768"/>
            <a:ext cx="4114801" cy="1080120"/>
          </a:xfrm>
        </p:spPr>
        <p:txBody>
          <a:bodyPr>
            <a:no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Kontrastivní </a:t>
            </a:r>
          </a:p>
          <a:p>
            <a:r>
              <a:rPr lang="cs-CZ" sz="1600" b="0" dirty="0" smtClean="0"/>
              <a:t>– absolutní hodnota zvuku je méně důležitá než kontrast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 smtClean="0"/>
              <a:t>Přízvuk</a:t>
            </a:r>
          </a:p>
          <a:p>
            <a:pPr lvl="1"/>
            <a:r>
              <a:rPr lang="cs-CZ" dirty="0" smtClean="0"/>
              <a:t>Intonace</a:t>
            </a:r>
          </a:p>
          <a:p>
            <a:pPr lvl="1"/>
            <a:r>
              <a:rPr lang="cs-CZ" dirty="0" smtClean="0"/>
              <a:t>Větný přízvuk </a:t>
            </a:r>
          </a:p>
          <a:p>
            <a:pPr lvl="1"/>
            <a:r>
              <a:rPr lang="cs-CZ" dirty="0" smtClean="0"/>
              <a:t>Pauza</a:t>
            </a:r>
          </a:p>
          <a:p>
            <a:pPr lvl="1"/>
            <a:r>
              <a:rPr lang="cs-CZ" dirty="0" smtClean="0"/>
              <a:t>Tempo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4"/>
          </p:nvPr>
        </p:nvSpPr>
        <p:spPr/>
        <p:txBody>
          <a:bodyPr/>
          <a:lstStyle/>
          <a:p>
            <a:pPr lvl="1"/>
            <a:endParaRPr lang="cs-CZ" smtClean="0"/>
          </a:p>
          <a:p>
            <a:pPr lvl="1"/>
            <a:r>
              <a:rPr lang="cs-CZ" smtClean="0"/>
              <a:t>Intenzita</a:t>
            </a:r>
            <a:endParaRPr lang="cs-CZ" dirty="0" smtClean="0"/>
          </a:p>
          <a:p>
            <a:pPr lvl="1"/>
            <a:r>
              <a:rPr lang="cs-CZ" dirty="0" smtClean="0"/>
              <a:t>Tónová výška</a:t>
            </a:r>
          </a:p>
          <a:p>
            <a:pPr lvl="1"/>
            <a:r>
              <a:rPr lang="cs-CZ" dirty="0" smtClean="0"/>
              <a:t>Trvání</a:t>
            </a:r>
          </a:p>
          <a:p>
            <a:pPr lvl="1"/>
            <a:r>
              <a:rPr lang="cs-CZ" dirty="0" smtClean="0"/>
              <a:t>barva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7171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Prozodické jednotky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/>
          </a:bodyPr>
          <a:lstStyle/>
          <a:p>
            <a:r>
              <a:rPr lang="cs-CZ" dirty="0" smtClean="0"/>
              <a:t> podloženy syntaktickou strukturou</a:t>
            </a:r>
          </a:p>
          <a:p>
            <a:pPr marL="0" indent="0" algn="ctr">
              <a:buNone/>
            </a:pPr>
            <a:r>
              <a:rPr lang="cs-CZ" sz="3600" dirty="0" smtClean="0"/>
              <a:t>PROMLUVA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2800" dirty="0" smtClean="0"/>
              <a:t>VÝPOVĚĎ</a:t>
            </a:r>
          </a:p>
          <a:p>
            <a:pPr marL="0" indent="0" algn="ctr">
              <a:buNone/>
            </a:pPr>
            <a:endParaRPr lang="cs-CZ" sz="2400" dirty="0" smtClean="0"/>
          </a:p>
          <a:p>
            <a:pPr marL="0" indent="0" algn="ctr">
              <a:buNone/>
            </a:pPr>
            <a:r>
              <a:rPr lang="cs-CZ" sz="2400" dirty="0" smtClean="0"/>
              <a:t>PROMLUVOVÝ ÚSEK</a:t>
            </a:r>
          </a:p>
          <a:p>
            <a:pPr marL="0" indent="0" algn="ctr">
              <a:buNone/>
            </a:pPr>
            <a:endParaRPr lang="cs-CZ" sz="2400" dirty="0" smtClean="0"/>
          </a:p>
          <a:p>
            <a:pPr marL="0" indent="0" algn="ctr">
              <a:buNone/>
            </a:pPr>
            <a:r>
              <a:rPr lang="cs-CZ" sz="2400" dirty="0" smtClean="0"/>
              <a:t>PŘÍZVUKOVÝ TAKT</a:t>
            </a:r>
          </a:p>
          <a:p>
            <a:pPr marL="0" indent="0" algn="ctr">
              <a:buNone/>
            </a:pPr>
            <a:endParaRPr lang="cs-CZ" sz="1800" dirty="0" smtClean="0"/>
          </a:p>
          <a:p>
            <a:pPr marL="0" indent="0" algn="ctr">
              <a:buNone/>
            </a:pPr>
            <a:r>
              <a:rPr lang="cs-CZ" sz="1800" dirty="0" smtClean="0"/>
              <a:t>SLABIKY</a:t>
            </a:r>
            <a:endParaRPr lang="cs-CZ" sz="1800" dirty="0"/>
          </a:p>
        </p:txBody>
      </p:sp>
      <p:sp>
        <p:nvSpPr>
          <p:cNvPr id="10" name="Šipka dolů 9"/>
          <p:cNvSpPr/>
          <p:nvPr/>
        </p:nvSpPr>
        <p:spPr>
          <a:xfrm>
            <a:off x="4355976" y="2708920"/>
            <a:ext cx="242316" cy="6102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lů 12"/>
          <p:cNvSpPr/>
          <p:nvPr/>
        </p:nvSpPr>
        <p:spPr>
          <a:xfrm>
            <a:off x="4407416" y="3851898"/>
            <a:ext cx="242316" cy="2446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lů 13"/>
          <p:cNvSpPr/>
          <p:nvPr/>
        </p:nvSpPr>
        <p:spPr>
          <a:xfrm>
            <a:off x="4434475" y="5336642"/>
            <a:ext cx="242316" cy="2446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 dolů 14"/>
          <p:cNvSpPr/>
          <p:nvPr/>
        </p:nvSpPr>
        <p:spPr>
          <a:xfrm>
            <a:off x="4436337" y="4542023"/>
            <a:ext cx="204731" cy="2636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0202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PROZODICKÉ JEDNOTKY SOUVISLÉ ŘEČI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SLABIKA = ZÁKLAD</a:t>
            </a:r>
            <a:r>
              <a:rPr lang="cs-CZ" sz="2400" dirty="0" smtClean="0"/>
              <a:t> PŘI BUDOVÁNÍ VYŠŠÍ ZVUKOVÉ JEDNOTKY – PŘÍZVUKOVÉHO </a:t>
            </a:r>
            <a:r>
              <a:rPr lang="cs-CZ" sz="2400" dirty="0" smtClean="0"/>
              <a:t>TAKTU</a:t>
            </a:r>
          </a:p>
          <a:p>
            <a:endParaRPr lang="cs-CZ" sz="2400" dirty="0" smtClean="0"/>
          </a:p>
          <a:p>
            <a:r>
              <a:rPr lang="cs-CZ" sz="2400" dirty="0" smtClean="0"/>
              <a:t>V PORTUGALŠTINĚ JE SOUČÁSTÍ PŘÍZVUKOVÉHO TAKTU VŽDY JEN </a:t>
            </a:r>
            <a:r>
              <a:rPr lang="cs-CZ" sz="2400" b="1" dirty="0" smtClean="0"/>
              <a:t>JEDNA PŘÍZVUČNÁ </a:t>
            </a:r>
            <a:r>
              <a:rPr lang="cs-CZ" sz="2400" b="1" dirty="0" smtClean="0"/>
              <a:t>SLABIKA</a:t>
            </a:r>
          </a:p>
          <a:p>
            <a:endParaRPr lang="cs-CZ" sz="2400" b="1" dirty="0" smtClean="0"/>
          </a:p>
          <a:p>
            <a:r>
              <a:rPr lang="cs-CZ" sz="2400" dirty="0" smtClean="0"/>
              <a:t>VÍCE NEŽ JEDEN TAKT TVOŘÍ </a:t>
            </a:r>
            <a:r>
              <a:rPr lang="cs-CZ" sz="2400" b="1" dirty="0" smtClean="0"/>
              <a:t>PROMLUVOVÝ </a:t>
            </a:r>
            <a:r>
              <a:rPr lang="cs-CZ" sz="2400" b="1" dirty="0" smtClean="0"/>
              <a:t>ÚSEK</a:t>
            </a:r>
          </a:p>
          <a:p>
            <a:endParaRPr lang="cs-CZ" sz="2400" b="1" dirty="0" smtClean="0"/>
          </a:p>
          <a:p>
            <a:r>
              <a:rPr lang="cs-CZ" sz="2400" dirty="0" smtClean="0"/>
              <a:t>VÍCE ÚSEKŮ TVOŘÍ </a:t>
            </a:r>
            <a:r>
              <a:rPr lang="cs-CZ" sz="2400" b="1" dirty="0" smtClean="0"/>
              <a:t>VÝPOVĚĎ</a:t>
            </a:r>
            <a:r>
              <a:rPr lang="cs-CZ" sz="2400" dirty="0" smtClean="0"/>
              <a:t> (ta patří k určitému intonačnímu typu a má komunikační funkci) </a:t>
            </a:r>
          </a:p>
        </p:txBody>
      </p:sp>
    </p:spTree>
    <p:extLst>
      <p:ext uri="{BB962C8B-B14F-4D97-AF65-F5344CB8AC3E}">
        <p14:creationId xmlns:p14="http://schemas.microsoft.com/office/powerpoint/2010/main" val="1203046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SLABIKA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RYTMICKÁ JEDNOTKA TVOŘENÁ SEKVENCÍ NĚKOLIKA HLÁSEK SDRUŽENÝCH KOLEM HLÁSKY S NEJVĚTŠÍM DŮRAZEM  = </a:t>
            </a:r>
            <a:r>
              <a:rPr lang="cs-CZ" b="1" dirty="0" smtClean="0"/>
              <a:t>VRCHOL/JÁDRO SLABIKY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670308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4 TYPY SLABIK dle kombinace V a 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PODLE KOMBINOVATELNOSTI V a C</a:t>
            </a:r>
          </a:p>
          <a:p>
            <a:r>
              <a:rPr lang="cs-CZ" dirty="0" smtClean="0"/>
              <a:t>V =  a </a:t>
            </a:r>
            <a:r>
              <a:rPr lang="cs-CZ" dirty="0" err="1" smtClean="0"/>
              <a:t>VOGAL</a:t>
            </a:r>
            <a:r>
              <a:rPr lang="cs-CZ" dirty="0" smtClean="0"/>
              <a:t> (SAMOHLÁSKA)</a:t>
            </a:r>
          </a:p>
          <a:p>
            <a:r>
              <a:rPr lang="cs-CZ" dirty="0" smtClean="0"/>
              <a:t>C =  a </a:t>
            </a:r>
            <a:r>
              <a:rPr lang="cs-CZ" dirty="0" err="1" smtClean="0"/>
              <a:t>CONSOANTE</a:t>
            </a:r>
            <a:r>
              <a:rPr lang="cs-CZ" dirty="0" smtClean="0"/>
              <a:t> (SOUHLÁSKA)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CV 	</a:t>
            </a:r>
            <a:r>
              <a:rPr lang="cs-CZ" i="1" dirty="0" smtClean="0"/>
              <a:t>pá, dá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err="1" smtClean="0"/>
              <a:t>CVC</a:t>
            </a:r>
            <a:r>
              <a:rPr lang="cs-CZ" b="1" dirty="0" smtClean="0"/>
              <a:t> 	</a:t>
            </a:r>
            <a:r>
              <a:rPr lang="cs-CZ" i="1" dirty="0" err="1" smtClean="0"/>
              <a:t>paz</a:t>
            </a:r>
            <a:r>
              <a:rPr lang="cs-CZ" i="1" dirty="0" smtClean="0"/>
              <a:t>, </a:t>
            </a:r>
            <a:r>
              <a:rPr lang="cs-CZ" i="1" dirty="0" err="1" smtClean="0"/>
              <a:t>fiz</a:t>
            </a:r>
            <a:endParaRPr lang="cs-CZ" i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V    	</a:t>
            </a:r>
            <a:r>
              <a:rPr lang="cs-CZ" i="1" dirty="0" smtClean="0"/>
              <a:t>é, </a:t>
            </a:r>
            <a:r>
              <a:rPr lang="cs-CZ" i="1" dirty="0" err="1" smtClean="0"/>
              <a:t>há</a:t>
            </a:r>
            <a:r>
              <a:rPr lang="cs-CZ" i="1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err="1" smtClean="0"/>
              <a:t>VC</a:t>
            </a:r>
            <a:r>
              <a:rPr lang="cs-CZ" b="1" dirty="0" smtClean="0"/>
              <a:t> </a:t>
            </a:r>
            <a:r>
              <a:rPr lang="cs-CZ" dirty="0" smtClean="0"/>
              <a:t>	</a:t>
            </a:r>
            <a:r>
              <a:rPr lang="cs-CZ" i="1" dirty="0" err="1" smtClean="0"/>
              <a:t>és</a:t>
            </a:r>
            <a:endParaRPr lang="cs-CZ" i="1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1197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Stavba slabiky</a:t>
            </a:r>
            <a:endParaRPr lang="cs-CZ" dirty="0"/>
          </a:p>
        </p:txBody>
      </p:sp>
      <p:sp>
        <p:nvSpPr>
          <p:cNvPr id="15" name="Zástupný symbol pro obsah 14"/>
          <p:cNvSpPr>
            <a:spLocks noGrp="1"/>
          </p:cNvSpPr>
          <p:nvPr>
            <p:ph sz="quarter" idx="1"/>
          </p:nvPr>
        </p:nvSpPr>
        <p:spPr>
          <a:xfrm>
            <a:off x="6161557" y="1700808"/>
            <a:ext cx="1800200" cy="11786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cs-CZ" sz="1600" dirty="0" smtClean="0"/>
              <a:t>ZÁKLAD SLABIKY</a:t>
            </a:r>
            <a:endParaRPr lang="cs-CZ" sz="1600" dirty="0"/>
          </a:p>
        </p:txBody>
      </p:sp>
      <p:sp>
        <p:nvSpPr>
          <p:cNvPr id="4" name="Ovál 3"/>
          <p:cNvSpPr/>
          <p:nvPr/>
        </p:nvSpPr>
        <p:spPr>
          <a:xfrm>
            <a:off x="2483768" y="1628800"/>
            <a:ext cx="2545432" cy="24014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err="1" smtClean="0"/>
              <a:t>NUCKLEUS</a:t>
            </a:r>
            <a:endParaRPr lang="cs-CZ" sz="2000" dirty="0" smtClean="0"/>
          </a:p>
          <a:p>
            <a:pPr marL="342900" indent="-342900">
              <a:buFontTx/>
              <a:buChar char="-"/>
            </a:pPr>
            <a:r>
              <a:rPr lang="cs-CZ" sz="2000" dirty="0" smtClean="0"/>
              <a:t>Samohláska</a:t>
            </a:r>
          </a:p>
          <a:p>
            <a:pPr marL="285750" indent="-285750">
              <a:buFontTx/>
              <a:buChar char="-"/>
            </a:pPr>
            <a:r>
              <a:rPr lang="cs-CZ" sz="2000" dirty="0" smtClean="0"/>
              <a:t>Dvojhláska</a:t>
            </a:r>
          </a:p>
          <a:p>
            <a:pPr marL="285750" indent="-285750">
              <a:buFontTx/>
              <a:buChar char="-"/>
            </a:pPr>
            <a:r>
              <a:rPr lang="cs-CZ" sz="2000" dirty="0" smtClean="0"/>
              <a:t>trojhláska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5220072" y="3974591"/>
            <a:ext cx="1841585" cy="19459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KODA</a:t>
            </a:r>
            <a:endParaRPr lang="cs-CZ" dirty="0" smtClean="0"/>
          </a:p>
          <a:p>
            <a:pPr algn="ctr"/>
            <a:r>
              <a:rPr lang="cs-CZ" dirty="0" smtClean="0"/>
              <a:t>C, </a:t>
            </a:r>
            <a:r>
              <a:rPr lang="cs-CZ" dirty="0" err="1" smtClean="0"/>
              <a:t>CC</a:t>
            </a:r>
            <a:r>
              <a:rPr lang="cs-CZ" dirty="0" smtClean="0"/>
              <a:t>, </a:t>
            </a:r>
            <a:r>
              <a:rPr lang="cs-CZ" dirty="0" err="1" smtClean="0"/>
              <a:t>CCC</a:t>
            </a:r>
            <a:r>
              <a:rPr lang="cs-CZ" dirty="0" smtClean="0"/>
              <a:t>…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1115616" y="4030216"/>
            <a:ext cx="1944216" cy="1919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err="1" smtClean="0"/>
              <a:t>PRAETURA</a:t>
            </a:r>
            <a:endParaRPr lang="cs-CZ" sz="2000" dirty="0" smtClean="0"/>
          </a:p>
          <a:p>
            <a:pPr algn="ctr"/>
            <a:r>
              <a:rPr lang="cs-CZ" sz="2000" dirty="0" smtClean="0"/>
              <a:t>C, </a:t>
            </a:r>
            <a:r>
              <a:rPr lang="cs-CZ" sz="2000" dirty="0" err="1" smtClean="0"/>
              <a:t>CC</a:t>
            </a:r>
            <a:r>
              <a:rPr lang="cs-CZ" sz="2000" dirty="0" smtClean="0"/>
              <a:t>, </a:t>
            </a:r>
            <a:r>
              <a:rPr lang="cs-CZ" sz="2000" dirty="0" err="1" smtClean="0"/>
              <a:t>CCC</a:t>
            </a:r>
            <a:r>
              <a:rPr lang="cs-CZ" sz="2000" dirty="0" smtClean="0"/>
              <a:t>.</a:t>
            </a:r>
            <a:endParaRPr lang="cs-CZ" dirty="0"/>
          </a:p>
        </p:txBody>
      </p:sp>
      <p:cxnSp>
        <p:nvCxnSpPr>
          <p:cNvPr id="8" name="Přímá spojnice se šipkou 7"/>
          <p:cNvCxnSpPr/>
          <p:nvPr/>
        </p:nvCxnSpPr>
        <p:spPr>
          <a:xfrm flipV="1">
            <a:off x="6147257" y="2670448"/>
            <a:ext cx="296951" cy="15506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4788024" y="2670448"/>
            <a:ext cx="165618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6" idx="0"/>
          </p:cNvCxnSpPr>
          <p:nvPr/>
        </p:nvCxnSpPr>
        <p:spPr>
          <a:xfrm flipV="1">
            <a:off x="2087724" y="3445768"/>
            <a:ext cx="540060" cy="584448"/>
          </a:xfrm>
          <a:prstGeom prst="straightConnector1">
            <a:avLst/>
          </a:prstGeom>
          <a:ln cap="rnd" cmpd="thickThin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4861101" y="3573016"/>
            <a:ext cx="647003" cy="648072"/>
          </a:xfrm>
          <a:prstGeom prst="straightConnector1">
            <a:avLst/>
          </a:prstGeom>
          <a:ln cap="rnd" cmpd="thickThin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15793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81</TotalTime>
  <Words>576</Words>
  <Application>Microsoft Office PowerPoint</Application>
  <PresentationFormat>Předvádění na obrazovce (4:3)</PresentationFormat>
  <Paragraphs>150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Jmění</vt:lpstr>
      <vt:lpstr>Fonetika  Prozodie</vt:lpstr>
      <vt:lpstr>Prozodie</vt:lpstr>
      <vt:lpstr>Prozodické prostředky</vt:lpstr>
      <vt:lpstr>Prozodické prostředky</vt:lpstr>
      <vt:lpstr>Prozodické jednotky</vt:lpstr>
      <vt:lpstr>PROZODICKÉ JEDNOTKY SOUVISLÉ ŘEČI</vt:lpstr>
      <vt:lpstr>SLABIKA</vt:lpstr>
      <vt:lpstr>4 TYPY SLABIK dle kombinace V a C</vt:lpstr>
      <vt:lpstr>Stavba slabiky</vt:lpstr>
      <vt:lpstr>Klasifikace slabik podle přízvuku</vt:lpstr>
      <vt:lpstr>Přízvukový takt</vt:lpstr>
      <vt:lpstr>Promluvový úsek </vt:lpstr>
      <vt:lpstr>Promluvový úsek - pauzy</vt:lpstr>
      <vt:lpstr>Promluvový úsek – melodický průběh</vt:lpstr>
      <vt:lpstr>Výpověď</vt:lpstr>
      <vt:lpstr>Výpověď</vt:lpstr>
      <vt:lpstr>PROZODICKÉ PROSTŘEDKY SOUVISLÉ ŘEČI</vt:lpstr>
      <vt:lpstr>SLOVNÍ PŘÍZVUK</vt:lpstr>
      <vt:lpstr>UMÍSTĚNÍ PŘÍZVUKU</vt:lpstr>
      <vt:lpstr>Jak poznám, kde je ve slově přízvuk?</vt:lpstr>
      <vt:lpstr>Grafické označení přízvuku</vt:lpstr>
      <vt:lpstr>GRAFICKÉ PŘÍZVUKY</vt:lpstr>
      <vt:lpstr>Přízvuk podle struktury slova (podle zakončení)</vt:lpstr>
      <vt:lpstr>Přízvuk podle struktury slova (podle zakončení)</vt:lpstr>
      <vt:lpstr>Jednoslabičná slova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Fonetika  prozodie - přízvuk</dc:title>
  <dc:creator>win</dc:creator>
  <cp:lastModifiedBy>win</cp:lastModifiedBy>
  <cp:revision>9</cp:revision>
  <dcterms:created xsi:type="dcterms:W3CDTF">2018-09-30T10:28:42Z</dcterms:created>
  <dcterms:modified xsi:type="dcterms:W3CDTF">2018-10-01T04:55:40Z</dcterms:modified>
</cp:coreProperties>
</file>