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1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F3543-6B39-4CCF-A734-36E76B400FCE}" type="datetimeFigureOut">
              <a:rPr lang="cs-CZ" smtClean="0"/>
              <a:t>5.10.2018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5E59C6-4CAD-486D-AF39-A812192E4C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8611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CD0ACAF-6818-47FE-81DE-51DCF5C844B8}" type="datetimeFigureOut">
              <a:rPr lang="cs-CZ" smtClean="0"/>
              <a:t>5.10.2018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6F82648-A6F5-4043-ACB1-8F5B8FC27762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ACAF-6818-47FE-81DE-51DCF5C844B8}" type="datetimeFigureOut">
              <a:rPr lang="cs-CZ" smtClean="0"/>
              <a:t>5.10.2018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2648-A6F5-4043-ACB1-8F5B8FC277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ACAF-6818-47FE-81DE-51DCF5C844B8}" type="datetimeFigureOut">
              <a:rPr lang="cs-CZ" smtClean="0"/>
              <a:t>5.10.2018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2648-A6F5-4043-ACB1-8F5B8FC277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ACAF-6818-47FE-81DE-51DCF5C844B8}" type="datetimeFigureOut">
              <a:rPr lang="cs-CZ" smtClean="0"/>
              <a:t>5.10.2018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2648-A6F5-4043-ACB1-8F5B8FC277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ACAF-6818-47FE-81DE-51DCF5C844B8}" type="datetimeFigureOut">
              <a:rPr lang="cs-CZ" smtClean="0"/>
              <a:t>5.10.2018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2648-A6F5-4043-ACB1-8F5B8FC277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ACAF-6818-47FE-81DE-51DCF5C844B8}" type="datetimeFigureOut">
              <a:rPr lang="cs-CZ" smtClean="0"/>
              <a:t>5.10.2018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2648-A6F5-4043-ACB1-8F5B8FC2776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ACAF-6818-47FE-81DE-51DCF5C844B8}" type="datetimeFigureOut">
              <a:rPr lang="cs-CZ" smtClean="0"/>
              <a:t>5.10.2018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2648-A6F5-4043-ACB1-8F5B8FC277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ACAF-6818-47FE-81DE-51DCF5C844B8}" type="datetimeFigureOut">
              <a:rPr lang="cs-CZ" smtClean="0"/>
              <a:t>5.10.2018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2648-A6F5-4043-ACB1-8F5B8FC277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ACAF-6818-47FE-81DE-51DCF5C844B8}" type="datetimeFigureOut">
              <a:rPr lang="cs-CZ" smtClean="0"/>
              <a:t>5.10.2018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2648-A6F5-4043-ACB1-8F5B8FC277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ACAF-6818-47FE-81DE-51DCF5C844B8}" type="datetimeFigureOut">
              <a:rPr lang="cs-CZ" smtClean="0"/>
              <a:t>5.10.2018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2648-A6F5-4043-ACB1-8F5B8FC27762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ACAF-6818-47FE-81DE-51DCF5C844B8}" type="datetimeFigureOut">
              <a:rPr lang="cs-CZ" smtClean="0"/>
              <a:t>5.10.2018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2648-A6F5-4043-ACB1-8F5B8FC277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CD0ACAF-6818-47FE-81DE-51DCF5C844B8}" type="datetimeFigureOut">
              <a:rPr lang="cs-CZ" smtClean="0"/>
              <a:t>5.10.2018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6F82648-A6F5-4043-ACB1-8F5B8FC2776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Vel%C3%A1rn%C3%AD_naz%C3%A1l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3100" dirty="0" smtClean="0"/>
              <a:t>FONETIKA </a:t>
            </a:r>
            <a:br>
              <a:rPr lang="cs-CZ" sz="3100" dirty="0" smtClean="0"/>
            </a:br>
            <a:r>
              <a:rPr lang="cs-CZ" sz="3100" dirty="0" smtClean="0"/>
              <a:t>téma:</a:t>
            </a:r>
            <a:br>
              <a:rPr lang="cs-CZ" sz="3100" dirty="0" smtClean="0"/>
            </a:br>
            <a:r>
              <a:rPr lang="cs-CZ" sz="3100" dirty="0" smtClean="0"/>
              <a:t>HLÁSKY A JEJICH ZÁKLADNÍ TŘÍDĚNÍ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</a:p>
          <a:p>
            <a:r>
              <a:rPr lang="cs-CZ" dirty="0" smtClean="0"/>
              <a:t>(hodina 3., 8.10.2018)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91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Foném - stálost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 fonologických protikladů lze dále rozlišit jejich </a:t>
            </a:r>
            <a:r>
              <a:rPr lang="cs-CZ" b="1" dirty="0"/>
              <a:t>stálost</a:t>
            </a:r>
            <a:r>
              <a:rPr lang="cs-CZ" dirty="0"/>
              <a:t> (to jsou </a:t>
            </a:r>
            <a:r>
              <a:rPr lang="cs-CZ" b="1" dirty="0"/>
              <a:t>konstantní protiklady</a:t>
            </a:r>
            <a:r>
              <a:rPr lang="cs-CZ" dirty="0"/>
              <a:t>) a zrušitelnost (</a:t>
            </a:r>
            <a:r>
              <a:rPr lang="cs-CZ" b="1" dirty="0" err="1"/>
              <a:t>neutralizovatelné</a:t>
            </a:r>
            <a:r>
              <a:rPr lang="cs-CZ" dirty="0"/>
              <a:t> protiklady). </a:t>
            </a:r>
            <a:endParaRPr lang="cs-CZ" dirty="0" smtClean="0"/>
          </a:p>
          <a:p>
            <a:r>
              <a:rPr lang="cs-CZ" b="1" dirty="0" smtClean="0"/>
              <a:t>Konstantní </a:t>
            </a:r>
            <a:r>
              <a:rPr lang="cs-CZ" b="1" dirty="0"/>
              <a:t>protiklady </a:t>
            </a:r>
            <a:r>
              <a:rPr lang="cs-CZ" dirty="0"/>
              <a:t>jsou možné ve všech postaveních v daném jazyce, </a:t>
            </a:r>
            <a:endParaRPr lang="cs-CZ" dirty="0" smtClean="0"/>
          </a:p>
          <a:p>
            <a:r>
              <a:rPr lang="cs-CZ" b="1" dirty="0" err="1" smtClean="0"/>
              <a:t>Neutralizovatelné</a:t>
            </a:r>
            <a:r>
              <a:rPr lang="cs-CZ" b="1" dirty="0" smtClean="0"/>
              <a:t> </a:t>
            </a:r>
            <a:r>
              <a:rPr lang="cs-CZ" b="1" dirty="0"/>
              <a:t>protiklady </a:t>
            </a:r>
            <a:r>
              <a:rPr lang="cs-CZ" dirty="0"/>
              <a:t>v některých postaveních zanikají. </a:t>
            </a:r>
            <a:endParaRPr lang="cs-CZ" dirty="0" smtClean="0"/>
          </a:p>
          <a:p>
            <a:r>
              <a:rPr lang="cs-CZ" dirty="0" err="1" smtClean="0"/>
              <a:t>Např</a:t>
            </a:r>
            <a:r>
              <a:rPr lang="cs-CZ" dirty="0" smtClean="0"/>
              <a:t>: (</a:t>
            </a:r>
            <a:r>
              <a:rPr lang="cs-CZ" i="1" dirty="0" smtClean="0"/>
              <a:t>plot</a:t>
            </a:r>
            <a:r>
              <a:rPr lang="cs-CZ" dirty="0"/>
              <a:t> a </a:t>
            </a:r>
            <a:r>
              <a:rPr lang="cs-CZ" i="1" dirty="0" smtClean="0"/>
              <a:t>plod, ploty, plody)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36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HLÁSKA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Hláska</a:t>
            </a:r>
            <a:r>
              <a:rPr lang="cs-CZ" dirty="0"/>
              <a:t> je základní jednotka (segment) </a:t>
            </a:r>
            <a:r>
              <a:rPr lang="cs-CZ" b="1" dirty="0"/>
              <a:t>zvukové </a:t>
            </a:r>
            <a:r>
              <a:rPr lang="cs-CZ" b="1" dirty="0" smtClean="0"/>
              <a:t>stránky řeči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Při tvoření (artikulaci) </a:t>
            </a:r>
            <a:r>
              <a:rPr lang="cs-CZ" b="1" dirty="0"/>
              <a:t>hlásek vychází z </a:t>
            </a:r>
            <a:r>
              <a:rPr lang="cs-CZ" b="1" dirty="0" smtClean="0"/>
              <a:t>plic</a:t>
            </a:r>
            <a:r>
              <a:rPr lang="cs-CZ" b="1" dirty="0"/>
              <a:t> vzduchový proud do hlasových orgánů </a:t>
            </a:r>
            <a:r>
              <a:rPr lang="cs-CZ" b="1" dirty="0" smtClean="0"/>
              <a:t>(mluvidla), </a:t>
            </a:r>
            <a:r>
              <a:rPr lang="cs-CZ" b="1" dirty="0"/>
              <a:t>v nichž se vytváří lidský </a:t>
            </a:r>
            <a:r>
              <a:rPr lang="cs-CZ" b="1" dirty="0" smtClean="0"/>
              <a:t>hlas. </a:t>
            </a:r>
            <a:r>
              <a:rPr lang="cs-CZ" dirty="0"/>
              <a:t>Z hlasivek postupuje výdechový proud do artikulačních orgánů (resonanční ústní, popř. nosní dutina, jazyk, měkké a tvrdé patro, dásně, zuby a rty).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160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Hláska a dvojí vnímání pojmu </a:t>
            </a:r>
            <a:r>
              <a:rPr lang="cs-CZ" sz="2700" dirty="0" smtClean="0"/>
              <a:t> podle: Krčmová  (2006), Čechová (2000)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Pojem „hláska“ lze </a:t>
            </a:r>
            <a:r>
              <a:rPr lang="cs-CZ" b="1" dirty="0"/>
              <a:t>chápat dvojím způsobem</a:t>
            </a:r>
            <a:r>
              <a:rPr lang="cs-CZ" dirty="0"/>
              <a:t>, a to buď jako konkrétní </a:t>
            </a:r>
            <a:r>
              <a:rPr lang="cs-CZ" dirty="0" smtClean="0"/>
              <a:t>zvuk</a:t>
            </a:r>
            <a:r>
              <a:rPr lang="cs-CZ" dirty="0"/>
              <a:t> (fón), nebo jako abstraktní funkční jednotku jazyka </a:t>
            </a:r>
            <a:r>
              <a:rPr lang="cs-CZ" dirty="0" smtClean="0"/>
              <a:t>(foném).</a:t>
            </a:r>
            <a:endParaRPr lang="cs-CZ" dirty="0"/>
          </a:p>
          <a:p>
            <a:r>
              <a:rPr lang="cs-CZ" b="1" dirty="0"/>
              <a:t>Fón</a:t>
            </a:r>
            <a:r>
              <a:rPr lang="cs-CZ" dirty="0"/>
              <a:t> je </a:t>
            </a:r>
            <a:r>
              <a:rPr lang="cs-CZ" b="1" dirty="0"/>
              <a:t>konkrétní zvuk představující určitou hlásku</a:t>
            </a:r>
            <a:r>
              <a:rPr lang="cs-CZ" dirty="0"/>
              <a:t>, jehož tvorbou a fyzikálními vlastnosti se zabývá </a:t>
            </a:r>
            <a:r>
              <a:rPr lang="cs-CZ" b="1" dirty="0" smtClean="0"/>
              <a:t>FONETIKA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b="1" dirty="0"/>
              <a:t>Foném</a:t>
            </a:r>
            <a:r>
              <a:rPr lang="cs-CZ" dirty="0"/>
              <a:t> je </a:t>
            </a:r>
            <a:r>
              <a:rPr lang="cs-CZ" b="1" dirty="0"/>
              <a:t>abstraktní označení pro hlásku</a:t>
            </a:r>
            <a:r>
              <a:rPr lang="cs-CZ" dirty="0"/>
              <a:t>. Byl zaveden proto, že jednotlivé hlásky se mohou vlivem okolností vyslovovat nekonečně velkým množstvím </a:t>
            </a:r>
            <a:r>
              <a:rPr lang="cs-CZ" dirty="0" smtClean="0"/>
              <a:t>způsobů. Fonémy </a:t>
            </a:r>
            <a:r>
              <a:rPr lang="cs-CZ" dirty="0"/>
              <a:t>je možné od sebe odlišit podle určitých podstatných znaků, které zároveň rozlišují význam slov. Fonémy, jejich funkcí a popisem rozdílů mezi nimi se zabývá </a:t>
            </a:r>
            <a:r>
              <a:rPr lang="cs-CZ" b="1" dirty="0" smtClean="0"/>
              <a:t>FONOLOGIE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440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DĚLENÍ HLÁSEK V PORTUGALŠTINĚ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3 ZÁKLADNÍ SKUPINY: </a:t>
            </a:r>
          </a:p>
          <a:p>
            <a:endParaRPr lang="cs-CZ" sz="2800" b="1" dirty="0" smtClean="0"/>
          </a:p>
          <a:p>
            <a:pPr lvl="1"/>
            <a:r>
              <a:rPr lang="cs-CZ" b="1" dirty="0" smtClean="0"/>
              <a:t>SAMOHLÁSKY - </a:t>
            </a:r>
            <a:r>
              <a:rPr lang="cs-CZ" b="1" i="1" dirty="0" err="1" smtClean="0"/>
              <a:t>vogais</a:t>
            </a:r>
            <a:endParaRPr lang="cs-CZ" b="1" i="1" dirty="0" smtClean="0"/>
          </a:p>
          <a:p>
            <a:pPr lvl="1"/>
            <a:r>
              <a:rPr lang="cs-CZ" b="1" dirty="0" smtClean="0"/>
              <a:t>SOUHLÁSKY - </a:t>
            </a:r>
            <a:r>
              <a:rPr lang="cs-CZ" b="1" i="1" dirty="0" err="1" smtClean="0"/>
              <a:t>consoantes</a:t>
            </a:r>
            <a:endParaRPr lang="cs-CZ" b="1" i="1" dirty="0" smtClean="0"/>
          </a:p>
          <a:p>
            <a:pPr lvl="1"/>
            <a:r>
              <a:rPr lang="cs-CZ" b="1" dirty="0" smtClean="0"/>
              <a:t>POLOSAMOHLÁSKY – </a:t>
            </a:r>
            <a:r>
              <a:rPr lang="cs-CZ" b="1" i="1" dirty="0" err="1" smtClean="0"/>
              <a:t>semivogais</a:t>
            </a:r>
            <a:endParaRPr lang="cs-CZ" b="1" i="1" dirty="0" smtClean="0"/>
          </a:p>
          <a:p>
            <a:pPr lvl="2"/>
            <a:r>
              <a:rPr lang="cs-CZ" b="1" i="1" dirty="0" smtClean="0"/>
              <a:t>(</a:t>
            </a:r>
            <a:r>
              <a:rPr lang="cs-CZ" b="1" dirty="0" smtClean="0"/>
              <a:t>pro polosamohlásky existují i jiné termíny: </a:t>
            </a:r>
            <a:r>
              <a:rPr lang="cs-CZ" b="1" i="1" dirty="0" err="1" smtClean="0"/>
              <a:t>polosouhláska</a:t>
            </a:r>
            <a:r>
              <a:rPr lang="cs-CZ" b="1" i="1" dirty="0" smtClean="0"/>
              <a:t> (</a:t>
            </a:r>
            <a:r>
              <a:rPr lang="cs-CZ" b="1" i="1" dirty="0" err="1" smtClean="0"/>
              <a:t>semiconsoante</a:t>
            </a:r>
            <a:r>
              <a:rPr lang="cs-CZ" b="1" i="1" dirty="0" smtClean="0"/>
              <a:t>) nebo anglické termíny </a:t>
            </a:r>
            <a:r>
              <a:rPr lang="cs-CZ" b="1" i="1" dirty="0" err="1" smtClean="0"/>
              <a:t>glide</a:t>
            </a:r>
            <a:r>
              <a:rPr lang="cs-CZ" b="1" i="1" dirty="0" smtClean="0"/>
              <a:t> a </a:t>
            </a:r>
            <a:r>
              <a:rPr lang="cs-CZ" b="1" i="1" dirty="0" err="1" smtClean="0"/>
              <a:t>aproximanta</a:t>
            </a:r>
            <a:r>
              <a:rPr lang="cs-CZ" b="1" i="1" dirty="0" smtClean="0"/>
              <a:t>)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379058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Samohlásky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7056900" cy="3769644"/>
          </a:xfrm>
        </p:spPr>
        <p:txBody>
          <a:bodyPr/>
          <a:lstStyle/>
          <a:p>
            <a:r>
              <a:rPr lang="cs-CZ" dirty="0" smtClean="0"/>
              <a:t>Mají tónovou podstatu s největším uvolněním průchodu hláskovacím traktem</a:t>
            </a:r>
          </a:p>
          <a:p>
            <a:r>
              <a:rPr lang="cs-CZ" dirty="0" smtClean="0"/>
              <a:t>Jsou jádrem slabiky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SamohlÃ¡ska [e]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645024"/>
            <a:ext cx="3024336" cy="22774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110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souhlásky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Zvukovou podstatou je šum, doprovázený větší či menší přítomností tónu</a:t>
            </a:r>
          </a:p>
          <a:p>
            <a:r>
              <a:rPr lang="cs-CZ" dirty="0" smtClean="0"/>
              <a:t>Na různých místech se v nadhrtanových dutinách vytvářejí překážky</a:t>
            </a:r>
          </a:p>
          <a:p>
            <a:r>
              <a:rPr lang="cs-CZ" dirty="0" smtClean="0"/>
              <a:t>Netvoří jádro slabiky (i když v češtině je výjimka l, r, m (vlak, </a:t>
            </a:r>
            <a:r>
              <a:rPr lang="cs-CZ" dirty="0" err="1" smtClean="0"/>
              <a:t>krkr</a:t>
            </a:r>
            <a:r>
              <a:rPr lang="cs-CZ" dirty="0" smtClean="0"/>
              <a:t>, sedm).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767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Souhlásky – překážka v průchodu hláskovacím </a:t>
            </a:r>
            <a:r>
              <a:rPr lang="cs-CZ" dirty="0" err="1" smtClean="0"/>
              <a:t>trakten</a:t>
            </a:r>
            <a:endParaRPr lang="cs-CZ" dirty="0"/>
          </a:p>
        </p:txBody>
      </p:sp>
      <p:pic>
        <p:nvPicPr>
          <p:cNvPr id="4" name="Zástupný symbol pro obsah 3" descr="https://upload.wikimedia.org/wikipedia/commons/1/13/Mluvidla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305" y="2924944"/>
            <a:ext cx="2205639" cy="233146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Šipka dolů 4"/>
          <p:cNvSpPr/>
          <p:nvPr/>
        </p:nvSpPr>
        <p:spPr>
          <a:xfrm>
            <a:off x="1856405" y="2975208"/>
            <a:ext cx="242316" cy="8343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1104195" y="4242197"/>
            <a:ext cx="84924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Artikulace konstrikti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780928"/>
            <a:ext cx="1905000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892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Glidy</a:t>
            </a:r>
            <a:r>
              <a:rPr lang="cs-CZ" dirty="0" smtClean="0"/>
              <a:t>/</a:t>
            </a:r>
            <a:r>
              <a:rPr lang="cs-CZ" dirty="0" err="1" smtClean="0"/>
              <a:t>aproximanty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323651"/>
            <a:ext cx="6840760" cy="4084619"/>
          </a:xfrm>
        </p:spPr>
        <p:txBody>
          <a:bodyPr/>
          <a:lstStyle/>
          <a:p>
            <a:r>
              <a:rPr lang="cs-CZ" dirty="0" smtClean="0"/>
              <a:t>Přibližují se výslovností samohláskám, ale na rozdíl od nich nemohou být nositelem přízvuku a nikdy se nedistribuují samostatně </a:t>
            </a:r>
          </a:p>
          <a:p>
            <a:r>
              <a:rPr lang="cs-CZ" dirty="0" smtClean="0"/>
              <a:t>Palatální 	/w/	bilabiální </a:t>
            </a:r>
            <a:r>
              <a:rPr lang="cs-CZ" dirty="0" err="1" smtClean="0"/>
              <a:t>aproximanta</a:t>
            </a:r>
            <a:r>
              <a:rPr lang="cs-CZ" dirty="0" smtClean="0"/>
              <a:t> /j/</a:t>
            </a:r>
          </a:p>
          <a:p>
            <a:pPr marL="68580" indent="0">
              <a:buNone/>
            </a:pPr>
            <a:endParaRPr lang="cs-CZ" dirty="0"/>
          </a:p>
        </p:txBody>
      </p:sp>
      <p:pic>
        <p:nvPicPr>
          <p:cNvPr id="4" name="Obrázek 3" descr="Bilabial approximan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421088"/>
            <a:ext cx="1296144" cy="16111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Palatal approximant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396" y="4653136"/>
            <a:ext cx="1404780" cy="14847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377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/>
          <a:lstStyle/>
          <a:p>
            <a:r>
              <a:rPr lang="cs-CZ" dirty="0" err="1" smtClean="0"/>
              <a:t>Glidy</a:t>
            </a:r>
            <a:r>
              <a:rPr lang="cs-CZ" dirty="0" smtClean="0"/>
              <a:t>/</a:t>
            </a:r>
            <a:r>
              <a:rPr lang="cs-CZ" dirty="0" err="1" smtClean="0"/>
              <a:t>aproximanty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988840"/>
            <a:ext cx="6912768" cy="4320480"/>
          </a:xfrm>
        </p:spPr>
        <p:txBody>
          <a:bodyPr/>
          <a:lstStyle/>
          <a:p>
            <a:r>
              <a:rPr lang="cs-CZ" dirty="0" smtClean="0"/>
              <a:t>Jsou součástí diftongů i triftongů</a:t>
            </a:r>
          </a:p>
          <a:p>
            <a:endParaRPr lang="cs-CZ" dirty="0"/>
          </a:p>
        </p:txBody>
      </p:sp>
      <p:pic>
        <p:nvPicPr>
          <p:cNvPr id="4" name="Obrázek 3" descr="VÃ½sledek obrÃ¡zku pro ditongo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492896"/>
            <a:ext cx="5256583" cy="36724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552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/>
          <a:lstStyle/>
          <a:p>
            <a:r>
              <a:rPr lang="cs-CZ" dirty="0" err="1" smtClean="0"/>
              <a:t>Glidy</a:t>
            </a:r>
            <a:r>
              <a:rPr lang="cs-CZ" dirty="0" smtClean="0"/>
              <a:t>/</a:t>
            </a:r>
            <a:r>
              <a:rPr lang="cs-CZ" dirty="0" err="1" smtClean="0"/>
              <a:t>aproximanty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988840"/>
            <a:ext cx="6912768" cy="4320480"/>
          </a:xfrm>
        </p:spPr>
        <p:txBody>
          <a:bodyPr/>
          <a:lstStyle/>
          <a:p>
            <a:r>
              <a:rPr lang="pt-BR" dirty="0" smtClean="0"/>
              <a:t>Palavras </a:t>
            </a:r>
            <a:r>
              <a:rPr lang="pt-BR" dirty="0"/>
              <a:t>com Tritongo</a:t>
            </a:r>
          </a:p>
          <a:p>
            <a:r>
              <a:rPr lang="pt-BR" dirty="0"/>
              <a:t>Urug</a:t>
            </a:r>
            <a:r>
              <a:rPr lang="pt-BR" b="1" dirty="0"/>
              <a:t>uai</a:t>
            </a:r>
            <a:endParaRPr lang="pt-BR" dirty="0"/>
          </a:p>
          <a:p>
            <a:r>
              <a:rPr lang="pt-BR" dirty="0"/>
              <a:t>Parag</a:t>
            </a:r>
            <a:r>
              <a:rPr lang="pt-BR" b="1" dirty="0"/>
              <a:t>uai</a:t>
            </a:r>
            <a:endParaRPr lang="pt-BR" dirty="0"/>
          </a:p>
          <a:p>
            <a:r>
              <a:rPr lang="pt-BR" dirty="0"/>
              <a:t>Q</a:t>
            </a:r>
            <a:r>
              <a:rPr lang="pt-BR" b="1" dirty="0"/>
              <a:t>uai</a:t>
            </a:r>
            <a:r>
              <a:rPr lang="pt-BR" dirty="0"/>
              <a:t>s</a:t>
            </a:r>
          </a:p>
          <a:p>
            <a:r>
              <a:rPr lang="pt-BR" dirty="0"/>
              <a:t>Ig</a:t>
            </a:r>
            <a:r>
              <a:rPr lang="pt-BR" b="1" dirty="0"/>
              <a:t>uai</a:t>
            </a:r>
            <a:r>
              <a:rPr lang="pt-BR" dirty="0"/>
              <a:t>s</a:t>
            </a:r>
          </a:p>
          <a:p>
            <a:r>
              <a:rPr lang="pt-BR" dirty="0"/>
              <a:t>Sag</a:t>
            </a:r>
            <a:r>
              <a:rPr lang="pt-BR" b="1" dirty="0"/>
              <a:t>uão</a:t>
            </a:r>
            <a:endParaRPr lang="pt-BR" dirty="0"/>
          </a:p>
          <a:p>
            <a:r>
              <a:rPr lang="pt-BR" dirty="0"/>
              <a:t>Esp</a:t>
            </a:r>
            <a:r>
              <a:rPr lang="pt-BR" b="1" dirty="0"/>
              <a:t>iõe</a:t>
            </a:r>
            <a:r>
              <a:rPr lang="pt-BR" dirty="0"/>
              <a:t>s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809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Lineární členění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Postupným lineárním členěním mluvené řeči lze stanovat slabiky – tedy základní jednotky souvislého řečového projevu</a:t>
            </a:r>
          </a:p>
          <a:p>
            <a:r>
              <a:rPr lang="cs-CZ" dirty="0" smtClean="0"/>
              <a:t>Slabiky jsou dále dělitelné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509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poslechněte si: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547664" y="2924945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https://</a:t>
            </a:r>
            <a:r>
              <a:rPr lang="cs-CZ" dirty="0" err="1" smtClean="0"/>
              <a:t>www.youtube.com</a:t>
            </a:r>
            <a:r>
              <a:rPr lang="cs-CZ" dirty="0" smtClean="0"/>
              <a:t>/</a:t>
            </a:r>
            <a:r>
              <a:rPr lang="cs-CZ" dirty="0" err="1" smtClean="0"/>
              <a:t>watch?v</a:t>
            </a:r>
            <a:r>
              <a:rPr lang="cs-CZ" dirty="0" smtClean="0"/>
              <a:t>=-</a:t>
            </a:r>
            <a:r>
              <a:rPr lang="cs-CZ" dirty="0" err="1" smtClean="0"/>
              <a:t>Ka1mbYFSrU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4569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Bibliografie: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Tláskal, J. Fonetika  a fonologie současné portugalštiny, 2006 (Karolinum, Praha)</a:t>
            </a:r>
          </a:p>
          <a:p>
            <a:r>
              <a:rPr lang="cs-CZ" dirty="0" smtClean="0"/>
              <a:t>Pálková, Z. Fonetika a fonologie češtiny (1994)</a:t>
            </a:r>
          </a:p>
          <a:p>
            <a:r>
              <a:rPr lang="cs-CZ" dirty="0" smtClean="0"/>
              <a:t>Čechová </a:t>
            </a:r>
            <a:r>
              <a:rPr lang="cs-CZ" dirty="0"/>
              <a:t>M. a kol., Čeština – řeč a jazyk. 2. vydání, </a:t>
            </a:r>
            <a:r>
              <a:rPr lang="cs-CZ" dirty="0" err="1"/>
              <a:t>ISV</a:t>
            </a:r>
            <a:r>
              <a:rPr lang="cs-CZ" dirty="0"/>
              <a:t> Praha 2000.</a:t>
            </a:r>
          </a:p>
          <a:p>
            <a:r>
              <a:rPr lang="cs-CZ" dirty="0"/>
              <a:t>Krčmová M. Úvod do fonetiky a fonologie pro bohemisty. FF OU, Ostrava 2006.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976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626" cy="1008112"/>
          </a:xfrm>
        </p:spPr>
        <p:txBody>
          <a:bodyPr>
            <a:normAutofit/>
          </a:bodyPr>
          <a:lstStyle/>
          <a:p>
            <a:r>
              <a:rPr lang="cs-CZ" dirty="0" smtClean="0"/>
              <a:t>Stavba slabiky</a:t>
            </a:r>
            <a:endParaRPr lang="cs-CZ" dirty="0"/>
          </a:p>
        </p:txBody>
      </p:sp>
      <p:sp>
        <p:nvSpPr>
          <p:cNvPr id="15" name="Zástupný symbol pro obsah 14"/>
          <p:cNvSpPr>
            <a:spLocks noGrp="1"/>
          </p:cNvSpPr>
          <p:nvPr>
            <p:ph sz="quarter" idx="1"/>
          </p:nvPr>
        </p:nvSpPr>
        <p:spPr>
          <a:xfrm>
            <a:off x="6161557" y="1700808"/>
            <a:ext cx="1800200" cy="1178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cs-CZ" sz="1600" dirty="0" smtClean="0"/>
              <a:t>ZÁKLAD SLABIKY</a:t>
            </a:r>
            <a:endParaRPr lang="cs-CZ" sz="1600" dirty="0"/>
          </a:p>
        </p:txBody>
      </p:sp>
      <p:sp>
        <p:nvSpPr>
          <p:cNvPr id="4" name="Ovál 3"/>
          <p:cNvSpPr/>
          <p:nvPr/>
        </p:nvSpPr>
        <p:spPr>
          <a:xfrm>
            <a:off x="2483768" y="1628800"/>
            <a:ext cx="2545432" cy="24014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NUKLEUS</a:t>
            </a:r>
            <a:endParaRPr lang="cs-CZ" sz="2000" b="1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Samohláska</a:t>
            </a:r>
          </a:p>
          <a:p>
            <a:pPr marL="285750" indent="-285750">
              <a:buFontTx/>
              <a:buChar char="-"/>
            </a:pPr>
            <a:r>
              <a:rPr lang="cs-CZ" sz="2000" dirty="0" smtClean="0"/>
              <a:t>Dvojhláska</a:t>
            </a:r>
          </a:p>
          <a:p>
            <a:pPr marL="285750" indent="-285750">
              <a:buFontTx/>
              <a:buChar char="-"/>
            </a:pPr>
            <a:r>
              <a:rPr lang="cs-CZ" sz="2000" dirty="0" smtClean="0"/>
              <a:t>trojhláska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5220072" y="3974591"/>
            <a:ext cx="1841585" cy="1945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/>
              <a:t>KODA</a:t>
            </a:r>
            <a:endParaRPr lang="cs-CZ" b="1" dirty="0" smtClean="0"/>
          </a:p>
          <a:p>
            <a:pPr algn="ctr"/>
            <a:r>
              <a:rPr lang="cs-CZ" dirty="0" smtClean="0"/>
              <a:t>C, </a:t>
            </a:r>
            <a:r>
              <a:rPr lang="cs-CZ" dirty="0" err="1" smtClean="0"/>
              <a:t>CC</a:t>
            </a:r>
            <a:r>
              <a:rPr lang="cs-CZ" dirty="0" smtClean="0"/>
              <a:t>, </a:t>
            </a:r>
            <a:r>
              <a:rPr lang="cs-CZ" dirty="0" err="1" smtClean="0"/>
              <a:t>CCC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1115616" y="4030216"/>
            <a:ext cx="1944216" cy="1919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/>
              <a:t>PRAETURA</a:t>
            </a:r>
            <a:endParaRPr lang="cs-CZ" sz="2000" b="1" dirty="0" smtClean="0"/>
          </a:p>
          <a:p>
            <a:pPr algn="ctr"/>
            <a:r>
              <a:rPr lang="cs-CZ" sz="2000" dirty="0" smtClean="0"/>
              <a:t>C, </a:t>
            </a:r>
            <a:r>
              <a:rPr lang="cs-CZ" sz="2000" dirty="0" err="1" smtClean="0"/>
              <a:t>CC</a:t>
            </a:r>
            <a:r>
              <a:rPr lang="cs-CZ" sz="2000" dirty="0" smtClean="0"/>
              <a:t>, </a:t>
            </a:r>
            <a:r>
              <a:rPr lang="cs-CZ" sz="2000" dirty="0" err="1" smtClean="0"/>
              <a:t>CCC</a:t>
            </a:r>
            <a:r>
              <a:rPr lang="cs-CZ" sz="2000" dirty="0" smtClean="0"/>
              <a:t>.</a:t>
            </a:r>
            <a:endParaRPr lang="cs-CZ" dirty="0"/>
          </a:p>
        </p:txBody>
      </p:sp>
      <p:cxnSp>
        <p:nvCxnSpPr>
          <p:cNvPr id="8" name="Přímá spojnice se šipkou 7"/>
          <p:cNvCxnSpPr/>
          <p:nvPr/>
        </p:nvCxnSpPr>
        <p:spPr>
          <a:xfrm flipV="1">
            <a:off x="6147257" y="2670448"/>
            <a:ext cx="296951" cy="1550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788024" y="2670448"/>
            <a:ext cx="16561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6" idx="0"/>
          </p:cNvCxnSpPr>
          <p:nvPr/>
        </p:nvCxnSpPr>
        <p:spPr>
          <a:xfrm flipV="1">
            <a:off x="2087724" y="3445768"/>
            <a:ext cx="540060" cy="584448"/>
          </a:xfrm>
          <a:prstGeom prst="straightConnector1">
            <a:avLst/>
          </a:prstGeom>
          <a:ln cap="rnd" cmpd="thickThin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4861101" y="3573016"/>
            <a:ext cx="647003" cy="648072"/>
          </a:xfrm>
          <a:prstGeom prst="straightConnector1">
            <a:avLst/>
          </a:prstGeom>
          <a:ln cap="rnd" cmpd="thickThin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439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slabiky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 smtClean="0"/>
              <a:t>Ty prvky, které tvoří slabiku, se nazývají </a:t>
            </a:r>
            <a:r>
              <a:rPr lang="cs-CZ" dirty="0" smtClean="0">
                <a:solidFill>
                  <a:srgbClr val="FF0000"/>
                </a:solidFill>
              </a:rPr>
              <a:t>hlásky</a:t>
            </a:r>
            <a:r>
              <a:rPr lang="cs-CZ" dirty="0" smtClean="0"/>
              <a:t> – jsou to </a:t>
            </a:r>
            <a:r>
              <a:rPr lang="cs-CZ" b="1" dirty="0" smtClean="0"/>
              <a:t>základní stavební jednotky řeči: </a:t>
            </a:r>
          </a:p>
          <a:p>
            <a:endParaRPr lang="cs-CZ" dirty="0"/>
          </a:p>
          <a:p>
            <a:r>
              <a:rPr lang="cs-CZ" dirty="0" smtClean="0"/>
              <a:t>Srovnej s definicí slabiky – to je </a:t>
            </a:r>
            <a:r>
              <a:rPr lang="cs-CZ" b="1" dirty="0" smtClean="0"/>
              <a:t>základní (komplexní) jednotka souvislého řečového projevu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2636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HLÁSKA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Jde o </a:t>
            </a:r>
            <a:r>
              <a:rPr lang="cs-CZ" b="1" dirty="0" smtClean="0"/>
              <a:t>pojem obecný </a:t>
            </a:r>
            <a:r>
              <a:rPr lang="cs-CZ" dirty="0" smtClean="0"/>
              <a:t>– je to obecná neznaková jednotka, elementární zvukový segment, který je vymezen výčtem fyzikálních vlastností zvukové matérie (artikulačních, akustických a percepčních). </a:t>
            </a:r>
          </a:p>
          <a:p>
            <a:r>
              <a:rPr lang="cs-CZ" b="1" dirty="0" smtClean="0"/>
              <a:t>Není to konkrétní </a:t>
            </a:r>
            <a:r>
              <a:rPr lang="cs-CZ" dirty="0" smtClean="0"/>
              <a:t>jednotlivina, tedy určitý zvuk, který byl realizován v daném okamžiku daným mluvčím.</a:t>
            </a:r>
          </a:p>
          <a:p>
            <a:r>
              <a:rPr lang="cs-CZ" dirty="0" smtClean="0"/>
              <a:t>Je tedy stupněm </a:t>
            </a:r>
            <a:r>
              <a:rPr lang="cs-CZ" b="1" dirty="0" smtClean="0"/>
              <a:t>zobecnění</a:t>
            </a:r>
            <a:r>
              <a:rPr lang="cs-CZ" dirty="0" smtClean="0"/>
              <a:t> nesmírně proměnlivé zvukové reality lidské řeči.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645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Hláska a foném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000" dirty="0" smtClean="0"/>
              <a:t>podle Karlík, Nekula, </a:t>
            </a:r>
            <a:r>
              <a:rPr lang="cs-CZ" sz="2000" dirty="0" err="1" smtClean="0"/>
              <a:t>Pleskalová</a:t>
            </a:r>
            <a:r>
              <a:rPr lang="cs-CZ" sz="2000" dirty="0" smtClean="0"/>
              <a:t> (2004), Pálková(1994)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HLÁSKA</a:t>
            </a:r>
            <a:r>
              <a:rPr lang="cs-CZ" dirty="0" smtClean="0"/>
              <a:t> je </a:t>
            </a:r>
            <a:r>
              <a:rPr lang="cs-CZ" b="1" dirty="0" smtClean="0"/>
              <a:t>nejmenší zvukový prvek </a:t>
            </a:r>
            <a:r>
              <a:rPr lang="cs-CZ" dirty="0" smtClean="0"/>
              <a:t>jazyka získaný segmentací promluvy. Je charakterizován </a:t>
            </a:r>
            <a:r>
              <a:rPr lang="cs-CZ" b="1" dirty="0" smtClean="0"/>
              <a:t>souborem zobecněných fyzikálních a fyziologických vlastností</a:t>
            </a:r>
            <a:r>
              <a:rPr lang="cs-CZ" dirty="0" smtClean="0"/>
              <a:t>. Nejde o konkrétní realizaci uskutečněnou konkrétním mluvčím v danou chvíli na daném místě, ale </a:t>
            </a:r>
            <a:r>
              <a:rPr lang="cs-CZ" b="1" dirty="0" smtClean="0"/>
              <a:t>o typ </a:t>
            </a:r>
            <a:r>
              <a:rPr lang="cs-CZ" dirty="0" smtClean="0"/>
              <a:t>mající již zmíněné vlastnosti. </a:t>
            </a:r>
          </a:p>
          <a:p>
            <a:endParaRPr lang="cs-CZ" dirty="0" smtClean="0"/>
          </a:p>
          <a:p>
            <a:r>
              <a:rPr lang="cs-CZ" sz="2600" b="1" dirty="0" smtClean="0">
                <a:solidFill>
                  <a:srgbClr val="FF0000"/>
                </a:solidFill>
              </a:rPr>
              <a:t>FONÉM</a:t>
            </a:r>
            <a:r>
              <a:rPr lang="cs-CZ" sz="2600" dirty="0" smtClean="0"/>
              <a:t> </a:t>
            </a:r>
            <a:r>
              <a:rPr lang="cs-CZ" dirty="0" smtClean="0"/>
              <a:t>je </a:t>
            </a:r>
            <a:r>
              <a:rPr lang="cs-CZ" b="1" dirty="0" smtClean="0"/>
              <a:t>obecná neznaková jednotka</a:t>
            </a:r>
            <a:r>
              <a:rPr lang="cs-CZ" dirty="0" smtClean="0"/>
              <a:t>  (tedy negrafická), je </a:t>
            </a:r>
            <a:r>
              <a:rPr lang="cs-CZ" b="1" dirty="0" smtClean="0"/>
              <a:t>nejmenší segment zvukového plánu jazyka schopný rozlišovat v rámci daného jazyka morfémy,</a:t>
            </a:r>
            <a:r>
              <a:rPr lang="cs-CZ" dirty="0" smtClean="0"/>
              <a:t> slova a tvary slov různého významu, ačkoliv sám obdařen významem není. </a:t>
            </a:r>
            <a:r>
              <a:rPr lang="cs-CZ" b="1" dirty="0" smtClean="0"/>
              <a:t>Ve vztahu k hlásce je foném označením pro různě početnou třídu příbuzných prvků (hlásek). </a:t>
            </a:r>
            <a:r>
              <a:rPr lang="cs-CZ" dirty="0" smtClean="0"/>
              <a:t>Ty mají takové společné vlastnosti, které je odlišují od prvků třídy jiné, ačkoliv se mohou některými jinými vlastnostmi od sebe lišit. </a:t>
            </a:r>
          </a:p>
          <a:p>
            <a:endParaRPr lang="cs-CZ" dirty="0" smtClean="0"/>
          </a:p>
          <a:p>
            <a:r>
              <a:rPr lang="cs-CZ" dirty="0" smtClean="0"/>
              <a:t>Z </a:t>
            </a:r>
            <a:r>
              <a:rPr lang="cs-CZ" b="1" dirty="0" smtClean="0"/>
              <a:t>hlediska </a:t>
            </a:r>
            <a:r>
              <a:rPr lang="cs-CZ" b="1" dirty="0" smtClean="0">
                <a:solidFill>
                  <a:srgbClr val="00B0F0"/>
                </a:solidFill>
              </a:rPr>
              <a:t>fonetiky mluvíme o hláskách</a:t>
            </a:r>
            <a:r>
              <a:rPr lang="cs-CZ" b="1" dirty="0"/>
              <a:t> </a:t>
            </a:r>
            <a:r>
              <a:rPr lang="cs-CZ" b="1" dirty="0" smtClean="0"/>
              <a:t>a</a:t>
            </a:r>
          </a:p>
          <a:p>
            <a:r>
              <a:rPr lang="cs-CZ" b="1" dirty="0" smtClean="0"/>
              <a:t>z pohledu </a:t>
            </a:r>
            <a:r>
              <a:rPr lang="cs-CZ" b="1" dirty="0" smtClean="0">
                <a:solidFill>
                  <a:srgbClr val="7030A0"/>
                </a:solidFill>
              </a:rPr>
              <a:t>fonologie o variantách fonémů (alofonech).</a:t>
            </a:r>
            <a:endParaRPr lang="cs-CZ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3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FONÉM – základní popis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Záměna </a:t>
            </a:r>
            <a:r>
              <a:rPr lang="cs-CZ" dirty="0">
                <a:solidFill>
                  <a:schemeClr val="tx1"/>
                </a:solidFill>
              </a:rPr>
              <a:t>fonému má schopnost změnit </a:t>
            </a:r>
            <a:r>
              <a:rPr lang="cs-CZ" dirty="0" smtClean="0">
                <a:solidFill>
                  <a:schemeClr val="tx1"/>
                </a:solidFill>
              </a:rPr>
              <a:t>význam slova (např</a:t>
            </a:r>
            <a:r>
              <a:rPr lang="cs-CZ" dirty="0">
                <a:solidFill>
                  <a:schemeClr val="tx1"/>
                </a:solidFill>
              </a:rPr>
              <a:t>. l</a:t>
            </a:r>
            <a:r>
              <a:rPr lang="cs-CZ" b="1" dirty="0">
                <a:solidFill>
                  <a:schemeClr val="tx1"/>
                </a:solidFill>
              </a:rPr>
              <a:t>i</a:t>
            </a:r>
            <a:r>
              <a:rPr lang="cs-CZ" dirty="0">
                <a:solidFill>
                  <a:schemeClr val="tx1"/>
                </a:solidFill>
              </a:rPr>
              <a:t>s – l</a:t>
            </a:r>
            <a:r>
              <a:rPr lang="cs-CZ" b="1" dirty="0">
                <a:solidFill>
                  <a:schemeClr val="tx1"/>
                </a:solidFill>
              </a:rPr>
              <a:t>e</a:t>
            </a:r>
            <a:r>
              <a:rPr lang="cs-CZ" dirty="0">
                <a:solidFill>
                  <a:schemeClr val="tx1"/>
                </a:solidFill>
              </a:rPr>
              <a:t>s – l</a:t>
            </a:r>
            <a:r>
              <a:rPr lang="cs-CZ" b="1" dirty="0">
                <a:solidFill>
                  <a:schemeClr val="tx1"/>
                </a:solidFill>
              </a:rPr>
              <a:t>o</a:t>
            </a:r>
            <a:r>
              <a:rPr lang="cs-CZ" dirty="0">
                <a:solidFill>
                  <a:schemeClr val="tx1"/>
                </a:solidFill>
              </a:rPr>
              <a:t>s). </a:t>
            </a:r>
            <a:r>
              <a:rPr lang="cs-CZ" b="1" dirty="0">
                <a:solidFill>
                  <a:schemeClr val="tx1"/>
                </a:solidFill>
              </a:rPr>
              <a:t>Foném tedy není každá </a:t>
            </a:r>
            <a:r>
              <a:rPr lang="cs-CZ" b="1" dirty="0" smtClean="0">
                <a:solidFill>
                  <a:schemeClr val="tx1"/>
                </a:solidFill>
              </a:rPr>
              <a:t>hláska</a:t>
            </a:r>
            <a:r>
              <a:rPr lang="cs-CZ" dirty="0">
                <a:solidFill>
                  <a:schemeClr val="tx1"/>
                </a:solidFill>
              </a:rPr>
              <a:t> (ve smyslu konkrétního zvuku), nýbrž jen ta, která je </a:t>
            </a:r>
            <a:r>
              <a:rPr lang="cs-CZ" b="1" dirty="0">
                <a:solidFill>
                  <a:schemeClr val="tx1"/>
                </a:solidFill>
              </a:rPr>
              <a:t>schopna význam odliši</a:t>
            </a:r>
            <a:r>
              <a:rPr lang="cs-CZ" dirty="0">
                <a:solidFill>
                  <a:schemeClr val="tx1"/>
                </a:solidFill>
              </a:rPr>
              <a:t>t (tzv. distinkce).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Foném </a:t>
            </a:r>
            <a:r>
              <a:rPr lang="cs-CZ" b="1" dirty="0">
                <a:solidFill>
                  <a:schemeClr val="tx1"/>
                </a:solidFill>
              </a:rPr>
              <a:t>je abstraktní jednotka</a:t>
            </a:r>
            <a:r>
              <a:rPr lang="cs-CZ" dirty="0">
                <a:solidFill>
                  <a:schemeClr val="tx1"/>
                </a:solidFill>
              </a:rPr>
              <a:t>, která je realizována pomocí </a:t>
            </a:r>
            <a:r>
              <a:rPr lang="cs-CZ" b="1" dirty="0" smtClean="0">
                <a:solidFill>
                  <a:schemeClr val="tx1"/>
                </a:solidFill>
              </a:rPr>
              <a:t>alofonů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r>
              <a:rPr lang="cs-CZ" dirty="0">
                <a:solidFill>
                  <a:schemeClr val="tx1"/>
                </a:solidFill>
              </a:rPr>
              <a:t>Alofony jsou zvukové realizace chápané rodilým mluvčím jako jeden </a:t>
            </a:r>
            <a:r>
              <a:rPr lang="cs-CZ" b="1" dirty="0">
                <a:solidFill>
                  <a:schemeClr val="tx1"/>
                </a:solidFill>
              </a:rPr>
              <a:t>foném</a:t>
            </a:r>
            <a:r>
              <a:rPr lang="cs-CZ" dirty="0">
                <a:solidFill>
                  <a:schemeClr val="tx1"/>
                </a:solidFill>
              </a:rPr>
              <a:t> (foném může být realizován i jedním alofonem</a:t>
            </a:r>
            <a:r>
              <a:rPr lang="cs-CZ" dirty="0" smtClean="0">
                <a:solidFill>
                  <a:schemeClr val="tx1"/>
                </a:solidFill>
              </a:rPr>
              <a:t>).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Např. český foném /</a:t>
            </a:r>
            <a:r>
              <a:rPr lang="cs-CZ" dirty="0" smtClean="0">
                <a:solidFill>
                  <a:schemeClr val="tx1"/>
                </a:solidFill>
              </a:rPr>
              <a:t>n/ </a:t>
            </a:r>
            <a:r>
              <a:rPr lang="cs-CZ" dirty="0">
                <a:solidFill>
                  <a:schemeClr val="tx1"/>
                </a:solidFill>
              </a:rPr>
              <a:t>je realizován pomocí </a:t>
            </a:r>
            <a:r>
              <a:rPr lang="cs-CZ" b="1" dirty="0">
                <a:solidFill>
                  <a:schemeClr val="tx1"/>
                </a:solidFill>
              </a:rPr>
              <a:t>dvou alofonních variant </a:t>
            </a:r>
            <a:r>
              <a:rPr lang="cs-CZ" dirty="0">
                <a:solidFill>
                  <a:schemeClr val="tx1"/>
                </a:solidFill>
              </a:rPr>
              <a:t>(„pozičních alofonů“):</a:t>
            </a:r>
          </a:p>
          <a:p>
            <a:pPr marL="68580" indent="0">
              <a:buNone/>
            </a:pPr>
            <a:r>
              <a:rPr lang="cs-CZ" dirty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</a:rPr>
              <a:t>- základní </a:t>
            </a:r>
            <a:r>
              <a:rPr lang="cs-CZ" dirty="0">
                <a:solidFill>
                  <a:schemeClr val="tx1"/>
                </a:solidFill>
              </a:rPr>
              <a:t>(nejběžnější) realizace fonému /n/ je [n] – </a:t>
            </a:r>
            <a:r>
              <a:rPr lang="cs-CZ" i="1" dirty="0">
                <a:solidFill>
                  <a:schemeClr val="tx1"/>
                </a:solidFill>
              </a:rPr>
              <a:t>syn</a:t>
            </a:r>
            <a:r>
              <a:rPr lang="cs-CZ" dirty="0">
                <a:solidFill>
                  <a:schemeClr val="tx1"/>
                </a:solidFill>
              </a:rPr>
              <a:t> [</a:t>
            </a:r>
            <a:r>
              <a:rPr lang="cs-CZ" dirty="0" err="1">
                <a:solidFill>
                  <a:schemeClr val="tx1"/>
                </a:solidFill>
              </a:rPr>
              <a:t>sɪn</a:t>
            </a:r>
            <a:r>
              <a:rPr lang="cs-CZ" dirty="0">
                <a:solidFill>
                  <a:schemeClr val="tx1"/>
                </a:solidFill>
              </a:rPr>
              <a:t>],</a:t>
            </a:r>
          </a:p>
          <a:p>
            <a:pPr marL="6858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	ale </a:t>
            </a:r>
            <a:r>
              <a:rPr lang="cs-CZ" dirty="0">
                <a:solidFill>
                  <a:schemeClr val="tx1"/>
                </a:solidFill>
              </a:rPr>
              <a:t>před </a:t>
            </a:r>
            <a:r>
              <a:rPr lang="cs-CZ" dirty="0" smtClean="0">
                <a:solidFill>
                  <a:schemeClr val="tx1"/>
                </a:solidFill>
              </a:rPr>
              <a:t>velárou (</a:t>
            </a:r>
            <a:r>
              <a:rPr lang="cs-CZ" dirty="0">
                <a:solidFill>
                  <a:schemeClr val="tx1"/>
                </a:solidFill>
              </a:rPr>
              <a:t>např. </a:t>
            </a:r>
            <a:r>
              <a:rPr lang="cs-CZ" i="1" dirty="0">
                <a:solidFill>
                  <a:schemeClr val="tx1"/>
                </a:solidFill>
              </a:rPr>
              <a:t>k</a:t>
            </a:r>
            <a:r>
              <a:rPr lang="cs-CZ" dirty="0">
                <a:solidFill>
                  <a:schemeClr val="tx1"/>
                </a:solidFill>
              </a:rPr>
              <a:t>, </a:t>
            </a:r>
            <a:r>
              <a:rPr lang="cs-CZ" i="1" dirty="0">
                <a:solidFill>
                  <a:schemeClr val="tx1"/>
                </a:solidFill>
              </a:rPr>
              <a:t>g</a:t>
            </a:r>
            <a:r>
              <a:rPr lang="cs-CZ" dirty="0">
                <a:solidFill>
                  <a:schemeClr val="tx1"/>
                </a:solidFill>
              </a:rPr>
              <a:t>) je v češtině foném /n/ často </a:t>
            </a:r>
            <a:r>
              <a:rPr lang="cs-CZ" dirty="0" smtClean="0">
                <a:solidFill>
                  <a:schemeClr val="tx1"/>
                </a:solidFill>
              </a:rPr>
              <a:t>	realizován jako</a:t>
            </a:r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>
                <a:solidFill>
                  <a:schemeClr val="tx1"/>
                </a:solidFill>
                <a:hlinkClick r:id="rId2" tooltip="Velární nazála"/>
              </a:rPr>
              <a:t>[ŋ]</a:t>
            </a:r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dirty="0">
                <a:solidFill>
                  <a:schemeClr val="tx1"/>
                </a:solidFill>
              </a:rPr>
              <a:t>na stejném </a:t>
            </a:r>
            <a:r>
              <a:rPr lang="cs-CZ" dirty="0" smtClean="0">
                <a:solidFill>
                  <a:schemeClr val="tx1"/>
                </a:solidFill>
              </a:rPr>
              <a:t>místě artikulace) 	Např</a:t>
            </a:r>
            <a:r>
              <a:rPr lang="cs-CZ" dirty="0">
                <a:solidFill>
                  <a:schemeClr val="tx1"/>
                </a:solidFill>
              </a:rPr>
              <a:t>. </a:t>
            </a:r>
            <a:r>
              <a:rPr lang="cs-CZ" i="1" dirty="0">
                <a:solidFill>
                  <a:schemeClr val="tx1"/>
                </a:solidFill>
              </a:rPr>
              <a:t>banka</a:t>
            </a:r>
            <a:r>
              <a:rPr lang="cs-CZ" dirty="0">
                <a:solidFill>
                  <a:schemeClr val="tx1"/>
                </a:solidFill>
              </a:rPr>
              <a:t> [</a:t>
            </a:r>
            <a:r>
              <a:rPr lang="cs-CZ" dirty="0" err="1">
                <a:solidFill>
                  <a:schemeClr val="tx1"/>
                </a:solidFill>
              </a:rPr>
              <a:t>baŋka</a:t>
            </a:r>
            <a:r>
              <a:rPr lang="cs-CZ" dirty="0">
                <a:solidFill>
                  <a:schemeClr val="tx1"/>
                </a:solidFill>
              </a:rPr>
              <a:t>], [</a:t>
            </a:r>
            <a:r>
              <a:rPr lang="cs-CZ" dirty="0" err="1">
                <a:solidFill>
                  <a:schemeClr val="tx1"/>
                </a:solidFill>
              </a:rPr>
              <a:t>veŋ</a:t>
            </a:r>
            <a:r>
              <a:rPr lang="cs-CZ" dirty="0">
                <a:solidFill>
                  <a:schemeClr val="tx1"/>
                </a:solidFill>
              </a:rPr>
              <a:t> koukej].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Hláska</a:t>
            </a:r>
            <a:r>
              <a:rPr lang="cs-CZ" dirty="0">
                <a:solidFill>
                  <a:schemeClr val="tx1"/>
                </a:solidFill>
              </a:rPr>
              <a:t>, která je v jednom jazyce </a:t>
            </a:r>
            <a:r>
              <a:rPr lang="cs-CZ" b="1" dirty="0">
                <a:solidFill>
                  <a:schemeClr val="tx1"/>
                </a:solidFill>
              </a:rPr>
              <a:t>jednou z variant fonému, může být v jiném jazyce samostatným fonémem a rozlišovat význam slova</a:t>
            </a:r>
            <a:r>
              <a:rPr lang="cs-CZ" dirty="0">
                <a:solidFill>
                  <a:schemeClr val="tx1"/>
                </a:solidFill>
              </a:rPr>
              <a:t>, např. 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i="1" dirty="0" smtClean="0">
                <a:solidFill>
                  <a:schemeClr val="tx1"/>
                </a:solidFill>
              </a:rPr>
              <a:t>sin</a:t>
            </a:r>
            <a:r>
              <a:rPr lang="cs-CZ" dirty="0">
                <a:solidFill>
                  <a:schemeClr val="tx1"/>
                </a:solidFill>
              </a:rPr>
              <a:t> /sin/ „hřích</a:t>
            </a:r>
            <a:r>
              <a:rPr lang="cs-CZ" dirty="0" smtClean="0">
                <a:solidFill>
                  <a:schemeClr val="tx1"/>
                </a:solidFill>
              </a:rPr>
              <a:t>“ X  </a:t>
            </a:r>
            <a:r>
              <a:rPr lang="cs-CZ" i="1" dirty="0" err="1" smtClean="0">
                <a:solidFill>
                  <a:schemeClr val="tx1"/>
                </a:solidFill>
              </a:rPr>
              <a:t>sing</a:t>
            </a:r>
            <a:r>
              <a:rPr lang="cs-CZ" dirty="0">
                <a:solidFill>
                  <a:schemeClr val="tx1"/>
                </a:solidFill>
              </a:rPr>
              <a:t> /</a:t>
            </a:r>
            <a:r>
              <a:rPr lang="cs-CZ" dirty="0" err="1">
                <a:solidFill>
                  <a:schemeClr val="tx1"/>
                </a:solidFill>
              </a:rPr>
              <a:t>siŋ</a:t>
            </a:r>
            <a:r>
              <a:rPr lang="cs-CZ" dirty="0">
                <a:solidFill>
                  <a:schemeClr val="tx1"/>
                </a:solidFill>
              </a:rPr>
              <a:t>/ „zpívat</a:t>
            </a:r>
            <a:r>
              <a:rPr lang="cs-CZ" dirty="0" smtClean="0">
                <a:solidFill>
                  <a:schemeClr val="tx1"/>
                </a:solidFill>
              </a:rPr>
              <a:t>“.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38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FONÉM - opozice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Fonémy v jazycích stojí ve vztahu k ostatním fonémům téhož jazyka na základě vztahu k jedné jejich </a:t>
            </a:r>
            <a:r>
              <a:rPr lang="cs-CZ" dirty="0" smtClean="0"/>
              <a:t>vlastnosti.</a:t>
            </a:r>
          </a:p>
          <a:p>
            <a:pPr algn="just"/>
            <a:r>
              <a:rPr lang="cs-CZ" dirty="0" smtClean="0"/>
              <a:t>Vytvářejí </a:t>
            </a:r>
            <a:r>
              <a:rPr lang="cs-CZ" dirty="0"/>
              <a:t>fonologické protiklady - </a:t>
            </a:r>
            <a:r>
              <a:rPr lang="cs-CZ" b="1" dirty="0" smtClean="0"/>
              <a:t>opozice</a:t>
            </a:r>
            <a:r>
              <a:rPr lang="cs-CZ" dirty="0" smtClean="0"/>
              <a:t>, </a:t>
            </a:r>
            <a:r>
              <a:rPr lang="cs-CZ" dirty="0"/>
              <a:t>tedy zvukové rozdíly, které v daném jazyce slouží k rozlišování </a:t>
            </a:r>
            <a:r>
              <a:rPr lang="cs-CZ" dirty="0" smtClean="0"/>
              <a:t>významu.</a:t>
            </a:r>
          </a:p>
          <a:p>
            <a:pPr algn="just"/>
            <a:r>
              <a:rPr lang="cs-CZ" dirty="0" smtClean="0"/>
              <a:t>Fonologické </a:t>
            </a:r>
            <a:r>
              <a:rPr lang="cs-CZ" dirty="0"/>
              <a:t>protiklady mohou být proporcionální (fonémy vytvářejí vztah na základě vztahu ke stejné vlastnosti) nebo izolované (vztah ostatních fonémů).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670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Foném - opozice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Proporcionální fonologické protiklady se na základě povahy vztahu mezi členy protikladu dají rozdělit takto:</a:t>
            </a:r>
          </a:p>
          <a:p>
            <a:r>
              <a:rPr lang="cs-CZ" b="1" dirty="0" smtClean="0">
                <a:solidFill>
                  <a:srgbClr val="92D050"/>
                </a:solidFill>
              </a:rPr>
              <a:t>PRIVATIVNÍ  OPOZICE </a:t>
            </a:r>
            <a:r>
              <a:rPr lang="cs-CZ" dirty="0" smtClean="0"/>
              <a:t>– </a:t>
            </a:r>
            <a:r>
              <a:rPr lang="cs-CZ" dirty="0"/>
              <a:t>jeden člen se vyznačuje přítomností, druhý nepřítomností fonologické vlastnosti, která protiklad vytváří (v češtině v protikladu /t/ × /d/ je foném /t/ charakterizován nepřítomností </a:t>
            </a:r>
            <a:r>
              <a:rPr lang="cs-CZ" dirty="0" smtClean="0"/>
              <a:t>znělosti, </a:t>
            </a:r>
            <a:r>
              <a:rPr lang="cs-CZ" dirty="0"/>
              <a:t>foném /d/ přítomností </a:t>
            </a:r>
            <a:r>
              <a:rPr lang="cs-CZ" dirty="0" smtClean="0"/>
              <a:t>znělosti. V portugalštině </a:t>
            </a:r>
            <a:r>
              <a:rPr lang="pt-PT" dirty="0" smtClean="0"/>
              <a:t>a X </a:t>
            </a:r>
            <a:r>
              <a:rPr lang="cs-CZ" dirty="0" smtClean="0"/>
              <a:t> </a:t>
            </a:r>
            <a:r>
              <a:rPr lang="pt-PT" dirty="0" smtClean="0"/>
              <a:t>ã</a:t>
            </a:r>
            <a:r>
              <a:rPr lang="cs-CZ" dirty="0" smtClean="0"/>
              <a:t> (nepřítomnost vs. přítomnost </a:t>
            </a:r>
            <a:r>
              <a:rPr lang="cs-CZ" dirty="0" err="1" smtClean="0"/>
              <a:t>nazality</a:t>
            </a:r>
            <a:r>
              <a:rPr lang="cs-CZ" dirty="0" smtClean="0"/>
              <a:t>).</a:t>
            </a:r>
            <a:endParaRPr lang="cs-CZ" dirty="0"/>
          </a:p>
          <a:p>
            <a:r>
              <a:rPr lang="cs-CZ" b="1" dirty="0" smtClean="0">
                <a:solidFill>
                  <a:srgbClr val="92D050"/>
                </a:solidFill>
              </a:rPr>
              <a:t>GRADUÁLNÍ OPOZICE</a:t>
            </a:r>
            <a:r>
              <a:rPr lang="cs-CZ" dirty="0"/>
              <a:t> – jednotlivé členy protikladu se liší různým stupněm zastoupení fonologické vlastnosti, která protiklad vytváří (např. </a:t>
            </a:r>
            <a:r>
              <a:rPr lang="cs-CZ" dirty="0" smtClean="0"/>
              <a:t>portugalské fonémy /</a:t>
            </a:r>
            <a:r>
              <a:rPr lang="cs-CZ" dirty="0" smtClean="0">
                <a:latin typeface="Calibri"/>
                <a:cs typeface="Calibri"/>
              </a:rPr>
              <a:t>ǝ</a:t>
            </a:r>
            <a:r>
              <a:rPr lang="cs-CZ" dirty="0" smtClean="0"/>
              <a:t>/ </a:t>
            </a:r>
            <a:r>
              <a:rPr lang="cs-CZ" dirty="0"/>
              <a:t>× /e/ × </a:t>
            </a:r>
            <a:r>
              <a:rPr lang="cs-CZ" dirty="0" smtClean="0"/>
              <a:t>/</a:t>
            </a:r>
            <a:r>
              <a:rPr lang="el-GR" dirty="0" smtClean="0">
                <a:latin typeface="Calibri"/>
                <a:cs typeface="Calibri"/>
              </a:rPr>
              <a:t>ὲ</a:t>
            </a:r>
            <a:r>
              <a:rPr lang="cs-CZ" dirty="0" smtClean="0"/>
              <a:t>/ </a:t>
            </a:r>
            <a:r>
              <a:rPr lang="cs-CZ" dirty="0"/>
              <a:t>se liší v míře otevřenosti při jejich vyslovování)</a:t>
            </a:r>
          </a:p>
          <a:p>
            <a:r>
              <a:rPr lang="cs-CZ" b="1" dirty="0" err="1" smtClean="0">
                <a:solidFill>
                  <a:srgbClr val="92D050"/>
                </a:solidFill>
              </a:rPr>
              <a:t>EKVIPOLENTNÍ</a:t>
            </a:r>
            <a:r>
              <a:rPr lang="cs-CZ" b="1" dirty="0" smtClean="0">
                <a:solidFill>
                  <a:srgbClr val="92D050"/>
                </a:solidFill>
              </a:rPr>
              <a:t> OPOZICE </a:t>
            </a:r>
            <a:r>
              <a:rPr lang="cs-CZ" dirty="0" smtClean="0"/>
              <a:t>– </a:t>
            </a:r>
            <a:r>
              <a:rPr lang="cs-CZ" dirty="0"/>
              <a:t>jednotlivé členy protikladu stojí na stejné úrovni (jsou rovnocenné) z hlediska fonologické vlastnosti, která protiklad vytváří (např. české fonémy /p/ × /t/ × /k/ jsou všechny charakterizovány nepřítomností znělosti, francouzské a polské fonémy /ę/ × /ǫ/ jsou oba charakterizovány přítomností nosovosti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05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152</TotalTime>
  <Words>670</Words>
  <Application>Microsoft Office PowerPoint</Application>
  <PresentationFormat>Předvádění na obrazovce (4:3)</PresentationFormat>
  <Paragraphs>96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Austin</vt:lpstr>
      <vt:lpstr>  FONETIKA  téma: HLÁSKY A JEJICH ZÁKLADNÍ TŘÍDĚNÍ</vt:lpstr>
      <vt:lpstr>Lineární členění </vt:lpstr>
      <vt:lpstr>Stavba slabiky</vt:lpstr>
      <vt:lpstr>Prvky slabiky</vt:lpstr>
      <vt:lpstr>HLÁSKA</vt:lpstr>
      <vt:lpstr>Hláska a foném  podle Karlík, Nekula, Pleskalová (2004), Pálková(1994)</vt:lpstr>
      <vt:lpstr>FONÉM – základní popis</vt:lpstr>
      <vt:lpstr>FONÉM - opozice</vt:lpstr>
      <vt:lpstr>Foném - opozice</vt:lpstr>
      <vt:lpstr>Foném - stálost</vt:lpstr>
      <vt:lpstr>HLÁSKA </vt:lpstr>
      <vt:lpstr>Hláska a dvojí vnímání pojmu  podle: Krčmová  (2006), Čechová (2000)</vt:lpstr>
      <vt:lpstr>DĚLENÍ HLÁSEK V PORTUGALŠTINĚ </vt:lpstr>
      <vt:lpstr>Samohlásky </vt:lpstr>
      <vt:lpstr>souhlásky</vt:lpstr>
      <vt:lpstr>Souhlásky – překážka v průchodu hláskovacím trakten</vt:lpstr>
      <vt:lpstr>Glidy/aproximanty</vt:lpstr>
      <vt:lpstr>Glidy/aproximanty</vt:lpstr>
      <vt:lpstr>Glidy/aproximanty</vt:lpstr>
      <vt:lpstr>ÚKOLY </vt:lpstr>
      <vt:lpstr>Bibliografie: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FONETIKA  téma: HLÁSKY A JEJICH ZÁKLADNÍ TŘÍDĚNÍ</dc:title>
  <dc:creator>win</dc:creator>
  <cp:lastModifiedBy>win</cp:lastModifiedBy>
  <cp:revision>9</cp:revision>
  <dcterms:created xsi:type="dcterms:W3CDTF">2018-10-05T08:22:02Z</dcterms:created>
  <dcterms:modified xsi:type="dcterms:W3CDTF">2018-10-05T10:54:23Z</dcterms:modified>
</cp:coreProperties>
</file>