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90" r:id="rId33"/>
    <p:sldId id="291" r:id="rId34"/>
    <p:sldId id="289" r:id="rId35"/>
    <p:sldId id="292" r:id="rId36"/>
    <p:sldId id="293" r:id="rId37"/>
    <p:sldId id="295" r:id="rId38"/>
    <p:sldId id="294" r:id="rId39"/>
    <p:sldId id="297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E3BCE10-DF68-4EC5-92C4-44E00E3AC19A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CE10-DF68-4EC5-92C4-44E00E3AC19A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CE10-DF68-4EC5-92C4-44E00E3AC19A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E3BCE10-DF68-4EC5-92C4-44E00E3AC19A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E3BCE10-DF68-4EC5-92C4-44E00E3AC19A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CE10-DF68-4EC5-92C4-44E00E3AC19A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CE10-DF68-4EC5-92C4-44E00E3AC19A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E3BCE10-DF68-4EC5-92C4-44E00E3AC19A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CE10-DF68-4EC5-92C4-44E00E3AC19A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E3BCE10-DF68-4EC5-92C4-44E00E3AC19A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E3BCE10-DF68-4EC5-92C4-44E00E3AC19A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E3BCE10-DF68-4EC5-92C4-44E00E3AC19A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Syntax </a:t>
            </a:r>
            <a:br>
              <a:rPr lang="cs-CZ" dirty="0" smtClean="0"/>
            </a:br>
            <a:r>
              <a:rPr lang="cs-CZ" dirty="0" smtClean="0"/>
              <a:t>téma: TYPY PŘÍSUDKU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4. HODINA</a:t>
            </a:r>
          </a:p>
          <a:p>
            <a:r>
              <a:rPr lang="cs-CZ" dirty="0" smtClean="0"/>
              <a:t>15.10. 2018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56647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SPONOVÉ SLOVESO </a:t>
            </a:r>
            <a:r>
              <a:rPr lang="cs-CZ" b="1" i="1" dirty="0" err="1" smtClean="0"/>
              <a:t>ESTAR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Vyjadřuje přechodný či získaný stav</a:t>
            </a:r>
          </a:p>
          <a:p>
            <a:pPr marL="0" indent="0">
              <a:buNone/>
            </a:pPr>
            <a:r>
              <a:rPr lang="cs-CZ" b="1" dirty="0" smtClean="0"/>
              <a:t>	</a:t>
            </a:r>
            <a:r>
              <a:rPr lang="pt-PT" b="1" dirty="0" smtClean="0"/>
              <a:t>o </a:t>
            </a:r>
            <a:r>
              <a:rPr lang="pt-PT" b="1" dirty="0"/>
              <a:t>verbo </a:t>
            </a:r>
            <a:r>
              <a:rPr lang="pt-PT" b="1" dirty="0" smtClean="0"/>
              <a:t>estativo</a:t>
            </a:r>
            <a:endParaRPr lang="cs-CZ" b="1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pt-PT" i="1" u="sng" dirty="0"/>
              <a:t>Estou</a:t>
            </a:r>
            <a:r>
              <a:rPr lang="pt-PT" i="1" dirty="0"/>
              <a:t> constipadíssimo.</a:t>
            </a:r>
            <a:r>
              <a:rPr lang="pt-PT" dirty="0"/>
              <a:t> </a:t>
            </a:r>
            <a:endParaRPr lang="cs-CZ" dirty="0" smtClean="0"/>
          </a:p>
          <a:p>
            <a:endParaRPr lang="cs-CZ" i="1" dirty="0"/>
          </a:p>
          <a:p>
            <a:r>
              <a:rPr lang="cs-CZ" i="1" dirty="0" smtClean="0"/>
              <a:t>V některých případech je může nahradit také </a:t>
            </a:r>
            <a:r>
              <a:rPr lang="pt-PT" b="1" i="1" dirty="0" smtClean="0"/>
              <a:t>andar</a:t>
            </a:r>
            <a:r>
              <a:rPr lang="pt-PT" b="1" dirty="0" smtClean="0"/>
              <a:t> </a:t>
            </a:r>
            <a:r>
              <a:rPr lang="pt-PT" b="1" dirty="0"/>
              <a:t>e </a:t>
            </a:r>
            <a:r>
              <a:rPr lang="pt-PT" b="1" i="1" dirty="0"/>
              <a:t>viver</a:t>
            </a:r>
            <a:r>
              <a:rPr lang="pt-PT" b="1" dirty="0"/>
              <a:t> </a:t>
            </a:r>
            <a:r>
              <a:rPr lang="cs-CZ" dirty="0" smtClean="0"/>
              <a:t>ve významu být stále…</a:t>
            </a:r>
          </a:p>
          <a:p>
            <a:endParaRPr lang="cs-CZ" dirty="0"/>
          </a:p>
          <a:p>
            <a:pPr marL="640080" lvl="2" indent="0">
              <a:buNone/>
            </a:pPr>
            <a:r>
              <a:rPr lang="pt-PT" sz="2800" i="1" dirty="0" smtClean="0"/>
              <a:t>Ela </a:t>
            </a:r>
            <a:r>
              <a:rPr lang="pt-PT" sz="2800" b="1" i="1" u="sng" dirty="0"/>
              <a:t>anda</a:t>
            </a:r>
            <a:r>
              <a:rPr lang="pt-PT" sz="2800" i="1" dirty="0"/>
              <a:t> cansada. </a:t>
            </a:r>
            <a:endParaRPr lang="cs-CZ" sz="2800" i="1" dirty="0" smtClean="0"/>
          </a:p>
          <a:p>
            <a:pPr marL="640080" lvl="2" indent="0">
              <a:buNone/>
            </a:pPr>
            <a:r>
              <a:rPr lang="pt-PT" sz="2800" i="1" dirty="0" smtClean="0"/>
              <a:t>O </a:t>
            </a:r>
            <a:r>
              <a:rPr lang="pt-PT" sz="2800" i="1" dirty="0"/>
              <a:t>João </a:t>
            </a:r>
            <a:r>
              <a:rPr lang="pt-PT" sz="2800" b="1" i="1" u="sng" dirty="0"/>
              <a:t>vive</a:t>
            </a:r>
            <a:r>
              <a:rPr lang="pt-PT" sz="2800" i="1" dirty="0"/>
              <a:t> rodeado de </a:t>
            </a:r>
            <a:r>
              <a:rPr lang="pt-PT" sz="2800" i="1" dirty="0" smtClean="0"/>
              <a:t>problemas</a:t>
            </a:r>
            <a:r>
              <a:rPr lang="cs-CZ" dirty="0"/>
              <a:t>.</a:t>
            </a:r>
            <a:r>
              <a:rPr lang="pt-PT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371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Slovesa </a:t>
            </a:r>
            <a:r>
              <a:rPr lang="cs-CZ" dirty="0" err="1" smtClean="0"/>
              <a:t>permansivní</a:t>
            </a:r>
            <a:r>
              <a:rPr lang="cs-CZ" dirty="0" smtClean="0"/>
              <a:t> </a:t>
            </a:r>
            <a:r>
              <a:rPr lang="pt-PT" b="1" i="1" dirty="0"/>
              <a:t>ficar, acabar, fazer-se, meter-se, tornar-se e virar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Vyjadřuje náhlou změnu stavu</a:t>
            </a:r>
          </a:p>
          <a:p>
            <a:r>
              <a:rPr lang="pt-PT" b="1" dirty="0"/>
              <a:t>os verbos permansivos </a:t>
            </a:r>
            <a:endParaRPr lang="cs-CZ" i="1" u="sng" dirty="0" smtClean="0"/>
          </a:p>
          <a:p>
            <a:pPr marL="640080" lvl="2" indent="0">
              <a:buNone/>
            </a:pPr>
            <a:r>
              <a:rPr lang="pt-PT" sz="2800" b="1" i="1" u="sng" dirty="0" smtClean="0"/>
              <a:t>Fiquei</a:t>
            </a:r>
            <a:r>
              <a:rPr lang="pt-PT" sz="2800" i="1" dirty="0" smtClean="0"/>
              <a:t> </a:t>
            </a:r>
            <a:r>
              <a:rPr lang="pt-PT" sz="2800" i="1" dirty="0"/>
              <a:t>irritadíssima. </a:t>
            </a:r>
            <a:endParaRPr lang="cs-CZ" sz="2800" i="1" dirty="0" smtClean="0"/>
          </a:p>
          <a:p>
            <a:pPr marL="640080" lvl="2" indent="0">
              <a:buNone/>
            </a:pPr>
            <a:r>
              <a:rPr lang="pt-PT" sz="2800" b="1" i="1" u="sng" dirty="0" smtClean="0"/>
              <a:t>Acabou</a:t>
            </a:r>
            <a:r>
              <a:rPr lang="pt-PT" sz="2800" i="1" dirty="0" smtClean="0"/>
              <a:t> </a:t>
            </a:r>
            <a:r>
              <a:rPr lang="pt-PT" sz="2800" i="1" dirty="0"/>
              <a:t>pobre. </a:t>
            </a:r>
            <a:endParaRPr lang="cs-CZ" sz="2800" i="1" dirty="0" smtClean="0"/>
          </a:p>
          <a:p>
            <a:pPr marL="640080" lvl="2" indent="0">
              <a:buNone/>
            </a:pPr>
            <a:r>
              <a:rPr lang="pt-PT" sz="2800" i="1" dirty="0" smtClean="0"/>
              <a:t>O </a:t>
            </a:r>
            <a:r>
              <a:rPr lang="pt-PT" sz="2800" i="1" dirty="0"/>
              <a:t>tronco </a:t>
            </a:r>
            <a:r>
              <a:rPr lang="pt-PT" sz="2800" b="1" i="1" u="sng" dirty="0"/>
              <a:t>virou</a:t>
            </a:r>
            <a:r>
              <a:rPr lang="pt-PT" sz="2800" i="1" dirty="0"/>
              <a:t> a canoa</a:t>
            </a:r>
            <a:r>
              <a:rPr lang="pt-PT" i="1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2617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Slovesa vyjadřující pokračování děje </a:t>
            </a:r>
            <a:br>
              <a:rPr lang="cs-CZ" dirty="0" smtClean="0"/>
            </a:br>
            <a:r>
              <a:rPr lang="cs-CZ" b="1" i="1" dirty="0" err="1" smtClean="0"/>
              <a:t>continuar</a:t>
            </a:r>
            <a:r>
              <a:rPr lang="cs-CZ" b="1" i="1" dirty="0" smtClean="0"/>
              <a:t>, </a:t>
            </a:r>
            <a:r>
              <a:rPr lang="cs-CZ" b="1" i="1" dirty="0" err="1" smtClean="0"/>
              <a:t>ficar</a:t>
            </a:r>
            <a:r>
              <a:rPr lang="cs-CZ" b="1" i="1" dirty="0" smtClean="0"/>
              <a:t>, </a:t>
            </a:r>
            <a:r>
              <a:rPr lang="cs-CZ" b="1" i="1" dirty="0" err="1" smtClean="0"/>
              <a:t>permanecer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endParaRPr lang="cs-CZ" i="1" dirty="0" smtClean="0"/>
          </a:p>
          <a:p>
            <a:pPr marL="0" lvl="0" indent="0">
              <a:buNone/>
            </a:pPr>
            <a:r>
              <a:rPr lang="cs-CZ" dirty="0" smtClean="0"/>
              <a:t>Vyjadřují pokračování a trvání děje</a:t>
            </a:r>
          </a:p>
          <a:p>
            <a:pPr marL="0" lvl="0" indent="0">
              <a:buNone/>
            </a:pPr>
            <a:r>
              <a:rPr lang="pt-PT" b="1" dirty="0"/>
              <a:t>os verbos</a:t>
            </a:r>
            <a:r>
              <a:rPr lang="pt-PT" dirty="0"/>
              <a:t> </a:t>
            </a:r>
            <a:r>
              <a:rPr lang="pt-PT" b="1" dirty="0"/>
              <a:t>cursivos</a:t>
            </a:r>
            <a:r>
              <a:rPr lang="pt-PT" dirty="0"/>
              <a:t> ou </a:t>
            </a:r>
            <a:r>
              <a:rPr lang="pt-PT" b="1" dirty="0"/>
              <a:t>durativos</a:t>
            </a:r>
            <a:endParaRPr lang="cs-CZ" dirty="0"/>
          </a:p>
          <a:p>
            <a:pPr lvl="0"/>
            <a:endParaRPr lang="cs-CZ" i="1" dirty="0" smtClean="0"/>
          </a:p>
          <a:p>
            <a:pPr lvl="0"/>
            <a:endParaRPr lang="cs-CZ" i="1" dirty="0"/>
          </a:p>
          <a:p>
            <a:pPr lvl="0"/>
            <a:r>
              <a:rPr lang="pt-PT" b="1" i="1" dirty="0" smtClean="0"/>
              <a:t>Continuou</a:t>
            </a:r>
            <a:r>
              <a:rPr lang="pt-PT" i="1" dirty="0" smtClean="0"/>
              <a:t> </a:t>
            </a:r>
            <a:r>
              <a:rPr lang="pt-PT" i="1" dirty="0"/>
              <a:t>interessado no problema. </a:t>
            </a:r>
            <a:endParaRPr lang="cs-CZ" i="1" dirty="0" smtClean="0"/>
          </a:p>
          <a:p>
            <a:pPr lvl="0"/>
            <a:r>
              <a:rPr lang="pt-PT" b="1" i="1" dirty="0" smtClean="0"/>
              <a:t>Permaneceu</a:t>
            </a:r>
            <a:r>
              <a:rPr lang="pt-PT" i="1" dirty="0" smtClean="0"/>
              <a:t> </a:t>
            </a:r>
            <a:r>
              <a:rPr lang="pt-PT" i="1" dirty="0"/>
              <a:t>sentado à mesa</a:t>
            </a:r>
            <a:r>
              <a:rPr lang="pt-PT" dirty="0"/>
              <a:t>. </a:t>
            </a:r>
            <a:endParaRPr lang="cs-CZ" dirty="0" smtClean="0"/>
          </a:p>
          <a:p>
            <a:pPr lvl="0"/>
            <a:r>
              <a:rPr lang="pt-PT" i="1" dirty="0" smtClean="0"/>
              <a:t>Ele </a:t>
            </a:r>
            <a:r>
              <a:rPr lang="pt-PT" b="1" i="1" dirty="0"/>
              <a:t>ficou</a:t>
            </a:r>
            <a:r>
              <a:rPr lang="pt-PT" i="1" dirty="0"/>
              <a:t> silencioso</a:t>
            </a:r>
            <a:r>
              <a:rPr lang="pt-PT" dirty="0"/>
              <a:t>.;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7695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Slovesa přirovnání </a:t>
            </a:r>
            <a:br>
              <a:rPr lang="cs-CZ" dirty="0" smtClean="0"/>
            </a:br>
            <a:r>
              <a:rPr lang="cs-CZ" b="1" i="1" dirty="0" err="1" smtClean="0"/>
              <a:t>parecer</a:t>
            </a:r>
            <a:r>
              <a:rPr lang="cs-CZ" b="1" i="1" dirty="0" smtClean="0"/>
              <a:t>, </a:t>
            </a:r>
            <a:r>
              <a:rPr lang="cs-CZ" b="1" i="1" dirty="0" err="1" smtClean="0"/>
              <a:t>semelhar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b="1" dirty="0"/>
              <a:t>verbos</a:t>
            </a:r>
            <a:r>
              <a:rPr lang="pt-PT" dirty="0"/>
              <a:t> que exprimem  </a:t>
            </a:r>
            <a:r>
              <a:rPr lang="pt-PT" b="1" dirty="0"/>
              <a:t>aparência</a:t>
            </a:r>
            <a:r>
              <a:rPr lang="pt-PT" dirty="0"/>
              <a:t>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pt-PT" i="1" dirty="0"/>
              <a:t>Aquilo </a:t>
            </a:r>
            <a:r>
              <a:rPr lang="pt-PT" b="1" i="1" u="sng" dirty="0"/>
              <a:t>parecia</a:t>
            </a:r>
            <a:r>
              <a:rPr lang="pt-PT" i="1" dirty="0"/>
              <a:t> imóvel</a:t>
            </a:r>
            <a:r>
              <a:rPr lang="pt-PT" dirty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cs-CZ" i="1" dirty="0" err="1" smtClean="0"/>
              <a:t>Tudo</a:t>
            </a:r>
            <a:r>
              <a:rPr lang="cs-CZ" i="1" dirty="0" smtClean="0"/>
              <a:t> </a:t>
            </a:r>
            <a:r>
              <a:rPr lang="cs-CZ" b="1" i="1" u="sng" dirty="0" err="1"/>
              <a:t>semelha</a:t>
            </a:r>
            <a:r>
              <a:rPr lang="cs-CZ" i="1" dirty="0"/>
              <a:t> </a:t>
            </a:r>
            <a:r>
              <a:rPr lang="cs-CZ" i="1" dirty="0" err="1"/>
              <a:t>tudo</a:t>
            </a:r>
            <a:r>
              <a:rPr lang="cs-CZ" i="1" dirty="0"/>
              <a:t>.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A </a:t>
            </a:r>
            <a:r>
              <a:rPr lang="cs-CZ" i="1" dirty="0" err="1"/>
              <a:t>terra</a:t>
            </a:r>
            <a:r>
              <a:rPr lang="cs-CZ" i="1" dirty="0"/>
              <a:t> </a:t>
            </a:r>
            <a:r>
              <a:rPr lang="cs-CZ" i="1" dirty="0" err="1"/>
              <a:t>perfumegante</a:t>
            </a:r>
            <a:r>
              <a:rPr lang="cs-CZ" i="1" dirty="0"/>
              <a:t> </a:t>
            </a:r>
            <a:r>
              <a:rPr lang="cs-CZ" b="1" i="1" u="sng" dirty="0" err="1"/>
              <a:t>semelha</a:t>
            </a:r>
            <a:r>
              <a:rPr lang="cs-CZ" i="1" dirty="0"/>
              <a:t> a </a:t>
            </a:r>
            <a:r>
              <a:rPr lang="cs-CZ" i="1" dirty="0" err="1"/>
              <a:t>mulher</a:t>
            </a:r>
            <a:r>
              <a:rPr lang="cs-CZ" i="1" dirty="0"/>
              <a:t> </a:t>
            </a:r>
            <a:r>
              <a:rPr lang="cs-CZ" i="1" dirty="0" err="1"/>
              <a:t>em</a:t>
            </a:r>
            <a:r>
              <a:rPr lang="cs-CZ" i="1" dirty="0"/>
              <a:t> </a:t>
            </a:r>
            <a:r>
              <a:rPr lang="cs-CZ" i="1" dirty="0" err="1"/>
              <a:t>véspera</a:t>
            </a:r>
            <a:r>
              <a:rPr lang="cs-CZ" i="1" dirty="0"/>
              <a:t> de </a:t>
            </a:r>
            <a:r>
              <a:rPr lang="cs-CZ" i="1" dirty="0" err="1"/>
              <a:t>carícia</a:t>
            </a:r>
            <a:r>
              <a:rPr lang="cs-CZ" i="1" dirty="0"/>
              <a:t>.</a:t>
            </a:r>
            <a:r>
              <a:rPr lang="cs-CZ" b="1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7478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cs-CZ" dirty="0" smtClean="0"/>
              <a:t>PŘÍSUDEK SLOVESNÝ 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i="1" dirty="0" err="1" smtClean="0"/>
              <a:t>PREDICADO</a:t>
            </a:r>
            <a:r>
              <a:rPr lang="cs-CZ" i="1" dirty="0" smtClean="0"/>
              <a:t> </a:t>
            </a:r>
            <a:r>
              <a:rPr lang="cs-CZ" i="1" dirty="0" err="1" smtClean="0"/>
              <a:t>VERBAL</a:t>
            </a:r>
            <a:r>
              <a:rPr lang="cs-CZ" dirty="0" smtClean="0"/>
              <a:t>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Jádrem je plnovýznamové sloveso</a:t>
            </a:r>
          </a:p>
          <a:p>
            <a:r>
              <a:rPr lang="cs-CZ" dirty="0" smtClean="0"/>
              <a:t>To může figurovat ve větě:</a:t>
            </a:r>
          </a:p>
          <a:p>
            <a:pPr lvl="1"/>
            <a:r>
              <a:rPr lang="cs-CZ" dirty="0" smtClean="0"/>
              <a:t>Samostatně (v rodu činném a trpném)</a:t>
            </a:r>
          </a:p>
          <a:p>
            <a:pPr lvl="1"/>
            <a:r>
              <a:rPr lang="cs-CZ" dirty="0" smtClean="0"/>
              <a:t>Nesamostatně (s pomocným slovesem vyjadřujícím TMA)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05640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PŘÍSUDEK </a:t>
            </a:r>
            <a:r>
              <a:rPr lang="cs-CZ" dirty="0" smtClean="0"/>
              <a:t>SLOVESNÝ a TRANSITIVITA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(</a:t>
            </a:r>
            <a:r>
              <a:rPr lang="cs-CZ" i="1" dirty="0" err="1"/>
              <a:t>PREDICADO</a:t>
            </a:r>
            <a:r>
              <a:rPr lang="cs-CZ" i="1" dirty="0"/>
              <a:t> </a:t>
            </a:r>
            <a:r>
              <a:rPr lang="cs-CZ" i="1" dirty="0" err="1" smtClean="0"/>
              <a:t>VERBAL</a:t>
            </a:r>
            <a:r>
              <a:rPr lang="cs-CZ" i="1" dirty="0" smtClean="0"/>
              <a:t> e </a:t>
            </a:r>
            <a:r>
              <a:rPr lang="cs-CZ" i="1" dirty="0" err="1" smtClean="0"/>
              <a:t>transitividade</a:t>
            </a:r>
            <a:r>
              <a:rPr lang="cs-CZ" dirty="0" smtClean="0"/>
              <a:t>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b="1" dirty="0" smtClean="0"/>
              <a:t>Netranzitivní</a:t>
            </a:r>
            <a:r>
              <a:rPr lang="cs-CZ" dirty="0" smtClean="0"/>
              <a:t> – nepotřebují předmět (ale někdy jej můžou fakultativně mít)</a:t>
            </a:r>
          </a:p>
          <a:p>
            <a:endParaRPr lang="cs-CZ" dirty="0" smtClean="0"/>
          </a:p>
          <a:p>
            <a:r>
              <a:rPr lang="cs-CZ" b="1" dirty="0" smtClean="0"/>
              <a:t>Tranzitivní</a:t>
            </a:r>
            <a:r>
              <a:rPr lang="cs-CZ" dirty="0" smtClean="0"/>
              <a:t> –potřebují předmět (mají povinný předmět)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156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700" b="1" dirty="0" smtClean="0"/>
              <a:t>Netranzitivní</a:t>
            </a:r>
            <a:r>
              <a:rPr lang="cs-CZ" sz="2700" dirty="0" smtClean="0"/>
              <a:t> SLOVESA ve funkci PŘÍSUDKU</a:t>
            </a:r>
            <a:br>
              <a:rPr lang="cs-CZ" sz="2700" dirty="0" smtClean="0"/>
            </a:br>
            <a:r>
              <a:rPr lang="cs-CZ" sz="2700" dirty="0" err="1" smtClean="0"/>
              <a:t>verbos</a:t>
            </a:r>
            <a:r>
              <a:rPr lang="cs-CZ" sz="2700" dirty="0" smtClean="0"/>
              <a:t> </a:t>
            </a:r>
            <a:r>
              <a:rPr lang="cs-CZ" sz="2700" dirty="0" err="1" smtClean="0"/>
              <a:t>intransitivos</a:t>
            </a:r>
            <a:r>
              <a:rPr lang="cs-CZ" sz="2700" dirty="0" smtClean="0"/>
              <a:t> na </a:t>
            </a:r>
            <a:r>
              <a:rPr lang="cs-CZ" sz="2700" dirty="0" err="1" smtClean="0"/>
              <a:t>funcao</a:t>
            </a:r>
            <a:r>
              <a:rPr lang="cs-CZ" sz="2700" dirty="0" smtClean="0"/>
              <a:t> do </a:t>
            </a:r>
            <a:r>
              <a:rPr lang="cs-CZ" sz="2700" dirty="0" err="1" smtClean="0"/>
              <a:t>predicado</a:t>
            </a:r>
            <a:r>
              <a:rPr lang="cs-CZ" sz="2700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65760" lvl="1" indent="0">
              <a:buNone/>
            </a:pPr>
            <a:r>
              <a:rPr lang="pt-PT" sz="2800" i="1" dirty="0"/>
              <a:t>O João </a:t>
            </a:r>
            <a:r>
              <a:rPr lang="pt-PT" sz="2800" i="1" u="sng" dirty="0"/>
              <a:t>caiu</a:t>
            </a:r>
            <a:r>
              <a:rPr lang="pt-PT" sz="2800" i="1" dirty="0"/>
              <a:t>. </a:t>
            </a:r>
            <a:endParaRPr lang="cs-CZ" sz="2800" dirty="0"/>
          </a:p>
          <a:p>
            <a:pPr marL="365760" lvl="1" indent="0">
              <a:buNone/>
            </a:pPr>
            <a:r>
              <a:rPr lang="pt-PT" sz="2800" i="1" dirty="0"/>
              <a:t>O António </a:t>
            </a:r>
            <a:r>
              <a:rPr lang="pt-PT" sz="2800" i="1" u="sng" dirty="0"/>
              <a:t>adormeceu</a:t>
            </a:r>
            <a:r>
              <a:rPr lang="pt-PT" sz="2800" i="1" dirty="0"/>
              <a:t>. </a:t>
            </a:r>
            <a:endParaRPr lang="cs-CZ" sz="2800" dirty="0"/>
          </a:p>
          <a:p>
            <a:pPr marL="365760" lvl="1" indent="0">
              <a:buNone/>
            </a:pPr>
            <a:r>
              <a:rPr lang="pt-PT" sz="2800" i="1" dirty="0"/>
              <a:t>O vidro </a:t>
            </a:r>
            <a:r>
              <a:rPr lang="pt-PT" sz="2800" i="1" u="sng" dirty="0"/>
              <a:t>rachou</a:t>
            </a:r>
            <a:r>
              <a:rPr lang="pt-PT" sz="2800" i="1" dirty="0"/>
              <a:t>. </a:t>
            </a:r>
            <a:endParaRPr lang="cs-CZ" sz="2800" dirty="0"/>
          </a:p>
          <a:p>
            <a:pPr marL="365760" lvl="1" indent="0">
              <a:buNone/>
            </a:pPr>
            <a:r>
              <a:rPr lang="pt-PT" sz="2800" i="1" dirty="0"/>
              <a:t>O gelo </a:t>
            </a:r>
            <a:r>
              <a:rPr lang="pt-PT" sz="2800" i="1" u="sng" dirty="0"/>
              <a:t>derreteu</a:t>
            </a:r>
            <a:r>
              <a:rPr lang="pt-PT" sz="2800" i="1" dirty="0"/>
              <a:t>. </a:t>
            </a:r>
            <a:endParaRPr lang="cs-CZ" sz="2800" dirty="0"/>
          </a:p>
          <a:p>
            <a:pPr marL="365760" lvl="1" indent="0">
              <a:buNone/>
            </a:pPr>
            <a:r>
              <a:rPr lang="pt-PT" sz="2800" i="1" dirty="0"/>
              <a:t>O cão </a:t>
            </a:r>
            <a:r>
              <a:rPr lang="pt-PT" sz="2800" i="1" u="sng" dirty="0"/>
              <a:t>ladra</a:t>
            </a:r>
            <a:r>
              <a:rPr lang="pt-PT" sz="2800" i="1" dirty="0"/>
              <a:t>. </a:t>
            </a:r>
            <a:endParaRPr lang="cs-CZ" sz="2800" dirty="0"/>
          </a:p>
          <a:p>
            <a:pPr marL="365760" lvl="1" indent="0">
              <a:buNone/>
            </a:pPr>
            <a:r>
              <a:rPr lang="pt-PT" sz="2800" i="1" dirty="0"/>
              <a:t>O rouxinol </a:t>
            </a:r>
            <a:r>
              <a:rPr lang="pt-PT" sz="2800" i="1" u="sng" dirty="0"/>
              <a:t>trina</a:t>
            </a:r>
            <a:r>
              <a:rPr lang="pt-PT" sz="2800" i="1" dirty="0"/>
              <a:t>.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2513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dirty="0"/>
              <a:t>Netranzitivní</a:t>
            </a:r>
            <a:r>
              <a:rPr lang="cs-CZ" sz="2400" dirty="0"/>
              <a:t> SLOVESA ve funkci PŘÍSUDKU</a:t>
            </a:r>
            <a:br>
              <a:rPr lang="cs-CZ" sz="2400" dirty="0"/>
            </a:br>
            <a:r>
              <a:rPr lang="cs-CZ" sz="2400" i="1" dirty="0" err="1"/>
              <a:t>verbos</a:t>
            </a:r>
            <a:r>
              <a:rPr lang="cs-CZ" sz="2400" i="1" dirty="0"/>
              <a:t> </a:t>
            </a:r>
            <a:r>
              <a:rPr lang="cs-CZ" sz="2400" i="1" dirty="0" err="1"/>
              <a:t>intransitivos</a:t>
            </a:r>
            <a:r>
              <a:rPr lang="cs-CZ" sz="2400" i="1" dirty="0"/>
              <a:t> </a:t>
            </a:r>
            <a:r>
              <a:rPr lang="cs-CZ" sz="2400" dirty="0"/>
              <a:t>na </a:t>
            </a:r>
            <a:r>
              <a:rPr lang="cs-CZ" sz="2400" dirty="0" err="1"/>
              <a:t>funcao</a:t>
            </a:r>
            <a:r>
              <a:rPr lang="cs-CZ" sz="2400" dirty="0"/>
              <a:t> do </a:t>
            </a:r>
            <a:r>
              <a:rPr lang="cs-CZ" sz="2400" dirty="0" err="1"/>
              <a:t>predicado</a:t>
            </a:r>
            <a:r>
              <a:rPr lang="cs-CZ" sz="2400" dirty="0"/>
              <a:t> 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 smtClean="0"/>
              <a:t>Slovesa vyjadřující přírodní a náhodné jevy :</a:t>
            </a:r>
          </a:p>
          <a:p>
            <a:pPr marL="0" lvl="0" indent="0">
              <a:buNone/>
            </a:pPr>
            <a:r>
              <a:rPr lang="cs-CZ" dirty="0"/>
              <a:t>(</a:t>
            </a:r>
            <a:r>
              <a:rPr lang="pt-PT" dirty="0" smtClean="0"/>
              <a:t>verbos </a:t>
            </a:r>
            <a:r>
              <a:rPr lang="pt-PT" dirty="0"/>
              <a:t>de fenómenos naturais ou </a:t>
            </a:r>
            <a:r>
              <a:rPr lang="pt-PT" dirty="0" smtClean="0"/>
              <a:t>acidentais</a:t>
            </a:r>
            <a:r>
              <a:rPr lang="cs-CZ" dirty="0" smtClean="0"/>
              <a:t>)</a:t>
            </a:r>
            <a:r>
              <a:rPr lang="pt-PT" dirty="0" smtClean="0"/>
              <a:t>: </a:t>
            </a:r>
            <a:r>
              <a:rPr lang="pt-PT" b="1" i="1" dirty="0"/>
              <a:t>chover, ventar, nascer, morrer, acontecer, ocorrer, cair, surgir, acordar, dormir, brilhar, girar</a:t>
            </a:r>
            <a:r>
              <a:rPr lang="pt-PT" i="1" dirty="0"/>
              <a:t>,</a:t>
            </a:r>
            <a:r>
              <a:rPr lang="pt-PT" dirty="0"/>
              <a:t> etc.;</a:t>
            </a:r>
            <a:endParaRPr lang="cs-CZ" dirty="0"/>
          </a:p>
          <a:p>
            <a:pPr lvl="0"/>
            <a:r>
              <a:rPr lang="cs-CZ" dirty="0" smtClean="0"/>
              <a:t>Některá slovesa, která mají za podmět bytost schopnou děj vykonat:  </a:t>
            </a:r>
            <a:r>
              <a:rPr lang="pt-PT" dirty="0" smtClean="0"/>
              <a:t> </a:t>
            </a:r>
            <a:r>
              <a:rPr lang="cs-CZ" dirty="0" smtClean="0"/>
              <a:t> </a:t>
            </a:r>
          </a:p>
          <a:p>
            <a:pPr marL="0" lvl="0" indent="0">
              <a:buNone/>
            </a:pPr>
            <a:r>
              <a:rPr lang="pt-PT" b="1" i="1" dirty="0" smtClean="0"/>
              <a:t>ler</a:t>
            </a:r>
            <a:r>
              <a:rPr lang="pt-PT" b="1" i="1" dirty="0"/>
              <a:t>, brincar, trabalhar, correr, voar, </a:t>
            </a:r>
            <a:r>
              <a:rPr lang="pt-PT" b="1" dirty="0"/>
              <a:t>etc.;</a:t>
            </a:r>
            <a:endParaRPr lang="cs-CZ" b="1" dirty="0"/>
          </a:p>
          <a:p>
            <a:r>
              <a:rPr lang="cs-CZ" dirty="0" smtClean="0"/>
              <a:t>A to včetně sloves vyjadřujících pohyb a situaci</a:t>
            </a:r>
            <a:r>
              <a:rPr lang="pt-PT" dirty="0" smtClean="0"/>
              <a:t>: </a:t>
            </a:r>
            <a:endParaRPr lang="cs-CZ" dirty="0" smtClean="0"/>
          </a:p>
          <a:p>
            <a:pPr marL="0" indent="0">
              <a:buNone/>
            </a:pPr>
            <a:r>
              <a:rPr lang="pt-PT" b="1" i="1" dirty="0" smtClean="0"/>
              <a:t>chegar</a:t>
            </a:r>
            <a:r>
              <a:rPr lang="pt-PT" b="1" i="1" dirty="0"/>
              <a:t>, parir, seguir, vir, morar, </a:t>
            </a:r>
            <a:r>
              <a:rPr lang="pt-PT" b="1" dirty="0"/>
              <a:t> </a:t>
            </a:r>
            <a:r>
              <a:rPr lang="pt-PT" dirty="0"/>
              <a:t>etc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3050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b="1" dirty="0" smtClean="0"/>
              <a:t>netranzitivní slovesa </a:t>
            </a:r>
            <a:r>
              <a:rPr lang="cs-CZ" dirty="0" smtClean="0"/>
              <a:t>s předmětem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b="1" i="1" dirty="0" smtClean="0"/>
              <a:t>acudir</a:t>
            </a:r>
            <a:r>
              <a:rPr lang="pt-PT" b="1" i="1" dirty="0"/>
              <a:t>, agradar, bastar, constar, faltar, obedecer, perdoar,  </a:t>
            </a:r>
            <a:r>
              <a:rPr lang="pt-PT" b="1" i="1" dirty="0" smtClean="0"/>
              <a:t>sobreviver</a:t>
            </a:r>
            <a:endParaRPr lang="cs-CZ" b="1" i="1" dirty="0" smtClean="0"/>
          </a:p>
          <a:p>
            <a:endParaRPr lang="cs-CZ" b="1" i="1" dirty="0"/>
          </a:p>
          <a:p>
            <a:pPr marL="640080" lvl="2" indent="0">
              <a:buNone/>
            </a:pPr>
            <a:r>
              <a:rPr lang="pt-PT" sz="2400" i="1" dirty="0"/>
              <a:t>Faltou-</a:t>
            </a:r>
            <a:r>
              <a:rPr lang="pt-PT" sz="2400" i="1" u="sng" dirty="0"/>
              <a:t>lhe</a:t>
            </a:r>
            <a:r>
              <a:rPr lang="pt-PT" sz="2400" i="1" dirty="0"/>
              <a:t> o interesse pelo trabalho. </a:t>
            </a:r>
            <a:endParaRPr lang="cs-CZ" sz="2400" dirty="0"/>
          </a:p>
          <a:p>
            <a:pPr marL="640080" lvl="2" indent="0">
              <a:buNone/>
            </a:pPr>
            <a:r>
              <a:rPr lang="pt-PT" sz="2400" i="1" dirty="0"/>
              <a:t>A enfermeira acudiu </a:t>
            </a:r>
            <a:r>
              <a:rPr lang="pt-PT" sz="2400" i="1" u="sng" dirty="0"/>
              <a:t>ao paciente.</a:t>
            </a:r>
            <a:r>
              <a:rPr lang="pt-PT" sz="2400" dirty="0"/>
              <a:t> </a:t>
            </a:r>
            <a:endParaRPr lang="cs-CZ" sz="2400" dirty="0"/>
          </a:p>
          <a:p>
            <a:pPr marL="640080" lvl="2" indent="0">
              <a:buNone/>
            </a:pPr>
            <a:r>
              <a:rPr lang="pt-PT" sz="2400" i="1" dirty="0" smtClean="0"/>
              <a:t>Perdoei </a:t>
            </a:r>
            <a:r>
              <a:rPr lang="pt-PT" sz="2400" i="1" u="sng" dirty="0"/>
              <a:t>ao meu amigo</a:t>
            </a:r>
            <a:r>
              <a:rPr lang="pt-PT" sz="2400" i="1" dirty="0"/>
              <a:t>. </a:t>
            </a:r>
            <a:endParaRPr lang="cs-CZ" sz="2400" dirty="0" smtClean="0"/>
          </a:p>
          <a:p>
            <a:endParaRPr lang="cs-CZ" sz="3000" i="1" dirty="0"/>
          </a:p>
          <a:p>
            <a:r>
              <a:rPr lang="cs-CZ" dirty="0" smtClean="0"/>
              <a:t>Jde o </a:t>
            </a:r>
            <a:r>
              <a:rPr lang="cs-CZ" b="1" dirty="0" smtClean="0"/>
              <a:t>netranzitivní slovesa s předmětem nepřímým</a:t>
            </a:r>
            <a:r>
              <a:rPr lang="cs-CZ" sz="3000" b="1" dirty="0" smtClean="0"/>
              <a:t>.</a:t>
            </a:r>
            <a:endParaRPr lang="cs-CZ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248765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b="1" dirty="0"/>
              <a:t>netranzitivní slovesa </a:t>
            </a:r>
            <a:r>
              <a:rPr lang="cs-CZ" dirty="0"/>
              <a:t>s předmětem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70000"/>
              </a:lnSpc>
            </a:pPr>
            <a:r>
              <a:rPr lang="pt-PT" b="1" i="1" dirty="0"/>
              <a:t>assistir, chegar, depender, entrar, faltar</a:t>
            </a:r>
            <a:r>
              <a:rPr lang="pt-PT" b="1" dirty="0"/>
              <a:t> (no sentido de estar ausente), </a:t>
            </a:r>
            <a:r>
              <a:rPr lang="pt-PT" b="1" i="1" dirty="0"/>
              <a:t>morar, partir, recorrer, sair </a:t>
            </a:r>
            <a:endParaRPr lang="cs-CZ" b="1" i="1" dirty="0" smtClean="0"/>
          </a:p>
          <a:p>
            <a:endParaRPr lang="cs-CZ" b="1" i="1" dirty="0" smtClean="0"/>
          </a:p>
          <a:p>
            <a:pPr marL="914400" lvl="3" indent="0">
              <a:buNone/>
            </a:pPr>
            <a:r>
              <a:rPr lang="pt-PT" sz="2800" i="1" dirty="0"/>
              <a:t>Sobrevivemos </a:t>
            </a:r>
            <a:r>
              <a:rPr lang="pt-PT" sz="2800" i="1" u="sng" dirty="0"/>
              <a:t>à catástrofe</a:t>
            </a:r>
            <a:r>
              <a:rPr lang="pt-PT" sz="2800" i="1" dirty="0"/>
              <a:t>. </a:t>
            </a:r>
            <a:endParaRPr lang="cs-CZ" sz="2800" dirty="0"/>
          </a:p>
          <a:p>
            <a:pPr marL="914400" lvl="3" indent="0">
              <a:buNone/>
            </a:pPr>
            <a:r>
              <a:rPr lang="pt-PT" sz="2600" i="1" dirty="0" smtClean="0"/>
              <a:t>A </a:t>
            </a:r>
            <a:r>
              <a:rPr lang="pt-PT" sz="2600" i="1" dirty="0"/>
              <a:t>menina faltou </a:t>
            </a:r>
            <a:r>
              <a:rPr lang="pt-PT" sz="2600" i="1" u="sng" dirty="0"/>
              <a:t>às aulas</a:t>
            </a:r>
            <a:r>
              <a:rPr lang="pt-PT" sz="2600" i="1" dirty="0"/>
              <a:t>. </a:t>
            </a:r>
            <a:endParaRPr lang="cs-CZ" sz="2600" dirty="0"/>
          </a:p>
          <a:p>
            <a:pPr marL="914400" lvl="3" indent="0">
              <a:buNone/>
            </a:pPr>
            <a:r>
              <a:rPr lang="pt-PT" sz="2600" i="1" dirty="0"/>
              <a:t>Isso depende </a:t>
            </a:r>
            <a:r>
              <a:rPr lang="pt-PT" sz="2600" i="1" u="sng" dirty="0"/>
              <a:t>do teu pai</a:t>
            </a:r>
            <a:r>
              <a:rPr lang="pt-PT" sz="2600" i="1" dirty="0"/>
              <a:t>. </a:t>
            </a:r>
            <a:endParaRPr lang="cs-CZ" sz="2600" dirty="0"/>
          </a:p>
          <a:p>
            <a:pPr marL="914400" lvl="3" indent="0">
              <a:buNone/>
            </a:pPr>
            <a:r>
              <a:rPr lang="pt-PT" sz="2600" i="1" dirty="0"/>
              <a:t>Ele partiu </a:t>
            </a:r>
            <a:r>
              <a:rPr lang="pt-PT" sz="2600" i="1" u="sng" dirty="0"/>
              <a:t>para Roma.</a:t>
            </a:r>
            <a:r>
              <a:rPr lang="pt-PT" sz="2600" i="1" dirty="0"/>
              <a:t> </a:t>
            </a:r>
            <a:endParaRPr lang="cs-CZ" sz="2600" dirty="0"/>
          </a:p>
          <a:p>
            <a:pPr marL="914400" lvl="3" indent="0">
              <a:buNone/>
            </a:pPr>
            <a:r>
              <a:rPr lang="pt-PT" sz="2600" i="1" dirty="0"/>
              <a:t>O concerto </a:t>
            </a:r>
            <a:r>
              <a:rPr lang="pt-PT" sz="2600" i="1" u="sng" dirty="0"/>
              <a:t>durou</a:t>
            </a:r>
            <a:r>
              <a:rPr lang="pt-PT" sz="2600" i="1" dirty="0"/>
              <a:t> duas horas. </a:t>
            </a:r>
            <a:endParaRPr lang="cs-CZ" sz="2600" dirty="0"/>
          </a:p>
          <a:p>
            <a:pPr marL="914400" lvl="3" indent="0">
              <a:buNone/>
            </a:pPr>
            <a:r>
              <a:rPr lang="pt-PT" sz="2600" i="1" dirty="0"/>
              <a:t>A nova Gramática do Português </a:t>
            </a:r>
            <a:r>
              <a:rPr lang="pt-PT" sz="2600" i="1" u="sng" dirty="0"/>
              <a:t>custou</a:t>
            </a:r>
            <a:r>
              <a:rPr lang="pt-PT" sz="2600" i="1" dirty="0"/>
              <a:t> 70 euros.</a:t>
            </a:r>
            <a:endParaRPr lang="cs-CZ" sz="2600" dirty="0"/>
          </a:p>
          <a:p>
            <a:pPr marL="914400" lvl="3" indent="0">
              <a:buNone/>
            </a:pPr>
            <a:endParaRPr lang="cs-CZ" sz="2200" b="1" i="1" dirty="0" smtClean="0"/>
          </a:p>
          <a:p>
            <a:endParaRPr lang="cs-CZ" b="1" i="1" dirty="0"/>
          </a:p>
          <a:p>
            <a:r>
              <a:rPr lang="cs-CZ" dirty="0" smtClean="0"/>
              <a:t>Jde </a:t>
            </a:r>
            <a:r>
              <a:rPr lang="cs-CZ" dirty="0"/>
              <a:t>o </a:t>
            </a:r>
            <a:r>
              <a:rPr lang="cs-CZ" b="1" dirty="0"/>
              <a:t>netranzitivní slovesa s předmětem </a:t>
            </a:r>
            <a:r>
              <a:rPr lang="cs-CZ" b="1" dirty="0" smtClean="0"/>
              <a:t>objektovým</a:t>
            </a:r>
            <a:r>
              <a:rPr lang="cs-CZ" sz="3000" dirty="0" smtClean="0"/>
              <a:t>.</a:t>
            </a:r>
            <a:endParaRPr lang="cs-CZ" sz="2800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2263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PŘÍSUDKU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JMENNÝ SE SPONOU </a:t>
            </a:r>
          </a:p>
          <a:p>
            <a:pPr marL="0" indent="0">
              <a:buNone/>
            </a:pPr>
            <a:r>
              <a:rPr lang="cs-CZ" b="1" dirty="0" smtClean="0"/>
              <a:t>(</a:t>
            </a:r>
            <a:r>
              <a:rPr lang="cs-CZ" b="1" dirty="0" err="1" smtClean="0"/>
              <a:t>predicado</a:t>
            </a:r>
            <a:r>
              <a:rPr lang="cs-CZ" b="1" dirty="0" smtClean="0"/>
              <a:t> </a:t>
            </a:r>
            <a:r>
              <a:rPr lang="cs-CZ" b="1" dirty="0" err="1" smtClean="0"/>
              <a:t>nominal</a:t>
            </a:r>
            <a:r>
              <a:rPr lang="cs-CZ" b="1" dirty="0" smtClean="0"/>
              <a:t>)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dirty="0" smtClean="0"/>
              <a:t>SLOVESNÝ 		</a:t>
            </a:r>
          </a:p>
          <a:p>
            <a:pPr marL="0" indent="0">
              <a:buNone/>
            </a:pPr>
            <a:r>
              <a:rPr lang="cs-CZ" b="1" dirty="0" smtClean="0"/>
              <a:t>(</a:t>
            </a:r>
            <a:r>
              <a:rPr lang="cs-CZ" b="1" dirty="0" err="1" smtClean="0"/>
              <a:t>predicado</a:t>
            </a:r>
            <a:r>
              <a:rPr lang="cs-CZ" b="1" dirty="0" smtClean="0"/>
              <a:t> </a:t>
            </a:r>
            <a:r>
              <a:rPr lang="cs-CZ" b="1" dirty="0" err="1" smtClean="0"/>
              <a:t>verbal</a:t>
            </a:r>
            <a:r>
              <a:rPr lang="cs-CZ" b="1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SLOVESNĚ JMENNÝ 	</a:t>
            </a:r>
          </a:p>
          <a:p>
            <a:pPr marL="0" indent="0">
              <a:buNone/>
            </a:pPr>
            <a:r>
              <a:rPr lang="cs-CZ" b="1" dirty="0" smtClean="0"/>
              <a:t>(</a:t>
            </a:r>
            <a:r>
              <a:rPr lang="cs-CZ" b="1" dirty="0" err="1" smtClean="0"/>
              <a:t>predicado</a:t>
            </a:r>
            <a:r>
              <a:rPr lang="cs-CZ" b="1" dirty="0" smtClean="0"/>
              <a:t> </a:t>
            </a:r>
            <a:r>
              <a:rPr lang="cs-CZ" b="1" dirty="0" err="1" smtClean="0"/>
              <a:t>verbo-nominal</a:t>
            </a:r>
            <a:r>
              <a:rPr lang="cs-CZ" b="1" dirty="0" smtClean="0"/>
              <a:t>)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656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Netranzitivní slovesa se dále dělí na 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cs-CZ" i="1" dirty="0" smtClean="0"/>
          </a:p>
          <a:p>
            <a:endParaRPr lang="cs-CZ" i="1" dirty="0"/>
          </a:p>
          <a:p>
            <a:r>
              <a:rPr lang="pt-PT" sz="2000" i="1" dirty="0" smtClean="0"/>
              <a:t>assobiar</a:t>
            </a:r>
            <a:r>
              <a:rPr lang="pt-PT" sz="2000" i="1" dirty="0"/>
              <a:t>, bocejar, brincar, buzinar, dançar</a:t>
            </a:r>
            <a:r>
              <a:rPr lang="pt-PT" sz="2000" dirty="0"/>
              <a:t>, etc. </a:t>
            </a:r>
            <a:endParaRPr lang="cs-CZ" sz="2000" dirty="0" smtClean="0"/>
          </a:p>
          <a:p>
            <a:endParaRPr lang="cs-CZ" dirty="0"/>
          </a:p>
          <a:p>
            <a:r>
              <a:rPr lang="pt-PT" dirty="0" smtClean="0"/>
              <a:t>(</a:t>
            </a:r>
            <a:r>
              <a:rPr lang="pt-PT" i="1" dirty="0"/>
              <a:t>O menino </a:t>
            </a:r>
            <a:r>
              <a:rPr lang="pt-PT" i="1" u="sng" dirty="0"/>
              <a:t>brincou</a:t>
            </a:r>
            <a:r>
              <a:rPr lang="pt-PT" dirty="0"/>
              <a:t>)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 i="1" dirty="0" smtClean="0"/>
          </a:p>
          <a:p>
            <a:endParaRPr lang="cs-CZ" i="1" dirty="0"/>
          </a:p>
          <a:p>
            <a:r>
              <a:rPr lang="pt-PT" sz="2000" i="1" dirty="0" smtClean="0"/>
              <a:t>adormercer</a:t>
            </a:r>
            <a:r>
              <a:rPr lang="pt-PT" sz="2000" i="1" dirty="0"/>
              <a:t>, desaparecer, desmaiar, morrer, </a:t>
            </a:r>
            <a:r>
              <a:rPr lang="pt-PT" sz="2000" i="1" dirty="0" smtClean="0"/>
              <a:t>nascer</a:t>
            </a:r>
            <a:endParaRPr lang="cs-CZ" sz="2000" i="1" dirty="0" smtClean="0"/>
          </a:p>
          <a:p>
            <a:endParaRPr lang="cs-CZ" i="1" dirty="0"/>
          </a:p>
          <a:p>
            <a:pPr marL="0" indent="0">
              <a:buNone/>
            </a:pPr>
            <a:r>
              <a:rPr lang="pt-PT" dirty="0"/>
              <a:t>(</a:t>
            </a:r>
            <a:r>
              <a:rPr lang="pt-PT" i="1" dirty="0"/>
              <a:t>O menino </a:t>
            </a:r>
            <a:r>
              <a:rPr lang="cs-CZ" i="1" u="sng" dirty="0" err="1" smtClean="0"/>
              <a:t>desmaiou</a:t>
            </a:r>
            <a:r>
              <a:rPr lang="pt-PT" dirty="0" smtClean="0"/>
              <a:t>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cs-CZ" dirty="0" err="1" smtClean="0"/>
              <a:t>Inergativní</a:t>
            </a:r>
            <a:r>
              <a:rPr lang="cs-CZ" dirty="0" smtClean="0"/>
              <a:t> </a:t>
            </a:r>
          </a:p>
          <a:p>
            <a:r>
              <a:rPr lang="cs-CZ" dirty="0" smtClean="0"/>
              <a:t>(</a:t>
            </a:r>
            <a:r>
              <a:rPr lang="cs-CZ" i="1" dirty="0" err="1" smtClean="0"/>
              <a:t>verbos</a:t>
            </a:r>
            <a:r>
              <a:rPr lang="cs-CZ" i="1" dirty="0" smtClean="0"/>
              <a:t> </a:t>
            </a:r>
            <a:r>
              <a:rPr lang="cs-CZ" i="1" dirty="0" err="1" smtClean="0"/>
              <a:t>inergativos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 smtClean="0"/>
              <a:t>Inakuzativní</a:t>
            </a:r>
            <a:endParaRPr lang="cs-CZ" dirty="0" smtClean="0"/>
          </a:p>
          <a:p>
            <a:r>
              <a:rPr lang="cs-CZ" i="1" dirty="0" err="1"/>
              <a:t>v</a:t>
            </a:r>
            <a:r>
              <a:rPr lang="cs-CZ" i="1" dirty="0" err="1" smtClean="0"/>
              <a:t>erbos</a:t>
            </a:r>
            <a:r>
              <a:rPr lang="cs-CZ" i="1" dirty="0" smtClean="0"/>
              <a:t> </a:t>
            </a:r>
            <a:r>
              <a:rPr lang="cs-CZ" i="1" dirty="0" err="1" smtClean="0"/>
              <a:t>inacusativos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3871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Netranzitivní slovesa se dále dělí na 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PT" i="1" dirty="0" smtClean="0"/>
              <a:t>O </a:t>
            </a:r>
            <a:r>
              <a:rPr lang="pt-PT" i="1" dirty="0"/>
              <a:t>menino </a:t>
            </a:r>
            <a:r>
              <a:rPr lang="pt-PT" i="1" u="sng" dirty="0" smtClean="0"/>
              <a:t>brincou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Podmět </a:t>
            </a:r>
            <a:r>
              <a:rPr lang="cs-CZ" b="1" dirty="0" smtClean="0"/>
              <a:t>nepřipouští trpný rod</a:t>
            </a:r>
            <a:r>
              <a:rPr lang="cs-CZ" dirty="0" smtClean="0"/>
              <a:t>, nelze tedy říci:</a:t>
            </a:r>
          </a:p>
          <a:p>
            <a:endParaRPr lang="cs-CZ" dirty="0" smtClean="0"/>
          </a:p>
          <a:p>
            <a:r>
              <a:rPr lang="cs-CZ" i="1" dirty="0" smtClean="0">
                <a:latin typeface="Calibri"/>
                <a:cs typeface="Calibri"/>
              </a:rPr>
              <a:t>*</a:t>
            </a:r>
            <a:r>
              <a:rPr lang="cs-CZ" i="1" dirty="0" smtClean="0"/>
              <a:t>O </a:t>
            </a:r>
            <a:r>
              <a:rPr lang="cs-CZ" i="1" dirty="0" err="1" smtClean="0"/>
              <a:t>menino</a:t>
            </a:r>
            <a:r>
              <a:rPr lang="cs-CZ" i="1" dirty="0" smtClean="0"/>
              <a:t> </a:t>
            </a:r>
            <a:r>
              <a:rPr lang="cs-CZ" i="1" dirty="0" err="1" smtClean="0"/>
              <a:t>está</a:t>
            </a:r>
            <a:r>
              <a:rPr lang="cs-CZ" i="1" dirty="0" smtClean="0"/>
              <a:t> </a:t>
            </a:r>
            <a:r>
              <a:rPr lang="cs-CZ" i="1" dirty="0" err="1" smtClean="0"/>
              <a:t>brincado</a:t>
            </a:r>
            <a:r>
              <a:rPr lang="cs-CZ" dirty="0" smtClean="0"/>
              <a:t>…</a:t>
            </a:r>
          </a:p>
          <a:p>
            <a:endParaRPr lang="cs-CZ" dirty="0"/>
          </a:p>
          <a:p>
            <a:r>
              <a:rPr lang="cs-CZ" b="1" dirty="0" smtClean="0"/>
              <a:t>Mohou sloužit </a:t>
            </a:r>
            <a:r>
              <a:rPr lang="cs-CZ" dirty="0" smtClean="0"/>
              <a:t>jako základ k </a:t>
            </a:r>
            <a:r>
              <a:rPr lang="cs-CZ" b="1" dirty="0" smtClean="0"/>
              <a:t>derivaci</a:t>
            </a:r>
            <a:r>
              <a:rPr lang="cs-CZ" dirty="0" smtClean="0"/>
              <a:t> pomocí sufixu </a:t>
            </a:r>
            <a:r>
              <a:rPr lang="cs-CZ" b="1" i="1" dirty="0" smtClean="0"/>
              <a:t>–--</a:t>
            </a:r>
            <a:r>
              <a:rPr lang="cs-CZ" b="1" i="1" dirty="0" err="1" smtClean="0"/>
              <a:t>or</a:t>
            </a:r>
            <a:r>
              <a:rPr lang="cs-CZ" b="1" i="1" dirty="0" smtClean="0"/>
              <a:t>: </a:t>
            </a:r>
          </a:p>
          <a:p>
            <a:endParaRPr lang="cs-CZ" b="1" i="1" dirty="0" smtClean="0"/>
          </a:p>
          <a:p>
            <a:endParaRPr lang="cs-CZ" b="1" i="1" dirty="0" smtClean="0"/>
          </a:p>
          <a:p>
            <a:pPr marL="0" indent="0">
              <a:buNone/>
            </a:pPr>
            <a:r>
              <a:rPr lang="cs-CZ" i="1" dirty="0" err="1" smtClean="0"/>
              <a:t>correr</a:t>
            </a:r>
            <a:r>
              <a:rPr lang="cs-CZ" i="1" dirty="0" smtClean="0"/>
              <a:t> – </a:t>
            </a:r>
            <a:r>
              <a:rPr lang="cs-CZ" i="1" dirty="0" err="1" smtClean="0"/>
              <a:t>corredor</a:t>
            </a:r>
            <a:r>
              <a:rPr lang="cs-CZ" i="1" dirty="0" smtClean="0"/>
              <a:t>, </a:t>
            </a:r>
          </a:p>
          <a:p>
            <a:pPr marL="0" indent="0">
              <a:buNone/>
            </a:pPr>
            <a:r>
              <a:rPr lang="cs-CZ" i="1" dirty="0" err="1" smtClean="0"/>
              <a:t>trabalhar</a:t>
            </a:r>
            <a:r>
              <a:rPr lang="cs-CZ" i="1" dirty="0" smtClean="0"/>
              <a:t> – </a:t>
            </a:r>
            <a:r>
              <a:rPr lang="cs-CZ" i="1" dirty="0" err="1" smtClean="0"/>
              <a:t>trabalhador</a:t>
            </a:r>
            <a:r>
              <a:rPr lang="cs-CZ" i="1" dirty="0" smtClean="0"/>
              <a:t>, </a:t>
            </a:r>
            <a:r>
              <a:rPr lang="cs-CZ" i="1" dirty="0" err="1" smtClean="0"/>
              <a:t>construir</a:t>
            </a:r>
            <a:r>
              <a:rPr lang="cs-CZ" i="1" dirty="0" smtClean="0"/>
              <a:t> -</a:t>
            </a:r>
            <a:r>
              <a:rPr lang="cs-CZ" i="1" dirty="0" err="1" smtClean="0"/>
              <a:t>construtor</a:t>
            </a:r>
            <a:endParaRPr lang="cs-CZ" i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pt-PT" i="1" dirty="0" smtClean="0"/>
              <a:t>O </a:t>
            </a:r>
            <a:r>
              <a:rPr lang="pt-PT" i="1" dirty="0"/>
              <a:t>menino </a:t>
            </a:r>
            <a:r>
              <a:rPr lang="cs-CZ" i="1" u="sng" dirty="0" err="1" smtClean="0"/>
              <a:t>desmaiou</a:t>
            </a:r>
            <a:r>
              <a:rPr lang="cs-CZ" i="1" u="sng" dirty="0" smtClean="0"/>
              <a:t>.</a:t>
            </a:r>
          </a:p>
          <a:p>
            <a:endParaRPr lang="cs-CZ" i="1" dirty="0"/>
          </a:p>
          <a:p>
            <a:r>
              <a:rPr lang="cs-CZ" dirty="0"/>
              <a:t>Podmět </a:t>
            </a:r>
            <a:r>
              <a:rPr lang="cs-CZ" b="1" dirty="0" smtClean="0"/>
              <a:t>připouští </a:t>
            </a:r>
            <a:r>
              <a:rPr lang="cs-CZ" b="1" dirty="0"/>
              <a:t>trpný rod</a:t>
            </a:r>
            <a:r>
              <a:rPr lang="cs-CZ" dirty="0"/>
              <a:t>, nelze tedy říci:</a:t>
            </a:r>
          </a:p>
          <a:p>
            <a:endParaRPr lang="cs-CZ" dirty="0"/>
          </a:p>
          <a:p>
            <a:r>
              <a:rPr lang="cs-CZ" i="1" dirty="0" smtClean="0"/>
              <a:t>O </a:t>
            </a:r>
            <a:r>
              <a:rPr lang="cs-CZ" i="1" dirty="0" err="1"/>
              <a:t>menino</a:t>
            </a:r>
            <a:r>
              <a:rPr lang="cs-CZ" i="1" dirty="0"/>
              <a:t> </a:t>
            </a:r>
            <a:r>
              <a:rPr lang="cs-CZ" i="1" dirty="0" err="1"/>
              <a:t>está</a:t>
            </a:r>
            <a:r>
              <a:rPr lang="cs-CZ" i="1" dirty="0"/>
              <a:t> </a:t>
            </a:r>
            <a:r>
              <a:rPr lang="cs-CZ" i="1" dirty="0" err="1" smtClean="0"/>
              <a:t>desmaiado</a:t>
            </a:r>
            <a:r>
              <a:rPr lang="cs-CZ" dirty="0" smtClean="0"/>
              <a:t>…</a:t>
            </a:r>
          </a:p>
          <a:p>
            <a:endParaRPr lang="cs-CZ" dirty="0" smtClean="0"/>
          </a:p>
          <a:p>
            <a:r>
              <a:rPr lang="cs-CZ" b="1" dirty="0" smtClean="0"/>
              <a:t>Nemohou </a:t>
            </a:r>
            <a:r>
              <a:rPr lang="cs-CZ" b="1" dirty="0"/>
              <a:t>sloužit </a:t>
            </a:r>
            <a:r>
              <a:rPr lang="cs-CZ" dirty="0"/>
              <a:t>jako základ k derivaci pomocí sufixu </a:t>
            </a:r>
            <a:r>
              <a:rPr lang="cs-CZ" b="1" i="1" dirty="0"/>
              <a:t>–--</a:t>
            </a:r>
            <a:r>
              <a:rPr lang="cs-CZ" b="1" i="1" dirty="0" err="1"/>
              <a:t>or</a:t>
            </a:r>
            <a:r>
              <a:rPr lang="cs-CZ" b="1" i="1" dirty="0"/>
              <a:t>: </a:t>
            </a:r>
          </a:p>
          <a:p>
            <a:endParaRPr lang="cs-CZ" b="1" i="1" dirty="0"/>
          </a:p>
          <a:p>
            <a:pPr marL="0" indent="0">
              <a:buNone/>
            </a:pPr>
            <a:r>
              <a:rPr lang="cs-CZ" i="1" dirty="0">
                <a:latin typeface="Calibri"/>
                <a:cs typeface="Calibri"/>
              </a:rPr>
              <a:t>* </a:t>
            </a:r>
            <a:r>
              <a:rPr lang="cs-CZ" i="1" dirty="0" err="1" smtClean="0"/>
              <a:t>desmaiar</a:t>
            </a:r>
            <a:r>
              <a:rPr lang="cs-CZ" i="1" dirty="0" smtClean="0"/>
              <a:t>- </a:t>
            </a:r>
            <a:r>
              <a:rPr lang="cs-CZ" i="1" dirty="0" err="1" smtClean="0"/>
              <a:t>desmaiador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>
                <a:latin typeface="Calibri"/>
                <a:cs typeface="Calibri"/>
              </a:rPr>
              <a:t>* </a:t>
            </a:r>
            <a:r>
              <a:rPr lang="cs-CZ" i="1" dirty="0" err="1" smtClean="0"/>
              <a:t>chegar-chegador</a:t>
            </a:r>
            <a:endParaRPr lang="cs-CZ" i="1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cs-CZ" dirty="0" err="1" smtClean="0"/>
              <a:t>Inergativní</a:t>
            </a:r>
            <a:r>
              <a:rPr lang="cs-CZ" dirty="0" smtClean="0"/>
              <a:t> </a:t>
            </a:r>
          </a:p>
          <a:p>
            <a:r>
              <a:rPr lang="cs-CZ" dirty="0" smtClean="0"/>
              <a:t>(</a:t>
            </a:r>
            <a:r>
              <a:rPr lang="cs-CZ" i="1" dirty="0" err="1" smtClean="0"/>
              <a:t>verbos</a:t>
            </a:r>
            <a:r>
              <a:rPr lang="cs-CZ" i="1" dirty="0" smtClean="0"/>
              <a:t> </a:t>
            </a:r>
            <a:r>
              <a:rPr lang="cs-CZ" i="1" dirty="0" err="1" smtClean="0"/>
              <a:t>inergativos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 smtClean="0"/>
              <a:t>Inakuzativní</a:t>
            </a:r>
            <a:endParaRPr lang="cs-CZ" dirty="0" smtClean="0"/>
          </a:p>
          <a:p>
            <a:r>
              <a:rPr lang="cs-CZ" i="1" dirty="0" err="1"/>
              <a:t>v</a:t>
            </a:r>
            <a:r>
              <a:rPr lang="cs-CZ" i="1" dirty="0" err="1" smtClean="0"/>
              <a:t>erbos</a:t>
            </a:r>
            <a:r>
              <a:rPr lang="cs-CZ" i="1" dirty="0" smtClean="0"/>
              <a:t> </a:t>
            </a:r>
            <a:r>
              <a:rPr lang="cs-CZ" i="1" dirty="0" err="1" smtClean="0"/>
              <a:t>inacusativos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30528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dirty="0" smtClean="0"/>
              <a:t>tranzitivní</a:t>
            </a:r>
            <a:r>
              <a:rPr lang="cs-CZ" sz="2400" dirty="0" smtClean="0"/>
              <a:t> </a:t>
            </a:r>
            <a:r>
              <a:rPr lang="cs-CZ" sz="2400" dirty="0"/>
              <a:t>SLOVESA ve funkci PŘÍSUDKU</a:t>
            </a:r>
            <a:br>
              <a:rPr lang="cs-CZ" sz="2400" dirty="0"/>
            </a:br>
            <a:r>
              <a:rPr lang="cs-CZ" sz="2400" b="1" i="1" dirty="0" err="1"/>
              <a:t>verbos</a:t>
            </a:r>
            <a:r>
              <a:rPr lang="cs-CZ" sz="2400" b="1" i="1" dirty="0"/>
              <a:t> </a:t>
            </a:r>
            <a:r>
              <a:rPr lang="cs-CZ" sz="2400" b="1" i="1" dirty="0" err="1"/>
              <a:t>t</a:t>
            </a:r>
            <a:r>
              <a:rPr lang="cs-CZ" sz="2400" b="1" i="1" dirty="0" err="1" smtClean="0"/>
              <a:t>ransitivos</a:t>
            </a:r>
            <a:r>
              <a:rPr lang="cs-CZ" sz="2400" b="1" i="1" dirty="0" smtClean="0"/>
              <a:t> </a:t>
            </a:r>
            <a:r>
              <a:rPr lang="cs-CZ" sz="2400" dirty="0"/>
              <a:t>na </a:t>
            </a:r>
            <a:r>
              <a:rPr lang="cs-CZ" sz="2400" dirty="0" err="1"/>
              <a:t>funcao</a:t>
            </a:r>
            <a:r>
              <a:rPr lang="cs-CZ" sz="2400" dirty="0"/>
              <a:t> do </a:t>
            </a:r>
            <a:r>
              <a:rPr lang="cs-CZ" sz="2400" dirty="0" err="1"/>
              <a:t>predicado</a:t>
            </a:r>
            <a:r>
              <a:rPr lang="cs-CZ" sz="2400" dirty="0"/>
              <a:t> </a:t>
            </a:r>
            <a:endParaRPr lang="cs-CZ" sz="20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dirty="0"/>
              <a:t>transitivos </a:t>
            </a:r>
            <a:r>
              <a:rPr lang="pt-PT" dirty="0" smtClean="0"/>
              <a:t>directos</a:t>
            </a:r>
            <a:endParaRPr lang="cs-CZ" dirty="0" smtClean="0"/>
          </a:p>
          <a:p>
            <a:r>
              <a:rPr lang="pt-PT" dirty="0" smtClean="0"/>
              <a:t> indirectos</a:t>
            </a:r>
            <a:endParaRPr lang="cs-CZ" dirty="0" smtClean="0"/>
          </a:p>
          <a:p>
            <a:r>
              <a:rPr lang="pt-PT" dirty="0" smtClean="0"/>
              <a:t>(bi)ditransitivos</a:t>
            </a:r>
            <a:endParaRPr lang="cs-CZ" dirty="0" smtClean="0"/>
          </a:p>
          <a:p>
            <a:r>
              <a:rPr lang="cs-CZ" dirty="0" err="1" smtClean="0"/>
              <a:t>oblíquos</a:t>
            </a:r>
            <a:endParaRPr lang="cs-CZ" dirty="0" smtClean="0"/>
          </a:p>
          <a:p>
            <a:r>
              <a:rPr lang="pt-PT" dirty="0" smtClean="0"/>
              <a:t>transitivos </a:t>
            </a:r>
            <a:r>
              <a:rPr lang="pt-PT" dirty="0"/>
              <a:t>adverbiais.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18523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tranzitivní</a:t>
            </a:r>
            <a:r>
              <a:rPr lang="cs-CZ" sz="2400" dirty="0"/>
              <a:t> SLOVESA </a:t>
            </a:r>
            <a:r>
              <a:rPr lang="cs-CZ" sz="2400" b="1" dirty="0" smtClean="0"/>
              <a:t>PŘÍMÁ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b="1" i="1" dirty="0" err="1"/>
              <a:t>verbos</a:t>
            </a:r>
            <a:r>
              <a:rPr lang="cs-CZ" sz="2400" b="1" i="1" dirty="0"/>
              <a:t> </a:t>
            </a:r>
            <a:r>
              <a:rPr lang="cs-CZ" sz="2400" b="1" i="1" dirty="0" err="1"/>
              <a:t>transitivos</a:t>
            </a:r>
            <a:r>
              <a:rPr lang="cs-CZ" sz="2400" b="1" i="1" dirty="0"/>
              <a:t> </a:t>
            </a:r>
            <a:r>
              <a:rPr lang="cs-CZ" sz="2000" i="1" dirty="0" err="1" smtClean="0"/>
              <a:t>DIRETOS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i="1" dirty="0" smtClean="0"/>
          </a:p>
          <a:p>
            <a:r>
              <a:rPr lang="cs-CZ" i="1" dirty="0" smtClean="0"/>
              <a:t>Předmět se k němu váže </a:t>
            </a:r>
            <a:r>
              <a:rPr lang="cs-CZ" b="1" i="1" dirty="0" smtClean="0"/>
              <a:t>bez předložky</a:t>
            </a:r>
            <a:r>
              <a:rPr lang="cs-CZ" i="1" dirty="0" smtClean="0"/>
              <a:t> a je nahraditelný </a:t>
            </a:r>
            <a:r>
              <a:rPr lang="cs-CZ" i="1" dirty="0" err="1" smtClean="0"/>
              <a:t>klitickým</a:t>
            </a:r>
            <a:r>
              <a:rPr lang="cs-CZ" i="1" dirty="0" smtClean="0"/>
              <a:t> akuzativním zájmenem (</a:t>
            </a:r>
            <a:r>
              <a:rPr lang="cs-CZ" b="1" i="1" dirty="0" err="1" smtClean="0"/>
              <a:t>me</a:t>
            </a:r>
            <a:r>
              <a:rPr lang="cs-CZ" b="1" i="1" dirty="0" smtClean="0"/>
              <a:t>, </a:t>
            </a:r>
            <a:r>
              <a:rPr lang="cs-CZ" b="1" i="1" dirty="0" err="1" smtClean="0"/>
              <a:t>te</a:t>
            </a:r>
            <a:r>
              <a:rPr lang="cs-CZ" b="1" i="1" dirty="0" smtClean="0"/>
              <a:t>, o, a, nos, vos, os, as</a:t>
            </a:r>
            <a:r>
              <a:rPr lang="cs-CZ" i="1" dirty="0" smtClean="0"/>
              <a:t>).</a:t>
            </a:r>
          </a:p>
          <a:p>
            <a:endParaRPr lang="cs-CZ" i="1" dirty="0"/>
          </a:p>
          <a:p>
            <a:pPr marL="640080" lvl="2" indent="0">
              <a:buNone/>
            </a:pPr>
            <a:r>
              <a:rPr lang="cs-CZ" sz="2800" i="1" dirty="0" smtClean="0"/>
              <a:t>O </a:t>
            </a:r>
            <a:r>
              <a:rPr lang="cs-CZ" sz="2800" i="1" dirty="0"/>
              <a:t>Ronaldo </a:t>
            </a:r>
            <a:r>
              <a:rPr lang="cs-CZ" sz="2800" b="1" i="1" dirty="0" err="1"/>
              <a:t>escreveu</a:t>
            </a:r>
            <a:r>
              <a:rPr lang="cs-CZ" sz="2800" b="1" i="1" dirty="0"/>
              <a:t> </a:t>
            </a:r>
            <a:r>
              <a:rPr lang="cs-CZ" sz="2800" b="1" i="1" dirty="0" err="1"/>
              <a:t>uma</a:t>
            </a:r>
            <a:r>
              <a:rPr lang="cs-CZ" sz="2800" b="1" i="1" dirty="0"/>
              <a:t> </a:t>
            </a:r>
            <a:r>
              <a:rPr lang="cs-CZ" sz="2800" b="1" i="1" dirty="0" err="1"/>
              <a:t>carta</a:t>
            </a:r>
            <a:r>
              <a:rPr lang="cs-CZ" sz="2800" i="1" dirty="0" smtClean="0"/>
              <a:t>.</a:t>
            </a:r>
          </a:p>
          <a:p>
            <a:pPr marL="640080" lvl="2" indent="0">
              <a:buNone/>
            </a:pPr>
            <a:r>
              <a:rPr lang="cs-CZ" sz="2800" i="1" dirty="0" smtClean="0"/>
              <a:t>O </a:t>
            </a:r>
            <a:r>
              <a:rPr lang="cs-CZ" sz="2800" i="1" dirty="0"/>
              <a:t>Ronaldo </a:t>
            </a:r>
            <a:r>
              <a:rPr lang="cs-CZ" sz="2800" b="1" i="1" dirty="0" err="1" smtClean="0"/>
              <a:t>escreveu</a:t>
            </a:r>
            <a:r>
              <a:rPr lang="cs-CZ" sz="2800" b="1" i="1" dirty="0" smtClean="0"/>
              <a:t>-a.</a:t>
            </a:r>
          </a:p>
          <a:p>
            <a:endParaRPr lang="cs-CZ" b="1" i="1" dirty="0" smtClean="0"/>
          </a:p>
          <a:p>
            <a:r>
              <a:rPr lang="cs-CZ" i="1" dirty="0" smtClean="0"/>
              <a:t>Může být v </a:t>
            </a:r>
            <a:r>
              <a:rPr lang="cs-CZ" b="1" i="1" dirty="0" smtClean="0"/>
              <a:t>činném i trpném rodě: </a:t>
            </a:r>
          </a:p>
          <a:p>
            <a:pPr marL="640080" lvl="2" indent="0">
              <a:buNone/>
            </a:pPr>
            <a:r>
              <a:rPr lang="pt-PT" sz="2800" b="1" i="1" dirty="0"/>
              <a:t>A </a:t>
            </a:r>
            <a:r>
              <a:rPr lang="pt-PT" sz="2800" b="1" i="1" u="sng" dirty="0"/>
              <a:t>carta</a:t>
            </a:r>
            <a:r>
              <a:rPr lang="pt-PT" sz="2800" i="1" dirty="0"/>
              <a:t>     foi escrita  pelo </a:t>
            </a:r>
            <a:r>
              <a:rPr lang="pt-PT" sz="2800" b="1" i="1" dirty="0"/>
              <a:t>Ronaldo</a:t>
            </a:r>
            <a:r>
              <a:rPr lang="pt-PT" sz="2800" dirty="0"/>
              <a:t>.</a:t>
            </a:r>
            <a:endParaRPr lang="cs-CZ" sz="2800" dirty="0"/>
          </a:p>
          <a:p>
            <a:endParaRPr lang="cs-CZ" b="1" i="1" dirty="0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5088655" y="4149080"/>
            <a:ext cx="563465" cy="36004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5514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tranzitivní</a:t>
            </a:r>
            <a:r>
              <a:rPr lang="cs-CZ" sz="2400" dirty="0"/>
              <a:t> SLOVESA </a:t>
            </a:r>
            <a:r>
              <a:rPr lang="cs-CZ" sz="2400" b="1" dirty="0" smtClean="0"/>
              <a:t>PŘÍMÁ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b="1" i="1" dirty="0" err="1"/>
              <a:t>verbos</a:t>
            </a:r>
            <a:r>
              <a:rPr lang="cs-CZ" sz="2400" b="1" i="1" dirty="0"/>
              <a:t> </a:t>
            </a:r>
            <a:r>
              <a:rPr lang="cs-CZ" sz="2400" b="1" i="1" dirty="0" err="1"/>
              <a:t>transitivos</a:t>
            </a:r>
            <a:r>
              <a:rPr lang="cs-CZ" sz="2400" b="1" i="1" dirty="0"/>
              <a:t> </a:t>
            </a:r>
            <a:r>
              <a:rPr lang="cs-CZ" sz="2000" i="1" dirty="0" err="1" smtClean="0"/>
              <a:t>DIRETOS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i="1" dirty="0" smtClean="0"/>
          </a:p>
          <a:p>
            <a:pPr marL="640080" lvl="2" indent="0">
              <a:buNone/>
            </a:pPr>
            <a:r>
              <a:rPr lang="cs-CZ" sz="2800" i="1" dirty="0" smtClean="0"/>
              <a:t>O </a:t>
            </a:r>
            <a:r>
              <a:rPr lang="cs-CZ" sz="2800" i="1" dirty="0"/>
              <a:t>Ronaldo </a:t>
            </a:r>
            <a:r>
              <a:rPr lang="cs-CZ" sz="2800" b="1" i="1" dirty="0" err="1"/>
              <a:t>escreveu</a:t>
            </a:r>
            <a:r>
              <a:rPr lang="cs-CZ" sz="2800" b="1" i="1" dirty="0"/>
              <a:t> </a:t>
            </a:r>
            <a:r>
              <a:rPr lang="cs-CZ" sz="2800" b="1" i="1" dirty="0" err="1"/>
              <a:t>uma</a:t>
            </a:r>
            <a:r>
              <a:rPr lang="cs-CZ" sz="2800" b="1" i="1" dirty="0"/>
              <a:t> </a:t>
            </a:r>
            <a:r>
              <a:rPr lang="cs-CZ" sz="2800" b="1" i="1" dirty="0" err="1"/>
              <a:t>carta</a:t>
            </a:r>
            <a:r>
              <a:rPr lang="cs-CZ" sz="2800" i="1" dirty="0" smtClean="0"/>
              <a:t>.</a:t>
            </a:r>
          </a:p>
          <a:p>
            <a:pPr marL="640080" lvl="2" indent="0">
              <a:buNone/>
            </a:pPr>
            <a:endParaRPr lang="cs-CZ" sz="2800" b="1" i="1" dirty="0" smtClean="0"/>
          </a:p>
          <a:p>
            <a:pPr marL="640080" lvl="2" indent="0">
              <a:buNone/>
            </a:pPr>
            <a:endParaRPr lang="cs-CZ" sz="2800" b="1" i="1" dirty="0"/>
          </a:p>
          <a:p>
            <a:pPr marL="640080" lvl="2" indent="0">
              <a:buNone/>
            </a:pPr>
            <a:r>
              <a:rPr lang="pt-PT" sz="2800" b="1" i="1" dirty="0" smtClean="0"/>
              <a:t>A </a:t>
            </a:r>
            <a:r>
              <a:rPr lang="pt-PT" sz="2800" b="1" i="1" u="sng" dirty="0"/>
              <a:t>carta</a:t>
            </a:r>
            <a:r>
              <a:rPr lang="pt-PT" sz="2800" i="1" dirty="0"/>
              <a:t>     foi escrita  pelo </a:t>
            </a:r>
            <a:r>
              <a:rPr lang="pt-PT" sz="2800" b="1" i="1" dirty="0"/>
              <a:t>Ronaldo</a:t>
            </a:r>
            <a:r>
              <a:rPr lang="pt-PT" sz="2800" dirty="0"/>
              <a:t>.</a:t>
            </a:r>
            <a:endParaRPr lang="cs-CZ" sz="2800" dirty="0"/>
          </a:p>
          <a:p>
            <a:endParaRPr lang="cs-CZ" b="1" i="1" dirty="0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2195736" y="2564904"/>
            <a:ext cx="3312368" cy="10801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se šipkou 4"/>
          <p:cNvCxnSpPr/>
          <p:nvPr/>
        </p:nvCxnSpPr>
        <p:spPr>
          <a:xfrm flipV="1">
            <a:off x="2195736" y="2564904"/>
            <a:ext cx="3456384" cy="10801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2083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tranzitivní</a:t>
            </a:r>
            <a:r>
              <a:rPr lang="cs-CZ" sz="2400" dirty="0"/>
              <a:t> SLOVESA </a:t>
            </a:r>
            <a:r>
              <a:rPr lang="cs-CZ" sz="2400" b="1" dirty="0" smtClean="0"/>
              <a:t>PŘÍMÁ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b="1" i="1" dirty="0" err="1"/>
              <a:t>verbos</a:t>
            </a:r>
            <a:r>
              <a:rPr lang="cs-CZ" sz="2400" b="1" i="1" dirty="0"/>
              <a:t> </a:t>
            </a:r>
            <a:r>
              <a:rPr lang="cs-CZ" sz="2400" b="1" i="1" dirty="0" err="1"/>
              <a:t>transitivos</a:t>
            </a:r>
            <a:r>
              <a:rPr lang="cs-CZ" sz="2400" b="1" i="1" dirty="0"/>
              <a:t> </a:t>
            </a:r>
            <a:r>
              <a:rPr lang="cs-CZ" sz="2000" i="1" dirty="0" err="1" smtClean="0"/>
              <a:t>DIRETOS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i="1" dirty="0" smtClean="0"/>
          </a:p>
          <a:p>
            <a:pPr marL="640080" lvl="2" indent="0">
              <a:buNone/>
            </a:pPr>
            <a:r>
              <a:rPr lang="cs-CZ" sz="2800" i="1" dirty="0" smtClean="0"/>
              <a:t>O </a:t>
            </a:r>
            <a:r>
              <a:rPr lang="cs-CZ" sz="2800" i="1" dirty="0"/>
              <a:t>Ronaldo </a:t>
            </a:r>
            <a:r>
              <a:rPr lang="cs-CZ" sz="2800" b="1" i="1" dirty="0" err="1"/>
              <a:t>escreveu</a:t>
            </a:r>
            <a:r>
              <a:rPr lang="cs-CZ" sz="2800" b="1" i="1" dirty="0"/>
              <a:t> </a:t>
            </a:r>
            <a:r>
              <a:rPr lang="cs-CZ" sz="2800" b="1" i="1" dirty="0" err="1"/>
              <a:t>uma</a:t>
            </a:r>
            <a:r>
              <a:rPr lang="cs-CZ" sz="2800" b="1" i="1" dirty="0"/>
              <a:t> </a:t>
            </a:r>
            <a:r>
              <a:rPr lang="cs-CZ" sz="2800" b="1" i="1" dirty="0" err="1"/>
              <a:t>carta</a:t>
            </a:r>
            <a:r>
              <a:rPr lang="cs-CZ" sz="2800" i="1" dirty="0" smtClean="0"/>
              <a:t>.</a:t>
            </a:r>
          </a:p>
          <a:p>
            <a:pPr marL="640080" lvl="2" indent="0">
              <a:buNone/>
            </a:pPr>
            <a:r>
              <a:rPr lang="cs-CZ" sz="2800" i="1" dirty="0" smtClean="0"/>
              <a:t>(podmět)		(předmět)</a:t>
            </a:r>
          </a:p>
          <a:p>
            <a:pPr marL="640080" lvl="2" indent="0">
              <a:buNone/>
            </a:pPr>
            <a:endParaRPr lang="cs-CZ" sz="2800" b="1" i="1" dirty="0" smtClean="0"/>
          </a:p>
          <a:p>
            <a:pPr marL="640080" lvl="2" indent="0">
              <a:buNone/>
            </a:pPr>
            <a:endParaRPr lang="cs-CZ" sz="2800" b="1" i="1" dirty="0"/>
          </a:p>
          <a:p>
            <a:pPr marL="640080" lvl="2" indent="0">
              <a:buNone/>
            </a:pPr>
            <a:r>
              <a:rPr lang="pt-PT" sz="2800" b="1" i="1" dirty="0" smtClean="0"/>
              <a:t>A </a:t>
            </a:r>
            <a:r>
              <a:rPr lang="pt-PT" sz="2800" b="1" i="1" u="sng" dirty="0"/>
              <a:t>carta</a:t>
            </a:r>
            <a:r>
              <a:rPr lang="pt-PT" sz="2800" i="1" dirty="0"/>
              <a:t>     foi escrita  pelo </a:t>
            </a:r>
            <a:r>
              <a:rPr lang="pt-PT" sz="2800" b="1" i="1" dirty="0"/>
              <a:t>Ronaldo</a:t>
            </a:r>
            <a:r>
              <a:rPr lang="pt-PT" sz="2800" dirty="0"/>
              <a:t>.</a:t>
            </a:r>
            <a:endParaRPr lang="cs-CZ" sz="2800" dirty="0"/>
          </a:p>
          <a:p>
            <a:pPr marL="0" lvl="2" indent="0">
              <a:spcBef>
                <a:spcPts val="600"/>
              </a:spcBef>
              <a:buClr>
                <a:schemeClr val="accent1"/>
              </a:buClr>
              <a:buSzPct val="70000"/>
              <a:buNone/>
            </a:pPr>
            <a:r>
              <a:rPr lang="cs-CZ" sz="2800" i="1" dirty="0" smtClean="0"/>
              <a:t>	(</a:t>
            </a:r>
            <a:r>
              <a:rPr lang="cs-CZ" sz="2800" i="1" dirty="0"/>
              <a:t>podmět)		</a:t>
            </a:r>
            <a:r>
              <a:rPr lang="cs-CZ" sz="2800" i="1" dirty="0" smtClean="0"/>
              <a:t>(agens trpného r.)</a:t>
            </a:r>
            <a:endParaRPr lang="cs-CZ" sz="2800" i="1" dirty="0"/>
          </a:p>
          <a:p>
            <a:endParaRPr lang="cs-CZ" b="1" i="1" dirty="0" smtClean="0"/>
          </a:p>
          <a:p>
            <a:endParaRPr lang="cs-CZ" b="1" i="1" dirty="0"/>
          </a:p>
          <a:p>
            <a:r>
              <a:rPr lang="cs-CZ" b="1" i="1" dirty="0" smtClean="0"/>
              <a:t>- toto je původní myšlenka tranzitivity</a:t>
            </a:r>
            <a:endParaRPr lang="cs-CZ" b="1" i="1" dirty="0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2339752" y="3071236"/>
            <a:ext cx="3240360" cy="10801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se šipkou 4"/>
          <p:cNvCxnSpPr/>
          <p:nvPr/>
        </p:nvCxnSpPr>
        <p:spPr>
          <a:xfrm flipV="1">
            <a:off x="2123728" y="3071236"/>
            <a:ext cx="3456384" cy="10801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48574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tranzitivní</a:t>
            </a:r>
            <a:r>
              <a:rPr lang="cs-CZ" sz="2400" dirty="0"/>
              <a:t> SLOVESA </a:t>
            </a:r>
            <a:r>
              <a:rPr lang="cs-CZ" sz="2400" b="1" dirty="0" smtClean="0"/>
              <a:t>NEPŘÍMÁ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b="1" i="1" dirty="0" err="1"/>
              <a:t>verbos</a:t>
            </a:r>
            <a:r>
              <a:rPr lang="cs-CZ" sz="2400" b="1" i="1" dirty="0"/>
              <a:t> </a:t>
            </a:r>
            <a:r>
              <a:rPr lang="cs-CZ" sz="2400" b="1" i="1" dirty="0" err="1"/>
              <a:t>transitivos</a:t>
            </a:r>
            <a:r>
              <a:rPr lang="cs-CZ" sz="2400" b="1" i="1" dirty="0"/>
              <a:t> </a:t>
            </a:r>
            <a:r>
              <a:rPr lang="cs-CZ" sz="2000" i="1" dirty="0" err="1" smtClean="0"/>
              <a:t>DIRETOS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 smtClean="0"/>
              <a:t>Předmět se k němu váže </a:t>
            </a:r>
            <a:r>
              <a:rPr lang="cs-CZ" b="1" i="1" dirty="0" smtClean="0"/>
              <a:t>s dativní předložkou A, PARA</a:t>
            </a:r>
            <a:r>
              <a:rPr lang="cs-CZ" i="1" dirty="0" smtClean="0"/>
              <a:t>  (tedy ne v adverbiálním významu)  a je nahraditelný </a:t>
            </a:r>
            <a:r>
              <a:rPr lang="cs-CZ" b="1" i="1" dirty="0" err="1" smtClean="0"/>
              <a:t>klitickým</a:t>
            </a:r>
            <a:r>
              <a:rPr lang="cs-CZ" b="1" i="1" dirty="0" smtClean="0"/>
              <a:t> dativním zájmenem </a:t>
            </a:r>
            <a:r>
              <a:rPr lang="cs-CZ" i="1" dirty="0" smtClean="0"/>
              <a:t>(</a:t>
            </a:r>
            <a:r>
              <a:rPr lang="cs-CZ" b="1" i="1" dirty="0" err="1" smtClean="0"/>
              <a:t>me</a:t>
            </a:r>
            <a:r>
              <a:rPr lang="cs-CZ" b="1" i="1" dirty="0" smtClean="0"/>
              <a:t>, </a:t>
            </a:r>
            <a:r>
              <a:rPr lang="cs-CZ" b="1" i="1" dirty="0" err="1" smtClean="0"/>
              <a:t>te</a:t>
            </a:r>
            <a:r>
              <a:rPr lang="cs-CZ" b="1" i="1" dirty="0" smtClean="0"/>
              <a:t>, </a:t>
            </a:r>
            <a:r>
              <a:rPr lang="cs-CZ" b="1" i="1" dirty="0" err="1" smtClean="0"/>
              <a:t>lhe</a:t>
            </a:r>
            <a:r>
              <a:rPr lang="cs-CZ" b="1" i="1" dirty="0" smtClean="0"/>
              <a:t>, nos, vos, </a:t>
            </a:r>
            <a:r>
              <a:rPr lang="cs-CZ" b="1" i="1" dirty="0" err="1" smtClean="0"/>
              <a:t>lhes</a:t>
            </a:r>
            <a:r>
              <a:rPr lang="cs-CZ" i="1" dirty="0" smtClean="0"/>
              <a:t>).</a:t>
            </a:r>
          </a:p>
          <a:p>
            <a:endParaRPr lang="cs-CZ" i="1" dirty="0"/>
          </a:p>
          <a:p>
            <a:pPr marL="640080" lvl="2" indent="0">
              <a:buNone/>
            </a:pPr>
            <a:r>
              <a:rPr lang="cs-CZ" sz="2800" i="1" dirty="0" smtClean="0"/>
              <a:t>A </a:t>
            </a:r>
            <a:r>
              <a:rPr lang="cs-CZ" sz="2800" i="1" dirty="0" err="1"/>
              <a:t>Ana</a:t>
            </a:r>
            <a:r>
              <a:rPr lang="cs-CZ" sz="2800" i="1" dirty="0"/>
              <a:t> </a:t>
            </a:r>
            <a:r>
              <a:rPr lang="cs-CZ" sz="2800" i="1" dirty="0" err="1"/>
              <a:t>telefonou</a:t>
            </a:r>
            <a:r>
              <a:rPr lang="cs-CZ" sz="2800" i="1" dirty="0"/>
              <a:t> </a:t>
            </a:r>
            <a:r>
              <a:rPr lang="cs-CZ" sz="2800" b="1" i="1" u="sng" dirty="0"/>
              <a:t>para a </a:t>
            </a:r>
            <a:r>
              <a:rPr lang="cs-CZ" sz="2800" b="1" i="1" u="sng" dirty="0" err="1"/>
              <a:t>tia</a:t>
            </a:r>
            <a:r>
              <a:rPr lang="cs-CZ" sz="2800" i="1" dirty="0" smtClean="0"/>
              <a:t>.</a:t>
            </a:r>
          </a:p>
          <a:p>
            <a:pPr marL="640080" lvl="2" indent="0">
              <a:buNone/>
            </a:pPr>
            <a:r>
              <a:rPr lang="cs-CZ" sz="2800" i="1" dirty="0" smtClean="0"/>
              <a:t>A </a:t>
            </a:r>
            <a:r>
              <a:rPr lang="cs-CZ" sz="2800" i="1" dirty="0" err="1"/>
              <a:t>Ana</a:t>
            </a:r>
            <a:r>
              <a:rPr lang="cs-CZ" sz="2800" i="1" dirty="0"/>
              <a:t> </a:t>
            </a:r>
            <a:r>
              <a:rPr lang="cs-CZ" sz="2800" b="1" i="1" dirty="0" err="1"/>
              <a:t>telefonou-</a:t>
            </a:r>
            <a:r>
              <a:rPr lang="cs-CZ" sz="2800" b="1" i="1" u="sng" dirty="0" err="1"/>
              <a:t>lhe</a:t>
            </a:r>
            <a:r>
              <a:rPr lang="cs-CZ" sz="2800" dirty="0"/>
              <a:t>.  </a:t>
            </a:r>
          </a:p>
          <a:p>
            <a:pPr marL="640080" lvl="2" indent="0">
              <a:buNone/>
            </a:pPr>
            <a:endParaRPr lang="cs-CZ" sz="2800" b="1" i="1" dirty="0" smtClean="0"/>
          </a:p>
          <a:p>
            <a:r>
              <a:rPr lang="cs-CZ" b="1" i="1" dirty="0" smtClean="0"/>
              <a:t>Pozor</a:t>
            </a:r>
            <a:r>
              <a:rPr lang="cs-CZ" b="1" i="1" dirty="0" smtClean="0">
                <a:solidFill>
                  <a:srgbClr val="FF0000"/>
                </a:solidFill>
              </a:rPr>
              <a:t>!!!!  </a:t>
            </a:r>
            <a:r>
              <a:rPr lang="cs-CZ" b="1" i="1" dirty="0" smtClean="0"/>
              <a:t>Porovnej:</a:t>
            </a:r>
          </a:p>
          <a:p>
            <a:pPr marL="640080" lvl="2" indent="0">
              <a:buNone/>
            </a:pPr>
            <a:r>
              <a:rPr lang="cs-CZ" sz="2600" i="1" dirty="0" err="1"/>
              <a:t>Telefonei</a:t>
            </a:r>
            <a:r>
              <a:rPr lang="cs-CZ" sz="2600" i="1" dirty="0"/>
              <a:t> </a:t>
            </a:r>
            <a:r>
              <a:rPr lang="cs-CZ" sz="2600" b="1" i="1" u="sng" dirty="0"/>
              <a:t>à Maria</a:t>
            </a:r>
            <a:r>
              <a:rPr lang="cs-CZ" sz="2600" i="1" dirty="0" smtClean="0"/>
              <a:t>.</a:t>
            </a:r>
            <a:r>
              <a:rPr lang="cs-CZ" sz="2600" dirty="0" smtClean="0"/>
              <a:t>(komu – Marii - dativ)</a:t>
            </a:r>
            <a:endParaRPr lang="cs-CZ" sz="2600" dirty="0"/>
          </a:p>
          <a:p>
            <a:pPr marL="640080" lvl="2" indent="0">
              <a:buNone/>
            </a:pPr>
            <a:r>
              <a:rPr lang="cs-CZ" sz="2600" b="1" dirty="0" smtClean="0">
                <a:solidFill>
                  <a:srgbClr val="FF0000"/>
                </a:solidFill>
              </a:rPr>
              <a:t>x</a:t>
            </a:r>
          </a:p>
          <a:p>
            <a:pPr marL="640080" lvl="2" indent="0">
              <a:buNone/>
            </a:pPr>
            <a:r>
              <a:rPr lang="cs-CZ" sz="2600" i="1" dirty="0" err="1"/>
              <a:t>Irei</a:t>
            </a:r>
            <a:r>
              <a:rPr lang="cs-CZ" sz="2600" i="1" dirty="0"/>
              <a:t> </a:t>
            </a:r>
            <a:r>
              <a:rPr lang="cs-CZ" sz="2600" b="1" i="1" u="sng" dirty="0"/>
              <a:t>a </a:t>
            </a:r>
            <a:r>
              <a:rPr lang="cs-CZ" sz="2600" b="1" i="1" u="sng" dirty="0" smtClean="0"/>
              <a:t>Portugal </a:t>
            </a:r>
            <a:r>
              <a:rPr lang="cs-CZ" sz="2600" u="sng" dirty="0" smtClean="0"/>
              <a:t>(kam – do Portugalska-</a:t>
            </a:r>
            <a:r>
              <a:rPr lang="cs-CZ" sz="2600" u="sng" dirty="0" err="1" smtClean="0"/>
              <a:t>adv</a:t>
            </a:r>
            <a:r>
              <a:rPr lang="cs-CZ" sz="2600" u="sng" dirty="0" smtClean="0"/>
              <a:t>.)</a:t>
            </a:r>
            <a:endParaRPr lang="cs-CZ" sz="2600" dirty="0" smtClean="0"/>
          </a:p>
          <a:p>
            <a:pPr marL="640080" lvl="2" indent="0">
              <a:buNone/>
            </a:pPr>
            <a:endParaRPr lang="cs-CZ" sz="2600" dirty="0"/>
          </a:p>
          <a:p>
            <a:endParaRPr lang="cs-CZ" b="1" i="1" dirty="0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4572000" y="3431414"/>
            <a:ext cx="377694" cy="28561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66922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1800" b="1" dirty="0"/>
              <a:t>tranzitivní</a:t>
            </a:r>
            <a:r>
              <a:rPr lang="cs-CZ" sz="1800" dirty="0"/>
              <a:t> SLOVESA </a:t>
            </a:r>
            <a:r>
              <a:rPr lang="cs-CZ" sz="1800" b="1" dirty="0" smtClean="0"/>
              <a:t>PŘÍMÁ a NEPŘÍMÁ ZÁROVEŇ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b="1" i="1" dirty="0" err="1"/>
              <a:t>verbos</a:t>
            </a:r>
            <a:r>
              <a:rPr lang="cs-CZ" sz="1800" b="1" i="1" dirty="0"/>
              <a:t> </a:t>
            </a:r>
            <a:r>
              <a:rPr lang="cs-CZ" sz="1800" b="1" i="1" dirty="0" err="1"/>
              <a:t>transitivos</a:t>
            </a:r>
            <a:r>
              <a:rPr lang="cs-CZ" sz="1800" b="1" i="1" dirty="0"/>
              <a:t> </a:t>
            </a:r>
            <a:r>
              <a:rPr lang="cs-CZ" sz="1800" b="1" i="1" dirty="0" err="1" smtClean="0"/>
              <a:t>DIRETOS</a:t>
            </a:r>
            <a:r>
              <a:rPr lang="cs-CZ" sz="1800" b="1" i="1" dirty="0" smtClean="0"/>
              <a:t> E </a:t>
            </a:r>
            <a:r>
              <a:rPr lang="cs-CZ" sz="1800" b="1" i="1" dirty="0" err="1" smtClean="0"/>
              <a:t>INDIRETOS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SIMULTANEAMENTE</a:t>
            </a:r>
            <a:endParaRPr lang="cs-CZ" sz="1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TAKÉ </a:t>
            </a:r>
            <a:r>
              <a:rPr lang="cs-CZ" i="1" dirty="0" err="1" smtClean="0"/>
              <a:t>ditransitivos</a:t>
            </a:r>
            <a:r>
              <a:rPr lang="cs-CZ" dirty="0" smtClean="0"/>
              <a:t> NEBO </a:t>
            </a:r>
            <a:r>
              <a:rPr lang="cs-CZ" i="1" dirty="0" err="1" smtClean="0"/>
              <a:t>biobjectivos</a:t>
            </a:r>
            <a:endParaRPr lang="cs-CZ" i="1" dirty="0" smtClean="0"/>
          </a:p>
          <a:p>
            <a:r>
              <a:rPr lang="cs-CZ" i="1" dirty="0" smtClean="0"/>
              <a:t>Pojí se s oběma předměty: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cs-CZ" i="1" dirty="0" err="1" smtClean="0"/>
              <a:t>Eu</a:t>
            </a:r>
            <a:r>
              <a:rPr lang="cs-CZ" i="1" dirty="0" smtClean="0"/>
              <a:t> </a:t>
            </a:r>
            <a:r>
              <a:rPr lang="cs-CZ" i="1" dirty="0"/>
              <a:t>dei </a:t>
            </a:r>
            <a:r>
              <a:rPr lang="cs-CZ" i="1" u="sng" dirty="0" err="1"/>
              <a:t>tudo</a:t>
            </a:r>
            <a:r>
              <a:rPr lang="cs-CZ" i="1" dirty="0"/>
              <a:t> </a:t>
            </a:r>
            <a:r>
              <a:rPr lang="cs-CZ" i="1" u="sng" dirty="0" err="1"/>
              <a:t>aos</a:t>
            </a:r>
            <a:r>
              <a:rPr lang="cs-CZ" i="1" u="sng" dirty="0"/>
              <a:t> </a:t>
            </a:r>
            <a:r>
              <a:rPr lang="cs-CZ" i="1" u="sng" dirty="0" err="1"/>
              <a:t>meus</a:t>
            </a:r>
            <a:r>
              <a:rPr lang="cs-CZ" i="1" u="sng" dirty="0"/>
              <a:t> </a:t>
            </a:r>
            <a:r>
              <a:rPr lang="cs-CZ" i="1" u="sng" dirty="0" err="1"/>
              <a:t>amigos</a:t>
            </a:r>
            <a:r>
              <a:rPr lang="cs-CZ" i="1" dirty="0"/>
              <a:t>.</a:t>
            </a:r>
            <a:endParaRPr lang="cs-CZ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5768710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tranzitivní</a:t>
            </a:r>
            <a:r>
              <a:rPr lang="cs-CZ" sz="2400" dirty="0"/>
              <a:t> SLOVESA </a:t>
            </a:r>
            <a:r>
              <a:rPr lang="cs-CZ" sz="2400" b="1" dirty="0" smtClean="0"/>
              <a:t>OBJEKTOVÁ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b="1" i="1" dirty="0" err="1"/>
              <a:t>verbos</a:t>
            </a:r>
            <a:r>
              <a:rPr lang="cs-CZ" sz="2400" b="1" i="1" dirty="0"/>
              <a:t> </a:t>
            </a:r>
            <a:r>
              <a:rPr lang="cs-CZ" sz="2400" b="1" i="1" dirty="0" err="1"/>
              <a:t>transitivos</a:t>
            </a:r>
            <a:r>
              <a:rPr lang="cs-CZ" sz="2400" b="1" i="1" dirty="0"/>
              <a:t> </a:t>
            </a:r>
            <a:r>
              <a:rPr lang="cs-CZ" sz="2400" b="1" i="1" dirty="0" err="1" smtClean="0"/>
              <a:t>OBLÍQUOS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Pojí se s předmětem pomocí jiné předložky než dativní (tedy a/para)</a:t>
            </a:r>
          </a:p>
          <a:p>
            <a:endParaRPr lang="cs-CZ" dirty="0" smtClean="0"/>
          </a:p>
          <a:p>
            <a:r>
              <a:rPr lang="cs-CZ" dirty="0" smtClean="0"/>
              <a:t>Patří sem </a:t>
            </a:r>
            <a:r>
              <a:rPr lang="cs-CZ" i="1" dirty="0" err="1" smtClean="0"/>
              <a:t>acusar</a:t>
            </a:r>
            <a:r>
              <a:rPr lang="cs-CZ" i="1" dirty="0"/>
              <a:t>, </a:t>
            </a:r>
            <a:r>
              <a:rPr lang="cs-CZ" i="1" dirty="0" err="1"/>
              <a:t>afastar</a:t>
            </a:r>
            <a:r>
              <a:rPr lang="cs-CZ" i="1" dirty="0"/>
              <a:t>, </a:t>
            </a:r>
            <a:r>
              <a:rPr lang="cs-CZ" i="1" dirty="0" err="1"/>
              <a:t>colocar</a:t>
            </a:r>
            <a:r>
              <a:rPr lang="cs-CZ" i="1" dirty="0"/>
              <a:t>, </a:t>
            </a:r>
            <a:r>
              <a:rPr lang="cs-CZ" i="1" dirty="0" err="1"/>
              <a:t>confundir</a:t>
            </a:r>
            <a:r>
              <a:rPr lang="cs-CZ" i="1" dirty="0"/>
              <a:t>, </a:t>
            </a:r>
            <a:r>
              <a:rPr lang="cs-CZ" i="1" dirty="0" err="1"/>
              <a:t>impedir</a:t>
            </a:r>
            <a:r>
              <a:rPr lang="cs-CZ" i="1" dirty="0"/>
              <a:t>, </a:t>
            </a:r>
            <a:r>
              <a:rPr lang="cs-CZ" i="1" dirty="0" err="1"/>
              <a:t>ogrigar</a:t>
            </a:r>
            <a:r>
              <a:rPr lang="cs-CZ" i="1" dirty="0"/>
              <a:t>, </a:t>
            </a:r>
            <a:r>
              <a:rPr lang="cs-CZ" i="1" dirty="0" err="1"/>
              <a:t>proibir</a:t>
            </a:r>
            <a:r>
              <a:rPr lang="cs-CZ" dirty="0"/>
              <a:t>, </a:t>
            </a:r>
            <a:r>
              <a:rPr lang="cs-CZ" dirty="0" err="1"/>
              <a:t>etc</a:t>
            </a:r>
            <a:r>
              <a:rPr lang="cs-CZ" dirty="0"/>
              <a:t>.:</a:t>
            </a:r>
            <a:r>
              <a:rPr lang="cs-CZ" i="1" dirty="0"/>
              <a:t> </a:t>
            </a:r>
            <a:endParaRPr lang="cs-CZ" i="1" dirty="0" smtClean="0"/>
          </a:p>
          <a:p>
            <a:endParaRPr lang="cs-CZ" dirty="0"/>
          </a:p>
          <a:p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smtClean="0"/>
              <a:t>A </a:t>
            </a:r>
            <a:r>
              <a:rPr lang="cs-CZ" i="1" dirty="0" err="1"/>
              <a:t>professora</a:t>
            </a:r>
            <a:r>
              <a:rPr lang="cs-CZ" i="1" dirty="0"/>
              <a:t> </a:t>
            </a:r>
            <a:r>
              <a:rPr lang="cs-CZ" i="1" dirty="0" err="1"/>
              <a:t>confundiu</a:t>
            </a:r>
            <a:r>
              <a:rPr lang="cs-CZ" i="1" dirty="0"/>
              <a:t> o </a:t>
            </a:r>
            <a:r>
              <a:rPr lang="cs-CZ" i="1" dirty="0" err="1"/>
              <a:t>João</a:t>
            </a:r>
            <a:r>
              <a:rPr lang="cs-CZ" i="1" dirty="0"/>
              <a:t> </a:t>
            </a:r>
            <a:r>
              <a:rPr lang="cs-CZ" i="1" u="sng" dirty="0" err="1"/>
              <a:t>com</a:t>
            </a:r>
            <a:r>
              <a:rPr lang="cs-CZ" i="1" u="sng" dirty="0"/>
              <a:t> o Pedro.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5583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tranzitivní</a:t>
            </a:r>
            <a:r>
              <a:rPr lang="cs-CZ" sz="2400" dirty="0"/>
              <a:t> SLOVESA </a:t>
            </a:r>
            <a:r>
              <a:rPr lang="cs-CZ" sz="2400" b="1" dirty="0" smtClean="0"/>
              <a:t>ADVERBIÁLNÍ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b="1" i="1" dirty="0" err="1"/>
              <a:t>verbos</a:t>
            </a:r>
            <a:r>
              <a:rPr lang="cs-CZ" sz="2400" b="1" i="1" dirty="0"/>
              <a:t> </a:t>
            </a:r>
            <a:r>
              <a:rPr lang="cs-CZ" sz="2400" b="1" i="1" dirty="0" err="1"/>
              <a:t>transitivos</a:t>
            </a:r>
            <a:r>
              <a:rPr lang="cs-CZ" sz="2400" b="1" i="1" dirty="0"/>
              <a:t> </a:t>
            </a:r>
            <a:r>
              <a:rPr lang="cs-CZ" sz="2400" b="1" i="1" dirty="0" err="1" smtClean="0"/>
              <a:t>ADVERBIAIS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Pojí se povinně s adverbiem. </a:t>
            </a:r>
          </a:p>
          <a:p>
            <a:endParaRPr lang="cs-CZ" dirty="0" smtClean="0"/>
          </a:p>
          <a:p>
            <a:r>
              <a:rPr lang="cs-CZ" dirty="0" smtClean="0"/>
              <a:t>Patří sem </a:t>
            </a:r>
            <a:r>
              <a:rPr lang="pt-PT" i="1" dirty="0"/>
              <a:t>chegar, partir, ir, seguir, vir, voltar, estar, ficar, </a:t>
            </a:r>
            <a:r>
              <a:rPr lang="pt-PT" i="1" dirty="0" smtClean="0"/>
              <a:t>morar</a:t>
            </a:r>
            <a:r>
              <a:rPr lang="cs-CZ" i="1" dirty="0" smtClean="0"/>
              <a:t> </a:t>
            </a:r>
            <a:r>
              <a:rPr lang="cs-CZ" dirty="0" err="1" smtClean="0"/>
              <a:t>etc</a:t>
            </a:r>
            <a:r>
              <a:rPr lang="cs-CZ" dirty="0"/>
              <a:t>.:</a:t>
            </a:r>
            <a:r>
              <a:rPr lang="cs-CZ" i="1" dirty="0"/>
              <a:t> </a:t>
            </a:r>
            <a:endParaRPr lang="cs-CZ" i="1" dirty="0" smtClean="0"/>
          </a:p>
          <a:p>
            <a:endParaRPr lang="cs-CZ" dirty="0"/>
          </a:p>
          <a:p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smtClean="0"/>
              <a:t>A </a:t>
            </a:r>
            <a:r>
              <a:rPr lang="cs-CZ" i="1" dirty="0" err="1"/>
              <a:t>professora</a:t>
            </a:r>
            <a:r>
              <a:rPr lang="cs-CZ" i="1" dirty="0"/>
              <a:t> </a:t>
            </a:r>
            <a:r>
              <a:rPr lang="cs-CZ" i="1" dirty="0" err="1" smtClean="0"/>
              <a:t>está</a:t>
            </a:r>
            <a:r>
              <a:rPr lang="cs-CZ" i="1" dirty="0" smtClean="0"/>
              <a:t> </a:t>
            </a:r>
            <a:r>
              <a:rPr lang="cs-CZ" i="1" dirty="0" err="1" smtClean="0"/>
              <a:t>em</a:t>
            </a:r>
            <a:r>
              <a:rPr lang="cs-CZ" i="1" dirty="0" smtClean="0"/>
              <a:t> </a:t>
            </a:r>
            <a:r>
              <a:rPr lang="cs-CZ" i="1" dirty="0" err="1" smtClean="0"/>
              <a:t>Londres</a:t>
            </a:r>
            <a:r>
              <a:rPr lang="cs-CZ" i="1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602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A 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PT" b="1" dirty="0"/>
              <a:t>Predicado </a:t>
            </a:r>
            <a:r>
              <a:rPr lang="pt-PT" b="1" dirty="0" smtClean="0"/>
              <a:t>nominal</a:t>
            </a:r>
            <a:r>
              <a:rPr lang="cs-CZ" b="1" dirty="0" smtClean="0"/>
              <a:t> (přísudek jmenný se sponou)</a:t>
            </a: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- </a:t>
            </a:r>
            <a:r>
              <a:rPr lang="cs-CZ" dirty="0" smtClean="0"/>
              <a:t>charakteristika</a:t>
            </a:r>
          </a:p>
          <a:p>
            <a:pPr marL="0" indent="0">
              <a:buNone/>
            </a:pPr>
            <a:r>
              <a:rPr lang="cs-CZ" dirty="0" smtClean="0"/>
              <a:t>- sponová slovesa </a:t>
            </a:r>
          </a:p>
          <a:p>
            <a:pPr>
              <a:buFontTx/>
              <a:buChar char="-"/>
            </a:pPr>
            <a:endParaRPr lang="cs-CZ" b="1" dirty="0" smtClean="0"/>
          </a:p>
          <a:p>
            <a:r>
              <a:rPr lang="pt-PT" b="1" dirty="0" smtClean="0"/>
              <a:t>P</a:t>
            </a:r>
            <a:r>
              <a:rPr lang="cs-CZ" b="1" dirty="0" err="1" smtClean="0"/>
              <a:t>řísudek</a:t>
            </a:r>
            <a:r>
              <a:rPr lang="cs-CZ" b="1" dirty="0" smtClean="0"/>
              <a:t> slovesný (p</a:t>
            </a:r>
            <a:r>
              <a:rPr lang="pt-PT" b="1" dirty="0" smtClean="0"/>
              <a:t>redicado verbal</a:t>
            </a:r>
            <a:r>
              <a:rPr lang="cs-CZ" b="1" dirty="0" smtClean="0"/>
              <a:t>)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- </a:t>
            </a:r>
            <a:r>
              <a:rPr lang="cs-CZ" dirty="0" smtClean="0"/>
              <a:t>tranzitivita (v</a:t>
            </a:r>
            <a:r>
              <a:rPr lang="pt-PT" dirty="0" smtClean="0"/>
              <a:t>erbos intransitivos</a:t>
            </a:r>
            <a:r>
              <a:rPr lang="cs-CZ" dirty="0" smtClean="0"/>
              <a:t> e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</a:t>
            </a:r>
            <a:r>
              <a:rPr lang="pt-PT" dirty="0" smtClean="0"/>
              <a:t>transitivos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- trpný rod: </a:t>
            </a:r>
          </a:p>
          <a:p>
            <a:pPr lvl="1">
              <a:buFontTx/>
              <a:buChar char="-"/>
            </a:pPr>
            <a:r>
              <a:rPr lang="cs-CZ" dirty="0" smtClean="0"/>
              <a:t>neosobní</a:t>
            </a:r>
          </a:p>
          <a:p>
            <a:pPr lvl="1">
              <a:buFontTx/>
              <a:buChar char="-"/>
            </a:pPr>
            <a:r>
              <a:rPr lang="cs-CZ" dirty="0" smtClean="0"/>
              <a:t>zájmenný</a:t>
            </a:r>
          </a:p>
          <a:p>
            <a:pPr lvl="1">
              <a:buFontTx/>
              <a:buChar char="-"/>
            </a:pPr>
            <a:r>
              <a:rPr lang="cs-CZ" dirty="0" smtClean="0"/>
              <a:t>zvratný </a:t>
            </a:r>
            <a:endParaRPr lang="cs-CZ" dirty="0"/>
          </a:p>
          <a:p>
            <a:endParaRPr lang="cs-CZ" b="1" dirty="0" smtClean="0"/>
          </a:p>
          <a:p>
            <a:r>
              <a:rPr lang="cs-CZ" b="1" dirty="0" smtClean="0"/>
              <a:t>Přísudek </a:t>
            </a:r>
            <a:r>
              <a:rPr lang="cs-CZ" b="1" dirty="0" err="1" smtClean="0"/>
              <a:t>verbonominální</a:t>
            </a:r>
            <a:r>
              <a:rPr lang="cs-CZ" b="1" dirty="0"/>
              <a:t> 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- malé věty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0701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Rod– </a:t>
            </a:r>
            <a:r>
              <a:rPr lang="cs-CZ" sz="3600" b="1" dirty="0" err="1" smtClean="0"/>
              <a:t>diátese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err="1" smtClean="0"/>
              <a:t>Diateze</a:t>
            </a:r>
            <a:r>
              <a:rPr lang="cs-CZ" b="1" dirty="0" smtClean="0"/>
              <a:t> – dělení</a:t>
            </a:r>
          </a:p>
          <a:p>
            <a:endParaRPr lang="cs-CZ" sz="2800" b="1" dirty="0"/>
          </a:p>
          <a:p>
            <a:r>
              <a:rPr lang="cs-CZ" sz="2800" b="1" dirty="0" smtClean="0"/>
              <a:t>Činný rod (</a:t>
            </a:r>
            <a:r>
              <a:rPr lang="cs-CZ" sz="2800" b="1" i="1" dirty="0"/>
              <a:t>a voz/</a:t>
            </a:r>
            <a:r>
              <a:rPr lang="cs-CZ" sz="2800" b="1" i="1" dirty="0" err="1"/>
              <a:t>diátese</a:t>
            </a:r>
            <a:r>
              <a:rPr lang="cs-CZ" sz="2800" b="1" i="1" dirty="0"/>
              <a:t> </a:t>
            </a:r>
            <a:r>
              <a:rPr lang="cs-CZ" sz="2800" b="1" i="1" dirty="0" err="1" smtClean="0"/>
              <a:t>ativa</a:t>
            </a:r>
            <a:r>
              <a:rPr lang="cs-CZ" sz="2800" b="1" dirty="0" smtClean="0"/>
              <a:t>)</a:t>
            </a:r>
          </a:p>
          <a:p>
            <a:pPr lvl="2"/>
            <a:r>
              <a:rPr lang="cs-CZ" sz="2200" b="1" dirty="0" smtClean="0"/>
              <a:t>Podmět je činitelem děje </a:t>
            </a:r>
          </a:p>
          <a:p>
            <a:pPr lvl="2"/>
            <a:endParaRPr lang="cs-CZ" sz="2200" b="1" dirty="0" smtClean="0"/>
          </a:p>
          <a:p>
            <a:r>
              <a:rPr lang="cs-CZ" sz="2800" b="1" dirty="0" smtClean="0"/>
              <a:t>Trpný rod </a:t>
            </a:r>
            <a:r>
              <a:rPr lang="cs-CZ" sz="2800" b="1" dirty="0"/>
              <a:t>(</a:t>
            </a:r>
            <a:r>
              <a:rPr lang="cs-CZ" sz="2800" b="1" i="1" dirty="0"/>
              <a:t>a voz/</a:t>
            </a:r>
            <a:r>
              <a:rPr lang="cs-CZ" sz="2800" b="1" i="1" dirty="0" err="1"/>
              <a:t>diátese</a:t>
            </a:r>
            <a:r>
              <a:rPr lang="cs-CZ" sz="2800" b="1" i="1" dirty="0"/>
              <a:t> </a:t>
            </a:r>
            <a:r>
              <a:rPr lang="cs-CZ" sz="2800" b="1" i="1" dirty="0" err="1" smtClean="0"/>
              <a:t>passiva</a:t>
            </a:r>
            <a:r>
              <a:rPr lang="cs-CZ" sz="2800" b="1" dirty="0" smtClean="0"/>
              <a:t>)</a:t>
            </a:r>
          </a:p>
          <a:p>
            <a:pPr lvl="2"/>
            <a:r>
              <a:rPr lang="cs-CZ" sz="2200" b="1" dirty="0" smtClean="0"/>
              <a:t>Podmět je trpitelem děje. </a:t>
            </a:r>
          </a:p>
          <a:p>
            <a:pPr lvl="2"/>
            <a:r>
              <a:rPr lang="cs-CZ" sz="2200" b="1" dirty="0" smtClean="0"/>
              <a:t>Může být vyjádřen analyticky nebo synteticky. </a:t>
            </a:r>
          </a:p>
          <a:p>
            <a:pPr marL="0" indent="0">
              <a:buNone/>
            </a:pPr>
            <a:endParaRPr lang="cs-CZ" sz="2800" b="1" dirty="0" smtClean="0"/>
          </a:p>
          <a:p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2204291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Věty v trpném rodě </a:t>
            </a:r>
            <a:r>
              <a:rPr lang="cs-CZ" b="1" dirty="0" smtClean="0"/>
              <a:t>krátké a dlou</a:t>
            </a:r>
            <a:r>
              <a:rPr lang="cs-CZ" dirty="0" smtClean="0"/>
              <a:t>hé</a:t>
            </a:r>
            <a:br>
              <a:rPr lang="cs-CZ" dirty="0" smtClean="0"/>
            </a:br>
            <a:r>
              <a:rPr lang="cs-CZ" dirty="0"/>
              <a:t>As </a:t>
            </a:r>
            <a:r>
              <a:rPr lang="cs-CZ" dirty="0" err="1"/>
              <a:t>orações</a:t>
            </a:r>
            <a:r>
              <a:rPr lang="cs-CZ" dirty="0"/>
              <a:t> </a:t>
            </a:r>
            <a:r>
              <a:rPr lang="cs-CZ" dirty="0" err="1"/>
              <a:t>passivas</a:t>
            </a:r>
            <a:r>
              <a:rPr lang="cs-CZ" dirty="0"/>
              <a:t> </a:t>
            </a:r>
            <a:r>
              <a:rPr lang="cs-CZ" dirty="0" err="1" smtClean="0"/>
              <a:t>curtas</a:t>
            </a:r>
            <a:r>
              <a:rPr lang="cs-CZ" dirty="0" smtClean="0"/>
              <a:t> e </a:t>
            </a:r>
            <a:r>
              <a:rPr lang="cs-CZ" dirty="0" err="1" smtClean="0"/>
              <a:t>longas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Dělí se na: </a:t>
            </a:r>
          </a:p>
          <a:p>
            <a:endParaRPr lang="cs-CZ" b="1" dirty="0" smtClean="0"/>
          </a:p>
          <a:p>
            <a:r>
              <a:rPr lang="cs-CZ" b="1" dirty="0" smtClean="0"/>
              <a:t>Krátké (</a:t>
            </a:r>
            <a:r>
              <a:rPr lang="cs-CZ" b="1" dirty="0" err="1" smtClean="0"/>
              <a:t>curtas</a:t>
            </a:r>
            <a:r>
              <a:rPr lang="cs-CZ" b="1" dirty="0" smtClean="0"/>
              <a:t>) </a:t>
            </a:r>
            <a:r>
              <a:rPr lang="cs-CZ" dirty="0" smtClean="0"/>
              <a:t>– </a:t>
            </a:r>
            <a:r>
              <a:rPr lang="cs-CZ" u="sng" dirty="0" smtClean="0"/>
              <a:t>bez </a:t>
            </a:r>
            <a:r>
              <a:rPr lang="cs-CZ" u="sng" dirty="0" err="1" smtClean="0"/>
              <a:t>agens</a:t>
            </a:r>
            <a:r>
              <a:rPr lang="cs-CZ" dirty="0" err="1" smtClean="0"/>
              <a:t>e</a:t>
            </a:r>
            <a:endParaRPr lang="cs-CZ" dirty="0" smtClean="0"/>
          </a:p>
          <a:p>
            <a:pPr marL="0" indent="0">
              <a:buNone/>
            </a:pPr>
            <a:r>
              <a:rPr lang="cs-CZ" i="1" dirty="0" err="1" smtClean="0"/>
              <a:t>Cercaram</a:t>
            </a:r>
            <a:r>
              <a:rPr lang="cs-CZ" i="1" dirty="0" smtClean="0"/>
              <a:t> </a:t>
            </a:r>
            <a:r>
              <a:rPr lang="cs-CZ" i="1" dirty="0"/>
              <a:t>a </a:t>
            </a:r>
            <a:r>
              <a:rPr lang="cs-CZ" i="1" dirty="0" err="1"/>
              <a:t>cidade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--- ►</a:t>
            </a:r>
            <a:r>
              <a:rPr lang="cs-CZ" i="1" dirty="0"/>
              <a:t>A </a:t>
            </a:r>
            <a:r>
              <a:rPr lang="cs-CZ" i="1" dirty="0" err="1"/>
              <a:t>cidade</a:t>
            </a:r>
            <a:r>
              <a:rPr lang="cs-CZ" i="1" dirty="0"/>
              <a:t> </a:t>
            </a:r>
            <a:r>
              <a:rPr lang="cs-CZ" i="1" dirty="0" err="1"/>
              <a:t>está</a:t>
            </a:r>
            <a:r>
              <a:rPr lang="cs-CZ" i="1" dirty="0"/>
              <a:t> </a:t>
            </a:r>
            <a:r>
              <a:rPr lang="cs-CZ" i="1" dirty="0" err="1" smtClean="0"/>
              <a:t>cercada</a:t>
            </a:r>
            <a:r>
              <a:rPr lang="cs-CZ" i="1" dirty="0" smtClean="0"/>
              <a:t> </a:t>
            </a:r>
            <a:r>
              <a:rPr lang="cs-CZ" i="1" dirty="0">
                <a:latin typeface="Calibri"/>
                <a:cs typeface="Calibri"/>
              </a:rPr>
              <a:t>*</a:t>
            </a:r>
            <a:r>
              <a:rPr lang="cs-CZ" i="1" dirty="0" smtClean="0"/>
              <a:t>(</a:t>
            </a:r>
            <a:r>
              <a:rPr lang="cs-CZ" i="1" dirty="0" err="1" smtClean="0"/>
              <a:t>por</a:t>
            </a:r>
            <a:r>
              <a:rPr lang="cs-CZ" i="1" dirty="0" smtClean="0"/>
              <a:t>---) 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b="1" dirty="0" smtClean="0"/>
              <a:t>Dlouhé (</a:t>
            </a:r>
            <a:r>
              <a:rPr lang="cs-CZ" b="1" dirty="0" err="1" smtClean="0"/>
              <a:t>longas</a:t>
            </a:r>
            <a:r>
              <a:rPr lang="cs-CZ" b="1" dirty="0" smtClean="0"/>
              <a:t>) </a:t>
            </a:r>
            <a:r>
              <a:rPr lang="cs-CZ" dirty="0" smtClean="0"/>
              <a:t>– </a:t>
            </a:r>
            <a:r>
              <a:rPr lang="cs-CZ" u="sng" dirty="0" smtClean="0"/>
              <a:t>s </a:t>
            </a:r>
            <a:r>
              <a:rPr lang="cs-CZ" u="sng" dirty="0" err="1" smtClean="0"/>
              <a:t>agensem</a:t>
            </a:r>
            <a:endParaRPr lang="cs-CZ" u="sng" dirty="0" smtClean="0"/>
          </a:p>
          <a:p>
            <a:pPr marL="0" indent="0">
              <a:buNone/>
            </a:pPr>
            <a:r>
              <a:rPr lang="cs-CZ" i="1" dirty="0" smtClean="0"/>
              <a:t>O </a:t>
            </a:r>
            <a:r>
              <a:rPr lang="cs-CZ" i="1" dirty="0" err="1" smtClean="0"/>
              <a:t>inimigos</a:t>
            </a:r>
            <a:r>
              <a:rPr lang="cs-CZ" i="1" dirty="0" smtClean="0"/>
              <a:t> </a:t>
            </a:r>
            <a:r>
              <a:rPr lang="cs-CZ" i="1" dirty="0" err="1" smtClean="0"/>
              <a:t>cercaram</a:t>
            </a:r>
            <a:r>
              <a:rPr lang="cs-CZ" i="1" dirty="0" smtClean="0"/>
              <a:t> </a:t>
            </a:r>
            <a:r>
              <a:rPr lang="cs-CZ" i="1" dirty="0"/>
              <a:t>a </a:t>
            </a:r>
            <a:r>
              <a:rPr lang="cs-CZ" i="1" dirty="0" err="1"/>
              <a:t>cidade</a:t>
            </a:r>
            <a:endParaRPr lang="cs-CZ" u="sng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--- ► </a:t>
            </a:r>
            <a:r>
              <a:rPr lang="cs-CZ" i="1" dirty="0"/>
              <a:t>A </a:t>
            </a:r>
            <a:r>
              <a:rPr lang="cs-CZ" i="1" dirty="0" err="1"/>
              <a:t>cidade</a:t>
            </a:r>
            <a:r>
              <a:rPr lang="cs-CZ" i="1" dirty="0"/>
              <a:t> </a:t>
            </a:r>
            <a:r>
              <a:rPr lang="cs-CZ" i="1" dirty="0" err="1"/>
              <a:t>está</a:t>
            </a:r>
            <a:r>
              <a:rPr lang="cs-CZ" i="1" dirty="0"/>
              <a:t> </a:t>
            </a:r>
            <a:r>
              <a:rPr lang="cs-CZ" i="1" dirty="0" err="1"/>
              <a:t>cercada</a:t>
            </a:r>
            <a:r>
              <a:rPr lang="cs-CZ" i="1" dirty="0"/>
              <a:t> </a:t>
            </a:r>
            <a:r>
              <a:rPr lang="cs-CZ" b="1" i="1" dirty="0" err="1"/>
              <a:t>pelos</a:t>
            </a:r>
            <a:r>
              <a:rPr lang="cs-CZ" b="1" i="1" dirty="0"/>
              <a:t> </a:t>
            </a:r>
            <a:r>
              <a:rPr lang="cs-CZ" b="1" i="1" dirty="0" err="1"/>
              <a:t>inimigos</a:t>
            </a:r>
            <a:r>
              <a:rPr lang="cs-CZ" i="1" dirty="0"/>
              <a:t>.</a:t>
            </a:r>
            <a:endParaRPr lang="cs-CZ" dirty="0"/>
          </a:p>
          <a:p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4932040" y="2941635"/>
            <a:ext cx="0" cy="529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4967846" y="5085184"/>
            <a:ext cx="0" cy="529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83478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Věty v trpném rodě </a:t>
            </a:r>
            <a:r>
              <a:rPr lang="cs-CZ" b="1" dirty="0" smtClean="0"/>
              <a:t>osobní a neosobní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As </a:t>
            </a:r>
            <a:r>
              <a:rPr lang="cs-CZ" dirty="0" err="1"/>
              <a:t>orações</a:t>
            </a:r>
            <a:r>
              <a:rPr lang="cs-CZ" dirty="0"/>
              <a:t> </a:t>
            </a:r>
            <a:r>
              <a:rPr lang="cs-CZ" dirty="0" err="1"/>
              <a:t>passivas</a:t>
            </a:r>
            <a:r>
              <a:rPr lang="cs-CZ" dirty="0"/>
              <a:t> </a:t>
            </a:r>
            <a:r>
              <a:rPr lang="cs-CZ" dirty="0" err="1" smtClean="0"/>
              <a:t>pessoais</a:t>
            </a:r>
            <a:r>
              <a:rPr lang="cs-CZ" dirty="0" smtClean="0"/>
              <a:t> e </a:t>
            </a:r>
            <a:r>
              <a:rPr lang="cs-CZ" dirty="0" err="1" smtClean="0"/>
              <a:t>impessoais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Dělí se na: </a:t>
            </a:r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Osobní (</a:t>
            </a:r>
            <a:r>
              <a:rPr lang="cs-CZ" b="1" dirty="0" err="1" smtClean="0"/>
              <a:t>pessoais</a:t>
            </a:r>
            <a:r>
              <a:rPr lang="cs-CZ" b="1" dirty="0" smtClean="0"/>
              <a:t>) </a:t>
            </a:r>
            <a:r>
              <a:rPr lang="cs-CZ" dirty="0" smtClean="0"/>
              <a:t>–  podmět je před slovesem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--- ►</a:t>
            </a:r>
            <a:r>
              <a:rPr lang="cs-CZ" i="1" dirty="0"/>
              <a:t>A Os </a:t>
            </a:r>
            <a:r>
              <a:rPr lang="cs-CZ" i="1" dirty="0" err="1"/>
              <a:t>livros</a:t>
            </a:r>
            <a:r>
              <a:rPr lang="cs-CZ" i="1" dirty="0"/>
              <a:t> já </a:t>
            </a:r>
            <a:r>
              <a:rPr lang="cs-CZ" i="1" u="sng" dirty="0" err="1"/>
              <a:t>foram</a:t>
            </a:r>
            <a:r>
              <a:rPr lang="cs-CZ" i="1" u="sng" dirty="0"/>
              <a:t> </a:t>
            </a:r>
            <a:r>
              <a:rPr lang="cs-CZ" i="1" u="sng" dirty="0" err="1"/>
              <a:t>enviados</a:t>
            </a:r>
            <a:r>
              <a:rPr lang="cs-CZ" i="1" dirty="0"/>
              <a:t> </a:t>
            </a:r>
            <a:r>
              <a:rPr lang="cs-CZ" i="1" dirty="0" err="1"/>
              <a:t>ao</a:t>
            </a:r>
            <a:r>
              <a:rPr lang="cs-CZ" i="1" dirty="0"/>
              <a:t> </a:t>
            </a:r>
            <a:r>
              <a:rPr lang="cs-CZ" i="1" dirty="0" err="1"/>
              <a:t>júri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b="1" dirty="0" smtClean="0"/>
              <a:t>Neosobní (</a:t>
            </a:r>
            <a:r>
              <a:rPr lang="cs-CZ" b="1" dirty="0" err="1" smtClean="0"/>
              <a:t>impessoais</a:t>
            </a:r>
            <a:r>
              <a:rPr lang="cs-CZ" b="1" dirty="0" smtClean="0"/>
              <a:t>) </a:t>
            </a:r>
            <a:r>
              <a:rPr lang="cs-CZ" dirty="0" smtClean="0"/>
              <a:t>- </a:t>
            </a:r>
            <a:r>
              <a:rPr lang="cs-CZ" dirty="0"/>
              <a:t>podmět je </a:t>
            </a:r>
            <a:r>
              <a:rPr lang="cs-CZ" dirty="0" smtClean="0"/>
              <a:t>za slovesem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--- ► </a:t>
            </a:r>
            <a:r>
              <a:rPr lang="cs-CZ" i="1" u="sng" dirty="0" err="1"/>
              <a:t>Foi</a:t>
            </a:r>
            <a:r>
              <a:rPr lang="cs-CZ" i="1" u="sng" dirty="0"/>
              <a:t> </a:t>
            </a:r>
            <a:r>
              <a:rPr lang="cs-CZ" i="1" u="sng" dirty="0" err="1"/>
              <a:t>dita</a:t>
            </a:r>
            <a:r>
              <a:rPr lang="cs-CZ" i="1" dirty="0"/>
              <a:t> </a:t>
            </a:r>
            <a:r>
              <a:rPr lang="cs-CZ" i="1" dirty="0" err="1"/>
              <a:t>muita</a:t>
            </a:r>
            <a:r>
              <a:rPr lang="cs-CZ" i="1" dirty="0"/>
              <a:t> </a:t>
            </a:r>
            <a:r>
              <a:rPr lang="cs-CZ" i="1" dirty="0" err="1"/>
              <a:t>coisa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245666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Resultativní věty </a:t>
            </a:r>
            <a:r>
              <a:rPr lang="cs-CZ" dirty="0" smtClean="0"/>
              <a:t>v trpném rodě</a:t>
            </a:r>
            <a:br>
              <a:rPr lang="cs-CZ" dirty="0" smtClean="0"/>
            </a:br>
            <a:r>
              <a:rPr lang="cs-CZ" dirty="0" err="1" smtClean="0"/>
              <a:t>orações</a:t>
            </a:r>
            <a:r>
              <a:rPr lang="cs-CZ" dirty="0" smtClean="0"/>
              <a:t>  </a:t>
            </a:r>
            <a:r>
              <a:rPr lang="cs-CZ" b="1" dirty="0" err="1" smtClean="0"/>
              <a:t>passivas</a:t>
            </a:r>
            <a:r>
              <a:rPr lang="cs-CZ" b="1" dirty="0" smtClean="0"/>
              <a:t> </a:t>
            </a:r>
            <a:r>
              <a:rPr lang="cs-CZ" b="1" dirty="0" err="1"/>
              <a:t>resultativas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Popisují situaci jako  </a:t>
            </a:r>
            <a:r>
              <a:rPr lang="cs-CZ" b="1" dirty="0" smtClean="0"/>
              <a:t>výslednou změnu stavu</a:t>
            </a:r>
            <a:r>
              <a:rPr lang="cs-CZ" dirty="0" smtClean="0"/>
              <a:t>, místa či vlastnictví.  </a:t>
            </a:r>
          </a:p>
          <a:p>
            <a:endParaRPr lang="cs-CZ" dirty="0"/>
          </a:p>
          <a:p>
            <a:r>
              <a:rPr lang="cs-CZ" i="1" dirty="0"/>
              <a:t>A </a:t>
            </a:r>
            <a:r>
              <a:rPr lang="cs-CZ" i="1" dirty="0" err="1"/>
              <a:t>vítima</a:t>
            </a:r>
            <a:r>
              <a:rPr lang="cs-CZ" i="1" dirty="0"/>
              <a:t> do </a:t>
            </a:r>
            <a:r>
              <a:rPr lang="cs-CZ" i="1" dirty="0" err="1"/>
              <a:t>assalto</a:t>
            </a:r>
            <a:r>
              <a:rPr lang="cs-CZ" i="1" dirty="0"/>
              <a:t> </a:t>
            </a:r>
            <a:r>
              <a:rPr lang="cs-CZ" b="1" i="1" u="sng" dirty="0" err="1"/>
              <a:t>ficou</a:t>
            </a:r>
            <a:r>
              <a:rPr lang="cs-CZ" b="1" i="1" u="sng" dirty="0"/>
              <a:t> </a:t>
            </a:r>
            <a:r>
              <a:rPr lang="cs-CZ" b="1" i="1" u="sng" dirty="0" err="1"/>
              <a:t>ferida</a:t>
            </a:r>
            <a:r>
              <a:rPr lang="cs-CZ" b="1" i="1" dirty="0"/>
              <a:t> </a:t>
            </a:r>
            <a:r>
              <a:rPr lang="cs-CZ" i="1" dirty="0" err="1"/>
              <a:t>em</a:t>
            </a:r>
            <a:r>
              <a:rPr lang="cs-CZ" i="1" dirty="0"/>
              <a:t> </a:t>
            </a:r>
            <a:r>
              <a:rPr lang="cs-CZ" i="1" dirty="0" err="1"/>
              <a:t>consequência</a:t>
            </a:r>
            <a:r>
              <a:rPr lang="cs-CZ" i="1" dirty="0"/>
              <a:t> do </a:t>
            </a:r>
            <a:r>
              <a:rPr lang="cs-CZ" i="1" dirty="0" err="1"/>
              <a:t>tiroteio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 smtClean="0"/>
              <a:t>Tyto věty nemají činitele děje. </a:t>
            </a:r>
          </a:p>
          <a:p>
            <a:r>
              <a:rPr lang="cs-CZ" dirty="0" smtClean="0"/>
              <a:t>Za pomocným slovesem může být</a:t>
            </a:r>
          </a:p>
          <a:p>
            <a:pPr lvl="1"/>
            <a:r>
              <a:rPr lang="cs-CZ" dirty="0" smtClean="0"/>
              <a:t>1. </a:t>
            </a:r>
            <a:r>
              <a:rPr lang="cs-CZ" b="1" dirty="0" smtClean="0"/>
              <a:t>participium</a:t>
            </a:r>
          </a:p>
          <a:p>
            <a:pPr marL="365760" lvl="1" indent="0">
              <a:buNone/>
            </a:pPr>
            <a:r>
              <a:rPr lang="cs-CZ" i="1" dirty="0"/>
              <a:t>O jantar já </a:t>
            </a:r>
            <a:r>
              <a:rPr lang="cs-CZ" i="1" u="sng" dirty="0" err="1"/>
              <a:t>está</a:t>
            </a:r>
            <a:r>
              <a:rPr lang="cs-CZ" i="1" u="sng" dirty="0"/>
              <a:t> </a:t>
            </a:r>
            <a:r>
              <a:rPr lang="cs-CZ" i="1" u="sng" dirty="0" err="1"/>
              <a:t>servido</a:t>
            </a:r>
            <a:r>
              <a:rPr lang="cs-CZ" u="sng" dirty="0"/>
              <a:t>.</a:t>
            </a:r>
            <a:r>
              <a:rPr lang="cs-CZ" dirty="0"/>
              <a:t> </a:t>
            </a:r>
            <a:endParaRPr lang="cs-CZ" sz="900" dirty="0"/>
          </a:p>
          <a:p>
            <a:pPr marL="365760" lvl="1" indent="0">
              <a:buNone/>
            </a:pPr>
            <a:r>
              <a:rPr lang="cs-CZ" i="1" dirty="0"/>
              <a:t>O </a:t>
            </a:r>
            <a:r>
              <a:rPr lang="cs-CZ" i="1" dirty="0" err="1"/>
              <a:t>problema</a:t>
            </a:r>
            <a:r>
              <a:rPr lang="cs-CZ" i="1" dirty="0"/>
              <a:t> já </a:t>
            </a:r>
            <a:r>
              <a:rPr lang="cs-CZ" i="1" u="sng" dirty="0" err="1"/>
              <a:t>está</a:t>
            </a:r>
            <a:r>
              <a:rPr lang="cs-CZ" i="1" u="sng" dirty="0"/>
              <a:t> </a:t>
            </a:r>
            <a:r>
              <a:rPr lang="cs-CZ" i="1" u="sng" dirty="0" err="1"/>
              <a:t>resolvido</a:t>
            </a:r>
            <a:r>
              <a:rPr lang="cs-CZ" dirty="0"/>
              <a:t>. </a:t>
            </a:r>
            <a:endParaRPr lang="cs-CZ" sz="900" dirty="0"/>
          </a:p>
          <a:p>
            <a:pPr marL="365760" lvl="1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2. </a:t>
            </a:r>
            <a:r>
              <a:rPr lang="cs-CZ" b="1" dirty="0" smtClean="0"/>
              <a:t>adjektivum (v tom případě nemohou mít </a:t>
            </a:r>
            <a:r>
              <a:rPr lang="cs-CZ" b="1" dirty="0" err="1" smtClean="0"/>
              <a:t>agense</a:t>
            </a:r>
            <a:r>
              <a:rPr lang="cs-CZ" b="1" dirty="0" smtClean="0"/>
              <a:t>)</a:t>
            </a:r>
          </a:p>
          <a:p>
            <a:pPr marL="365760" lvl="1" indent="0">
              <a:buNone/>
            </a:pPr>
            <a:r>
              <a:rPr lang="cs-CZ" i="1" dirty="0" smtClean="0"/>
              <a:t>O </a:t>
            </a:r>
            <a:r>
              <a:rPr lang="cs-CZ" i="1" dirty="0" err="1"/>
              <a:t>caldo</a:t>
            </a:r>
            <a:r>
              <a:rPr lang="cs-CZ" i="1" dirty="0"/>
              <a:t> </a:t>
            </a:r>
            <a:r>
              <a:rPr lang="cs-CZ" i="1" u="sng" dirty="0" err="1"/>
              <a:t>ficou</a:t>
            </a:r>
            <a:r>
              <a:rPr lang="cs-CZ" i="1" dirty="0"/>
              <a:t> </a:t>
            </a:r>
            <a:r>
              <a:rPr lang="cs-CZ" i="1" dirty="0" err="1"/>
              <a:t>perfumado</a:t>
            </a:r>
            <a:r>
              <a:rPr lang="cs-CZ" i="1" dirty="0"/>
              <a:t> e </a:t>
            </a:r>
            <a:r>
              <a:rPr lang="cs-CZ" i="1" u="sng" dirty="0" err="1"/>
              <a:t>saboroso</a:t>
            </a:r>
            <a:r>
              <a:rPr lang="cs-CZ" i="1" u="sng" dirty="0" smtClean="0"/>
              <a:t>.</a:t>
            </a:r>
          </a:p>
          <a:p>
            <a:pPr marL="365760" lvl="1" indent="0">
              <a:buNone/>
            </a:pPr>
            <a:r>
              <a:rPr lang="cs-CZ" dirty="0"/>
              <a:t>*</a:t>
            </a:r>
            <a:r>
              <a:rPr lang="cs-CZ" i="1" dirty="0"/>
              <a:t>O </a:t>
            </a:r>
            <a:r>
              <a:rPr lang="cs-CZ" i="1" dirty="0" err="1"/>
              <a:t>caldo</a:t>
            </a:r>
            <a:r>
              <a:rPr lang="cs-CZ" i="1" dirty="0"/>
              <a:t> </a:t>
            </a:r>
            <a:r>
              <a:rPr lang="cs-CZ" i="1" dirty="0" err="1"/>
              <a:t>ficou</a:t>
            </a:r>
            <a:r>
              <a:rPr lang="cs-CZ" i="1" dirty="0"/>
              <a:t> </a:t>
            </a:r>
            <a:r>
              <a:rPr lang="cs-CZ" i="1" dirty="0" err="1"/>
              <a:t>perfumado</a:t>
            </a:r>
            <a:r>
              <a:rPr lang="cs-CZ" i="1" dirty="0"/>
              <a:t> e </a:t>
            </a:r>
            <a:r>
              <a:rPr lang="cs-CZ" i="1" dirty="0" err="1"/>
              <a:t>saboroso</a:t>
            </a:r>
            <a:r>
              <a:rPr lang="cs-CZ" i="1" dirty="0"/>
              <a:t> </a:t>
            </a:r>
            <a:r>
              <a:rPr lang="cs-CZ" i="1" u="sng" strike="sngStrike" dirty="0" err="1">
                <a:solidFill>
                  <a:srgbClr val="FF0000"/>
                </a:solidFill>
              </a:rPr>
              <a:t>pelo</a:t>
            </a:r>
            <a:r>
              <a:rPr lang="cs-CZ" i="1" u="sng" strike="sngStrike" dirty="0">
                <a:solidFill>
                  <a:srgbClr val="FF0000"/>
                </a:solidFill>
              </a:rPr>
              <a:t> </a:t>
            </a:r>
            <a:r>
              <a:rPr lang="cs-CZ" i="1" u="sng" strike="sngStrike" dirty="0" err="1">
                <a:solidFill>
                  <a:srgbClr val="FF0000"/>
                </a:solidFill>
              </a:rPr>
              <a:t>cozinheiro</a:t>
            </a:r>
            <a:r>
              <a:rPr lang="cs-CZ" i="1" dirty="0"/>
              <a:t>.</a:t>
            </a:r>
            <a:r>
              <a:rPr lang="cs-CZ" dirty="0"/>
              <a:t> </a:t>
            </a:r>
          </a:p>
          <a:p>
            <a:pPr marL="365760" lvl="1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71303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statické věty v trpném rodě</a:t>
            </a:r>
            <a:br>
              <a:rPr lang="cs-CZ" sz="2800" b="1" dirty="0" smtClean="0"/>
            </a:br>
            <a:r>
              <a:rPr lang="cs-CZ" sz="2800" b="1" dirty="0" err="1" smtClean="0"/>
              <a:t>orações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passivas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estativas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Popisují statické děje  </a:t>
            </a:r>
            <a:r>
              <a:rPr lang="cs-CZ" b="1" dirty="0" smtClean="0"/>
              <a:t>beze udání změny stavu</a:t>
            </a:r>
          </a:p>
          <a:p>
            <a:pPr marL="0" indent="0">
              <a:buNone/>
            </a:pPr>
            <a:endParaRPr lang="cs-CZ" i="1" dirty="0"/>
          </a:p>
          <a:p>
            <a:pPr marL="640080" lvl="2" indent="0">
              <a:buNone/>
            </a:pPr>
            <a:r>
              <a:rPr lang="cs-CZ" sz="2800" i="1" dirty="0" err="1" smtClean="0"/>
              <a:t>Este</a:t>
            </a:r>
            <a:r>
              <a:rPr lang="cs-CZ" sz="2800" i="1" dirty="0" smtClean="0"/>
              <a:t> </a:t>
            </a:r>
            <a:r>
              <a:rPr lang="cs-CZ" sz="2800" i="1" dirty="0"/>
              <a:t>autor </a:t>
            </a:r>
            <a:r>
              <a:rPr lang="cs-CZ" sz="2800" i="1" u="sng" dirty="0"/>
              <a:t>é</a:t>
            </a:r>
            <a:r>
              <a:rPr lang="cs-CZ" sz="2800" i="1" dirty="0"/>
              <a:t> </a:t>
            </a:r>
            <a:r>
              <a:rPr lang="cs-CZ" sz="2800" i="1" dirty="0" err="1"/>
              <a:t>muito</a:t>
            </a:r>
            <a:r>
              <a:rPr lang="cs-CZ" sz="2800" i="1" dirty="0"/>
              <a:t> </a:t>
            </a:r>
            <a:r>
              <a:rPr lang="cs-CZ" sz="2800" i="1" u="sng" dirty="0" err="1"/>
              <a:t>conhecido</a:t>
            </a:r>
            <a:r>
              <a:rPr lang="cs-CZ" sz="2800" dirty="0" smtClean="0"/>
              <a:t>.</a:t>
            </a:r>
          </a:p>
          <a:p>
            <a:pPr marL="640080" lvl="2" indent="0">
              <a:buNone/>
            </a:pPr>
            <a:r>
              <a:rPr lang="cs-CZ" sz="2800" i="1" dirty="0"/>
              <a:t>O </a:t>
            </a:r>
            <a:r>
              <a:rPr lang="cs-CZ" sz="2800" i="1" dirty="0" err="1"/>
              <a:t>jornalista</a:t>
            </a:r>
            <a:r>
              <a:rPr lang="cs-CZ" sz="2800" i="1" dirty="0"/>
              <a:t> </a:t>
            </a:r>
            <a:r>
              <a:rPr lang="cs-CZ" sz="2800" i="1" u="sng" dirty="0" err="1"/>
              <a:t>está</a:t>
            </a:r>
            <a:r>
              <a:rPr lang="cs-CZ" sz="2800" i="1" u="sng" dirty="0"/>
              <a:t> </a:t>
            </a:r>
            <a:r>
              <a:rPr lang="cs-CZ" sz="2800" i="1" u="sng" dirty="0" err="1"/>
              <a:t>irritado</a:t>
            </a:r>
            <a:r>
              <a:rPr lang="cs-CZ" sz="2800" i="1" u="sng" dirty="0"/>
              <a:t>.</a:t>
            </a:r>
            <a:r>
              <a:rPr lang="cs-CZ" sz="2800" i="1" dirty="0"/>
              <a:t> </a:t>
            </a:r>
            <a:endParaRPr lang="cs-CZ" sz="2800" dirty="0"/>
          </a:p>
          <a:p>
            <a:pPr marL="0" indent="0">
              <a:buNone/>
            </a:pPr>
            <a:endParaRPr lang="cs-CZ" sz="3400" dirty="0"/>
          </a:p>
          <a:p>
            <a:r>
              <a:rPr lang="cs-CZ" sz="3400" dirty="0"/>
              <a:t> </a:t>
            </a:r>
            <a:r>
              <a:rPr lang="cs-CZ" sz="2800" dirty="0" smtClean="0"/>
              <a:t>pomocnými slovesy může být: </a:t>
            </a:r>
          </a:p>
          <a:p>
            <a:pPr marL="0" indent="0">
              <a:buNone/>
            </a:pPr>
            <a:endParaRPr lang="cs-CZ" sz="2800" dirty="0" smtClean="0"/>
          </a:p>
          <a:p>
            <a:pPr marL="365760" lvl="1" indent="0">
              <a:buNone/>
            </a:pPr>
            <a:r>
              <a:rPr lang="cs-CZ" sz="2500" b="1" i="1" dirty="0" smtClean="0"/>
              <a:t>Ser</a:t>
            </a:r>
            <a:r>
              <a:rPr lang="cs-CZ" sz="2500" dirty="0" smtClean="0"/>
              <a:t> (pro vyjádření statických vlastností)</a:t>
            </a:r>
          </a:p>
          <a:p>
            <a:pPr marL="365760" lvl="1" indent="0">
              <a:buNone/>
            </a:pPr>
            <a:r>
              <a:rPr lang="cs-CZ" sz="2500" b="1" i="1" dirty="0" err="1" smtClean="0"/>
              <a:t>Estar</a:t>
            </a:r>
            <a:r>
              <a:rPr lang="cs-CZ" sz="2500" dirty="0" smtClean="0"/>
              <a:t> (pro vyjádření přechodných vlastností)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9101908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b="1" dirty="0" smtClean="0"/>
              <a:t>statické věty v trpném rodě s </a:t>
            </a:r>
            <a:r>
              <a:rPr lang="cs-CZ" sz="2800" b="1" dirty="0" err="1" smtClean="0"/>
              <a:t>agensem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err="1" smtClean="0"/>
              <a:t>orações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passivas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estativas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com</a:t>
            </a:r>
            <a:r>
              <a:rPr lang="cs-CZ" sz="2800" b="1" dirty="0" smtClean="0"/>
              <a:t> agente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b="1" dirty="0" smtClean="0"/>
              <a:t>AGENS je vyjádřen nejčastěji předložkou </a:t>
            </a:r>
            <a:r>
              <a:rPr lang="cs-CZ" b="1" i="1" dirty="0" err="1" smtClean="0"/>
              <a:t>por</a:t>
            </a:r>
            <a:r>
              <a:rPr lang="cs-CZ" b="1" dirty="0" smtClean="0"/>
              <a:t>, ale také předložkou </a:t>
            </a:r>
            <a:r>
              <a:rPr lang="cs-CZ" b="1" i="1" dirty="0" smtClean="0"/>
              <a:t>de, a</a:t>
            </a:r>
          </a:p>
          <a:p>
            <a:pPr marL="0" indent="0">
              <a:buNone/>
            </a:pPr>
            <a:endParaRPr lang="cs-CZ" i="1" dirty="0"/>
          </a:p>
          <a:p>
            <a:pPr marL="640080" lvl="2" indent="0">
              <a:buNone/>
            </a:pPr>
            <a:r>
              <a:rPr lang="cs-CZ" sz="2400" i="1" dirty="0" smtClean="0"/>
              <a:t>O </a:t>
            </a:r>
            <a:r>
              <a:rPr lang="cs-CZ" sz="2400" i="1" dirty="0" err="1"/>
              <a:t>hino</a:t>
            </a:r>
            <a:r>
              <a:rPr lang="cs-CZ" sz="2400" i="1" dirty="0"/>
              <a:t> </a:t>
            </a:r>
            <a:r>
              <a:rPr lang="cs-CZ" sz="2400" i="1" dirty="0" err="1"/>
              <a:t>será</a:t>
            </a:r>
            <a:r>
              <a:rPr lang="cs-CZ" sz="2400" i="1" dirty="0"/>
              <a:t> </a:t>
            </a:r>
            <a:r>
              <a:rPr lang="cs-CZ" sz="2400" i="1" dirty="0" err="1"/>
              <a:t>executado</a:t>
            </a:r>
            <a:r>
              <a:rPr lang="cs-CZ" sz="2400" i="1" dirty="0"/>
              <a:t> </a:t>
            </a:r>
            <a:r>
              <a:rPr lang="cs-CZ" sz="2400" i="1" u="sng" dirty="0" err="1"/>
              <a:t>pela</a:t>
            </a:r>
            <a:r>
              <a:rPr lang="cs-CZ" sz="2400" i="1" u="sng" dirty="0"/>
              <a:t> </a:t>
            </a:r>
            <a:r>
              <a:rPr lang="cs-CZ" sz="2400" i="1" u="sng" dirty="0" err="1"/>
              <a:t>orquestra</a:t>
            </a:r>
            <a:r>
              <a:rPr lang="cs-CZ" sz="2400" i="1" u="sng" dirty="0"/>
              <a:t> </a:t>
            </a:r>
            <a:r>
              <a:rPr lang="cs-CZ" sz="2400" i="1" u="sng" dirty="0" err="1"/>
              <a:t>sinfónica</a:t>
            </a:r>
            <a:r>
              <a:rPr lang="cs-CZ" sz="2400" dirty="0"/>
              <a:t>.  </a:t>
            </a:r>
            <a:endParaRPr lang="cs-CZ" sz="800" dirty="0"/>
          </a:p>
          <a:p>
            <a:pPr marL="640080" lvl="2" indent="0">
              <a:buNone/>
            </a:pPr>
            <a:r>
              <a:rPr lang="cs-CZ" sz="2400" i="1" dirty="0"/>
              <a:t>O jantar </a:t>
            </a:r>
            <a:r>
              <a:rPr lang="cs-CZ" sz="2400" i="1" dirty="0" err="1"/>
              <a:t>foi</a:t>
            </a:r>
            <a:r>
              <a:rPr lang="cs-CZ" sz="2400" i="1" dirty="0"/>
              <a:t> </a:t>
            </a:r>
            <a:r>
              <a:rPr lang="cs-CZ" sz="2400" i="1" dirty="0" err="1"/>
              <a:t>regado</a:t>
            </a:r>
            <a:r>
              <a:rPr lang="cs-CZ" sz="2400" i="1" dirty="0"/>
              <a:t> </a:t>
            </a:r>
            <a:r>
              <a:rPr lang="cs-CZ" sz="2400" i="1" u="sng" dirty="0"/>
              <a:t>a </a:t>
            </a:r>
            <a:r>
              <a:rPr lang="cs-CZ" sz="2400" i="1" u="sng" dirty="0" err="1"/>
              <a:t>champanhe</a:t>
            </a:r>
            <a:r>
              <a:rPr lang="cs-CZ" sz="2400" dirty="0"/>
              <a:t>. </a:t>
            </a:r>
            <a:endParaRPr lang="cs-CZ" sz="800" dirty="0"/>
          </a:p>
          <a:p>
            <a:pPr marL="640080" lvl="2" indent="0">
              <a:buNone/>
            </a:pPr>
            <a:r>
              <a:rPr lang="cs-CZ" sz="2400" i="1" dirty="0"/>
              <a:t>A </a:t>
            </a:r>
            <a:r>
              <a:rPr lang="cs-CZ" sz="2400" i="1" dirty="0" err="1"/>
              <a:t>sala</a:t>
            </a:r>
            <a:r>
              <a:rPr lang="cs-CZ" sz="2400" i="1" dirty="0"/>
              <a:t> </a:t>
            </a:r>
            <a:r>
              <a:rPr lang="cs-CZ" sz="2400" i="1" dirty="0" err="1"/>
              <a:t>está</a:t>
            </a:r>
            <a:r>
              <a:rPr lang="cs-CZ" sz="2400" i="1" dirty="0"/>
              <a:t> </a:t>
            </a:r>
            <a:r>
              <a:rPr lang="cs-CZ" sz="2400" i="1" dirty="0" err="1"/>
              <a:t>cheia</a:t>
            </a:r>
            <a:r>
              <a:rPr lang="cs-CZ" sz="2400" i="1" dirty="0"/>
              <a:t> </a:t>
            </a:r>
            <a:r>
              <a:rPr lang="cs-CZ" sz="2400" i="1" u="sng" dirty="0"/>
              <a:t>de </a:t>
            </a:r>
            <a:r>
              <a:rPr lang="cs-CZ" sz="2400" i="1" u="sng" dirty="0" err="1"/>
              <a:t>gente</a:t>
            </a:r>
            <a:r>
              <a:rPr lang="cs-CZ" sz="2400" dirty="0"/>
              <a:t>. </a:t>
            </a:r>
            <a:endParaRPr lang="cs-CZ" sz="4800" dirty="0"/>
          </a:p>
          <a:p>
            <a:pPr marL="640080" lvl="2" indent="0">
              <a:buNone/>
            </a:pPr>
            <a:endParaRPr lang="cs-CZ" sz="2800" dirty="0"/>
          </a:p>
          <a:p>
            <a:pPr marL="640080" lvl="2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4640994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pronominální věty v trpném rodě</a:t>
            </a:r>
            <a:br>
              <a:rPr lang="cs-CZ" b="1" dirty="0" smtClean="0"/>
            </a:br>
            <a:r>
              <a:rPr lang="pt-PT" b="1" dirty="0"/>
              <a:t>Orações passivas pronominais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SLOVESO VE </a:t>
            </a:r>
            <a:r>
              <a:rPr lang="cs-CZ" b="1" dirty="0" err="1" smtClean="0"/>
              <a:t>3.OS</a:t>
            </a:r>
            <a:r>
              <a:rPr lang="cs-CZ" b="1" dirty="0" smtClean="0"/>
              <a:t>. </a:t>
            </a:r>
            <a:r>
              <a:rPr lang="cs-CZ" b="1" dirty="0" err="1" smtClean="0"/>
              <a:t>SG</a:t>
            </a:r>
            <a:r>
              <a:rPr lang="cs-CZ" b="1" dirty="0" smtClean="0"/>
              <a:t>. + SE </a:t>
            </a:r>
          </a:p>
          <a:p>
            <a:pPr marL="0" indent="0">
              <a:buNone/>
            </a:pPr>
            <a:r>
              <a:rPr lang="cs-CZ" i="1" u="sng" dirty="0" smtClean="0"/>
              <a:t> </a:t>
            </a:r>
          </a:p>
          <a:p>
            <a:pPr marL="0" indent="0">
              <a:buNone/>
            </a:pPr>
            <a:r>
              <a:rPr lang="pt-PT" i="1" u="sng" dirty="0" smtClean="0"/>
              <a:t>Verificou-se</a:t>
            </a:r>
            <a:r>
              <a:rPr lang="pt-PT" i="1" dirty="0" smtClean="0"/>
              <a:t> </a:t>
            </a:r>
            <a:r>
              <a:rPr lang="pt-PT" i="1" dirty="0"/>
              <a:t>uma maior </a:t>
            </a:r>
            <a:r>
              <a:rPr lang="pt-PT" i="1" u="sng" dirty="0"/>
              <a:t>frequência</a:t>
            </a:r>
            <a:r>
              <a:rPr lang="pt-PT" i="1" dirty="0"/>
              <a:t> de uso </a:t>
            </a:r>
            <a:r>
              <a:rPr lang="cs-CZ" i="1" dirty="0" smtClean="0"/>
              <a:t>….</a:t>
            </a:r>
            <a:r>
              <a:rPr lang="pt-PT" i="1" dirty="0" smtClean="0"/>
              <a:t>.</a:t>
            </a:r>
            <a:r>
              <a:rPr lang="pt-PT" dirty="0" smtClean="0"/>
              <a:t>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Mohou mít i imperativní význam ve vědeckých textech:. V </a:t>
            </a:r>
            <a:r>
              <a:rPr lang="cs-CZ" dirty="0" err="1" smtClean="0"/>
              <a:t>ztom</a:t>
            </a:r>
            <a:r>
              <a:rPr lang="cs-CZ" dirty="0" smtClean="0"/>
              <a:t> případě mohou být použity se shodou i bez ní.</a:t>
            </a:r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endParaRPr lang="cs-CZ" sz="3200" dirty="0" smtClean="0"/>
          </a:p>
          <a:p>
            <a:pPr marL="365760" lvl="1" indent="0">
              <a:buNone/>
            </a:pPr>
            <a:r>
              <a:rPr lang="pt-PT" sz="2900" i="1" u="sng" dirty="0"/>
              <a:t>Veja-se</a:t>
            </a:r>
            <a:r>
              <a:rPr lang="pt-PT" sz="2900" i="1" dirty="0"/>
              <a:t> os seguintes exemplos. </a:t>
            </a:r>
            <a:r>
              <a:rPr lang="cs-CZ" sz="2900" i="1" dirty="0" smtClean="0"/>
              <a:t> </a:t>
            </a:r>
          </a:p>
          <a:p>
            <a:pPr marL="365760" lvl="1" indent="0">
              <a:buNone/>
            </a:pPr>
            <a:r>
              <a:rPr lang="cs-CZ" sz="2900" i="1" dirty="0" smtClean="0"/>
              <a:t>(Podívejme/</a:t>
            </a:r>
            <a:r>
              <a:rPr lang="cs-CZ" sz="2900" i="1" dirty="0" err="1" smtClean="0"/>
              <a:t>te</a:t>
            </a:r>
            <a:r>
              <a:rPr lang="cs-CZ" sz="2900" i="1" dirty="0" smtClean="0"/>
              <a:t> se na....)</a:t>
            </a:r>
          </a:p>
          <a:p>
            <a:pPr marL="365760" lvl="1" indent="0">
              <a:buNone/>
            </a:pPr>
            <a:endParaRPr lang="cs-CZ" sz="2900" i="1" dirty="0"/>
          </a:p>
          <a:p>
            <a:pPr marL="365760" lvl="1" indent="0">
              <a:buNone/>
            </a:pPr>
            <a:endParaRPr lang="cs-CZ" sz="2900" dirty="0"/>
          </a:p>
          <a:p>
            <a:pPr marL="365760" lvl="1" indent="0">
              <a:buNone/>
            </a:pPr>
            <a:r>
              <a:rPr lang="cs-CZ" sz="2900" i="1" u="sng" dirty="0" smtClean="0"/>
              <a:t> </a:t>
            </a:r>
            <a:r>
              <a:rPr lang="pt-PT" sz="2900" i="1" u="sng" dirty="0" smtClean="0"/>
              <a:t>Observem-se</a:t>
            </a:r>
            <a:r>
              <a:rPr lang="pt-PT" sz="2900" i="1" dirty="0" smtClean="0"/>
              <a:t> </a:t>
            </a:r>
            <a:r>
              <a:rPr lang="pt-PT" sz="2900" i="1" dirty="0"/>
              <a:t>as seguintes </a:t>
            </a:r>
            <a:r>
              <a:rPr lang="pt-PT" sz="2900" i="1" dirty="0" smtClean="0"/>
              <a:t>frases</a:t>
            </a:r>
            <a:endParaRPr lang="cs-CZ" sz="2900" i="1" dirty="0" smtClean="0"/>
          </a:p>
          <a:p>
            <a:pPr marL="365760" lvl="1" indent="0">
              <a:buNone/>
            </a:pPr>
            <a:r>
              <a:rPr lang="cs-CZ" sz="2900" i="1" dirty="0" smtClean="0"/>
              <a:t>(Podívejte se na následující věty)</a:t>
            </a:r>
            <a:endParaRPr lang="cs-CZ" sz="2900" dirty="0"/>
          </a:p>
          <a:p>
            <a:pPr marL="365760" lvl="1" indent="0">
              <a:buNone/>
            </a:pPr>
            <a:endParaRPr lang="cs-CZ" sz="2900" b="1" dirty="0" smtClean="0"/>
          </a:p>
        </p:txBody>
      </p:sp>
      <p:sp>
        <p:nvSpPr>
          <p:cNvPr id="4" name="Zahnutá šipka dolů 3"/>
          <p:cNvSpPr/>
          <p:nvPr/>
        </p:nvSpPr>
        <p:spPr>
          <a:xfrm>
            <a:off x="1619672" y="3645024"/>
            <a:ext cx="2592288" cy="57606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dolů 4"/>
          <p:cNvSpPr/>
          <p:nvPr/>
        </p:nvSpPr>
        <p:spPr>
          <a:xfrm>
            <a:off x="1907704" y="4917925"/>
            <a:ext cx="2592288" cy="57606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045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věty v trpném rodě zvratném </a:t>
            </a:r>
            <a:br>
              <a:rPr lang="cs-CZ" b="1" dirty="0" smtClean="0"/>
            </a:br>
            <a:r>
              <a:rPr lang="cs-CZ" b="1" dirty="0" smtClean="0"/>
              <a:t>o</a:t>
            </a:r>
            <a:r>
              <a:rPr lang="pt-PT" b="1" dirty="0" smtClean="0"/>
              <a:t>rações passivas reflexas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Zvratnost ve vlastním slova smyslu (</a:t>
            </a:r>
            <a:r>
              <a:rPr lang="pt-PT" b="1" dirty="0"/>
              <a:t>voz reflexiva propriamente </a:t>
            </a:r>
            <a:r>
              <a:rPr lang="pt-PT" b="1" dirty="0" smtClean="0"/>
              <a:t>dita</a:t>
            </a:r>
            <a:r>
              <a:rPr lang="cs-CZ" b="1" dirty="0" smtClean="0"/>
              <a:t>)</a:t>
            </a:r>
            <a:r>
              <a:rPr lang="cs-CZ" dirty="0" smtClean="0"/>
              <a:t>  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Pseudozvratné</a:t>
            </a:r>
            <a:r>
              <a:rPr lang="cs-CZ" dirty="0" smtClean="0"/>
              <a:t> (</a:t>
            </a:r>
            <a:r>
              <a:rPr lang="pt-PT" b="1" dirty="0" smtClean="0"/>
              <a:t>pse</a:t>
            </a:r>
            <a:r>
              <a:rPr lang="cs-CZ" b="1" dirty="0" err="1" smtClean="0"/>
              <a:t>udo</a:t>
            </a:r>
            <a:r>
              <a:rPr lang="pt-PT" b="1" dirty="0" smtClean="0"/>
              <a:t>reflexas</a:t>
            </a:r>
            <a:r>
              <a:rPr lang="cs-CZ" b="1" dirty="0" smtClean="0"/>
              <a:t>)</a:t>
            </a:r>
          </a:p>
          <a:p>
            <a:endParaRPr lang="cs-CZ" b="1" dirty="0"/>
          </a:p>
          <a:p>
            <a:r>
              <a:rPr lang="cs-CZ" dirty="0" smtClean="0"/>
              <a:t>Pronominální (</a:t>
            </a:r>
            <a:r>
              <a:rPr lang="pt-PT" b="1" dirty="0" smtClean="0"/>
              <a:t>voz </a:t>
            </a:r>
            <a:r>
              <a:rPr lang="pt-PT" b="1" dirty="0"/>
              <a:t>medial </a:t>
            </a:r>
            <a:r>
              <a:rPr lang="pt-PT" b="1" dirty="0" smtClean="0"/>
              <a:t>pronominal</a:t>
            </a:r>
            <a:r>
              <a:rPr lang="cs-CZ" b="1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15458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Zvratnost ve vlastním slova smyslu (</a:t>
            </a:r>
            <a:r>
              <a:rPr lang="pt-PT" b="1" dirty="0"/>
              <a:t>voz reflexiva propriamente dita</a:t>
            </a:r>
            <a:r>
              <a:rPr lang="cs-CZ" b="1" dirty="0"/>
              <a:t>)</a:t>
            </a:r>
            <a:r>
              <a:rPr lang="cs-CZ" dirty="0"/>
              <a:t>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b="1" dirty="0" smtClean="0"/>
              <a:t>podmět je trpitelem i činitelem děj</a:t>
            </a:r>
            <a:r>
              <a:rPr lang="cs-CZ" dirty="0" smtClean="0"/>
              <a:t>e: </a:t>
            </a:r>
          </a:p>
          <a:p>
            <a:pPr marL="0" indent="0">
              <a:buNone/>
            </a:pPr>
            <a:r>
              <a:rPr lang="cs-CZ" i="1" dirty="0" smtClean="0"/>
              <a:t>-ZVRATNÁ </a:t>
            </a:r>
            <a:r>
              <a:rPr lang="cs-CZ" i="1" dirty="0" smtClean="0"/>
              <a:t>	</a:t>
            </a:r>
          </a:p>
          <a:p>
            <a:pPr lvl="2"/>
            <a:r>
              <a:rPr lang="cs-CZ" sz="2000" i="1" dirty="0" smtClean="0"/>
              <a:t>Slovesa související </a:t>
            </a:r>
            <a:r>
              <a:rPr lang="cs-CZ" sz="2000" b="1" i="1" dirty="0" smtClean="0"/>
              <a:t>s ději tělesnými</a:t>
            </a:r>
            <a:r>
              <a:rPr lang="cs-CZ" sz="2000" i="1" dirty="0" smtClean="0"/>
              <a:t>: </a:t>
            </a:r>
          </a:p>
          <a:p>
            <a:pPr marL="731520" lvl="2" indent="0">
              <a:buNone/>
            </a:pPr>
            <a:r>
              <a:rPr lang="pt-PT" sz="2000" b="1" i="1" dirty="0" smtClean="0"/>
              <a:t>arranjar</a:t>
            </a:r>
            <a:r>
              <a:rPr lang="pt-PT" sz="2000" b="1" i="1" dirty="0"/>
              <a:t>, banhar, barbear,calçar, depilar, lavar, maquilhar, pentear, pintar e </a:t>
            </a:r>
            <a:r>
              <a:rPr lang="pt-PT" sz="2000" b="1" i="1" dirty="0" smtClean="0"/>
              <a:t>verstir</a:t>
            </a:r>
            <a:endParaRPr lang="cs-CZ" sz="2000" b="1" i="1" dirty="0" smtClean="0"/>
          </a:p>
          <a:p>
            <a:pPr marL="640080" lvl="2" indent="0">
              <a:buNone/>
            </a:pPr>
            <a:endParaRPr lang="cs-CZ" sz="2600" i="1" dirty="0" smtClean="0"/>
          </a:p>
          <a:p>
            <a:pPr marL="640080" lvl="2" indent="0">
              <a:buNone/>
            </a:pPr>
            <a:r>
              <a:rPr lang="pt-PT" sz="2300" i="1" dirty="0" smtClean="0"/>
              <a:t>O </a:t>
            </a:r>
            <a:r>
              <a:rPr lang="pt-PT" sz="2300" i="1" dirty="0"/>
              <a:t>João penteou-se</a:t>
            </a:r>
            <a:r>
              <a:rPr lang="cs-CZ" sz="2300" i="1" dirty="0"/>
              <a:t> (</a:t>
            </a:r>
            <a:r>
              <a:rPr lang="cs-CZ" sz="2300" b="1" i="1" dirty="0"/>
              <a:t>a si </a:t>
            </a:r>
            <a:r>
              <a:rPr lang="cs-CZ" sz="2300" b="1" i="1" dirty="0" err="1"/>
              <a:t>mesmo</a:t>
            </a:r>
            <a:r>
              <a:rPr lang="cs-CZ" sz="2300" b="1" i="1" dirty="0"/>
              <a:t>)</a:t>
            </a:r>
            <a:r>
              <a:rPr lang="pt-PT" sz="2300" dirty="0"/>
              <a:t>. </a:t>
            </a:r>
            <a:endParaRPr lang="cs-CZ" sz="2300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PSEUDOZVRATNÉ </a:t>
            </a:r>
            <a:endParaRPr lang="cs-CZ" b="1" dirty="0"/>
          </a:p>
          <a:p>
            <a:pPr marL="0" indent="0">
              <a:buNone/>
            </a:pPr>
            <a:endParaRPr lang="cs-CZ" dirty="0"/>
          </a:p>
          <a:p>
            <a:pPr lvl="2"/>
            <a:r>
              <a:rPr lang="cs-CZ" sz="2000" i="1" dirty="0"/>
              <a:t>Slovesa související se </a:t>
            </a:r>
            <a:r>
              <a:rPr lang="cs-CZ" sz="2000" b="1" i="1" dirty="0"/>
              <a:t>změnou pozice těla </a:t>
            </a:r>
            <a:r>
              <a:rPr lang="cs-CZ" sz="2000" i="1" dirty="0"/>
              <a:t>(</a:t>
            </a:r>
            <a:r>
              <a:rPr lang="cs-CZ" sz="2000" b="1" i="1" dirty="0"/>
              <a:t>bez možnosti a si </a:t>
            </a:r>
            <a:r>
              <a:rPr lang="cs-CZ" sz="2000" b="1" i="1" dirty="0" err="1"/>
              <a:t>mesmo</a:t>
            </a:r>
            <a:r>
              <a:rPr lang="cs-CZ" sz="2000" i="1" dirty="0"/>
              <a:t>)</a:t>
            </a:r>
          </a:p>
          <a:p>
            <a:pPr marL="731520" lvl="2" indent="0">
              <a:buNone/>
            </a:pPr>
            <a:r>
              <a:rPr lang="pt-PT" sz="2000" b="1" i="1" dirty="0"/>
              <a:t>curvar, deitar, erguer, estender, esticar, sentar, voltar</a:t>
            </a:r>
            <a:r>
              <a:rPr lang="cs-CZ" sz="2000" b="1" i="1" dirty="0"/>
              <a:t> </a:t>
            </a:r>
          </a:p>
          <a:p>
            <a:pPr marL="731520" lvl="2" indent="0">
              <a:buNone/>
            </a:pPr>
            <a:r>
              <a:rPr lang="cs-CZ" b="1" i="1" dirty="0"/>
              <a:t> </a:t>
            </a:r>
          </a:p>
          <a:p>
            <a:pPr marL="731520" lvl="2" indent="0">
              <a:buNone/>
            </a:pPr>
            <a:endParaRPr lang="cs-CZ" b="1" i="1" dirty="0" smtClean="0"/>
          </a:p>
          <a:p>
            <a:pPr marL="640080" lvl="2" indent="0">
              <a:buNone/>
            </a:pPr>
            <a:r>
              <a:rPr lang="pt-PT" sz="2300" i="1" dirty="0"/>
              <a:t>A Joana deitou-se </a:t>
            </a:r>
            <a:r>
              <a:rPr lang="pt-PT" sz="2300" i="1" strike="sngStrike" dirty="0"/>
              <a:t>a si mesma/a si própria. </a:t>
            </a:r>
            <a:endParaRPr lang="cs-CZ" sz="1700" dirty="0"/>
          </a:p>
          <a:p>
            <a:pPr marL="640080" lvl="2" indent="0">
              <a:buNone/>
            </a:pPr>
            <a:r>
              <a:rPr lang="pt-PT" sz="2300" i="1" dirty="0" smtClean="0"/>
              <a:t>As </a:t>
            </a:r>
            <a:r>
              <a:rPr lang="pt-PT" sz="2300" i="1" dirty="0"/>
              <a:t>crianças sentaram-se a si </a:t>
            </a:r>
            <a:r>
              <a:rPr lang="pt-PT" sz="2300" i="1" strike="sngStrike" dirty="0"/>
              <a:t>mesmas/a si próprias.</a:t>
            </a:r>
            <a:endParaRPr lang="cs-CZ" sz="1700" strike="sngStrike" dirty="0"/>
          </a:p>
          <a:p>
            <a:pPr marL="731520" lvl="2" indent="0">
              <a:buNone/>
            </a:pPr>
            <a:endParaRPr lang="cs-CZ" b="1" i="1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mohou existovat v nezvratném tvaru a jsou akuzativní (tranzitivní přímé)</a:t>
            </a:r>
            <a:endParaRPr lang="cs-CZ" dirty="0"/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pt-PT" sz="2200" i="1" u="sng" dirty="0"/>
              <a:t>Eu</a:t>
            </a:r>
            <a:r>
              <a:rPr lang="pt-PT" sz="2200" i="1" dirty="0"/>
              <a:t> penteei </a:t>
            </a:r>
            <a:r>
              <a:rPr lang="pt-PT" sz="2200" i="1" u="sng" dirty="0"/>
              <a:t>o João.</a:t>
            </a:r>
            <a:r>
              <a:rPr lang="pt-PT" sz="2200" dirty="0"/>
              <a:t> </a:t>
            </a:r>
            <a:endParaRPr lang="cs-CZ" sz="2200" dirty="0" smtClean="0"/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cs-CZ" sz="2200" i="1" u="sng" dirty="0" err="1" smtClean="0"/>
              <a:t>Fiz</a:t>
            </a:r>
            <a:r>
              <a:rPr lang="cs-CZ" sz="2200" i="1" u="sng" dirty="0" smtClean="0"/>
              <a:t> </a:t>
            </a:r>
            <a:r>
              <a:rPr lang="cs-CZ" sz="2200" i="1" u="sng" dirty="0" err="1" smtClean="0"/>
              <a:t>deitar</a:t>
            </a:r>
            <a:r>
              <a:rPr lang="cs-CZ" sz="2200" i="1" u="sng" dirty="0" smtClean="0"/>
              <a:t> </a:t>
            </a:r>
            <a:r>
              <a:rPr lang="cs-CZ" sz="2200" i="1" dirty="0" smtClean="0"/>
              <a:t>o </a:t>
            </a:r>
            <a:r>
              <a:rPr lang="cs-CZ" sz="2200" i="1" dirty="0" err="1" smtClean="0"/>
              <a:t>Joäo</a:t>
            </a:r>
            <a:r>
              <a:rPr lang="cs-CZ" sz="2200" i="1" dirty="0" smtClean="0"/>
              <a:t>.</a:t>
            </a:r>
            <a:endParaRPr lang="cs-CZ" i="1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PRONOMINÁLNÍ </a:t>
            </a:r>
            <a:r>
              <a:rPr lang="cs-CZ" dirty="0"/>
              <a:t>(</a:t>
            </a:r>
            <a:r>
              <a:rPr lang="pt-PT" b="1" dirty="0"/>
              <a:t>voz medial pronominal</a:t>
            </a:r>
            <a:r>
              <a:rPr lang="cs-CZ" b="1" dirty="0"/>
              <a:t>)</a:t>
            </a:r>
            <a:endParaRPr lang="cs-CZ" dirty="0"/>
          </a:p>
          <a:p>
            <a:r>
              <a:rPr lang="cs-CZ" i="1" dirty="0" err="1" smtClean="0"/>
              <a:t>Queixar</a:t>
            </a:r>
            <a:r>
              <a:rPr lang="cs-CZ" i="1" dirty="0" smtClean="0"/>
              <a:t>-se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2315152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cs-CZ" dirty="0" smtClean="0"/>
              <a:t>PŘÍSUDEK SLOVESNĚ-JMENNÝ 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i="1" dirty="0" err="1" smtClean="0"/>
              <a:t>PREDICADO</a:t>
            </a:r>
            <a:r>
              <a:rPr lang="cs-CZ" i="1" dirty="0" smtClean="0"/>
              <a:t> </a:t>
            </a:r>
            <a:r>
              <a:rPr lang="cs-CZ" i="1" dirty="0" err="1" smtClean="0"/>
              <a:t>VERBAO-NOMINAL</a:t>
            </a:r>
            <a:r>
              <a:rPr lang="cs-CZ" dirty="0" smtClean="0"/>
              <a:t>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Jádrem je plnovýznamové sloveso spojené s adjektivem prostřednictvím malé věty</a:t>
            </a:r>
          </a:p>
          <a:p>
            <a:endParaRPr lang="cs-CZ" dirty="0"/>
          </a:p>
          <a:p>
            <a:r>
              <a:rPr lang="pt-PT" i="1" dirty="0" smtClean="0"/>
              <a:t>A </a:t>
            </a:r>
            <a:r>
              <a:rPr lang="pt-PT" i="1" dirty="0"/>
              <a:t>Maria </a:t>
            </a:r>
            <a:r>
              <a:rPr lang="pt-PT" i="1" u="sng" dirty="0"/>
              <a:t>considera</a:t>
            </a:r>
            <a:r>
              <a:rPr lang="pt-PT" i="1" dirty="0"/>
              <a:t> o João </a:t>
            </a:r>
            <a:r>
              <a:rPr lang="pt-PT" i="1" u="sng" dirty="0"/>
              <a:t>inteligente</a:t>
            </a:r>
            <a:r>
              <a:rPr lang="pt-PT" dirty="0"/>
              <a:t>. </a:t>
            </a:r>
            <a:endParaRPr lang="cs-CZ" b="1" dirty="0"/>
          </a:p>
          <a:p>
            <a:r>
              <a:rPr lang="pt-PT" i="1" dirty="0"/>
              <a:t>Eu </a:t>
            </a:r>
            <a:r>
              <a:rPr lang="pt-PT" i="1" u="sng" dirty="0"/>
              <a:t>achei</a:t>
            </a:r>
            <a:r>
              <a:rPr lang="pt-PT" i="1" dirty="0"/>
              <a:t> o livro </a:t>
            </a:r>
            <a:r>
              <a:rPr lang="pt-PT" i="1" u="sng" dirty="0"/>
              <a:t>interessante</a:t>
            </a:r>
            <a:r>
              <a:rPr lang="pt-PT" i="1" dirty="0"/>
              <a:t>.</a:t>
            </a:r>
            <a:r>
              <a:rPr lang="pt-PT" dirty="0"/>
              <a:t>  </a:t>
            </a:r>
            <a:endParaRPr lang="cs-CZ" b="1" dirty="0"/>
          </a:p>
          <a:p>
            <a:endParaRPr lang="cs-CZ" dirty="0" smtClean="0"/>
          </a:p>
          <a:p>
            <a:r>
              <a:rPr lang="cs-CZ" b="1" dirty="0" err="1"/>
              <a:t>orações</a:t>
            </a:r>
            <a:r>
              <a:rPr lang="cs-CZ" b="1" dirty="0"/>
              <a:t> </a:t>
            </a:r>
            <a:r>
              <a:rPr lang="cs-CZ" b="1" dirty="0" err="1"/>
              <a:t>pequenas</a:t>
            </a:r>
            <a:r>
              <a:rPr lang="cs-CZ" dirty="0"/>
              <a:t>:</a:t>
            </a:r>
            <a:endParaRPr lang="cs-CZ" b="1" dirty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Os </a:t>
            </a:r>
            <a:r>
              <a:rPr lang="cs-CZ" i="1" dirty="0" err="1"/>
              <a:t>alunos</a:t>
            </a:r>
            <a:r>
              <a:rPr lang="cs-CZ" i="1" dirty="0"/>
              <a:t> </a:t>
            </a:r>
            <a:r>
              <a:rPr lang="cs-CZ" i="1" dirty="0" err="1"/>
              <a:t>saíram</a:t>
            </a:r>
            <a:r>
              <a:rPr lang="cs-CZ" i="1" dirty="0"/>
              <a:t> da aula </a:t>
            </a:r>
            <a:r>
              <a:rPr lang="cs-CZ" i="1" dirty="0" err="1"/>
              <a:t>alegres</a:t>
            </a:r>
            <a:r>
              <a:rPr lang="cs-CZ" i="1" dirty="0"/>
              <a:t>. 	= Os </a:t>
            </a:r>
            <a:r>
              <a:rPr lang="cs-CZ" i="1" dirty="0" err="1"/>
              <a:t>alunos</a:t>
            </a:r>
            <a:r>
              <a:rPr lang="cs-CZ" i="1" dirty="0"/>
              <a:t> </a:t>
            </a:r>
            <a:r>
              <a:rPr lang="cs-CZ" i="1" dirty="0" err="1"/>
              <a:t>saíram</a:t>
            </a:r>
            <a:r>
              <a:rPr lang="cs-CZ" i="1" dirty="0"/>
              <a:t> da aula. + </a:t>
            </a:r>
            <a:r>
              <a:rPr lang="cs-CZ" i="1" u="sng" dirty="0" err="1"/>
              <a:t>Estavam</a:t>
            </a:r>
            <a:r>
              <a:rPr lang="cs-CZ" i="1" u="sng" dirty="0"/>
              <a:t> </a:t>
            </a:r>
            <a:r>
              <a:rPr lang="cs-CZ" i="1" u="sng" dirty="0" err="1"/>
              <a:t>alegres</a:t>
            </a:r>
            <a:r>
              <a:rPr lang="cs-CZ" i="1" u="sng" dirty="0"/>
              <a:t>.</a:t>
            </a:r>
            <a:endParaRPr lang="cs-CZ" dirty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Achei</a:t>
            </a:r>
            <a:r>
              <a:rPr lang="cs-CZ" i="1" dirty="0" smtClean="0"/>
              <a:t> </a:t>
            </a:r>
            <a:r>
              <a:rPr lang="cs-CZ" i="1" dirty="0"/>
              <a:t>o festival </a:t>
            </a:r>
            <a:r>
              <a:rPr lang="cs-CZ" i="1" dirty="0" err="1"/>
              <a:t>giro</a:t>
            </a:r>
            <a:r>
              <a:rPr lang="cs-CZ" i="1" dirty="0"/>
              <a:t>.			= </a:t>
            </a:r>
            <a:r>
              <a:rPr lang="cs-CZ" i="1" dirty="0" err="1"/>
              <a:t>Fui</a:t>
            </a:r>
            <a:r>
              <a:rPr lang="cs-CZ" i="1" dirty="0"/>
              <a:t> o festival. 		+ </a:t>
            </a:r>
            <a:r>
              <a:rPr lang="cs-CZ" i="1" u="sng" dirty="0"/>
              <a:t>O festival </a:t>
            </a:r>
            <a:r>
              <a:rPr lang="cs-CZ" i="1" u="sng" dirty="0" err="1"/>
              <a:t>foi</a:t>
            </a:r>
            <a:r>
              <a:rPr lang="cs-CZ" i="1" u="sng" dirty="0"/>
              <a:t> </a:t>
            </a:r>
            <a:r>
              <a:rPr lang="cs-CZ" i="1" u="sng" dirty="0" err="1"/>
              <a:t>giro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00783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Přísudek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Přísudek </a:t>
            </a:r>
            <a:r>
              <a:rPr lang="cs-CZ" b="1" dirty="0"/>
              <a:t>(predikát)</a:t>
            </a:r>
            <a:r>
              <a:rPr lang="cs-CZ" dirty="0"/>
              <a:t> je základní </a:t>
            </a:r>
            <a:r>
              <a:rPr lang="cs-CZ" dirty="0" smtClean="0"/>
              <a:t>větný člen</a:t>
            </a:r>
            <a:r>
              <a:rPr lang="cs-CZ" dirty="0"/>
              <a:t> </a:t>
            </a:r>
            <a:endParaRPr lang="cs-CZ" dirty="0" smtClean="0"/>
          </a:p>
          <a:p>
            <a:r>
              <a:rPr lang="cs-CZ" dirty="0" smtClean="0"/>
              <a:t>Přisuzuje</a:t>
            </a:r>
            <a:r>
              <a:rPr lang="cs-CZ" dirty="0"/>
              <a:t> </a:t>
            </a:r>
            <a:r>
              <a:rPr lang="cs-CZ" dirty="0" smtClean="0"/>
              <a:t>podmětu</a:t>
            </a:r>
            <a:r>
              <a:rPr lang="cs-CZ" dirty="0"/>
              <a:t> nebo samostatně </a:t>
            </a:r>
            <a:r>
              <a:rPr lang="cs-CZ" dirty="0" smtClean="0"/>
              <a:t> </a:t>
            </a:r>
            <a:r>
              <a:rPr lang="cs-CZ" b="1" dirty="0" smtClean="0"/>
              <a:t>činnost, </a:t>
            </a:r>
            <a:r>
              <a:rPr lang="cs-CZ" b="1" dirty="0"/>
              <a:t>stav nebo </a:t>
            </a:r>
            <a:r>
              <a:rPr lang="cs-CZ" b="1" dirty="0" smtClean="0"/>
              <a:t>vlastnost</a:t>
            </a:r>
            <a:r>
              <a:rPr lang="cs-CZ" dirty="0" smtClean="0"/>
              <a:t>, </a:t>
            </a:r>
            <a:r>
              <a:rPr lang="cs-CZ" dirty="0"/>
              <a:t>jako například </a:t>
            </a:r>
            <a:r>
              <a:rPr lang="cs-CZ" i="1" dirty="0"/>
              <a:t>prší</a:t>
            </a:r>
            <a:r>
              <a:rPr lang="cs-CZ" dirty="0"/>
              <a:t> ve větě </a:t>
            </a:r>
            <a:r>
              <a:rPr lang="cs-CZ" i="1" dirty="0"/>
              <a:t>Venku prší</a:t>
            </a:r>
            <a:r>
              <a:rPr lang="cs-CZ" dirty="0"/>
              <a:t>, či </a:t>
            </a:r>
            <a:r>
              <a:rPr lang="cs-CZ" i="1" dirty="0"/>
              <a:t>je zelený</a:t>
            </a:r>
            <a:r>
              <a:rPr lang="cs-CZ" dirty="0"/>
              <a:t> ve větě </a:t>
            </a:r>
            <a:r>
              <a:rPr lang="cs-CZ" i="1" dirty="0"/>
              <a:t>Strom je zelený</a:t>
            </a:r>
            <a:r>
              <a:rPr lang="cs-CZ" dirty="0" smtClean="0"/>
              <a:t>.</a:t>
            </a:r>
          </a:p>
          <a:p>
            <a:r>
              <a:rPr lang="cs-CZ" dirty="0" smtClean="0"/>
              <a:t>Zpravidla </a:t>
            </a:r>
            <a:r>
              <a:rPr lang="cs-CZ" dirty="0"/>
              <a:t>je </a:t>
            </a:r>
            <a:r>
              <a:rPr lang="cs-CZ" dirty="0" smtClean="0"/>
              <a:t>to</a:t>
            </a:r>
            <a:r>
              <a:rPr lang="cs-CZ" dirty="0"/>
              <a:t> </a:t>
            </a:r>
            <a:r>
              <a:rPr lang="cs-CZ" dirty="0" smtClean="0"/>
              <a:t>sloveso</a:t>
            </a:r>
            <a:r>
              <a:rPr lang="cs-CZ" dirty="0"/>
              <a:t> v </a:t>
            </a:r>
            <a:r>
              <a:rPr lang="cs-CZ" b="1" dirty="0" smtClean="0"/>
              <a:t>určitém tvaru</a:t>
            </a:r>
            <a:r>
              <a:rPr lang="cs-CZ" b="1" dirty="0"/>
              <a:t> </a:t>
            </a:r>
            <a:r>
              <a:rPr lang="cs-CZ" dirty="0"/>
              <a:t>nebo </a:t>
            </a:r>
            <a:r>
              <a:rPr lang="cs-CZ" b="1" dirty="0"/>
              <a:t>pomocné (sponové) sloveso</a:t>
            </a:r>
            <a:r>
              <a:rPr lang="cs-CZ" dirty="0"/>
              <a:t> se </a:t>
            </a:r>
            <a:r>
              <a:rPr lang="cs-CZ" dirty="0" smtClean="0"/>
              <a:t>jmenným</a:t>
            </a:r>
            <a:r>
              <a:rPr lang="cs-CZ" dirty="0"/>
              <a:t> nebo </a:t>
            </a:r>
            <a:r>
              <a:rPr lang="cs-CZ" dirty="0" smtClean="0"/>
              <a:t>příslovečným</a:t>
            </a:r>
            <a:r>
              <a:rPr lang="cs-CZ" dirty="0"/>
              <a:t> tvarem.</a:t>
            </a:r>
          </a:p>
          <a:p>
            <a:r>
              <a:rPr lang="cs-CZ" b="1" dirty="0" smtClean="0"/>
              <a:t>latinsky predikát</a:t>
            </a:r>
          </a:p>
          <a:p>
            <a:r>
              <a:rPr lang="cs-CZ" dirty="0" smtClean="0"/>
              <a:t>ve </a:t>
            </a:r>
            <a:r>
              <a:rPr lang="cs-CZ" dirty="0"/>
              <a:t>větě ho hledáme jako </a:t>
            </a:r>
            <a:r>
              <a:rPr lang="cs-CZ" b="1" dirty="0"/>
              <a:t>první</a:t>
            </a:r>
            <a:r>
              <a:rPr lang="cs-CZ" dirty="0"/>
              <a:t> (i dříve než podmět); </a:t>
            </a:r>
            <a:endParaRPr lang="cs-CZ" dirty="0" smtClean="0"/>
          </a:p>
          <a:p>
            <a:r>
              <a:rPr lang="cs-CZ" dirty="0" smtClean="0"/>
              <a:t>přísudek </a:t>
            </a:r>
            <a:r>
              <a:rPr lang="cs-CZ" dirty="0"/>
              <a:t>je řazen mezi </a:t>
            </a:r>
            <a:r>
              <a:rPr lang="cs-CZ" b="1" dirty="0"/>
              <a:t>základní větné členy </a:t>
            </a:r>
            <a:r>
              <a:rPr lang="cs-CZ" dirty="0"/>
              <a:t>a s podmětem tvoří tzv</a:t>
            </a:r>
            <a:r>
              <a:rPr lang="cs-CZ" b="1" dirty="0"/>
              <a:t>. základní skladební dvojici</a:t>
            </a:r>
            <a:r>
              <a:rPr lang="cs-CZ" dirty="0" smtClean="0"/>
              <a:t>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84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cs-CZ" b="1" dirty="0" smtClean="0"/>
              <a:t>Přísudek jmenný se sponou (</a:t>
            </a:r>
            <a:r>
              <a:rPr lang="cs-CZ" b="1" i="1" dirty="0" err="1" smtClean="0"/>
              <a:t>predicado</a:t>
            </a:r>
            <a:r>
              <a:rPr lang="cs-CZ" b="1" i="1" dirty="0" smtClean="0"/>
              <a:t> </a:t>
            </a:r>
            <a:r>
              <a:rPr lang="cs-CZ" b="1" i="1" dirty="0" err="1" smtClean="0"/>
              <a:t>nominal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pt-PT" i="1" dirty="0"/>
              <a:t>Ele </a:t>
            </a:r>
            <a:r>
              <a:rPr lang="pt-PT" b="1" i="1" u="sng" dirty="0"/>
              <a:t>é</a:t>
            </a:r>
            <a:r>
              <a:rPr lang="pt-PT" i="1" u="sng" dirty="0"/>
              <a:t> professor</a:t>
            </a:r>
            <a:r>
              <a:rPr lang="pt-PT" dirty="0"/>
              <a:t>. 	</a:t>
            </a:r>
            <a:endParaRPr lang="cs-CZ" dirty="0" smtClean="0"/>
          </a:p>
          <a:p>
            <a:pPr marL="0" indent="0">
              <a:buNone/>
            </a:pPr>
            <a:r>
              <a:rPr lang="pt-PT" i="1" dirty="0" smtClean="0"/>
              <a:t>O </a:t>
            </a:r>
            <a:r>
              <a:rPr lang="pt-PT" i="1" dirty="0"/>
              <a:t>João </a:t>
            </a:r>
            <a:r>
              <a:rPr lang="pt-PT" b="1" i="1" u="sng" dirty="0"/>
              <a:t>é </a:t>
            </a:r>
            <a:r>
              <a:rPr lang="pt-PT" i="1" u="sng" dirty="0" smtClean="0"/>
              <a:t>simpático</a:t>
            </a:r>
            <a:r>
              <a:rPr lang="cs-CZ" i="1" u="sng" dirty="0" smtClean="0"/>
              <a:t>.</a:t>
            </a:r>
          </a:p>
          <a:p>
            <a:pPr marL="0" indent="0">
              <a:buNone/>
            </a:pPr>
            <a:r>
              <a:rPr lang="pt-PT" i="1" dirty="0"/>
              <a:t>O miúdo </a:t>
            </a:r>
            <a:r>
              <a:rPr lang="pt-PT" b="1" i="1" dirty="0"/>
              <a:t>está</a:t>
            </a:r>
            <a:r>
              <a:rPr lang="pt-PT" i="1" dirty="0"/>
              <a:t> </a:t>
            </a:r>
            <a:r>
              <a:rPr lang="pt-PT" i="1" u="sng" dirty="0"/>
              <a:t>contente</a:t>
            </a:r>
            <a:r>
              <a:rPr lang="pt-PT" i="1" dirty="0"/>
              <a:t>. </a:t>
            </a:r>
            <a:endParaRPr lang="cs-CZ" i="1" dirty="0" smtClean="0"/>
          </a:p>
          <a:p>
            <a:pPr marL="0" indent="0">
              <a:buNone/>
            </a:pPr>
            <a:r>
              <a:rPr lang="pt-PT" i="1" dirty="0" smtClean="0"/>
              <a:t>O </a:t>
            </a:r>
            <a:r>
              <a:rPr lang="pt-PT" i="1" dirty="0"/>
              <a:t>miúdo </a:t>
            </a:r>
            <a:r>
              <a:rPr lang="pt-PT" b="1" i="1" dirty="0"/>
              <a:t>é</a:t>
            </a:r>
            <a:r>
              <a:rPr lang="pt-PT" i="1" dirty="0"/>
              <a:t> </a:t>
            </a:r>
            <a:r>
              <a:rPr lang="pt-PT" i="1" u="sng" dirty="0"/>
              <a:t>filho do Pedro</a:t>
            </a:r>
            <a:r>
              <a:rPr lang="pt-PT" dirty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701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Přísudek jmenný je složen z: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kopulativní sloveso</a:t>
            </a:r>
          </a:p>
          <a:p>
            <a:r>
              <a:rPr lang="cs-CZ" b="1" i="1" dirty="0" smtClean="0"/>
              <a:t>é, </a:t>
            </a:r>
            <a:r>
              <a:rPr lang="cs-CZ" b="1" i="1" dirty="0" err="1" smtClean="0"/>
              <a:t>está</a:t>
            </a:r>
            <a:r>
              <a:rPr lang="cs-CZ" dirty="0" smtClean="0"/>
              <a:t>… </a:t>
            </a:r>
            <a:endParaRPr lang="cs-CZ" dirty="0"/>
          </a:p>
          <a:p>
            <a:pPr marL="0" indent="0">
              <a:buNone/>
            </a:pPr>
            <a:r>
              <a:rPr lang="pt-PT" i="1" dirty="0" smtClean="0"/>
              <a:t>verbo copulativ</a:t>
            </a:r>
            <a:r>
              <a:rPr lang="cs-CZ" i="1" dirty="0" smtClean="0"/>
              <a:t>o</a:t>
            </a:r>
          </a:p>
          <a:p>
            <a:pPr marL="0" indent="0">
              <a:buNone/>
            </a:pPr>
            <a:r>
              <a:rPr lang="pt-PT" i="1" dirty="0" smtClean="0"/>
              <a:t>verbo </a:t>
            </a:r>
            <a:r>
              <a:rPr lang="pt-PT" i="1" dirty="0"/>
              <a:t>de ligação </a:t>
            </a:r>
            <a:endParaRPr lang="cs-CZ" i="1" dirty="0" smtClean="0"/>
          </a:p>
          <a:p>
            <a:pPr marL="0" indent="0">
              <a:buNone/>
            </a:pPr>
            <a:r>
              <a:rPr lang="pt-PT" i="1" dirty="0" smtClean="0"/>
              <a:t>verbo </a:t>
            </a:r>
            <a:r>
              <a:rPr lang="pt-PT" i="1" dirty="0"/>
              <a:t>de cópula </a:t>
            </a:r>
            <a:endParaRPr lang="cs-CZ" i="1" dirty="0" smtClean="0"/>
          </a:p>
          <a:p>
            <a:pPr marL="0" indent="0">
              <a:buNone/>
            </a:pPr>
            <a:r>
              <a:rPr lang="pt-PT" i="1" dirty="0" smtClean="0"/>
              <a:t>cópula</a:t>
            </a:r>
            <a:r>
              <a:rPr lang="pt-PT" i="1" dirty="0"/>
              <a:t>. </a:t>
            </a:r>
            <a:endParaRPr lang="cs-CZ" i="1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jmenné jádra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pt-PT" i="1" dirty="0" smtClean="0"/>
              <a:t>predicação </a:t>
            </a:r>
            <a:r>
              <a:rPr lang="pt-PT" i="1" dirty="0"/>
              <a:t>de base </a:t>
            </a:r>
            <a:r>
              <a:rPr lang="pt-PT" i="1" dirty="0" smtClean="0"/>
              <a:t>nominal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cs-CZ" i="1" dirty="0" err="1" smtClean="0"/>
              <a:t>professor</a:t>
            </a:r>
            <a:r>
              <a:rPr lang="cs-CZ" i="1" dirty="0" smtClean="0"/>
              <a:t>,  </a:t>
            </a:r>
            <a:r>
              <a:rPr lang="cs-CZ" i="1" dirty="0" err="1" smtClean="0"/>
              <a:t>filho</a:t>
            </a:r>
            <a:endParaRPr lang="cs-CZ" i="1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adjektivní jádra</a:t>
            </a:r>
          </a:p>
          <a:p>
            <a:pPr marL="0" indent="0">
              <a:buNone/>
            </a:pPr>
            <a:r>
              <a:rPr lang="cs-CZ" i="1" dirty="0" smtClean="0"/>
              <a:t>(</a:t>
            </a:r>
            <a:r>
              <a:rPr lang="pt-PT" i="1" dirty="0" smtClean="0"/>
              <a:t>predicação </a:t>
            </a:r>
            <a:r>
              <a:rPr lang="pt-PT" i="1" dirty="0"/>
              <a:t>de base </a:t>
            </a:r>
            <a:r>
              <a:rPr lang="cs-CZ" i="1" dirty="0" err="1" smtClean="0"/>
              <a:t>adjetival</a:t>
            </a:r>
            <a:r>
              <a:rPr lang="cs-CZ" i="1" dirty="0" smtClean="0"/>
              <a:t>)</a:t>
            </a:r>
          </a:p>
          <a:p>
            <a:pPr marL="0" indent="0">
              <a:buNone/>
            </a:pPr>
            <a:r>
              <a:rPr lang="cs-CZ" i="1" dirty="0" err="1" smtClean="0"/>
              <a:t>simpático</a:t>
            </a:r>
            <a:r>
              <a:rPr lang="cs-CZ" i="1" dirty="0" smtClean="0"/>
              <a:t>, </a:t>
            </a:r>
            <a:r>
              <a:rPr lang="cs-CZ" i="1" dirty="0" err="1" smtClean="0"/>
              <a:t>contente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Nahraditelné i jinými slovními druhy (číslovky 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cs-CZ" dirty="0" smtClean="0"/>
              <a:t>Gramatického jádra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Lexikálního jádra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444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přísudek jmenný se nazývá také dvojí predikát (</a:t>
            </a:r>
            <a:r>
              <a:rPr lang="pt-PT" b="1" i="1" dirty="0"/>
              <a:t>dupla </a:t>
            </a:r>
            <a:r>
              <a:rPr lang="pt-PT" b="1" i="1" dirty="0" smtClean="0"/>
              <a:t>predicação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pt-PT" i="1" dirty="0" smtClean="0"/>
              <a:t>O </a:t>
            </a:r>
            <a:r>
              <a:rPr lang="pt-PT" i="1" dirty="0"/>
              <a:t>miúdo </a:t>
            </a:r>
            <a:r>
              <a:rPr lang="pt-PT" i="1" dirty="0" smtClean="0"/>
              <a:t>está</a:t>
            </a:r>
            <a:endParaRPr lang="cs-CZ" i="1" dirty="0" smtClean="0"/>
          </a:p>
          <a:p>
            <a:pPr marL="0" indent="0" algn="r">
              <a:buNone/>
            </a:pPr>
            <a:r>
              <a:rPr lang="pt-PT" i="1" dirty="0" smtClean="0"/>
              <a:t>O </a:t>
            </a:r>
            <a:r>
              <a:rPr lang="pt-PT" i="1" dirty="0"/>
              <a:t>miúdo </a:t>
            </a:r>
            <a:r>
              <a:rPr lang="pt-PT" i="1" dirty="0" smtClean="0"/>
              <a:t>é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 smtClean="0"/>
              <a:t> </a:t>
            </a:r>
            <a:r>
              <a:rPr lang="pt-PT" i="1" dirty="0" smtClean="0"/>
              <a:t>contente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 </a:t>
            </a:r>
            <a:r>
              <a:rPr lang="pt-PT" i="1" dirty="0" smtClean="0"/>
              <a:t>filho</a:t>
            </a:r>
            <a:r>
              <a:rPr lang="pt-PT" i="1" u="sng" dirty="0" smtClean="0"/>
              <a:t> </a:t>
            </a:r>
            <a:r>
              <a:rPr lang="pt-PT" i="1" dirty="0"/>
              <a:t>do Pedro</a:t>
            </a:r>
            <a:r>
              <a:rPr lang="pt-PT" dirty="0"/>
              <a:t>.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cs-CZ" dirty="0" err="1" smtClean="0"/>
              <a:t>Predicador</a:t>
            </a:r>
            <a:r>
              <a:rPr lang="cs-CZ" dirty="0" smtClean="0"/>
              <a:t> </a:t>
            </a:r>
            <a:r>
              <a:rPr lang="cs-CZ" dirty="0" err="1" smtClean="0"/>
              <a:t>PRIMÁRIO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 smtClean="0"/>
              <a:t>Predicador</a:t>
            </a:r>
            <a:r>
              <a:rPr lang="cs-CZ" dirty="0" smtClean="0"/>
              <a:t> </a:t>
            </a:r>
            <a:r>
              <a:rPr lang="cs-CZ" dirty="0" smtClean="0"/>
              <a:t>SECUNDÁRO</a:t>
            </a:r>
          </a:p>
          <a:p>
            <a:r>
              <a:rPr lang="cs-CZ" dirty="0" smtClean="0"/>
              <a:t>PREDICATIVO</a:t>
            </a:r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4114524" y="2573863"/>
            <a:ext cx="381192" cy="121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4114524" y="2996952"/>
            <a:ext cx="381192" cy="121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22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může být sponovým slovesem? 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b="1" i="1" dirty="0" err="1" smtClean="0"/>
              <a:t>verbos</a:t>
            </a:r>
            <a:r>
              <a:rPr lang="cs-CZ" b="1" i="1" dirty="0" smtClean="0"/>
              <a:t> de </a:t>
            </a:r>
            <a:r>
              <a:rPr lang="cs-CZ" b="1" i="1" dirty="0" err="1" smtClean="0"/>
              <a:t>li</a:t>
            </a:r>
            <a:r>
              <a:rPr lang="pt-PT" b="1" i="1" dirty="0" smtClean="0"/>
              <a:t>gação</a:t>
            </a:r>
            <a:r>
              <a:rPr lang="pt-PT" dirty="0" smtClean="0"/>
              <a:t>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SER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err="1" smtClean="0"/>
              <a:t>ESTAR</a:t>
            </a:r>
            <a:r>
              <a:rPr lang="cs-CZ" dirty="0"/>
              <a:t> </a:t>
            </a:r>
            <a:r>
              <a:rPr lang="cs-CZ" dirty="0" smtClean="0"/>
              <a:t>(popř. </a:t>
            </a:r>
            <a:r>
              <a:rPr lang="cs-CZ" dirty="0" err="1" smtClean="0"/>
              <a:t>andar</a:t>
            </a:r>
            <a:r>
              <a:rPr lang="cs-CZ" dirty="0" smtClean="0"/>
              <a:t>, </a:t>
            </a:r>
            <a:r>
              <a:rPr lang="cs-CZ" dirty="0" err="1" smtClean="0"/>
              <a:t>viver</a:t>
            </a:r>
            <a:r>
              <a:rPr lang="cs-CZ" dirty="0"/>
              <a:t> </a:t>
            </a:r>
            <a:r>
              <a:rPr lang="cs-CZ" dirty="0" smtClean="0"/>
              <a:t>ve významu být)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err="1" smtClean="0"/>
              <a:t>FICAR</a:t>
            </a:r>
            <a:r>
              <a:rPr lang="cs-CZ" dirty="0" smtClean="0"/>
              <a:t>, </a:t>
            </a:r>
            <a:r>
              <a:rPr lang="cs-CZ" dirty="0" err="1" smtClean="0"/>
              <a:t>ACABAR</a:t>
            </a:r>
            <a:r>
              <a:rPr lang="cs-CZ" dirty="0" smtClean="0"/>
              <a:t>, </a:t>
            </a:r>
            <a:r>
              <a:rPr lang="cs-CZ" dirty="0" err="1" smtClean="0"/>
              <a:t>FAZER</a:t>
            </a:r>
            <a:r>
              <a:rPr lang="cs-CZ" dirty="0" smtClean="0"/>
              <a:t>, </a:t>
            </a:r>
            <a:r>
              <a:rPr lang="cs-CZ" dirty="0" err="1" smtClean="0"/>
              <a:t>TORNAR</a:t>
            </a:r>
            <a:r>
              <a:rPr lang="cs-CZ" dirty="0" smtClean="0"/>
              <a:t>-SE, </a:t>
            </a:r>
            <a:r>
              <a:rPr lang="cs-CZ" dirty="0" err="1" smtClean="0"/>
              <a:t>VIRAR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err="1" smtClean="0"/>
              <a:t>CONTINUAR</a:t>
            </a:r>
            <a:r>
              <a:rPr lang="cs-CZ" dirty="0" smtClean="0"/>
              <a:t>, </a:t>
            </a:r>
            <a:r>
              <a:rPr lang="cs-CZ" dirty="0" err="1" smtClean="0"/>
              <a:t>PERMANECER</a:t>
            </a:r>
            <a:r>
              <a:rPr lang="cs-CZ" dirty="0" smtClean="0"/>
              <a:t>, </a:t>
            </a:r>
            <a:r>
              <a:rPr lang="cs-CZ" dirty="0" err="1" smtClean="0"/>
              <a:t>FICAR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err="1" smtClean="0"/>
              <a:t>PARECER</a:t>
            </a:r>
            <a:r>
              <a:rPr lang="cs-CZ" dirty="0" smtClean="0"/>
              <a:t>, </a:t>
            </a:r>
            <a:r>
              <a:rPr lang="cs-CZ" dirty="0" err="1" smtClean="0"/>
              <a:t>SEMELHAR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4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SPONOVÉ SLOVESO </a:t>
            </a:r>
            <a:r>
              <a:rPr lang="cs-CZ" b="1" i="1" dirty="0" smtClean="0"/>
              <a:t>SER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b="1" dirty="0"/>
              <a:t>o  verbo prosódico /episódico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Vyjadřuje přirozený, běžný stav</a:t>
            </a:r>
          </a:p>
          <a:p>
            <a:r>
              <a:rPr lang="cs-CZ" dirty="0" smtClean="0"/>
              <a:t>Může se spojit s adjektivem (kvalifikace) či substantivem (klasifikace)</a:t>
            </a:r>
          </a:p>
          <a:p>
            <a:endParaRPr lang="cs-CZ" dirty="0" smtClean="0"/>
          </a:p>
          <a:p>
            <a:pPr marL="365760" lvl="1" indent="0">
              <a:buNone/>
            </a:pPr>
            <a:r>
              <a:rPr lang="pt-PT" sz="2800" i="1" dirty="0"/>
              <a:t>A Alícia </a:t>
            </a:r>
            <a:r>
              <a:rPr lang="pt-PT" sz="2800" b="1" i="1" u="sng" dirty="0"/>
              <a:t>é</a:t>
            </a:r>
            <a:r>
              <a:rPr lang="pt-PT" sz="2800" i="1" dirty="0"/>
              <a:t> uma jóia. </a:t>
            </a:r>
            <a:endParaRPr lang="cs-CZ" sz="2800" i="1" dirty="0" smtClean="0"/>
          </a:p>
          <a:p>
            <a:pPr marL="365760" lvl="1" indent="0">
              <a:buNone/>
            </a:pPr>
            <a:r>
              <a:rPr lang="pt-PT" sz="2800" i="1" dirty="0" smtClean="0"/>
              <a:t>O </a:t>
            </a:r>
            <a:r>
              <a:rPr lang="pt-PT" sz="2800" i="1" dirty="0"/>
              <a:t>Pedro </a:t>
            </a:r>
            <a:r>
              <a:rPr lang="pt-PT" sz="2800" b="1" i="1" u="sng" dirty="0"/>
              <a:t>é</a:t>
            </a:r>
            <a:r>
              <a:rPr lang="pt-PT" sz="2800" i="1" dirty="0"/>
              <a:t> simpático.; 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10861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1467</Words>
  <Application>Microsoft Office PowerPoint</Application>
  <PresentationFormat>Předvádění na obrazovce (4:3)</PresentationFormat>
  <Paragraphs>380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4" baseType="lpstr">
      <vt:lpstr>Calibri</vt:lpstr>
      <vt:lpstr>Century Schoolbook</vt:lpstr>
      <vt:lpstr>Wingdings</vt:lpstr>
      <vt:lpstr>Wingdings 2</vt:lpstr>
      <vt:lpstr>Arkýř</vt:lpstr>
      <vt:lpstr>Syntax  téma: TYPY PŘÍSUDKU</vt:lpstr>
      <vt:lpstr>TYPY PŘÍSUDKU</vt:lpstr>
      <vt:lpstr>OBSAH A STRUKTURA</vt:lpstr>
      <vt:lpstr>Přísudek  </vt:lpstr>
      <vt:lpstr>Přísudek jmenný se sponou (predicado nominal)</vt:lpstr>
      <vt:lpstr>Přísudek jmenný je složen z:</vt:lpstr>
      <vt:lpstr>přísudek jmenný se nazývá také dvojí predikát (dupla predicação)</vt:lpstr>
      <vt:lpstr>Co může být sponovým slovesem?  (verbos de ligação) </vt:lpstr>
      <vt:lpstr>SPONOVÉ SLOVESO SER</vt:lpstr>
      <vt:lpstr>SPONOVÉ SLOVESO ESTAR</vt:lpstr>
      <vt:lpstr>Slovesa permansivní ficar, acabar, fazer-se, meter-se, tornar-se e virar</vt:lpstr>
      <vt:lpstr>Slovesa vyjadřující pokračování děje  continuar, ficar, permanecer</vt:lpstr>
      <vt:lpstr>Slovesa přirovnání  parecer, semelhar</vt:lpstr>
      <vt:lpstr>PŘÍSUDEK SLOVESNÝ  (PREDICADO VERBAL) </vt:lpstr>
      <vt:lpstr>PŘÍSUDEK SLOVESNÝ a TRANSITIVITA  (PREDICADO VERBAL e transitividade) </vt:lpstr>
      <vt:lpstr>Netranzitivní SLOVESA ve funkci PŘÍSUDKU verbos intransitivos na funcao do predicado </vt:lpstr>
      <vt:lpstr>Netranzitivní SLOVESA ve funkci PŘÍSUDKU verbos intransitivos na funcao do predicado </vt:lpstr>
      <vt:lpstr> netranzitivní slovesa s předmětem</vt:lpstr>
      <vt:lpstr> netranzitivní slovesa s předmětem</vt:lpstr>
      <vt:lpstr>Netranzitivní slovesa se dále dělí na  </vt:lpstr>
      <vt:lpstr>Netranzitivní slovesa se dále dělí na  </vt:lpstr>
      <vt:lpstr>tranzitivní SLOVESA ve funkci PŘÍSUDKU verbos transitivos na funcao do predicado </vt:lpstr>
      <vt:lpstr>tranzitivní SLOVESA PŘÍMÁ verbos transitivos DIRETOS</vt:lpstr>
      <vt:lpstr>tranzitivní SLOVESA PŘÍMÁ verbos transitivos DIRETOS</vt:lpstr>
      <vt:lpstr>tranzitivní SLOVESA PŘÍMÁ verbos transitivos DIRETOS</vt:lpstr>
      <vt:lpstr>tranzitivní SLOVESA NEPŘÍMÁ verbos transitivos DIRETOS</vt:lpstr>
      <vt:lpstr>tranzitivní SLOVESA PŘÍMÁ a NEPŘÍMÁ ZÁROVEŇ verbos transitivos DIRETOS E INDIRETOS SIMULTANEAMENTE</vt:lpstr>
      <vt:lpstr>tranzitivní SLOVESA OBJEKTOVÁ verbos transitivos OBLÍQUOS</vt:lpstr>
      <vt:lpstr>tranzitivní SLOVESA ADVERBIÁLNÍ verbos transitivos ADVERBIAIS</vt:lpstr>
      <vt:lpstr>Rod– diátese</vt:lpstr>
      <vt:lpstr>Věty v trpném rodě krátké a dlouhé As orações passivas curtas e longas</vt:lpstr>
      <vt:lpstr>Věty v trpném rodě osobní a neosobní As orações passivas pessoais e impessoais</vt:lpstr>
      <vt:lpstr>Resultativní věty v trpném rodě orações  passivas resultativas</vt:lpstr>
      <vt:lpstr>statické věty v trpném rodě orações passivas estativas</vt:lpstr>
      <vt:lpstr>statické věty v trpném rodě s agensem orações passivas estativas com agente</vt:lpstr>
      <vt:lpstr>pronominální věty v trpném rodě Orações passivas pronominais</vt:lpstr>
      <vt:lpstr>věty v trpném rodě zvratném  orações passivas reflexas</vt:lpstr>
      <vt:lpstr>Zvratnost ve vlastním slova smyslu (voz reflexiva propriamente dita)  </vt:lpstr>
      <vt:lpstr>PŘÍSUDEK SLOVESNĚ-JMENNÝ  (PREDICADO VERBAO-NOMINAL)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Syntax  téma: TYPY PŘÍSUDKU</dc:title>
  <dc:creator>win</dc:creator>
  <cp:lastModifiedBy>Iva Svobodová</cp:lastModifiedBy>
  <cp:revision>21</cp:revision>
  <dcterms:created xsi:type="dcterms:W3CDTF">2018-10-07T08:44:35Z</dcterms:created>
  <dcterms:modified xsi:type="dcterms:W3CDTF">2018-10-15T13:50:06Z</dcterms:modified>
</cp:coreProperties>
</file>