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7" r:id="rId3"/>
    <p:sldId id="316" r:id="rId4"/>
    <p:sldId id="282" r:id="rId5"/>
    <p:sldId id="289" r:id="rId6"/>
    <p:sldId id="283" r:id="rId7"/>
    <p:sldId id="257" r:id="rId8"/>
    <p:sldId id="284" r:id="rId9"/>
    <p:sldId id="276" r:id="rId10"/>
    <p:sldId id="293" r:id="rId11"/>
    <p:sldId id="294" r:id="rId12"/>
    <p:sldId id="295" r:id="rId13"/>
    <p:sldId id="296" r:id="rId14"/>
    <p:sldId id="297" r:id="rId15"/>
    <p:sldId id="298" r:id="rId16"/>
    <p:sldId id="291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290" r:id="rId26"/>
    <p:sldId id="268" r:id="rId27"/>
    <p:sldId id="307" r:id="rId28"/>
    <p:sldId id="308" r:id="rId29"/>
    <p:sldId id="315" r:id="rId30"/>
    <p:sldId id="285" r:id="rId31"/>
    <p:sldId id="286" r:id="rId32"/>
    <p:sldId id="287" r:id="rId33"/>
    <p:sldId id="313" r:id="rId34"/>
    <p:sldId id="309" r:id="rId35"/>
    <p:sldId id="259" r:id="rId36"/>
    <p:sldId id="273" r:id="rId37"/>
    <p:sldId id="274" r:id="rId38"/>
    <p:sldId id="275" r:id="rId39"/>
    <p:sldId id="288" r:id="rId40"/>
    <p:sldId id="258" r:id="rId41"/>
    <p:sldId id="311" r:id="rId42"/>
    <p:sldId id="314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12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48A0E0B-0B88-4F5B-971A-D9102C796D61}" type="datetimeFigureOut">
              <a:rPr lang="cs-CZ" smtClean="0"/>
              <a:t>25. 11. 2018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ACE6-31C3-4874-87F3-BAE5016DB6BF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313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0E0B-0B88-4F5B-971A-D9102C796D61}" type="datetimeFigureOut">
              <a:rPr lang="cs-CZ" smtClean="0"/>
              <a:t>25. 11. 2018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ACE6-31C3-4874-87F3-BAE5016DB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32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0E0B-0B88-4F5B-971A-D9102C796D61}" type="datetimeFigureOut">
              <a:rPr lang="cs-CZ" smtClean="0"/>
              <a:t>25. 11. 2018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ACE6-31C3-4874-87F3-BAE5016DB6BF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96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0E0B-0B88-4F5B-971A-D9102C796D61}" type="datetimeFigureOut">
              <a:rPr lang="cs-CZ" smtClean="0"/>
              <a:t>25. 11. 2018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ACE6-31C3-4874-87F3-BAE5016DB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77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0E0B-0B88-4F5B-971A-D9102C796D61}" type="datetimeFigureOut">
              <a:rPr lang="cs-CZ" smtClean="0"/>
              <a:t>25. 11. 2018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ACE6-31C3-4874-87F3-BAE5016DB6BF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57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0E0B-0B88-4F5B-971A-D9102C796D61}" type="datetimeFigureOut">
              <a:rPr lang="cs-CZ" smtClean="0"/>
              <a:t>25. 11. 2018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ACE6-31C3-4874-87F3-BAE5016DB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0E0B-0B88-4F5B-971A-D9102C796D61}" type="datetimeFigureOut">
              <a:rPr lang="cs-CZ" smtClean="0"/>
              <a:t>25. 11. 2018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ACE6-31C3-4874-87F3-BAE5016DB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49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0E0B-0B88-4F5B-971A-D9102C796D61}" type="datetimeFigureOut">
              <a:rPr lang="cs-CZ" smtClean="0"/>
              <a:t>25. 11. 2018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ACE6-31C3-4874-87F3-BAE5016DB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54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0E0B-0B88-4F5B-971A-D9102C796D61}" type="datetimeFigureOut">
              <a:rPr lang="cs-CZ" smtClean="0"/>
              <a:t>25. 11. 2018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ACE6-31C3-4874-87F3-BAE5016DB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01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0E0B-0B88-4F5B-971A-D9102C796D61}" type="datetimeFigureOut">
              <a:rPr lang="cs-CZ" smtClean="0"/>
              <a:t>25. 11. 2018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ACE6-31C3-4874-87F3-BAE5016DB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9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0E0B-0B88-4F5B-971A-D9102C796D61}" type="datetimeFigureOut">
              <a:rPr lang="cs-CZ" smtClean="0"/>
              <a:t>25. 11. 2018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AACE6-31C3-4874-87F3-BAE5016DB6BF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97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8A0E0B-0B88-4F5B-971A-D9102C796D61}" type="datetimeFigureOut">
              <a:rPr lang="cs-CZ" smtClean="0"/>
              <a:t>25. 11. 2018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05AACE6-31C3-4874-87F3-BAE5016DB6BF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62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Psychotická onemocnění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Eva Vášová</a:t>
            </a:r>
          </a:p>
        </p:txBody>
      </p:sp>
    </p:spTree>
    <p:extLst>
      <p:ext uri="{BB962C8B-B14F-4D97-AF65-F5344CB8AC3E}">
        <p14:creationId xmlns:p14="http://schemas.microsoft.com/office/powerpoint/2010/main" val="2582707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schizofrenické poruchy jsou obecně charakterizovány podstatnou a typickou deformací myšlení a vnímání. </a:t>
            </a:r>
          </a:p>
          <a:p>
            <a:r>
              <a:rPr lang="cs-CZ" dirty="0"/>
              <a:t>Afekty nepřiměřené nebo otupělé. Jasné vědomí a intelektuální kapacita jsou obvykle zachovány‚ ačkoliv v průběhu doby se mohou vyvinout určité kognitivní defekty.</a:t>
            </a:r>
          </a:p>
          <a:p>
            <a:r>
              <a:rPr lang="cs-CZ" dirty="0"/>
              <a:t>nejdůležitější psychopatologické </a:t>
            </a:r>
            <a:r>
              <a:rPr lang="cs-CZ" dirty="0" err="1"/>
              <a:t>fenomeny</a:t>
            </a:r>
            <a:r>
              <a:rPr lang="cs-CZ" dirty="0"/>
              <a:t> zahrnují: ozvučování myšlenek; vkládání nebo odnímání myšlenek; vysílání myšlenek; bludné vnímání a bludy ovládání; pasivita nebo ovlivňování; sluchové halucinace‚ které komentují nebo diskutují o pacientovi ve třetí osobě; poruchy myšlení a negativní příznaky.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9943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Příznaky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pozitivní (poruchy myšlení, poruchy vnímání, poruchy jednání)</a:t>
            </a:r>
          </a:p>
          <a:p>
            <a:pPr lvl="1"/>
            <a:r>
              <a:rPr lang="cs-CZ" dirty="0"/>
              <a:t>„navíc“</a:t>
            </a:r>
          </a:p>
          <a:p>
            <a:r>
              <a:rPr lang="cs-CZ" dirty="0"/>
              <a:t>negativní (poruchy emocí, poruchy vůle) </a:t>
            </a:r>
          </a:p>
          <a:p>
            <a:pPr lvl="1"/>
            <a:r>
              <a:rPr lang="cs-CZ" dirty="0"/>
              <a:t>„chybí“</a:t>
            </a:r>
          </a:p>
          <a:p>
            <a:r>
              <a:rPr lang="cs-CZ" dirty="0"/>
              <a:t>kognitivní (pokles kognitivního výkonu, deteriorace)</a:t>
            </a:r>
          </a:p>
        </p:txBody>
      </p:sp>
    </p:spTree>
    <p:extLst>
      <p:ext uri="{BB962C8B-B14F-4D97-AF65-F5344CB8AC3E}">
        <p14:creationId xmlns:p14="http://schemas.microsoft.com/office/powerpoint/2010/main" val="3640001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Pozitivní příznaky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Bludy: porucha myšlení, nepravdivé a nevývratné přesvědčení, chybná interpretace informací znamená pro pacienta pocit ohrožení - charakteristiky bludu: nepravdivost, nevývratnost, vliv na jednání, chorobný vznik </a:t>
            </a:r>
          </a:p>
          <a:p>
            <a:r>
              <a:rPr lang="cs-CZ" dirty="0"/>
              <a:t>Halucinace: poruchy vnímání, různé smysly - intrapsychické halucinace </a:t>
            </a:r>
          </a:p>
          <a:p>
            <a:r>
              <a:rPr lang="cs-CZ" dirty="0"/>
              <a:t>Dezorganizovaná řeč: porucha komunikace, odráží dezorganizaci myšlení </a:t>
            </a:r>
          </a:p>
          <a:p>
            <a:r>
              <a:rPr lang="cs-CZ" dirty="0"/>
              <a:t>Dezorganizované a bizarní chování: porucha motorického nebo behaviorálního monitorování a kontroly</a:t>
            </a:r>
          </a:p>
        </p:txBody>
      </p:sp>
    </p:spTree>
    <p:extLst>
      <p:ext uri="{BB962C8B-B14F-4D97-AF65-F5344CB8AC3E}">
        <p14:creationId xmlns:p14="http://schemas.microsoft.com/office/powerpoint/2010/main" val="249892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Negativní příznaky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Alogie</a:t>
            </a:r>
            <a:r>
              <a:rPr lang="cs-CZ" dirty="0"/>
              <a:t>: </a:t>
            </a:r>
            <a:r>
              <a:rPr lang="cs-CZ" dirty="0" err="1"/>
              <a:t>ochuzelá</a:t>
            </a:r>
            <a:r>
              <a:rPr lang="cs-CZ" dirty="0"/>
              <a:t> řeč nebo řeč postrádající obsah </a:t>
            </a:r>
          </a:p>
          <a:p>
            <a:r>
              <a:rPr lang="cs-CZ" dirty="0"/>
              <a:t>Emoční oploštělost: snížená schopnost vyjadřovat emoce </a:t>
            </a:r>
          </a:p>
          <a:p>
            <a:r>
              <a:rPr lang="cs-CZ" dirty="0"/>
              <a:t>Sociální staženost: aktivní nebo pasivní </a:t>
            </a:r>
          </a:p>
          <a:p>
            <a:r>
              <a:rPr lang="cs-CZ" dirty="0" err="1"/>
              <a:t>Anhedonie</a:t>
            </a:r>
            <a:r>
              <a:rPr lang="cs-CZ" dirty="0"/>
              <a:t>: ztráta prožívání radosti </a:t>
            </a:r>
          </a:p>
          <a:p>
            <a:r>
              <a:rPr lang="cs-CZ" dirty="0"/>
              <a:t>Abulie: neschopnost zahájit nějakou činnost nebo u ní setrvat</a:t>
            </a:r>
          </a:p>
        </p:txBody>
      </p:sp>
    </p:spTree>
    <p:extLst>
      <p:ext uri="{BB962C8B-B14F-4D97-AF65-F5344CB8AC3E}">
        <p14:creationId xmlns:p14="http://schemas.microsoft.com/office/powerpoint/2010/main" val="556683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Kognitivní příznaky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narušení pozornosti, exekutivních funkcí, logického usuzování </a:t>
            </a:r>
          </a:p>
          <a:p>
            <a:r>
              <a:rPr lang="cs-CZ" dirty="0"/>
              <a:t>narušená schopnost abstrakce </a:t>
            </a:r>
          </a:p>
          <a:p>
            <a:r>
              <a:rPr lang="cs-CZ" dirty="0"/>
              <a:t>snížené porozumění sociálním situacím </a:t>
            </a:r>
          </a:p>
          <a:p>
            <a:r>
              <a:rPr lang="cs-CZ" dirty="0"/>
              <a:t>deteriorace kognitivních funkcí → celkové snížení kognitivního výkonu</a:t>
            </a:r>
          </a:p>
        </p:txBody>
      </p:sp>
    </p:spTree>
    <p:extLst>
      <p:ext uri="{BB962C8B-B14F-4D97-AF65-F5344CB8AC3E}">
        <p14:creationId xmlns:p14="http://schemas.microsoft.com/office/powerpoint/2010/main" val="2945014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schizofrenických poruch 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trvalý nebo </a:t>
            </a:r>
          </a:p>
          <a:p>
            <a:r>
              <a:rPr lang="cs-CZ" dirty="0"/>
              <a:t>epizodický s narůstajícím nebo trvalým defektem‚ </a:t>
            </a:r>
          </a:p>
          <a:p>
            <a:r>
              <a:rPr lang="cs-CZ" dirty="0"/>
              <a:t>jedna nebo více atak s úplnou nebo neúplnou remisí. </a:t>
            </a:r>
          </a:p>
          <a:p>
            <a:endParaRPr lang="cs-CZ" dirty="0"/>
          </a:p>
          <a:p>
            <a:r>
              <a:rPr lang="cs-CZ" dirty="0"/>
              <a:t>Kdy se nestanovuje: za přítomnosti rozsáhlých nebo manických symptomů‚ (afektivní porucha), onemocnění CNS, </a:t>
            </a:r>
            <a:r>
              <a:rPr lang="cs-CZ" dirty="0" err="1"/>
              <a:t>epi</a:t>
            </a:r>
            <a:r>
              <a:rPr lang="cs-CZ" dirty="0"/>
              <a:t>, NL – intoxikace, odnětí NL</a:t>
            </a:r>
          </a:p>
        </p:txBody>
      </p:sp>
    </p:spTree>
    <p:extLst>
      <p:ext uri="{BB962C8B-B14F-4D97-AF65-F5344CB8AC3E}">
        <p14:creationId xmlns:p14="http://schemas.microsoft.com/office/powerpoint/2010/main" val="2526809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druhy schizofrenie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F20.0 Paranoidní schizofrenie</a:t>
            </a:r>
          </a:p>
          <a:p>
            <a:r>
              <a:rPr lang="cs-CZ" dirty="0"/>
              <a:t>F20.1 </a:t>
            </a:r>
            <a:r>
              <a:rPr lang="cs-CZ" dirty="0" err="1"/>
              <a:t>Hebefrenní</a:t>
            </a:r>
            <a:r>
              <a:rPr lang="cs-CZ" dirty="0"/>
              <a:t> schizofrenie</a:t>
            </a:r>
          </a:p>
          <a:p>
            <a:r>
              <a:rPr lang="cs-CZ" dirty="0"/>
              <a:t>F20.2 </a:t>
            </a:r>
            <a:r>
              <a:rPr lang="cs-CZ" dirty="0" err="1"/>
              <a:t>Katatonní</a:t>
            </a:r>
            <a:r>
              <a:rPr lang="cs-CZ" dirty="0"/>
              <a:t> schizofrenie </a:t>
            </a:r>
          </a:p>
          <a:p>
            <a:r>
              <a:rPr lang="cs-CZ" dirty="0"/>
              <a:t>F20.3 Nediferencovaná schizofrenie</a:t>
            </a:r>
          </a:p>
          <a:p>
            <a:r>
              <a:rPr lang="cs-CZ" dirty="0"/>
              <a:t>F20.3 Nediferencovaná schizofrenie</a:t>
            </a:r>
          </a:p>
          <a:p>
            <a:r>
              <a:rPr lang="cs-CZ" dirty="0"/>
              <a:t>F20.4 </a:t>
            </a:r>
            <a:r>
              <a:rPr lang="cs-CZ" dirty="0" err="1"/>
              <a:t>Postschizofrenní</a:t>
            </a:r>
            <a:r>
              <a:rPr lang="cs-CZ" dirty="0"/>
              <a:t> deprese</a:t>
            </a:r>
          </a:p>
          <a:p>
            <a:r>
              <a:rPr lang="cs-CZ" dirty="0"/>
              <a:t>F20.5 Reziduální schizofrenie</a:t>
            </a:r>
          </a:p>
          <a:p>
            <a:r>
              <a:rPr lang="cs-CZ" dirty="0"/>
              <a:t>F20.6 </a:t>
            </a:r>
            <a:r>
              <a:rPr lang="cs-CZ" dirty="0" err="1"/>
              <a:t>Schizophrenia</a:t>
            </a:r>
            <a:r>
              <a:rPr lang="cs-CZ" dirty="0"/>
              <a:t> simplex</a:t>
            </a:r>
          </a:p>
          <a:p>
            <a:r>
              <a:rPr lang="cs-CZ" dirty="0"/>
              <a:t>F20.8 Jiná schizofrenie</a:t>
            </a:r>
          </a:p>
          <a:p>
            <a:r>
              <a:rPr lang="cs-CZ" dirty="0"/>
              <a:t>F20.9 Schizofrenie NS</a:t>
            </a:r>
          </a:p>
        </p:txBody>
      </p:sp>
    </p:spTree>
    <p:extLst>
      <p:ext uri="{BB962C8B-B14F-4D97-AF65-F5344CB8AC3E}">
        <p14:creationId xmlns:p14="http://schemas.microsoft.com/office/powerpoint/2010/main" val="2005250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F20.1 Paranoidní schizofrenie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charakterizována relativně trvalými‚ často persekučními bludy‚ které jsou většinou provázeny halucinacemi sluchovými a poruchami vnímání. Poruchy afektivní‚ poruchy vůle‚ řeči a symptomy </a:t>
            </a:r>
            <a:r>
              <a:rPr lang="cs-CZ" dirty="0" err="1"/>
              <a:t>katatonní</a:t>
            </a:r>
            <a:r>
              <a:rPr lang="cs-CZ" dirty="0"/>
              <a:t> jsou bud' nepřítomné nebo poměrně nenápadné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225" t="32972" r="51470" b="16617"/>
          <a:stretch/>
        </p:blipFill>
        <p:spPr>
          <a:xfrm>
            <a:off x="6220690" y="1825625"/>
            <a:ext cx="5133109" cy="37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05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F20.1 </a:t>
            </a:r>
            <a:r>
              <a:rPr lang="cs-CZ" dirty="0" err="1"/>
              <a:t>Hebefrenní</a:t>
            </a:r>
            <a:r>
              <a:rPr lang="cs-CZ" dirty="0"/>
              <a:t> schizofrenie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nápadné změny afektivní‚ bludy a halucinace jsou částečné a prchavé‚ chování neodpovědné‚ nepředvídatelné‚ manýrismus je obvyklý. Nálada je nepřiměřená a plochá. Myšlení je dezorganizované a řeč je inkoherentní. Je zde tendence k sociální izolaci. Prognóza je obvykle špatná kvůli rychlému rozvoji negativních symptomů‚ zvláště oploštění afektů a ztrátě vůle. </a:t>
            </a:r>
          </a:p>
          <a:p>
            <a:r>
              <a:rPr lang="cs-CZ" dirty="0"/>
              <a:t>Hebefrenie by se normálně měla diagnostikovat pouze v dospívání a u mladých dospělých.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pic>
        <p:nvPicPr>
          <p:cNvPr id="8" name="Zástupný symbol pro obsah 5"/>
          <p:cNvPicPr>
            <a:picLocks noChangeAspect="1"/>
          </p:cNvPicPr>
          <p:nvPr/>
        </p:nvPicPr>
        <p:blipFill rotWithShape="1">
          <a:blip r:embed="rId2"/>
          <a:srcRect l="12050" t="34454" r="50549" b="21509"/>
          <a:stretch/>
        </p:blipFill>
        <p:spPr>
          <a:xfrm>
            <a:off x="6264322" y="1899538"/>
            <a:ext cx="5089478" cy="336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17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F20.2 </a:t>
            </a:r>
            <a:r>
              <a:rPr lang="cs-CZ" dirty="0" err="1"/>
              <a:t>Katatonní</a:t>
            </a:r>
            <a:r>
              <a:rPr lang="cs-CZ" dirty="0"/>
              <a:t> schizofrenie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charakterizována především výraznými psychomotorickými poruchami‚ které mohou oscilovat mezi hyperkinézou a </a:t>
            </a:r>
            <a:r>
              <a:rPr lang="cs-CZ" dirty="0" err="1"/>
              <a:t>stuporem</a:t>
            </a:r>
            <a:r>
              <a:rPr lang="cs-CZ" dirty="0"/>
              <a:t> nebo povelovým automatizmem a negativizmem. Strnulé postoje mohou trvat dlouhou dobu.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Buď útlum všech pohybů, pacient nehybně leží, nepřijímá někdy potravu a tekutiny, ale vnímá své okolí, není v bezvědomí (</a:t>
            </a:r>
            <a:r>
              <a:rPr lang="cs-CZ" altLang="cs-CZ" sz="2400" dirty="0" err="1"/>
              <a:t>katatonní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stupor</a:t>
            </a:r>
            <a:r>
              <a:rPr lang="cs-CZ" altLang="cs-CZ" sz="2400" dirty="0"/>
              <a:t>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Nehovoří (mutismus), někdy ale automaticky vykonává některé povely, které mu vyšetřující řekne (povelový automatizmus)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Jeho tělo působí jako strnulé, pasivně ohebné (vosková ohebnost)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V lůžku i jinde někdy nemocný drží končetiny a hlavu v nepřirozených polohách, do kterých jsou mu vyšetřujícím umístěny (</a:t>
            </a:r>
            <a:r>
              <a:rPr lang="cs-CZ" altLang="cs-CZ" sz="2400" dirty="0" err="1"/>
              <a:t>nástavy</a:t>
            </a:r>
            <a:r>
              <a:rPr lang="cs-CZ" altLang="cs-CZ" sz="2400" dirty="0"/>
              <a:t>), typický je příznak fiktivního polštáře, kdy pacient leží se zvednutou hlavou, jakoby pod ní měl polštář.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9555" t="44957" r="57194" b="28494"/>
          <a:stretch/>
        </p:blipFill>
        <p:spPr>
          <a:xfrm>
            <a:off x="5884163" y="2286000"/>
            <a:ext cx="5878113" cy="377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6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5261" t="26257" r="42239" b="25958"/>
          <a:stretch/>
        </p:blipFill>
        <p:spPr>
          <a:xfrm>
            <a:off x="5295332" y="3029801"/>
            <a:ext cx="6320792" cy="323452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17350" t="34819" r="56567" b="16601"/>
          <a:stretch/>
        </p:blipFill>
        <p:spPr>
          <a:xfrm>
            <a:off x="2115402" y="2388358"/>
            <a:ext cx="3179929" cy="33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F21 </a:t>
            </a:r>
            <a:r>
              <a:rPr lang="cs-CZ" dirty="0" err="1"/>
              <a:t>Schizotypální</a:t>
            </a:r>
            <a:r>
              <a:rPr lang="cs-CZ" dirty="0"/>
              <a:t> porucha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Porucha charakterizovaná excentrickým chováním, odchylkami myšlení a afektivity podobně jako u schizofrenie, chybí však typické schizofrenní příznaky (bludy). Průběh bývá trvalý, obdobně jako u poruch osobnosti. Může se někdy rozvinout do schizofrenie.</a:t>
            </a:r>
          </a:p>
        </p:txBody>
      </p:sp>
    </p:spTree>
    <p:extLst>
      <p:ext uri="{BB962C8B-B14F-4D97-AF65-F5344CB8AC3E}">
        <p14:creationId xmlns:p14="http://schemas.microsoft.com/office/powerpoint/2010/main" val="254512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F22 Poruchy s trvalými bludy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Hlavním příznakem jsou často celoživotně přetrvávající bludy. Může se jednat o jeden izolovaný nebo o soustavu bludů. Typicky se jedná o perzekuční, hypochondrické, kverulantské, </a:t>
            </a:r>
            <a:r>
              <a:rPr lang="cs-CZ" dirty="0" err="1"/>
              <a:t>žárlivecké</a:t>
            </a:r>
            <a:r>
              <a:rPr lang="cs-CZ" dirty="0"/>
              <a:t> aj. bludy. Jiná psychopatologie nebývá přítomna. Bývá rezistentní na léčbu.</a:t>
            </a:r>
          </a:p>
        </p:txBody>
      </p:sp>
    </p:spTree>
    <p:extLst>
      <p:ext uri="{BB962C8B-B14F-4D97-AF65-F5344CB8AC3E}">
        <p14:creationId xmlns:p14="http://schemas.microsoft.com/office/powerpoint/2010/main" val="2926131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F23 Akutní a přechodné psychotické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Poruchy s akutním začátkem (do 2 týdnů) s typickými příznaky (schizofrenními, s převahou bludů) nebo polymorfně proměnlivými, bouřlivým průběhem, často spojené s akutním stresem. Pokud přetrvávají déle než 1–3 měsíce, diagnóza by se měla překlasifikovat. Zpravidla dobře reaguje na léčbu antipsychotiky.</a:t>
            </a:r>
          </a:p>
        </p:txBody>
      </p:sp>
    </p:spTree>
    <p:extLst>
      <p:ext uri="{BB962C8B-B14F-4D97-AF65-F5344CB8AC3E}">
        <p14:creationId xmlns:p14="http://schemas.microsoft.com/office/powerpoint/2010/main" val="2524130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F24 Indukovaná porucha s bludy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Vzácná porucha s bludy, kterou sdílí osoby s blízkým vztahem. Nemocný přebírá psychopatologii od dominantního jedince, který sám trpí primární psychotickou poruchou. V léčbě pomůže oddělení obou jedinců.</a:t>
            </a:r>
          </a:p>
        </p:txBody>
      </p:sp>
    </p:spTree>
    <p:extLst>
      <p:ext uri="{BB962C8B-B14F-4D97-AF65-F5344CB8AC3E}">
        <p14:creationId xmlns:p14="http://schemas.microsoft.com/office/powerpoint/2010/main" val="270706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F25 </a:t>
            </a:r>
            <a:r>
              <a:rPr lang="cs-CZ" dirty="0" err="1"/>
              <a:t>Schizoafektivní</a:t>
            </a:r>
            <a:r>
              <a:rPr lang="cs-CZ" dirty="0"/>
              <a:t>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Poruchy, u nichž jsou současně přítomny významné schizofrenní i afektivní příznaky. Průběh bývá v atakách s remisemi, podle klinické manifestace se dělí na manický, depresivní nebo smíšený typ. Vedle antipsychotik se v léčbě používají i stabilizátory nálady. Prognóza bývá příznivější než u schizofrenie.</a:t>
            </a:r>
          </a:p>
        </p:txBody>
      </p:sp>
    </p:spTree>
    <p:extLst>
      <p:ext uri="{BB962C8B-B14F-4D97-AF65-F5344CB8AC3E}">
        <p14:creationId xmlns:p14="http://schemas.microsoft.com/office/powerpoint/2010/main" val="1897241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Stanovení diagnózy - psychiatrie nemá biologické </a:t>
            </a:r>
            <a:r>
              <a:rPr lang="cs-CZ" dirty="0" err="1"/>
              <a:t>markery</a:t>
            </a:r>
            <a:r>
              <a:rPr lang="cs-CZ" dirty="0"/>
              <a:t> - biologicky maximálně vylučujeme, že to něco není… - výsledek je dohoda (postup podobný indukci – nikdy si nemůžeme být stoprocentně jisti) - zároveň diagnóza je proces – je možné ji průběžně měnit - jsou sice </a:t>
            </a:r>
            <a:r>
              <a:rPr lang="cs-CZ" dirty="0" err="1"/>
              <a:t>guidelines</a:t>
            </a:r>
            <a:r>
              <a:rPr lang="cs-CZ" dirty="0"/>
              <a:t>, ale vždy léčíme to, co aktuálně probíhá</a:t>
            </a:r>
          </a:p>
        </p:txBody>
      </p:sp>
    </p:spTree>
    <p:extLst>
      <p:ext uri="{BB962C8B-B14F-4D97-AF65-F5344CB8AC3E}">
        <p14:creationId xmlns:p14="http://schemas.microsoft.com/office/powerpoint/2010/main" val="2600735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Diferenciální 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toxická psychóza</a:t>
            </a:r>
          </a:p>
          <a:p>
            <a:r>
              <a:rPr lang="cs-CZ" dirty="0" err="1"/>
              <a:t>organicita</a:t>
            </a:r>
            <a:r>
              <a:rPr lang="cs-CZ" dirty="0"/>
              <a:t> (tumor, incipientní demence) </a:t>
            </a:r>
          </a:p>
          <a:p>
            <a:r>
              <a:rPr lang="cs-CZ" dirty="0"/>
              <a:t>dekompenzace osobnosti </a:t>
            </a:r>
          </a:p>
          <a:p>
            <a:r>
              <a:rPr lang="cs-CZ" dirty="0"/>
              <a:t>PAS …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mnohdy úloha pro psychologa! </a:t>
            </a:r>
          </a:p>
        </p:txBody>
      </p:sp>
    </p:spTree>
    <p:extLst>
      <p:ext uri="{BB962C8B-B14F-4D97-AF65-F5344CB8AC3E}">
        <p14:creationId xmlns:p14="http://schemas.microsoft.com/office/powerpoint/2010/main" val="864700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Psycholog.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testová baterie: ROR MMPI-2 WAIS-III = </a:t>
            </a:r>
            <a:r>
              <a:rPr lang="cs-CZ" dirty="0" err="1"/>
              <a:t>golden</a:t>
            </a:r>
            <a:r>
              <a:rPr lang="cs-CZ" dirty="0"/>
              <a:t> standard </a:t>
            </a:r>
          </a:p>
          <a:p>
            <a:r>
              <a:rPr lang="cs-CZ" dirty="0"/>
              <a:t>neuropsychologické metody </a:t>
            </a:r>
          </a:p>
          <a:p>
            <a:r>
              <a:rPr lang="cs-CZ" dirty="0"/>
              <a:t>kresebné projektivní metody (Kresba postavy, Kresba stromu…) – sporné! </a:t>
            </a:r>
          </a:p>
          <a:p>
            <a:r>
              <a:rPr lang="cs-CZ" dirty="0"/>
              <a:t>jiné projektivní metody (TAT ad.) </a:t>
            </a:r>
          </a:p>
        </p:txBody>
      </p:sp>
    </p:spTree>
    <p:extLst>
      <p:ext uri="{BB962C8B-B14F-4D97-AF65-F5344CB8AC3E}">
        <p14:creationId xmlns:p14="http://schemas.microsoft.com/office/powerpoint/2010/main" val="467112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farmakoterapie (antipsychotika, ECT, </a:t>
            </a:r>
            <a:r>
              <a:rPr lang="cs-CZ" dirty="0" err="1"/>
              <a:t>rTMS</a:t>
            </a:r>
            <a:r>
              <a:rPr lang="cs-CZ" dirty="0"/>
              <a:t>) </a:t>
            </a:r>
          </a:p>
          <a:p>
            <a:r>
              <a:rPr lang="cs-CZ" dirty="0"/>
              <a:t>psychoterapie </a:t>
            </a:r>
          </a:p>
          <a:p>
            <a:r>
              <a:rPr lang="cs-CZ" dirty="0"/>
              <a:t>další doplňkové metody (režimová terapie, ergoterapie, nácvik sociálních dovedností, kognitivní trénink, arteterapie)</a:t>
            </a:r>
          </a:p>
          <a:p>
            <a:r>
              <a:rPr lang="cs-CZ" dirty="0"/>
              <a:t>Edukace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COMPLIANCE x ADHERENCE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3111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Compliance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dodržování pokynů a doporučení lékaře, dodržování léčby</a:t>
            </a:r>
          </a:p>
          <a:p>
            <a:endParaRPr lang="cs-CZ" dirty="0"/>
          </a:p>
          <a:p>
            <a:r>
              <a:rPr lang="cs-CZ" sz="4000" b="1" dirty="0">
                <a:solidFill>
                  <a:srgbClr val="FF0000"/>
                </a:solidFill>
              </a:rPr>
              <a:t>CO ZPŮSOBUJE NONCOMPLIANCI ?</a:t>
            </a:r>
          </a:p>
          <a:p>
            <a:endParaRPr lang="cs-CZ" sz="4000" b="1" dirty="0">
              <a:solidFill>
                <a:srgbClr val="FF0000"/>
              </a:solidFill>
            </a:endParaRPr>
          </a:p>
          <a:p>
            <a:r>
              <a:rPr lang="cs-CZ" sz="4000" b="1" dirty="0">
                <a:solidFill>
                  <a:srgbClr val="FF0000"/>
                </a:solidFill>
              </a:rPr>
              <a:t>10 min. ve skupinkách po 3</a:t>
            </a:r>
          </a:p>
        </p:txBody>
      </p:sp>
    </p:spTree>
    <p:extLst>
      <p:ext uri="{BB962C8B-B14F-4D97-AF65-F5344CB8AC3E}">
        <p14:creationId xmlns:p14="http://schemas.microsoft.com/office/powerpoint/2010/main" val="103026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disociativní</a:t>
            </a:r>
            <a:r>
              <a:rPr lang="cs-CZ" dirty="0"/>
              <a:t> porucha není schizofrenie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842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COMPLIANCE V LÉČBĚ SCHIZOFRENIE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 zásadním faktorem pro dlouhodobou léčbu schizofrenie. </a:t>
            </a:r>
          </a:p>
          <a:p>
            <a:r>
              <a:rPr lang="cs-CZ" dirty="0"/>
              <a:t>Zhruba 50 % schizofreniků je </a:t>
            </a:r>
            <a:r>
              <a:rPr lang="cs-CZ" dirty="0" err="1"/>
              <a:t>noncompliantních</a:t>
            </a:r>
            <a:r>
              <a:rPr lang="cs-CZ" dirty="0"/>
              <a:t>, což vede často k </a:t>
            </a:r>
            <a:r>
              <a:rPr lang="cs-CZ" dirty="0" err="1"/>
              <a:t>rehospitalizaci</a:t>
            </a:r>
            <a:r>
              <a:rPr lang="cs-CZ" dirty="0"/>
              <a:t>. </a:t>
            </a:r>
          </a:p>
          <a:p>
            <a:r>
              <a:rPr lang="cs-CZ" dirty="0"/>
              <a:t>Důvody : náhled, přijetí medikace, vedlejší účinky, zejména subjektivně nepříjemné, jsou častým důvodem přerušení medikace. </a:t>
            </a:r>
          </a:p>
          <a:p>
            <a:r>
              <a:rPr lang="cs-CZ" dirty="0" err="1"/>
              <a:t>Noncompliance</a:t>
            </a:r>
            <a:r>
              <a:rPr lang="cs-CZ" dirty="0"/>
              <a:t> je při léčbě antipsychotiky častá, je zásadním faktorem pro další vývoj onemocnění</a:t>
            </a:r>
          </a:p>
          <a:p>
            <a:r>
              <a:rPr lang="cs-CZ" dirty="0"/>
              <a:t>Přitom počet relapsů by při optimální léčbě zřejmě mohl dosáhnout i jen 15 % </a:t>
            </a:r>
          </a:p>
          <a:p>
            <a:r>
              <a:rPr lang="cs-CZ" sz="1200" dirty="0"/>
              <a:t>MUDr. Luboš Janů, Ph.D., MUDr. Sylva Racková https://www.psychiatriepropraxi.cz/pdfs/psy/2004/05/03.pdf</a:t>
            </a:r>
          </a:p>
        </p:txBody>
      </p:sp>
    </p:spTree>
    <p:extLst>
      <p:ext uri="{BB962C8B-B14F-4D97-AF65-F5344CB8AC3E}">
        <p14:creationId xmlns:p14="http://schemas.microsoft.com/office/powerpoint/2010/main" val="1549368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</a:t>
            </a:r>
            <a:r>
              <a:rPr lang="cs-CZ" dirty="0" err="1"/>
              <a:t>noncompliance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poruchy vnímání – hlasy </a:t>
            </a:r>
          </a:p>
          <a:p>
            <a:r>
              <a:rPr lang="cs-CZ" dirty="0"/>
              <a:t>kognitivní postižení - pochopit potřebu medikace a přijmout fakt onemocnění. </a:t>
            </a:r>
          </a:p>
          <a:p>
            <a:r>
              <a:rPr lang="cs-CZ" dirty="0"/>
              <a:t>náhledu pacienta. vzhledem k poškození kognitivních funkcí obecně nižší než u ostatních chronických onemocnění. Nedostatek náhledu je někdy považován za základní příznak schizofrenie. </a:t>
            </a:r>
          </a:p>
          <a:p>
            <a:r>
              <a:rPr lang="cs-CZ" dirty="0"/>
              <a:t>Pacienti žijící osamoceně</a:t>
            </a:r>
          </a:p>
          <a:p>
            <a:r>
              <a:rPr lang="cs-CZ" dirty="0"/>
              <a:t>důsledek obranného mechanismu, popření, které chrání proti snížení sebeúcty. Za nežádoucí účinky: </a:t>
            </a:r>
            <a:r>
              <a:rPr lang="cs-CZ" dirty="0" err="1">
                <a:solidFill>
                  <a:srgbClr val="FF0000"/>
                </a:solidFill>
              </a:rPr>
              <a:t>extrapyramidové</a:t>
            </a:r>
            <a:r>
              <a:rPr lang="cs-CZ" dirty="0">
                <a:solidFill>
                  <a:srgbClr val="FF0000"/>
                </a:solidFill>
              </a:rPr>
              <a:t> syndromy</a:t>
            </a:r>
            <a:r>
              <a:rPr lang="cs-CZ" dirty="0"/>
              <a:t>, </a:t>
            </a:r>
            <a:r>
              <a:rPr lang="cs-CZ" dirty="0" err="1"/>
              <a:t>sedace</a:t>
            </a:r>
            <a:r>
              <a:rPr lang="cs-CZ" dirty="0"/>
              <a:t>, </a:t>
            </a:r>
            <a:r>
              <a:rPr lang="cs-CZ" dirty="0" err="1"/>
              <a:t>neuroleptická</a:t>
            </a:r>
            <a:r>
              <a:rPr lang="cs-CZ" dirty="0"/>
              <a:t> dysforie, sexuální dysfunkce a nárůst hmotnosti.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730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extrapyramidový</a:t>
            </a:r>
            <a:r>
              <a:rPr lang="cs-CZ" dirty="0"/>
              <a:t> syndrom (EPS)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869743"/>
            <a:ext cx="9720071" cy="44396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polékový parkinsonský syndrom, </a:t>
            </a:r>
            <a:r>
              <a:rPr lang="cs-CZ" dirty="0" err="1"/>
              <a:t>neuroleptický</a:t>
            </a:r>
            <a:r>
              <a:rPr lang="cs-CZ" dirty="0"/>
              <a:t> maligní syndrom.</a:t>
            </a:r>
          </a:p>
          <a:p>
            <a:pPr marL="0" indent="0">
              <a:buNone/>
            </a:pPr>
            <a:r>
              <a:rPr lang="cs-CZ" dirty="0" err="1"/>
              <a:t>Myoklonus</a:t>
            </a:r>
            <a:r>
              <a:rPr lang="cs-CZ" dirty="0"/>
              <a:t> (náhlý, velmi rychlý pohyb svalu) </a:t>
            </a:r>
          </a:p>
          <a:p>
            <a:pPr marL="0" indent="0">
              <a:buNone/>
            </a:pPr>
            <a:r>
              <a:rPr lang="cs-CZ" dirty="0"/>
              <a:t>Tremor</a:t>
            </a:r>
          </a:p>
          <a:p>
            <a:pPr marL="0" indent="0">
              <a:buNone/>
            </a:pPr>
            <a:r>
              <a:rPr lang="cs-CZ" dirty="0"/>
              <a:t>Tiky</a:t>
            </a:r>
          </a:p>
          <a:p>
            <a:pPr marL="0" indent="0">
              <a:buNone/>
            </a:pPr>
            <a:r>
              <a:rPr lang="cs-CZ" dirty="0" err="1"/>
              <a:t>Akatizie</a:t>
            </a:r>
            <a:r>
              <a:rPr lang="cs-CZ" dirty="0"/>
              <a:t> (pocit neklidu, nutnost se pohybovat, stres při zamezení pohybu, pocházení, přešlapování, poklepávání končetinami, pohyby trupem v sedě)</a:t>
            </a:r>
          </a:p>
          <a:p>
            <a:pPr marL="0" indent="0">
              <a:buNone/>
            </a:pPr>
            <a:r>
              <a:rPr lang="cs-CZ" dirty="0"/>
              <a:t>Dystonie (mimovolná kontrakce svalů, která uvádí tělo nebo jeho část do vynucené polohy)</a:t>
            </a:r>
          </a:p>
          <a:p>
            <a:pPr marL="173736" lvl="1" indent="0">
              <a:buNone/>
            </a:pPr>
            <a:r>
              <a:rPr lang="cs-CZ" dirty="0" err="1"/>
              <a:t>okulogyrní</a:t>
            </a:r>
            <a:r>
              <a:rPr lang="cs-CZ" dirty="0"/>
              <a:t> krize (konjugované deviace bulbů nahoru nebo do strany)</a:t>
            </a:r>
          </a:p>
          <a:p>
            <a:pPr marL="173736" lvl="1" indent="0">
              <a:buNone/>
            </a:pPr>
            <a:r>
              <a:rPr lang="cs-CZ" dirty="0" err="1"/>
              <a:t>oromandibulární</a:t>
            </a:r>
            <a:r>
              <a:rPr lang="cs-CZ" dirty="0"/>
              <a:t> dystonie (kontrakce svalstva oblasti mandibuly působící potíže s otevíráním nebo zavíráním úst) </a:t>
            </a:r>
          </a:p>
          <a:p>
            <a:pPr marL="173736" lvl="1" indent="0">
              <a:buNone/>
            </a:pPr>
            <a:r>
              <a:rPr lang="cs-CZ" dirty="0"/>
              <a:t>axiální dystonie (dystonická </a:t>
            </a:r>
            <a:r>
              <a:rPr lang="cs-CZ" dirty="0" err="1"/>
              <a:t>postura</a:t>
            </a:r>
            <a:r>
              <a:rPr lang="cs-CZ" dirty="0"/>
              <a:t> se záklonem šíje, trupu nebo páteře)</a:t>
            </a:r>
          </a:p>
          <a:p>
            <a:pPr marL="173736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7482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Diskuse 1.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DĚLAT V PŘÍPADĚ, ŽE SE JEDNÁ O NEBEZPEČNÉHO ČLOVĚKA S PSYCHOTICKÝM ONEMOCNĚNÍM ?</a:t>
            </a:r>
          </a:p>
          <a:p>
            <a:endParaRPr lang="cs-CZ" dirty="0"/>
          </a:p>
          <a:p>
            <a:r>
              <a:rPr lang="cs-CZ" dirty="0"/>
              <a:t>Jaký systém navrhujete?</a:t>
            </a:r>
          </a:p>
        </p:txBody>
      </p:sp>
    </p:spTree>
    <p:extLst>
      <p:ext uri="{BB962C8B-B14F-4D97-AF65-F5344CB8AC3E}">
        <p14:creationId xmlns:p14="http://schemas.microsoft.com/office/powerpoint/2010/main" val="1629668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schizofrenie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Ambulantní léčba</a:t>
            </a:r>
          </a:p>
          <a:p>
            <a:r>
              <a:rPr lang="cs-CZ" dirty="0"/>
              <a:t>Hospitalizace (akutní, doléčovací odd., chronické)</a:t>
            </a:r>
          </a:p>
          <a:p>
            <a:r>
              <a:rPr lang="cs-CZ" dirty="0"/>
              <a:t>OLA a OLÚ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Krajní případ - </a:t>
            </a:r>
            <a:r>
              <a:rPr lang="cs-CZ" dirty="0" err="1"/>
              <a:t>ÚpVZD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6250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Hospitalizace dobrovolná/nedobrovolná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způsoby přijetí: </a:t>
            </a:r>
          </a:p>
          <a:p>
            <a:r>
              <a:rPr lang="cs-CZ" dirty="0"/>
              <a:t>- na základě tzv. </a:t>
            </a:r>
            <a:r>
              <a:rPr lang="cs-CZ" dirty="0" err="1"/>
              <a:t>parere</a:t>
            </a:r>
            <a:r>
              <a:rPr lang="cs-CZ" dirty="0"/>
              <a:t> od praktického lékaře, ambulantního psychiatra… </a:t>
            </a:r>
          </a:p>
          <a:p>
            <a:r>
              <a:rPr lang="cs-CZ" dirty="0"/>
              <a:t>- přes centrální příjem </a:t>
            </a:r>
          </a:p>
          <a:p>
            <a:r>
              <a:rPr lang="cs-CZ" dirty="0"/>
              <a:t>- cestou krizového centra dobrovolná hospitalizace </a:t>
            </a:r>
          </a:p>
          <a:p>
            <a:r>
              <a:rPr lang="cs-CZ" dirty="0"/>
              <a:t>– podepsání dobrovolného vstupu do 24 hodin od příjmu nedobrovolná hospitalizace </a:t>
            </a:r>
          </a:p>
          <a:p>
            <a:r>
              <a:rPr lang="cs-CZ" dirty="0"/>
              <a:t>– „pacient ohrožuje bezprostředně a závažným způsobem sebe nebo své okolí a jeví známky duševní poruchy nebo touto poruchou trpí nebo je pod vlivem návykové látky, pokud hrozbu pro pacienta nebo jeho okolí nelze odvrátit jinak“ (zákon č. 172/2011 Sb., o zdravotních službách)</a:t>
            </a:r>
          </a:p>
          <a:p>
            <a:r>
              <a:rPr lang="cs-CZ" dirty="0"/>
              <a:t> - do 24 hodin nahlášeno soudu → zahájení detenčního řízení neboli řízení o vyslovení přípustnosti převzetí do ústavu zdravotnické péče a držení v ústavu zdravotnické péče </a:t>
            </a:r>
          </a:p>
          <a:p>
            <a:r>
              <a:rPr lang="cs-CZ" dirty="0"/>
              <a:t>- rozhodnutí do 7 dnů - poté možnost do 15 dnů odvolání ze strany pacienta</a:t>
            </a:r>
          </a:p>
        </p:txBody>
      </p:sp>
    </p:spTree>
    <p:extLst>
      <p:ext uri="{BB962C8B-B14F-4D97-AF65-F5344CB8AC3E}">
        <p14:creationId xmlns:p14="http://schemas.microsoft.com/office/powerpoint/2010/main" val="2917781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371753" cy="1499616"/>
          </a:xfrm>
        </p:spPr>
        <p:txBody>
          <a:bodyPr/>
          <a:lstStyle/>
          <a:p>
            <a:r>
              <a:rPr lang="cs-CZ" dirty="0"/>
              <a:t>Jak komunikovat se schizofrenním pacientem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Komunikace se schizofrenním pacientem z hlediska </a:t>
            </a:r>
            <a:r>
              <a:rPr lang="cs-CZ" b="1" dirty="0"/>
              <a:t>bezpečnosti: </a:t>
            </a:r>
          </a:p>
          <a:p>
            <a:r>
              <a:rPr lang="cs-CZ" dirty="0"/>
              <a:t>mít na paměti, že „klidné“ chování pacienta se může velmi rychle, neočekávaně změnit např. v psychomotorický neklid, agresi vůči sobě, jiným, věcem </a:t>
            </a:r>
          </a:p>
          <a:p>
            <a:r>
              <a:rPr lang="cs-CZ" dirty="0"/>
              <a:t>zajistit bezpečnost - odstranit potenciálně nebezpečné předměty </a:t>
            </a:r>
          </a:p>
          <a:p>
            <a:r>
              <a:rPr lang="cs-CZ" dirty="0"/>
              <a:t>- vhodnější přístup ze strany, přístup čelem by mohl vyvolat protiútok, nepřistupovat zezadu </a:t>
            </a:r>
          </a:p>
          <a:p>
            <a:r>
              <a:rPr lang="cs-CZ" dirty="0"/>
              <a:t>- nedělat prudké pohyby </a:t>
            </a:r>
          </a:p>
          <a:p>
            <a:r>
              <a:rPr lang="cs-CZ" dirty="0"/>
              <a:t>- dodržovat bezpečnou vzdálenost – délka paže </a:t>
            </a:r>
          </a:p>
          <a:p>
            <a:r>
              <a:rPr lang="cs-CZ" dirty="0"/>
              <a:t>- zachovat si volnou únikovou cestu </a:t>
            </a:r>
          </a:p>
          <a:p>
            <a:r>
              <a:rPr lang="cs-CZ" dirty="0"/>
              <a:t>- omezení pacienta: 5 lidí (co člověk, to končetina, lékař drží hlavu), síťové lůžko, izolační místnost, kurty, aplikace zklidňující medikace, asistence policie</a:t>
            </a:r>
          </a:p>
        </p:txBody>
      </p:sp>
    </p:spTree>
    <p:extLst>
      <p:ext uri="{BB962C8B-B14F-4D97-AF65-F5344CB8AC3E}">
        <p14:creationId xmlns:p14="http://schemas.microsoft.com/office/powerpoint/2010/main" val="1853066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80935" cy="1499616"/>
          </a:xfrm>
        </p:spPr>
        <p:txBody>
          <a:bodyPr/>
          <a:lstStyle/>
          <a:p>
            <a:r>
              <a:rPr lang="cs-CZ" dirty="0"/>
              <a:t>Jak komunikovat se schizofrenním pacientem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vystupovat klidně, uvolněně, snažit se o získání důvěry </a:t>
            </a:r>
          </a:p>
          <a:p>
            <a:r>
              <a:rPr lang="cs-CZ" dirty="0"/>
              <a:t>- klidný hlas, ne vystupňované emoce, krátké a jasné fráze, hovořit srozumitelně a věcně (nešeptat, nehovořit v náznacích) </a:t>
            </a:r>
          </a:p>
          <a:p>
            <a:r>
              <a:rPr lang="cs-CZ" dirty="0"/>
              <a:t>- pacientovi průběžně vysvětlovat, co se bude dít, a požádat jej o spolupráci </a:t>
            </a:r>
          </a:p>
          <a:p>
            <a:r>
              <a:rPr lang="cs-CZ" dirty="0"/>
              <a:t>- nutno počítat s tím, že někdy pacient není schopen komunikovat, nerozumí, co mu sdělujeme, není schopen informace zpracovat </a:t>
            </a:r>
          </a:p>
          <a:p>
            <a:r>
              <a:rPr lang="cs-CZ" dirty="0"/>
              <a:t>– vyjádřit pochopení, pro obnovení vztahů ponecháme prostor a čas kontrolovat vlastní emoce nenapomínat, nepoučovat, nehodnotit, nelhat nevymlouvat, nepotvrzovat, nediskutovat s pacientem, který nám sděluje své bludy nebo halucinace</a:t>
            </a:r>
          </a:p>
          <a:p>
            <a:r>
              <a:rPr lang="cs-CZ" dirty="0"/>
              <a:t> - v případě halucinací (zpravidla sluchových), se snažit získat informaci, co pacientovi přikazují, co musí např. udělat</a:t>
            </a:r>
          </a:p>
        </p:txBody>
      </p:sp>
    </p:spTree>
    <p:extLst>
      <p:ext uri="{BB962C8B-B14F-4D97-AF65-F5344CB8AC3E}">
        <p14:creationId xmlns:p14="http://schemas.microsoft.com/office/powerpoint/2010/main" val="28662468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posilovat zdravý vztah ke světu – ukazovat jiné možnosti nahlížení</a:t>
            </a:r>
          </a:p>
          <a:p>
            <a:r>
              <a:rPr lang="cs-CZ" dirty="0"/>
              <a:t> - sebepoznání </a:t>
            </a:r>
          </a:p>
          <a:p>
            <a:r>
              <a:rPr lang="cs-CZ" dirty="0"/>
              <a:t>- práce na vytvoření vlastní stabilní identity </a:t>
            </a:r>
          </a:p>
          <a:p>
            <a:r>
              <a:rPr lang="cs-CZ" dirty="0"/>
              <a:t>- posilování vnějších i vnitřních opor, budování obecné důvěry ke světu </a:t>
            </a:r>
          </a:p>
          <a:p>
            <a:r>
              <a:rPr lang="cs-CZ" dirty="0"/>
              <a:t>- u klientů s náhledem: některé běžné prožitky pokládají za patologické – normalizovat → snížení úzkosti </a:t>
            </a:r>
          </a:p>
          <a:p>
            <a:r>
              <a:rPr lang="cs-CZ" dirty="0"/>
              <a:t>- funkčnost </a:t>
            </a:r>
            <a:r>
              <a:rPr lang="cs-CZ" dirty="0" err="1"/>
              <a:t>sebepodpůrných</a:t>
            </a:r>
            <a:r>
              <a:rPr lang="cs-CZ" dirty="0"/>
              <a:t> skupin vedených jedincem s vlastní zkušeností</a:t>
            </a:r>
            <a:r>
              <a:rPr lang="cs-CZ" dirty="0">
                <a:solidFill>
                  <a:srgbClr val="FF00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388910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Lze říci, že účinnějšími se jeví postupy kombinující nejen edukaci (informace typu „vím, jak nemoc-schizofrenie vypadá“), ale také přijetí nemoci se vším (nejen včetně medikace), co přináší (tedy spíše tvrzení typu „jsem nemocný – schizofrenik“).</a:t>
            </a:r>
          </a:p>
          <a:p>
            <a:endParaRPr lang="cs-CZ" dirty="0"/>
          </a:p>
          <a:p>
            <a:r>
              <a:rPr lang="cs-CZ" dirty="0"/>
              <a:t>Další možností zvýšení adherence k antipsychotické medikaci je podávání depotních preparátů</a:t>
            </a:r>
          </a:p>
        </p:txBody>
      </p:sp>
    </p:spTree>
    <p:extLst>
      <p:ext uri="{BB962C8B-B14F-4D97-AF65-F5344CB8AC3E}">
        <p14:creationId xmlns:p14="http://schemas.microsoft.com/office/powerpoint/2010/main" val="248884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Psychózy – v minulosti: bez zásadního vnitřního přičinění, samo o sobě</a:t>
            </a:r>
          </a:p>
          <a:p>
            <a:pPr lvl="1"/>
            <a:r>
              <a:rPr lang="cs-CZ" dirty="0"/>
              <a:t>Dnes duševní porucha s výskytem halucinací, bludů, dezorganizace řeči a chování</a:t>
            </a:r>
          </a:p>
          <a:p>
            <a:pPr lvl="1"/>
            <a:r>
              <a:rPr lang="cs-CZ" dirty="0"/>
              <a:t>Psychotické symptomy – u schizofrenie nezbytné, mohou být i u dalších duševních či organických poruch (zde nemusejí být)</a:t>
            </a:r>
          </a:p>
          <a:p>
            <a:r>
              <a:rPr lang="cs-CZ" dirty="0"/>
              <a:t>Neurózy – v minulosti: s podílem na prostředí</a:t>
            </a:r>
          </a:p>
        </p:txBody>
      </p:sp>
    </p:spTree>
    <p:extLst>
      <p:ext uri="{BB962C8B-B14F-4D97-AF65-F5344CB8AC3E}">
        <p14:creationId xmlns:p14="http://schemas.microsoft.com/office/powerpoint/2010/main" val="1008038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Uzavřené oddělení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oddělení se zvýšenými bezpečnostními opatřeními, zdravotnickým dohledem a jasněji nastaveným režimem </a:t>
            </a:r>
          </a:p>
          <a:p>
            <a:r>
              <a:rPr lang="cs-CZ" dirty="0"/>
              <a:t>- pro pacienty, kteří se nachází se ve fázi onemocnění, kdy dominuje porucha myšlení a vnímání </a:t>
            </a:r>
          </a:p>
          <a:p>
            <a:r>
              <a:rPr lang="cs-CZ" dirty="0"/>
              <a:t>- je zvýšené riziko suicidálního jednání </a:t>
            </a:r>
          </a:p>
          <a:p>
            <a:r>
              <a:rPr lang="cs-CZ" dirty="0"/>
              <a:t>- pacienti, kteří se nedokáží o sebe postarat </a:t>
            </a:r>
          </a:p>
          <a:p>
            <a:r>
              <a:rPr lang="cs-CZ" dirty="0"/>
              <a:t>- hrozí riziko útěku</a:t>
            </a:r>
          </a:p>
        </p:txBody>
      </p:sp>
    </p:spTree>
    <p:extLst>
      <p:ext uri="{BB962C8B-B14F-4D97-AF65-F5344CB8AC3E}">
        <p14:creationId xmlns:p14="http://schemas.microsoft.com/office/powerpoint/2010/main" val="26302226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 pro Výkon zabezpečovací detence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Spadá pod VS ČR</a:t>
            </a:r>
          </a:p>
          <a:p>
            <a:r>
              <a:rPr lang="cs-CZ" dirty="0"/>
              <a:t>Pacienti x chovanci</a:t>
            </a:r>
          </a:p>
          <a:p>
            <a:r>
              <a:rPr lang="cs-CZ" dirty="0"/>
              <a:t>Pouze na rozhodnutí soudu</a:t>
            </a:r>
          </a:p>
          <a:p>
            <a:r>
              <a:rPr lang="cs-CZ" dirty="0"/>
              <a:t>Není trest, jedná se o ochranu společnosti, každá rok se zkoumá, zda pominuly důvody pro zabezpečovací detenci</a:t>
            </a:r>
          </a:p>
          <a:p>
            <a:r>
              <a:rPr lang="cs-CZ" dirty="0"/>
              <a:t>Závažné TČ (§140), maření léčby, nebezpečný pro personál a pacienty…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6110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Diskuse 2.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4000" dirty="0" err="1">
                <a:solidFill>
                  <a:srgbClr val="FF0000"/>
                </a:solidFill>
              </a:rPr>
              <a:t>Destigmatizace</a:t>
            </a:r>
            <a:endParaRPr lang="cs-CZ" sz="4000" dirty="0">
              <a:solidFill>
                <a:srgbClr val="FF0000"/>
              </a:solidFill>
            </a:endParaRPr>
          </a:p>
          <a:p>
            <a:endParaRPr lang="cs-CZ" sz="4000" dirty="0">
              <a:solidFill>
                <a:srgbClr val="FF0000"/>
              </a:solidFill>
            </a:endParaRPr>
          </a:p>
          <a:p>
            <a:r>
              <a:rPr lang="cs-CZ" sz="2400" dirty="0">
                <a:solidFill>
                  <a:srgbClr val="FF0000"/>
                </a:solidFill>
              </a:rPr>
              <a:t>Setkáváte se s tím, že lidé ve vašem okolí jsou ovlivněni médii (případy schizofrenik = nebezpečný blázen)?</a:t>
            </a:r>
          </a:p>
          <a:p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dirty="0">
                <a:solidFill>
                  <a:srgbClr val="FF0000"/>
                </a:solidFill>
              </a:rPr>
              <a:t>Co proti tomu můžete dělat vy sami?</a:t>
            </a:r>
          </a:p>
          <a:p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539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7" y="786384"/>
            <a:ext cx="9720072" cy="1499616"/>
          </a:xfrm>
        </p:spPr>
        <p:txBody>
          <a:bodyPr>
            <a:normAutofit/>
          </a:bodyPr>
          <a:lstStyle/>
          <a:p>
            <a:r>
              <a:rPr lang="cs-CZ" dirty="0"/>
              <a:t>Umělci - Louis </a:t>
            </a:r>
            <a:r>
              <a:rPr lang="cs-CZ" dirty="0" err="1"/>
              <a:t>Wain</a:t>
            </a:r>
            <a:r>
              <a:rPr lang="cs-CZ" dirty="0"/>
              <a:t> (? Dg není jistá)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4216" t="34422" r="53881" b="15405"/>
          <a:stretch/>
        </p:blipFill>
        <p:spPr>
          <a:xfrm>
            <a:off x="2483893" y="1536192"/>
            <a:ext cx="5854889" cy="517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725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Aloïse</a:t>
            </a:r>
            <a:r>
              <a:rPr lang="cs-CZ" dirty="0"/>
              <a:t> </a:t>
            </a:r>
            <a:r>
              <a:rPr lang="cs-CZ" dirty="0" err="1"/>
              <a:t>Corbaz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švýcarská malířka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0037" t="34249" r="59642" b="15405"/>
          <a:stretch/>
        </p:blipFill>
        <p:spPr>
          <a:xfrm>
            <a:off x="6714698" y="416290"/>
            <a:ext cx="4503762" cy="62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279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Sigrid</a:t>
            </a:r>
            <a:r>
              <a:rPr lang="cs-CZ" dirty="0"/>
              <a:t> </a:t>
            </a:r>
            <a:r>
              <a:rPr lang="cs-CZ" dirty="0" err="1"/>
              <a:t>Hjertén</a:t>
            </a:r>
            <a:r>
              <a:rPr lang="cs-CZ" dirty="0"/>
              <a:t> – švédská malířka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694" t="35216" r="42910" b="16003"/>
          <a:stretch/>
        </p:blipFill>
        <p:spPr>
          <a:xfrm>
            <a:off x="1024128" y="1760562"/>
            <a:ext cx="9280478" cy="476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656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Vincent van </a:t>
            </a:r>
            <a:r>
              <a:rPr lang="cs-CZ" dirty="0" err="1"/>
              <a:t>Gogh</a:t>
            </a:r>
            <a:r>
              <a:rPr lang="cs-CZ" dirty="0"/>
              <a:t> </a:t>
            </a:r>
            <a:br>
              <a:rPr lang="cs-CZ" dirty="0"/>
            </a:br>
            <a:r>
              <a:rPr lang="cs-CZ" sz="1800" dirty="0"/>
              <a:t>v té době se nediagnostikovala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2650" t="35216" r="52089" b="14610"/>
          <a:stretch/>
        </p:blipFill>
        <p:spPr>
          <a:xfrm>
            <a:off x="2784689" y="1906811"/>
            <a:ext cx="5977173" cy="47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484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John </a:t>
            </a:r>
            <a:r>
              <a:rPr lang="cs-CZ" dirty="0" err="1"/>
              <a:t>Nash</a:t>
            </a:r>
            <a:r>
              <a:rPr lang="cs-CZ" dirty="0"/>
              <a:t> </a:t>
            </a:r>
            <a:r>
              <a:rPr lang="cs-CZ" sz="3200" dirty="0"/>
              <a:t>(film čistá duše)</a:t>
            </a:r>
            <a:br>
              <a:rPr lang="cs-CZ" dirty="0"/>
            </a:br>
            <a:r>
              <a:rPr lang="cs-CZ" sz="1600" dirty="0"/>
              <a:t>(teorie parciálních diferenciálních rovnic)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53" t="35114" r="60899" b="17050"/>
          <a:stretch/>
        </p:blipFill>
        <p:spPr>
          <a:xfrm>
            <a:off x="7004713" y="585216"/>
            <a:ext cx="3739487" cy="57311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3881" t="34138" r="53769" b="15406"/>
          <a:stretch/>
        </p:blipFill>
        <p:spPr>
          <a:xfrm>
            <a:off x="1024128" y="1842448"/>
            <a:ext cx="5385059" cy="472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496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David </a:t>
            </a:r>
            <a:r>
              <a:rPr lang="cs-CZ" dirty="0" err="1"/>
              <a:t>Helfgott</a:t>
            </a:r>
            <a:r>
              <a:rPr lang="cs-CZ" dirty="0"/>
              <a:t> </a:t>
            </a:r>
            <a:r>
              <a:rPr lang="cs-CZ" sz="2800" dirty="0"/>
              <a:t>(film záře)</a:t>
            </a:r>
            <a:br>
              <a:rPr lang="cs-CZ" dirty="0"/>
            </a:br>
            <a:r>
              <a:rPr lang="cs-CZ" sz="2000" dirty="0" err="1"/>
              <a:t>schizoafektivní</a:t>
            </a:r>
            <a:r>
              <a:rPr lang="cs-CZ" sz="2000" dirty="0"/>
              <a:t> porucha, australský pianista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88" t="33802" r="61412" b="31977"/>
          <a:stretch/>
        </p:blipFill>
        <p:spPr>
          <a:xfrm>
            <a:off x="6182437" y="585216"/>
            <a:ext cx="5022376" cy="615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51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Jack </a:t>
            </a:r>
            <a:r>
              <a:rPr lang="cs-CZ" dirty="0" err="1"/>
              <a:t>kerouac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6231" t="33326" r="56567" b="15804"/>
          <a:stretch/>
        </p:blipFill>
        <p:spPr>
          <a:xfrm>
            <a:off x="4844955" y="585216"/>
            <a:ext cx="5172502" cy="543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0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závažná duševní porucha vyznačující se ztrátou kontaktu s realitou. Charakteristická je přítomnost psychotických příznaků, jako jsou poruchy vnímání (iluze, halucinace), formální i obsahové poruchy myšlení (dezorganizované myšlení a bludy), nezřídka doprovázené poruchami chování a emotivity </a:t>
            </a:r>
          </a:p>
        </p:txBody>
      </p:sp>
    </p:spTree>
    <p:extLst>
      <p:ext uri="{BB962C8B-B14F-4D97-AF65-F5344CB8AC3E}">
        <p14:creationId xmlns:p14="http://schemas.microsoft.com/office/powerpoint/2010/main" val="3685587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Moje první zkušenost s psychotickým pacientem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Stáž v PN Brno - Černovice</a:t>
            </a:r>
          </a:p>
        </p:txBody>
      </p:sp>
    </p:spTree>
    <p:extLst>
      <p:ext uri="{BB962C8B-B14F-4D97-AF65-F5344CB8AC3E}">
        <p14:creationId xmlns:p14="http://schemas.microsoft.com/office/powerpoint/2010/main" val="68581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 20 schizofrenie </a:t>
            </a:r>
          </a:p>
          <a:p>
            <a:r>
              <a:rPr lang="cs-CZ" dirty="0"/>
              <a:t>F 21 </a:t>
            </a:r>
            <a:r>
              <a:rPr lang="cs-CZ" dirty="0" err="1"/>
              <a:t>schizotypní</a:t>
            </a:r>
            <a:r>
              <a:rPr lang="cs-CZ" dirty="0"/>
              <a:t> porucha </a:t>
            </a:r>
          </a:p>
          <a:p>
            <a:r>
              <a:rPr lang="cs-CZ" dirty="0"/>
              <a:t>F 22 trvalé duševní poruchy s bludy</a:t>
            </a:r>
          </a:p>
          <a:p>
            <a:r>
              <a:rPr lang="cs-CZ" dirty="0"/>
              <a:t>F 23 akutní a přechodné psychotické poruchy </a:t>
            </a:r>
          </a:p>
          <a:p>
            <a:r>
              <a:rPr lang="cs-CZ" dirty="0"/>
              <a:t>F 24 indukovaná porucha s bludy</a:t>
            </a:r>
          </a:p>
          <a:p>
            <a:r>
              <a:rPr lang="cs-CZ" dirty="0"/>
              <a:t>F 25 </a:t>
            </a:r>
            <a:r>
              <a:rPr lang="cs-CZ" dirty="0" err="1"/>
              <a:t>schizoafektivní</a:t>
            </a:r>
            <a:r>
              <a:rPr lang="cs-CZ" dirty="0"/>
              <a:t> poruchy</a:t>
            </a:r>
          </a:p>
          <a:p>
            <a:r>
              <a:rPr lang="cs-CZ" dirty="0"/>
              <a:t>F 28 jiné neorganické psychotické poruchy </a:t>
            </a:r>
          </a:p>
          <a:p>
            <a:r>
              <a:rPr lang="cs-CZ" dirty="0"/>
              <a:t>F 29 nespecifická neorganická psychóza</a:t>
            </a:r>
          </a:p>
        </p:txBody>
      </p:sp>
    </p:spTree>
    <p:extLst>
      <p:ext uri="{BB962C8B-B14F-4D97-AF65-F5344CB8AC3E}">
        <p14:creationId xmlns:p14="http://schemas.microsoft.com/office/powerpoint/2010/main" val="377452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se s nimi setkáme v praxi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81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Schizofrenie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F20 dle MKN-10 - porucha postihující řadu domén, od emocí, přes osobnost až po kognitivní funkce - je charakterizována směsicí příznaků, z nich žádný není </a:t>
            </a:r>
            <a:r>
              <a:rPr lang="cs-CZ" dirty="0" err="1"/>
              <a:t>patognomický</a:t>
            </a:r>
            <a:r>
              <a:rPr lang="cs-CZ" dirty="0"/>
              <a:t> - kromě charakteristických příznaků je doprovázená výrazným snížením výkonnosti</a:t>
            </a:r>
          </a:p>
          <a:p>
            <a:endParaRPr lang="cs-CZ" dirty="0"/>
          </a:p>
          <a:p>
            <a:r>
              <a:rPr lang="cs-CZ" dirty="0"/>
              <a:t>Výskyt se udává 1%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8016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Dementia</a:t>
            </a:r>
            <a:r>
              <a:rPr lang="cs-CZ" dirty="0"/>
              <a:t> </a:t>
            </a:r>
            <a:r>
              <a:rPr lang="cs-CZ" dirty="0" err="1"/>
              <a:t>praecox</a:t>
            </a:r>
            <a:r>
              <a:rPr lang="cs-CZ" dirty="0"/>
              <a:t> – předčasná demence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Jack </a:t>
            </a:r>
            <a:r>
              <a:rPr lang="cs-CZ" dirty="0" err="1"/>
              <a:t>Kerouac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9870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453</TotalTime>
  <Words>1933</Words>
  <Application>Microsoft Office PowerPoint</Application>
  <PresentationFormat>Širokoúhlá obrazovka</PresentationFormat>
  <Paragraphs>223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5" baseType="lpstr">
      <vt:lpstr>Arial</vt:lpstr>
      <vt:lpstr>Tw Cen MT</vt:lpstr>
      <vt:lpstr>Tw Cen MT Condensed</vt:lpstr>
      <vt:lpstr>Wingdings 3</vt:lpstr>
      <vt:lpstr>Integrál</vt:lpstr>
      <vt:lpstr>Psychotická onemocnění</vt:lpstr>
      <vt:lpstr>Prezentace aplikace PowerPoint</vt:lpstr>
      <vt:lpstr>disociativní porucha není schizofrenie</vt:lpstr>
      <vt:lpstr>Úvod</vt:lpstr>
      <vt:lpstr>Psychóza</vt:lpstr>
      <vt:lpstr>Psychózy</vt:lpstr>
      <vt:lpstr>Kde se s nimi setkáme v praxi ?</vt:lpstr>
      <vt:lpstr>Schizofrenie</vt:lpstr>
      <vt:lpstr>Historie</vt:lpstr>
      <vt:lpstr>Prezentace aplikace PowerPoint</vt:lpstr>
      <vt:lpstr>Příznaky</vt:lpstr>
      <vt:lpstr>Pozitivní příznaky</vt:lpstr>
      <vt:lpstr>Negativní příznaky</vt:lpstr>
      <vt:lpstr>Kognitivní příznaky</vt:lpstr>
      <vt:lpstr>Průběh schizofrenických poruch je</vt:lpstr>
      <vt:lpstr>Různé druhy schizofrenie</vt:lpstr>
      <vt:lpstr>F20.1 Paranoidní schizofrenie</vt:lpstr>
      <vt:lpstr>F20.1 Hebefrenní schizofrenie</vt:lpstr>
      <vt:lpstr>F20.2 Katatonní schizofrenie </vt:lpstr>
      <vt:lpstr>F21 Schizotypální porucha</vt:lpstr>
      <vt:lpstr>F22 Poruchy s trvalými bludy</vt:lpstr>
      <vt:lpstr>F23 Akutní a přechodné psychotické poruchy</vt:lpstr>
      <vt:lpstr>F24 Indukovaná porucha s bludy</vt:lpstr>
      <vt:lpstr>F25 Schizoafektivní poruchy</vt:lpstr>
      <vt:lpstr>Diagnostika</vt:lpstr>
      <vt:lpstr>Diferenciální diagnostika</vt:lpstr>
      <vt:lpstr>Psycholog. vyšetření</vt:lpstr>
      <vt:lpstr>LÉČBA</vt:lpstr>
      <vt:lpstr>Compliance</vt:lpstr>
      <vt:lpstr>COMPLIANCE V LÉČBĚ SCHIZOFRENIE </vt:lpstr>
      <vt:lpstr>Příčiny noncompliance</vt:lpstr>
      <vt:lpstr>extrapyramidový syndrom (EPS)</vt:lpstr>
      <vt:lpstr>Diskuse 1.</vt:lpstr>
      <vt:lpstr>Léčba schizofrenie v ČR</vt:lpstr>
      <vt:lpstr>Hospitalizace dobrovolná/nedobrovolná</vt:lpstr>
      <vt:lpstr>Jak komunikovat se schizofrenním pacientem</vt:lpstr>
      <vt:lpstr>Jak komunikovat se schizofrenním pacientem</vt:lpstr>
      <vt:lpstr>Psychoterapie</vt:lpstr>
      <vt:lpstr>Prezentace aplikace PowerPoint</vt:lpstr>
      <vt:lpstr>Uzavřené oddělení </vt:lpstr>
      <vt:lpstr>Ústav pro Výkon zabezpečovací detence</vt:lpstr>
      <vt:lpstr>Diskuse 2.</vt:lpstr>
      <vt:lpstr>Umělci - Louis Wain (? Dg není jistá) </vt:lpstr>
      <vt:lpstr>Aloïse Corbaz</vt:lpstr>
      <vt:lpstr>Sigrid Hjertén – švédská malířka</vt:lpstr>
      <vt:lpstr>Vincent van Gogh  v té době se nediagnostikovala</vt:lpstr>
      <vt:lpstr>John Nash (film čistá duše) (teorie parciálních diferenciálních rovnic) </vt:lpstr>
      <vt:lpstr>David Helfgott (film záře) schizoafektivní porucha, australský pianista</vt:lpstr>
      <vt:lpstr>Jack kerouac</vt:lpstr>
      <vt:lpstr>Moje první zkušenost s psychotickým pacientem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 Smejkalová</dc:creator>
  <cp:lastModifiedBy>Eva Smejkalová</cp:lastModifiedBy>
  <cp:revision>39</cp:revision>
  <dcterms:created xsi:type="dcterms:W3CDTF">2018-11-25T09:38:26Z</dcterms:created>
  <dcterms:modified xsi:type="dcterms:W3CDTF">2018-11-25T17:12:00Z</dcterms:modified>
</cp:coreProperties>
</file>