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9" r:id="rId2"/>
    <p:sldId id="260" r:id="rId3"/>
    <p:sldId id="261" r:id="rId4"/>
    <p:sldId id="262" r:id="rId5"/>
    <p:sldId id="263" r:id="rId6"/>
    <p:sldId id="281" r:id="rId7"/>
    <p:sldId id="264" r:id="rId8"/>
    <p:sldId id="265" r:id="rId9"/>
    <p:sldId id="266" r:id="rId10"/>
    <p:sldId id="267" r:id="rId11"/>
    <p:sldId id="282" r:id="rId12"/>
    <p:sldId id="268" r:id="rId13"/>
    <p:sldId id="283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2816-064B-4B83-A2E7-1E8D331825FB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74F7-E2E1-48A2-A43E-75C3DB126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0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9204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3405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renzní neuropsychologie"/>
          <p:cNvSpPr txBox="1">
            <a:spLocks noGrp="1"/>
          </p:cNvSpPr>
          <p:nvPr>
            <p:ph type="ctrTitle"/>
          </p:nvPr>
        </p:nvSpPr>
        <p:spPr>
          <a:xfrm>
            <a:off x="2190557" y="1151930"/>
            <a:ext cx="7358063" cy="23217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Forenzní neuropsychologie</a:t>
            </a:r>
          </a:p>
        </p:txBody>
      </p:sp>
      <p:sp>
        <p:nvSpPr>
          <p:cNvPr id="120" name="Tex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2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saní zprávy, posudku"/>
          <p:cNvSpPr txBox="1">
            <a:spLocks noGrp="1"/>
          </p:cNvSpPr>
          <p:nvPr>
            <p:ph type="title"/>
          </p:nvPr>
        </p:nvSpPr>
        <p:spPr>
          <a:xfrm>
            <a:off x="2895600" y="190795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Psaní</a:t>
            </a:r>
            <a:r>
              <a:rPr dirty="0"/>
              <a:t> </a:t>
            </a:r>
            <a:r>
              <a:rPr dirty="0" err="1"/>
              <a:t>zprávy</a:t>
            </a:r>
            <a:r>
              <a:rPr dirty="0"/>
              <a:t>, </a:t>
            </a:r>
            <a:r>
              <a:rPr dirty="0" err="1"/>
              <a:t>posudku</a:t>
            </a:r>
            <a:endParaRPr dirty="0"/>
          </a:p>
        </p:txBody>
      </p:sp>
      <p:sp>
        <p:nvSpPr>
          <p:cNvPr id="143" name="Velmi náročná práce…"/>
          <p:cNvSpPr txBox="1">
            <a:spLocks noGrp="1"/>
          </p:cNvSpPr>
          <p:nvPr>
            <p:ph type="body" idx="1"/>
          </p:nvPr>
        </p:nvSpPr>
        <p:spPr>
          <a:xfrm>
            <a:off x="685800" y="1483824"/>
            <a:ext cx="10820400" cy="47348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v</a:t>
            </a:r>
            <a:r>
              <a:rPr dirty="0" err="1" smtClean="0"/>
              <a:t>elmi</a:t>
            </a:r>
            <a:r>
              <a:rPr dirty="0" smtClean="0"/>
              <a:t> </a:t>
            </a:r>
            <a:r>
              <a:rPr dirty="0" err="1"/>
              <a:t>náročná</a:t>
            </a:r>
            <a:r>
              <a:rPr dirty="0"/>
              <a:t> </a:t>
            </a:r>
            <a:r>
              <a:rPr dirty="0" err="1"/>
              <a:t>práce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o</a:t>
            </a:r>
            <a:r>
              <a:rPr dirty="0" err="1" smtClean="0"/>
              <a:t>tázky</a:t>
            </a:r>
            <a:r>
              <a:rPr dirty="0" smtClean="0"/>
              <a:t> </a:t>
            </a:r>
            <a:r>
              <a:rPr dirty="0" err="1"/>
              <a:t>soudu</a:t>
            </a:r>
            <a:r>
              <a:rPr dirty="0"/>
              <a:t> </a:t>
            </a:r>
            <a:r>
              <a:rPr dirty="0" err="1"/>
              <a:t>mohou</a:t>
            </a:r>
            <a:r>
              <a:rPr dirty="0"/>
              <a:t> </a:t>
            </a:r>
            <a:r>
              <a:rPr dirty="0" err="1"/>
              <a:t>vyžadovat</a:t>
            </a:r>
            <a:r>
              <a:rPr dirty="0"/>
              <a:t> </a:t>
            </a:r>
            <a:r>
              <a:rPr dirty="0" err="1"/>
              <a:t>úplně</a:t>
            </a:r>
            <a:r>
              <a:rPr dirty="0"/>
              <a:t> </a:t>
            </a:r>
            <a:r>
              <a:rPr dirty="0" err="1"/>
              <a:t>jiné</a:t>
            </a:r>
            <a:r>
              <a:rPr dirty="0"/>
              <a:t> </a:t>
            </a:r>
            <a:r>
              <a:rPr dirty="0" err="1"/>
              <a:t>výstupy</a:t>
            </a:r>
            <a:r>
              <a:rPr dirty="0"/>
              <a:t>, </a:t>
            </a:r>
            <a:r>
              <a:rPr dirty="0" err="1"/>
              <a:t>než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které</a:t>
            </a:r>
            <a:r>
              <a:rPr dirty="0"/>
              <a:t> je </a:t>
            </a:r>
            <a:r>
              <a:rPr dirty="0" err="1"/>
              <a:t>zvyklý</a:t>
            </a:r>
            <a:r>
              <a:rPr dirty="0"/>
              <a:t> </a:t>
            </a:r>
            <a:r>
              <a:rPr dirty="0" err="1"/>
              <a:t>klinický</a:t>
            </a:r>
            <a:r>
              <a:rPr dirty="0"/>
              <a:t> NPS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komunikaci</a:t>
            </a:r>
            <a:r>
              <a:rPr dirty="0"/>
              <a:t> se </a:t>
            </a:r>
            <a:r>
              <a:rPr dirty="0" err="1"/>
              <a:t>zdravotnickými</a:t>
            </a:r>
            <a:r>
              <a:rPr dirty="0"/>
              <a:t> </a:t>
            </a:r>
            <a:r>
              <a:rPr dirty="0" err="1"/>
              <a:t>institucemi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f</a:t>
            </a:r>
            <a:r>
              <a:rPr dirty="0" err="1" smtClean="0"/>
              <a:t>orenzní</a:t>
            </a:r>
            <a:r>
              <a:rPr dirty="0" smtClean="0"/>
              <a:t> </a:t>
            </a:r>
            <a:r>
              <a:rPr dirty="0" err="1"/>
              <a:t>posudky</a:t>
            </a:r>
            <a:r>
              <a:rPr dirty="0"/>
              <a:t> </a:t>
            </a:r>
            <a:r>
              <a:rPr dirty="0" err="1"/>
              <a:t>vyžadují</a:t>
            </a:r>
            <a:r>
              <a:rPr dirty="0"/>
              <a:t> </a:t>
            </a:r>
            <a:r>
              <a:rPr dirty="0" err="1"/>
              <a:t>odlišný</a:t>
            </a:r>
            <a:r>
              <a:rPr dirty="0"/>
              <a:t> </a:t>
            </a:r>
            <a:r>
              <a:rPr dirty="0" err="1"/>
              <a:t>obsah</a:t>
            </a:r>
            <a:r>
              <a:rPr dirty="0"/>
              <a:t> a </a:t>
            </a:r>
            <a:r>
              <a:rPr dirty="0" err="1"/>
              <a:t>formulační</a:t>
            </a:r>
            <a:r>
              <a:rPr dirty="0"/>
              <a:t> </a:t>
            </a:r>
            <a:r>
              <a:rPr dirty="0" err="1" smtClean="0"/>
              <a:t>styl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55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18832" y="829533"/>
            <a:ext cx="5190117" cy="2988323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875917" y="764373"/>
            <a:ext cx="6027983" cy="57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4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40923">
              <a:defRPr sz="6640"/>
            </a:pPr>
            <a:endParaRPr/>
          </a:p>
        </p:txBody>
      </p:sp>
      <p:sp>
        <p:nvSpPr>
          <p:cNvPr id="146" name="Je potřeba se poučit z nejčastějších chyb, kterých se při psaní posudku forenzní NPS dopouští…"/>
          <p:cNvSpPr txBox="1">
            <a:spLocks noGrp="1"/>
          </p:cNvSpPr>
          <p:nvPr>
            <p:ph type="body" idx="1"/>
          </p:nvPr>
        </p:nvSpPr>
        <p:spPr>
          <a:xfrm>
            <a:off x="685800" y="2057401"/>
            <a:ext cx="10820400" cy="5179594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j</a:t>
            </a:r>
            <a:r>
              <a:rPr dirty="0" smtClean="0"/>
              <a:t>e </a:t>
            </a:r>
            <a:r>
              <a:rPr dirty="0" err="1"/>
              <a:t>potřeba</a:t>
            </a:r>
            <a:r>
              <a:rPr dirty="0"/>
              <a:t> se </a:t>
            </a:r>
            <a:r>
              <a:rPr dirty="0" err="1"/>
              <a:t>poučit</a:t>
            </a:r>
            <a:r>
              <a:rPr dirty="0"/>
              <a:t> z </a:t>
            </a:r>
            <a:r>
              <a:rPr dirty="0" err="1"/>
              <a:t>nejčastějších</a:t>
            </a:r>
            <a:r>
              <a:rPr dirty="0"/>
              <a:t> </a:t>
            </a:r>
            <a:r>
              <a:rPr dirty="0" err="1"/>
              <a:t>chyb</a:t>
            </a:r>
            <a:r>
              <a:rPr dirty="0"/>
              <a:t>, </a:t>
            </a:r>
            <a:r>
              <a:rPr dirty="0" err="1"/>
              <a:t>kterých</a:t>
            </a:r>
            <a:r>
              <a:rPr dirty="0"/>
              <a:t> se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psaní</a:t>
            </a:r>
            <a:r>
              <a:rPr dirty="0"/>
              <a:t> </a:t>
            </a:r>
            <a:r>
              <a:rPr dirty="0" err="1"/>
              <a:t>posudku</a:t>
            </a:r>
            <a:r>
              <a:rPr dirty="0"/>
              <a:t> </a:t>
            </a:r>
            <a:r>
              <a:rPr dirty="0" err="1"/>
              <a:t>forenzní</a:t>
            </a:r>
            <a:r>
              <a:rPr dirty="0"/>
              <a:t> NPS </a:t>
            </a:r>
            <a:r>
              <a:rPr dirty="0" err="1"/>
              <a:t>dopouští</a:t>
            </a:r>
            <a:endParaRPr dirty="0"/>
          </a:p>
          <a:p>
            <a:r>
              <a:rPr dirty="0" err="1"/>
              <a:t>Grisso</a:t>
            </a:r>
            <a:r>
              <a:rPr dirty="0"/>
              <a:t> (2010) - </a:t>
            </a:r>
            <a:r>
              <a:rPr dirty="0" err="1"/>
              <a:t>analýza</a:t>
            </a:r>
            <a:r>
              <a:rPr dirty="0"/>
              <a:t> 62 </a:t>
            </a:r>
            <a:r>
              <a:rPr dirty="0" err="1"/>
              <a:t>posudků</a:t>
            </a:r>
            <a:r>
              <a:rPr dirty="0"/>
              <a:t> od 35 </a:t>
            </a:r>
            <a:r>
              <a:rPr dirty="0" err="1"/>
              <a:t>znalců</a:t>
            </a:r>
            <a:r>
              <a:rPr dirty="0"/>
              <a:t> - </a:t>
            </a:r>
            <a:r>
              <a:rPr dirty="0" err="1"/>
              <a:t>přehled</a:t>
            </a:r>
            <a:r>
              <a:rPr dirty="0"/>
              <a:t> </a:t>
            </a:r>
            <a:r>
              <a:rPr dirty="0" err="1"/>
              <a:t>nedostatků</a:t>
            </a:r>
            <a:r>
              <a:rPr dirty="0"/>
              <a:t> </a:t>
            </a:r>
            <a:r>
              <a:rPr lang="cs-CZ" dirty="0" smtClean="0"/>
              <a:t>                    </a:t>
            </a:r>
            <a:r>
              <a:rPr dirty="0" smtClean="0"/>
              <a:t>v </a:t>
            </a:r>
            <a:r>
              <a:rPr dirty="0" err="1"/>
              <a:t>jednotlivých</a:t>
            </a:r>
            <a:r>
              <a:rPr dirty="0"/>
              <a:t> </a:t>
            </a:r>
            <a:r>
              <a:rPr dirty="0" err="1"/>
              <a:t>částech</a:t>
            </a:r>
            <a:r>
              <a:rPr dirty="0"/>
              <a:t> </a:t>
            </a:r>
            <a:r>
              <a:rPr dirty="0" err="1"/>
              <a:t>forenzní</a:t>
            </a:r>
            <a:r>
              <a:rPr dirty="0"/>
              <a:t> </a:t>
            </a:r>
            <a:r>
              <a:rPr dirty="0" err="1" smtClean="0"/>
              <a:t>zprávy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112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1827" y="593888"/>
            <a:ext cx="5220879" cy="5156463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287677" y="75414"/>
            <a:ext cx="5742496" cy="6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-5400000">
            <a:off x="4151460" y="-140165"/>
            <a:ext cx="3889080" cy="74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5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V souvislosti s uvedenými chybami sestavil Witt (2010) kontrolní seznam - na jeho základě je možné si ověřit, zda námi sepsaný posudek obsahuje základní požadavky…"/>
          <p:cNvSpPr txBox="1">
            <a:spLocks noGrp="1"/>
          </p:cNvSpPr>
          <p:nvPr>
            <p:ph type="body" idx="1"/>
          </p:nvPr>
        </p:nvSpPr>
        <p:spPr>
          <a:xfrm>
            <a:off x="685800" y="989215"/>
            <a:ext cx="10820400" cy="5486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890" indent="-171890" defTabSz="225913">
              <a:spcBef>
                <a:spcPts val="1617"/>
              </a:spcBef>
              <a:defRPr sz="1760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souvislosti</a:t>
            </a:r>
            <a:r>
              <a:rPr dirty="0"/>
              <a:t> s </a:t>
            </a:r>
            <a:r>
              <a:rPr dirty="0" err="1"/>
              <a:t>uvedenými</a:t>
            </a:r>
            <a:r>
              <a:rPr dirty="0"/>
              <a:t> </a:t>
            </a:r>
            <a:r>
              <a:rPr dirty="0" err="1"/>
              <a:t>chybami</a:t>
            </a:r>
            <a:r>
              <a:rPr dirty="0"/>
              <a:t> </a:t>
            </a:r>
            <a:r>
              <a:rPr dirty="0" err="1"/>
              <a:t>sestavil</a:t>
            </a:r>
            <a:r>
              <a:rPr dirty="0"/>
              <a:t> Witt (2010) </a:t>
            </a:r>
            <a:r>
              <a:rPr dirty="0" err="1"/>
              <a:t>kontrolní</a:t>
            </a:r>
            <a:r>
              <a:rPr dirty="0"/>
              <a:t> </a:t>
            </a:r>
            <a:r>
              <a:rPr dirty="0" err="1"/>
              <a:t>seznam</a:t>
            </a:r>
            <a:r>
              <a:rPr dirty="0"/>
              <a:t> -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základě</a:t>
            </a:r>
            <a:r>
              <a:rPr dirty="0"/>
              <a:t> je </a:t>
            </a:r>
            <a:r>
              <a:rPr dirty="0" err="1"/>
              <a:t>možné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ověřit</a:t>
            </a:r>
            <a:r>
              <a:rPr dirty="0"/>
              <a:t>, </a:t>
            </a:r>
            <a:r>
              <a:rPr dirty="0" err="1"/>
              <a:t>zda</a:t>
            </a:r>
            <a:r>
              <a:rPr dirty="0"/>
              <a:t> </a:t>
            </a:r>
            <a:r>
              <a:rPr dirty="0" err="1"/>
              <a:t>námi</a:t>
            </a:r>
            <a:r>
              <a:rPr dirty="0"/>
              <a:t> </a:t>
            </a:r>
            <a:r>
              <a:rPr dirty="0" err="1"/>
              <a:t>sepsaný</a:t>
            </a:r>
            <a:r>
              <a:rPr dirty="0"/>
              <a:t> </a:t>
            </a:r>
            <a:r>
              <a:rPr dirty="0" err="1"/>
              <a:t>posudek</a:t>
            </a:r>
            <a:r>
              <a:rPr dirty="0"/>
              <a:t> </a:t>
            </a:r>
            <a:r>
              <a:rPr dirty="0" err="1"/>
              <a:t>obsahuje</a:t>
            </a:r>
            <a:r>
              <a:rPr dirty="0"/>
              <a:t> </a:t>
            </a:r>
            <a:r>
              <a:rPr dirty="0" err="1"/>
              <a:t>základní</a:t>
            </a:r>
            <a:r>
              <a:rPr dirty="0"/>
              <a:t> </a:t>
            </a:r>
            <a:r>
              <a:rPr dirty="0" err="1"/>
              <a:t>požadavky</a:t>
            </a:r>
            <a:endParaRPr dirty="0"/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1. </a:t>
            </a:r>
            <a:r>
              <a:rPr dirty="0" err="1"/>
              <a:t>Jasně</a:t>
            </a:r>
            <a:r>
              <a:rPr dirty="0"/>
              <a:t> </a:t>
            </a:r>
            <a:r>
              <a:rPr dirty="0" err="1"/>
              <a:t>stanovené</a:t>
            </a:r>
            <a:r>
              <a:rPr dirty="0"/>
              <a:t> </a:t>
            </a:r>
            <a:r>
              <a:rPr dirty="0" err="1"/>
              <a:t>otázky</a:t>
            </a:r>
            <a:r>
              <a:rPr dirty="0"/>
              <a:t> </a:t>
            </a:r>
            <a:r>
              <a:rPr dirty="0" err="1"/>
              <a:t>forenzního</a:t>
            </a:r>
            <a:r>
              <a:rPr dirty="0"/>
              <a:t> </a:t>
            </a:r>
            <a:r>
              <a:rPr dirty="0" err="1"/>
              <a:t>posudku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2. </a:t>
            </a:r>
            <a:r>
              <a:rPr dirty="0" err="1"/>
              <a:t>Posudek</a:t>
            </a:r>
            <a:r>
              <a:rPr dirty="0"/>
              <a:t> je </a:t>
            </a:r>
            <a:r>
              <a:rPr dirty="0" err="1"/>
              <a:t>strukturován</a:t>
            </a:r>
            <a:r>
              <a:rPr dirty="0"/>
              <a:t> </a:t>
            </a:r>
            <a:r>
              <a:rPr dirty="0" err="1"/>
              <a:t>koherentně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3. </a:t>
            </a:r>
            <a:r>
              <a:rPr dirty="0" err="1"/>
              <a:t>Zpráva</a:t>
            </a:r>
            <a:r>
              <a:rPr dirty="0"/>
              <a:t> </a:t>
            </a:r>
            <a:r>
              <a:rPr dirty="0" err="1"/>
              <a:t>neobsahuje</a:t>
            </a:r>
            <a:r>
              <a:rPr dirty="0"/>
              <a:t> </a:t>
            </a:r>
            <a:r>
              <a:rPr dirty="0" err="1"/>
              <a:t>žargon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4.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uvedeny</a:t>
            </a:r>
            <a:r>
              <a:rPr dirty="0"/>
              <a:t> </a:t>
            </a:r>
            <a:r>
              <a:rPr dirty="0" err="1"/>
              <a:t>pouze</a:t>
            </a:r>
            <a:r>
              <a:rPr dirty="0"/>
              <a:t> </a:t>
            </a:r>
            <a:r>
              <a:rPr dirty="0" err="1"/>
              <a:t>údaje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potřebné</a:t>
            </a:r>
            <a:r>
              <a:rPr dirty="0"/>
              <a:t> pro </a:t>
            </a:r>
            <a:r>
              <a:rPr dirty="0" err="1"/>
              <a:t>práci</a:t>
            </a:r>
            <a:r>
              <a:rPr dirty="0"/>
              <a:t> </a:t>
            </a:r>
            <a:r>
              <a:rPr dirty="0" err="1"/>
              <a:t>soudu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5. </a:t>
            </a:r>
            <a:r>
              <a:rPr dirty="0" err="1"/>
              <a:t>Interpretace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odděleny</a:t>
            </a:r>
            <a:r>
              <a:rPr dirty="0"/>
              <a:t> od </a:t>
            </a:r>
            <a:r>
              <a:rPr dirty="0" err="1"/>
              <a:t>popisů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6. </a:t>
            </a:r>
            <a:r>
              <a:rPr dirty="0" err="1"/>
              <a:t>Pokud</a:t>
            </a:r>
            <a:r>
              <a:rPr dirty="0"/>
              <a:t> je to </a:t>
            </a:r>
            <a:r>
              <a:rPr dirty="0" err="1"/>
              <a:t>možné</a:t>
            </a:r>
            <a:r>
              <a:rPr dirty="0"/>
              <a:t>,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použity</a:t>
            </a:r>
            <a:r>
              <a:rPr dirty="0"/>
              <a:t> </a:t>
            </a:r>
            <a:r>
              <a:rPr dirty="0" err="1"/>
              <a:t>údaje</a:t>
            </a:r>
            <a:r>
              <a:rPr dirty="0"/>
              <a:t> z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zdrojů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7. </a:t>
            </a:r>
            <a:r>
              <a:rPr dirty="0" err="1"/>
              <a:t>Odpovídající</a:t>
            </a:r>
            <a:r>
              <a:rPr dirty="0"/>
              <a:t> </a:t>
            </a:r>
            <a:r>
              <a:rPr dirty="0" err="1"/>
              <a:t>využití</a:t>
            </a:r>
            <a:r>
              <a:rPr dirty="0"/>
              <a:t> NPS </a:t>
            </a:r>
            <a:r>
              <a:rPr dirty="0" err="1"/>
              <a:t>testů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8. </a:t>
            </a:r>
            <a:r>
              <a:rPr dirty="0" err="1"/>
              <a:t>Byla</a:t>
            </a:r>
            <a:r>
              <a:rPr dirty="0"/>
              <a:t> </a:t>
            </a:r>
            <a:r>
              <a:rPr dirty="0" err="1"/>
              <a:t>posouzeny</a:t>
            </a:r>
            <a:r>
              <a:rPr dirty="0"/>
              <a:t> </a:t>
            </a:r>
            <a:r>
              <a:rPr dirty="0" err="1"/>
              <a:t>alternativní</a:t>
            </a:r>
            <a:r>
              <a:rPr dirty="0"/>
              <a:t> </a:t>
            </a:r>
            <a:r>
              <a:rPr dirty="0" err="1"/>
              <a:t>hypotézy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9. </a:t>
            </a:r>
            <a:r>
              <a:rPr dirty="0" err="1"/>
              <a:t>Vyjádření</a:t>
            </a:r>
            <a:r>
              <a:rPr dirty="0"/>
              <a:t>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oporu</a:t>
            </a:r>
            <a:r>
              <a:rPr dirty="0"/>
              <a:t> v </a:t>
            </a:r>
            <a:r>
              <a:rPr dirty="0" err="1"/>
              <a:t>údajích</a:t>
            </a:r>
            <a:r>
              <a:rPr dirty="0"/>
              <a:t>.</a:t>
            </a:r>
          </a:p>
          <a:p>
            <a:pPr marL="171890" indent="-171890" defTabSz="225913">
              <a:spcBef>
                <a:spcPts val="1617"/>
              </a:spcBef>
              <a:defRPr sz="1760"/>
            </a:pPr>
            <a:r>
              <a:rPr dirty="0"/>
              <a:t>10. </a:t>
            </a:r>
            <a:r>
              <a:rPr dirty="0" err="1"/>
              <a:t>Závěry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jasně</a:t>
            </a:r>
            <a:r>
              <a:rPr dirty="0"/>
              <a:t> </a:t>
            </a:r>
            <a:r>
              <a:rPr dirty="0" err="1" smtClean="0"/>
              <a:t>odvozen</a:t>
            </a:r>
            <a:r>
              <a:rPr lang="cs-CZ" dirty="0" smtClean="0"/>
              <a:t>y</a:t>
            </a:r>
            <a:r>
              <a:rPr dirty="0" smtClean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zjištěných</a:t>
            </a:r>
            <a:r>
              <a:rPr dirty="0"/>
              <a:t> </a:t>
            </a:r>
            <a:r>
              <a:rPr dirty="0" err="1"/>
              <a:t>údajů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714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Závě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Závěr</a:t>
            </a:r>
            <a:endParaRPr dirty="0"/>
          </a:p>
        </p:txBody>
      </p:sp>
      <p:sp>
        <p:nvSpPr>
          <p:cNvPr id="152" name="Činnost forenzního NPS je velmi náročná a ne každý klinický NPS je bez speciální přípravy poskytovat posudky pro soud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č</a:t>
            </a:r>
            <a:r>
              <a:rPr dirty="0" err="1" smtClean="0"/>
              <a:t>innost</a:t>
            </a:r>
            <a:r>
              <a:rPr dirty="0" smtClean="0"/>
              <a:t> </a:t>
            </a:r>
            <a:r>
              <a:rPr dirty="0" err="1"/>
              <a:t>forenzního</a:t>
            </a:r>
            <a:r>
              <a:rPr dirty="0"/>
              <a:t> NPS je </a:t>
            </a:r>
            <a:r>
              <a:rPr dirty="0" err="1"/>
              <a:t>velmi</a:t>
            </a:r>
            <a:r>
              <a:rPr dirty="0"/>
              <a:t> </a:t>
            </a:r>
            <a:r>
              <a:rPr dirty="0" err="1"/>
              <a:t>náročná</a:t>
            </a:r>
            <a:r>
              <a:rPr dirty="0"/>
              <a:t> a ne </a:t>
            </a:r>
            <a:r>
              <a:rPr dirty="0" err="1"/>
              <a:t>každý</a:t>
            </a:r>
            <a:r>
              <a:rPr dirty="0"/>
              <a:t> </a:t>
            </a:r>
            <a:r>
              <a:rPr dirty="0" err="1"/>
              <a:t>klinický</a:t>
            </a:r>
            <a:r>
              <a:rPr dirty="0"/>
              <a:t> NPS je bez </a:t>
            </a:r>
            <a:r>
              <a:rPr dirty="0" err="1"/>
              <a:t>speciální</a:t>
            </a:r>
            <a:r>
              <a:rPr dirty="0"/>
              <a:t> </a:t>
            </a:r>
            <a:r>
              <a:rPr dirty="0" err="1"/>
              <a:t>přípravy</a:t>
            </a:r>
            <a:r>
              <a:rPr dirty="0"/>
              <a:t> </a:t>
            </a:r>
            <a:r>
              <a:rPr lang="cs-CZ" dirty="0" smtClean="0"/>
              <a:t>schopen </a:t>
            </a:r>
            <a:r>
              <a:rPr dirty="0" err="1" smtClean="0"/>
              <a:t>poskytovat</a:t>
            </a:r>
            <a:r>
              <a:rPr dirty="0" smtClean="0"/>
              <a:t> </a:t>
            </a:r>
            <a:r>
              <a:rPr dirty="0" err="1"/>
              <a:t>posudky</a:t>
            </a:r>
            <a:r>
              <a:rPr dirty="0"/>
              <a:t> pro </a:t>
            </a:r>
            <a:r>
              <a:rPr dirty="0" err="1"/>
              <a:t>soudy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n</a:t>
            </a:r>
            <a:r>
              <a:rPr dirty="0" err="1" smtClean="0"/>
              <a:t>ěkteří</a:t>
            </a:r>
            <a:r>
              <a:rPr dirty="0" smtClean="0"/>
              <a:t> </a:t>
            </a:r>
            <a:r>
              <a:rPr dirty="0" err="1"/>
              <a:t>kliničtí</a:t>
            </a:r>
            <a:r>
              <a:rPr dirty="0"/>
              <a:t> NPS k </a:t>
            </a:r>
            <a:r>
              <a:rPr dirty="0" err="1"/>
              <a:t>posudku</a:t>
            </a:r>
            <a:r>
              <a:rPr dirty="0"/>
              <a:t> </a:t>
            </a:r>
            <a:r>
              <a:rPr dirty="0" err="1"/>
              <a:t>přistupují</a:t>
            </a:r>
            <a:r>
              <a:rPr dirty="0"/>
              <a:t> </a:t>
            </a:r>
            <a:r>
              <a:rPr dirty="0" err="1" smtClean="0"/>
              <a:t>nekriticky</a:t>
            </a:r>
            <a:r>
              <a:rPr dirty="0" smtClean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základě</a:t>
            </a:r>
            <a:r>
              <a:rPr dirty="0"/>
              <a:t> </a:t>
            </a:r>
            <a:r>
              <a:rPr dirty="0" err="1"/>
              <a:t>předpokladu</a:t>
            </a:r>
            <a:r>
              <a:rPr dirty="0"/>
              <a:t> - </a:t>
            </a:r>
            <a:r>
              <a:rPr dirty="0" err="1"/>
              <a:t>čím</a:t>
            </a:r>
            <a:r>
              <a:rPr dirty="0"/>
              <a:t>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odborných</a:t>
            </a:r>
            <a:r>
              <a:rPr dirty="0"/>
              <a:t> </a:t>
            </a:r>
            <a:r>
              <a:rPr dirty="0" err="1"/>
              <a:t>termínů</a:t>
            </a:r>
            <a:r>
              <a:rPr dirty="0"/>
              <a:t>, </a:t>
            </a:r>
            <a:r>
              <a:rPr dirty="0" err="1"/>
              <a:t>tím</a:t>
            </a:r>
            <a:r>
              <a:rPr dirty="0"/>
              <a:t> </a:t>
            </a:r>
            <a:r>
              <a:rPr dirty="0" err="1"/>
              <a:t>lépe</a:t>
            </a:r>
            <a:r>
              <a:rPr dirty="0"/>
              <a:t> - </a:t>
            </a:r>
            <a:r>
              <a:rPr dirty="0" err="1"/>
              <a:t>taková</a:t>
            </a:r>
            <a:r>
              <a:rPr dirty="0"/>
              <a:t> </a:t>
            </a:r>
            <a:r>
              <a:rPr dirty="0" err="1"/>
              <a:t>zpráva</a:t>
            </a:r>
            <a:r>
              <a:rPr dirty="0"/>
              <a:t> je pro </a:t>
            </a:r>
            <a:r>
              <a:rPr dirty="0" err="1"/>
              <a:t>soud</a:t>
            </a:r>
            <a:r>
              <a:rPr dirty="0"/>
              <a:t> a </a:t>
            </a:r>
            <a:r>
              <a:rPr dirty="0" err="1"/>
              <a:t>ostatní</a:t>
            </a:r>
            <a:r>
              <a:rPr dirty="0"/>
              <a:t> </a:t>
            </a:r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policejní</a:t>
            </a:r>
            <a:r>
              <a:rPr dirty="0"/>
              <a:t> </a:t>
            </a:r>
            <a:r>
              <a:rPr dirty="0" err="1"/>
              <a:t>orgány</a:t>
            </a:r>
            <a:r>
              <a:rPr dirty="0"/>
              <a:t> </a:t>
            </a:r>
            <a:r>
              <a:rPr dirty="0" err="1"/>
              <a:t>nesrozumitelná</a:t>
            </a:r>
            <a:r>
              <a:rPr dirty="0"/>
              <a:t> a </a:t>
            </a:r>
            <a:r>
              <a:rPr dirty="0" err="1"/>
              <a:t>hrozí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její</a:t>
            </a:r>
            <a:r>
              <a:rPr dirty="0"/>
              <a:t> </a:t>
            </a:r>
            <a:r>
              <a:rPr dirty="0" err="1"/>
              <a:t>závěry</a:t>
            </a:r>
            <a:r>
              <a:rPr dirty="0"/>
              <a:t> </a:t>
            </a:r>
            <a:r>
              <a:rPr dirty="0" err="1"/>
              <a:t>mohou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nesprávně</a:t>
            </a:r>
            <a:r>
              <a:rPr dirty="0"/>
              <a:t> </a:t>
            </a:r>
            <a:r>
              <a:rPr dirty="0" err="1"/>
              <a:t>interpretovány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smtClean="0"/>
              <a:t> - </a:t>
            </a:r>
            <a:r>
              <a:rPr lang="en-US" dirty="0" smtClean="0"/>
              <a:t>&gt; </a:t>
            </a:r>
            <a:r>
              <a:rPr lang="cs-CZ" dirty="0" smtClean="0"/>
              <a:t>m</a:t>
            </a:r>
            <a:r>
              <a:rPr dirty="0" err="1" smtClean="0"/>
              <a:t>ůže</a:t>
            </a:r>
            <a:r>
              <a:rPr dirty="0" smtClean="0"/>
              <a:t> </a:t>
            </a:r>
            <a:r>
              <a:rPr dirty="0" err="1"/>
              <a:t>pak</a:t>
            </a:r>
            <a:r>
              <a:rPr dirty="0"/>
              <a:t> </a:t>
            </a:r>
            <a:r>
              <a:rPr dirty="0" err="1"/>
              <a:t>dojít</a:t>
            </a:r>
            <a:r>
              <a:rPr dirty="0"/>
              <a:t> k </a:t>
            </a:r>
            <a:r>
              <a:rPr dirty="0" err="1"/>
              <a:t>poškození</a:t>
            </a:r>
            <a:r>
              <a:rPr dirty="0"/>
              <a:t> </a:t>
            </a:r>
            <a:r>
              <a:rPr dirty="0" err="1"/>
              <a:t>nejen</a:t>
            </a:r>
            <a:r>
              <a:rPr dirty="0"/>
              <a:t> </a:t>
            </a:r>
            <a:r>
              <a:rPr dirty="0" err="1"/>
              <a:t>vyšetřované</a:t>
            </a:r>
            <a:r>
              <a:rPr dirty="0"/>
              <a:t> </a:t>
            </a:r>
            <a:r>
              <a:rPr dirty="0" err="1"/>
              <a:t>osoby</a:t>
            </a:r>
            <a:r>
              <a:rPr dirty="0"/>
              <a:t>, ale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odborné</a:t>
            </a:r>
            <a:r>
              <a:rPr dirty="0"/>
              <a:t> </a:t>
            </a:r>
            <a:r>
              <a:rPr dirty="0" err="1"/>
              <a:t>prestiže</a:t>
            </a:r>
            <a:r>
              <a:rPr dirty="0"/>
              <a:t> </a:t>
            </a:r>
            <a:r>
              <a:rPr dirty="0" smtClean="0"/>
              <a:t>fore</a:t>
            </a:r>
            <a:r>
              <a:rPr lang="cs-CZ" dirty="0" smtClean="0"/>
              <a:t>n</a:t>
            </a:r>
            <a:r>
              <a:rPr dirty="0" err="1" smtClean="0"/>
              <a:t>zních</a:t>
            </a:r>
            <a:r>
              <a:rPr dirty="0" smtClean="0"/>
              <a:t> </a:t>
            </a:r>
            <a:r>
              <a:rPr dirty="0"/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84626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ojenská neuropsychologie"/>
          <p:cNvSpPr txBox="1">
            <a:spLocks noGrp="1"/>
          </p:cNvSpPr>
          <p:nvPr>
            <p:ph type="ctrTitle"/>
          </p:nvPr>
        </p:nvSpPr>
        <p:spPr>
          <a:xfrm>
            <a:off x="2416969" y="1044115"/>
            <a:ext cx="7358063" cy="23217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Vojenská neuropsychologie</a:t>
            </a:r>
          </a:p>
        </p:txBody>
      </p:sp>
      <p:sp>
        <p:nvSpPr>
          <p:cNvPr id="120" name="Tex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Vymezení pojmu"/>
          <p:cNvSpPr txBox="1">
            <a:spLocks noGrp="1"/>
          </p:cNvSpPr>
          <p:nvPr>
            <p:ph type="title"/>
          </p:nvPr>
        </p:nvSpPr>
        <p:spPr>
          <a:xfrm>
            <a:off x="2895600" y="282235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Vymezení</a:t>
            </a:r>
            <a:r>
              <a:rPr dirty="0"/>
              <a:t> </a:t>
            </a:r>
            <a:r>
              <a:rPr dirty="0" err="1"/>
              <a:t>pojmu</a:t>
            </a:r>
            <a:endParaRPr dirty="0"/>
          </a:p>
        </p:txBody>
      </p:sp>
      <p:sp>
        <p:nvSpPr>
          <p:cNvPr id="123" name="Vojenská NPS (military neuropsychology) je součást vojenské psychologie…"/>
          <p:cNvSpPr txBox="1">
            <a:spLocks noGrp="1"/>
          </p:cNvSpPr>
          <p:nvPr>
            <p:ph type="body" idx="1"/>
          </p:nvPr>
        </p:nvSpPr>
        <p:spPr>
          <a:xfrm>
            <a:off x="685800" y="1330036"/>
            <a:ext cx="10820400" cy="5611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dirty="0" err="1" smtClean="0"/>
              <a:t>v</a:t>
            </a:r>
            <a:r>
              <a:rPr dirty="0" err="1" smtClean="0"/>
              <a:t>ojenská</a:t>
            </a:r>
            <a:r>
              <a:rPr dirty="0" smtClean="0"/>
              <a:t> </a:t>
            </a:r>
            <a:r>
              <a:rPr dirty="0"/>
              <a:t>NPS (military neuropsychology) je </a:t>
            </a:r>
            <a:r>
              <a:rPr dirty="0" err="1"/>
              <a:t>součást</a:t>
            </a:r>
            <a:r>
              <a:rPr dirty="0"/>
              <a:t> </a:t>
            </a:r>
            <a:r>
              <a:rPr dirty="0" err="1"/>
              <a:t>vojenské</a:t>
            </a:r>
            <a:r>
              <a:rPr dirty="0"/>
              <a:t> </a:t>
            </a:r>
            <a:r>
              <a:rPr dirty="0" err="1"/>
              <a:t>psychologie</a:t>
            </a:r>
            <a:endParaRPr dirty="0"/>
          </a:p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dirty="0" err="1" smtClean="0"/>
              <a:t>v</a:t>
            </a:r>
            <a:r>
              <a:rPr dirty="0" err="1" smtClean="0"/>
              <a:t>ymezuje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 smtClean="0"/>
              <a:t>pr</a:t>
            </a:r>
            <a:r>
              <a:rPr lang="cs-CZ" dirty="0" smtClean="0"/>
              <a:t>os</a:t>
            </a:r>
            <a:r>
              <a:rPr dirty="0" err="1" smtClean="0"/>
              <a:t>tředím</a:t>
            </a:r>
            <a:r>
              <a:rPr dirty="0" smtClean="0"/>
              <a:t> </a:t>
            </a:r>
            <a:r>
              <a:rPr dirty="0"/>
              <a:t>a </a:t>
            </a:r>
            <a:r>
              <a:rPr dirty="0" err="1"/>
              <a:t>tématy</a:t>
            </a:r>
            <a:r>
              <a:rPr dirty="0"/>
              <a:t> </a:t>
            </a:r>
            <a:r>
              <a:rPr dirty="0" err="1"/>
              <a:t>zájmu</a:t>
            </a:r>
            <a:r>
              <a:rPr dirty="0"/>
              <a:t>, a </a:t>
            </a:r>
            <a:r>
              <a:rPr dirty="0" err="1"/>
              <a:t>těmi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armáda</a:t>
            </a:r>
            <a:r>
              <a:rPr dirty="0"/>
              <a:t> a </a:t>
            </a:r>
            <a:r>
              <a:rPr dirty="0" err="1"/>
              <a:t>vojáci</a:t>
            </a:r>
            <a:r>
              <a:rPr dirty="0"/>
              <a:t>, se </a:t>
            </a:r>
            <a:r>
              <a:rPr dirty="0" err="1"/>
              <a:t>specifickými</a:t>
            </a:r>
            <a:r>
              <a:rPr dirty="0"/>
              <a:t> </a:t>
            </a:r>
            <a:r>
              <a:rPr dirty="0" err="1"/>
              <a:t>zkušenostmi</a:t>
            </a:r>
            <a:r>
              <a:rPr dirty="0"/>
              <a:t> a </a:t>
            </a:r>
            <a:r>
              <a:rPr dirty="0" err="1"/>
              <a:t>úkoly</a:t>
            </a:r>
            <a:r>
              <a:rPr dirty="0"/>
              <a:t>, </a:t>
            </a:r>
            <a:r>
              <a:rPr dirty="0" err="1"/>
              <a:t>kam</a:t>
            </a:r>
            <a:r>
              <a:rPr dirty="0"/>
              <a:t> se </a:t>
            </a:r>
            <a:r>
              <a:rPr dirty="0" err="1"/>
              <a:t>řadí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dlouhodobé</a:t>
            </a:r>
            <a:r>
              <a:rPr dirty="0"/>
              <a:t> </a:t>
            </a:r>
            <a:r>
              <a:rPr dirty="0" err="1"/>
              <a:t>působení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válečných</a:t>
            </a:r>
            <a:r>
              <a:rPr dirty="0"/>
              <a:t> </a:t>
            </a:r>
            <a:r>
              <a:rPr dirty="0" err="1"/>
              <a:t>zónách</a:t>
            </a:r>
            <a:r>
              <a:rPr dirty="0"/>
              <a:t>, </a:t>
            </a:r>
            <a:r>
              <a:rPr dirty="0" err="1"/>
              <a:t>negativní</a:t>
            </a:r>
            <a:r>
              <a:rPr dirty="0"/>
              <a:t> </a:t>
            </a:r>
            <a:r>
              <a:rPr dirty="0" err="1"/>
              <a:t>projevy</a:t>
            </a:r>
            <a:r>
              <a:rPr dirty="0"/>
              <a:t> </a:t>
            </a:r>
            <a:r>
              <a:rPr dirty="0" err="1"/>
              <a:t>bojové</a:t>
            </a:r>
            <a:r>
              <a:rPr dirty="0"/>
              <a:t> </a:t>
            </a:r>
            <a:r>
              <a:rPr dirty="0" err="1"/>
              <a:t>činnosti</a:t>
            </a:r>
            <a:r>
              <a:rPr dirty="0"/>
              <a:t>, </a:t>
            </a:r>
            <a:r>
              <a:rPr dirty="0" err="1"/>
              <a:t>intenzivní</a:t>
            </a:r>
            <a:r>
              <a:rPr dirty="0"/>
              <a:t> </a:t>
            </a:r>
            <a:r>
              <a:rPr dirty="0" err="1"/>
              <a:t>působení</a:t>
            </a:r>
            <a:r>
              <a:rPr dirty="0"/>
              <a:t> </a:t>
            </a:r>
            <a:r>
              <a:rPr dirty="0" err="1"/>
              <a:t>stresu</a:t>
            </a:r>
            <a:r>
              <a:rPr dirty="0"/>
              <a:t>, </a:t>
            </a:r>
            <a:r>
              <a:rPr dirty="0" err="1"/>
              <a:t>zajetí</a:t>
            </a:r>
            <a:endParaRPr dirty="0"/>
          </a:p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podmínkách</a:t>
            </a:r>
            <a:r>
              <a:rPr dirty="0"/>
              <a:t> </a:t>
            </a:r>
            <a:r>
              <a:rPr dirty="0" err="1"/>
              <a:t>stojí</a:t>
            </a:r>
            <a:r>
              <a:rPr dirty="0"/>
              <a:t> </a:t>
            </a:r>
            <a:r>
              <a:rPr dirty="0" err="1"/>
              <a:t>mimo</a:t>
            </a:r>
            <a:r>
              <a:rPr dirty="0"/>
              <a:t> oblast </a:t>
            </a:r>
            <a:r>
              <a:rPr dirty="0" err="1"/>
              <a:t>zájmu</a:t>
            </a:r>
            <a:r>
              <a:rPr dirty="0"/>
              <a:t> </a:t>
            </a:r>
            <a:r>
              <a:rPr dirty="0" smtClean="0"/>
              <a:t>(</a:t>
            </a:r>
            <a:r>
              <a:rPr dirty="0" err="1" smtClean="0"/>
              <a:t>nulový</a:t>
            </a:r>
            <a:r>
              <a:rPr dirty="0" smtClean="0"/>
              <a:t> </a:t>
            </a:r>
            <a:r>
              <a:rPr dirty="0" err="1"/>
              <a:t>počet</a:t>
            </a:r>
            <a:r>
              <a:rPr dirty="0"/>
              <a:t> </a:t>
            </a:r>
            <a:r>
              <a:rPr dirty="0" err="1"/>
              <a:t>publikací</a:t>
            </a:r>
            <a:r>
              <a:rPr dirty="0"/>
              <a:t> a </a:t>
            </a:r>
            <a:r>
              <a:rPr dirty="0" err="1"/>
              <a:t>citací</a:t>
            </a:r>
            <a:r>
              <a:rPr dirty="0"/>
              <a:t>)</a:t>
            </a:r>
          </a:p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zahraničí</a:t>
            </a:r>
            <a:r>
              <a:rPr dirty="0"/>
              <a:t> </a:t>
            </a:r>
            <a:r>
              <a:rPr dirty="0" err="1"/>
              <a:t>vojenská</a:t>
            </a:r>
            <a:r>
              <a:rPr dirty="0"/>
              <a:t> </a:t>
            </a:r>
            <a:r>
              <a:rPr dirty="0" err="1"/>
              <a:t>psychologie</a:t>
            </a:r>
            <a:r>
              <a:rPr dirty="0"/>
              <a:t>  - </a:t>
            </a:r>
            <a:r>
              <a:rPr dirty="0" err="1"/>
              <a:t>dynamicky</a:t>
            </a:r>
            <a:r>
              <a:rPr dirty="0"/>
              <a:t> se </a:t>
            </a:r>
            <a:r>
              <a:rPr dirty="0" err="1"/>
              <a:t>rozvíjející</a:t>
            </a:r>
            <a:r>
              <a:rPr dirty="0"/>
              <a:t> </a:t>
            </a:r>
            <a:r>
              <a:rPr dirty="0" err="1"/>
              <a:t>obor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reflektuje</a:t>
            </a:r>
            <a:r>
              <a:rPr dirty="0"/>
              <a:t> </a:t>
            </a:r>
            <a:r>
              <a:rPr dirty="0" err="1"/>
              <a:t>potřeby</a:t>
            </a:r>
            <a:r>
              <a:rPr dirty="0"/>
              <a:t> </a:t>
            </a:r>
            <a:r>
              <a:rPr dirty="0" err="1"/>
              <a:t>současné</a:t>
            </a:r>
            <a:r>
              <a:rPr dirty="0"/>
              <a:t> </a:t>
            </a:r>
            <a:r>
              <a:rPr dirty="0" err="1"/>
              <a:t>vojenské</a:t>
            </a:r>
            <a:r>
              <a:rPr dirty="0"/>
              <a:t> </a:t>
            </a:r>
            <a:r>
              <a:rPr dirty="0" err="1"/>
              <a:t>praxe</a:t>
            </a:r>
            <a:endParaRPr dirty="0"/>
          </a:p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dirty="0" err="1" smtClean="0"/>
              <a:t>d</a:t>
            </a:r>
            <a:r>
              <a:rPr dirty="0" err="1" smtClean="0"/>
              <a:t>ělí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klinickou</a:t>
            </a:r>
            <a:r>
              <a:rPr dirty="0"/>
              <a:t> </a:t>
            </a:r>
            <a:r>
              <a:rPr dirty="0" err="1"/>
              <a:t>vojenskou</a:t>
            </a:r>
            <a:r>
              <a:rPr dirty="0"/>
              <a:t> </a:t>
            </a:r>
            <a:r>
              <a:rPr dirty="0" err="1"/>
              <a:t>psychologii</a:t>
            </a:r>
            <a:r>
              <a:rPr dirty="0"/>
              <a:t> a </a:t>
            </a:r>
            <a:r>
              <a:rPr dirty="0" err="1"/>
              <a:t>vojskovou</a:t>
            </a:r>
            <a:r>
              <a:rPr dirty="0"/>
              <a:t> </a:t>
            </a:r>
            <a:r>
              <a:rPr dirty="0" err="1"/>
              <a:t>psychologii</a:t>
            </a:r>
            <a:endParaRPr dirty="0"/>
          </a:p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b="1" dirty="0" err="1" smtClean="0"/>
              <a:t>k</a:t>
            </a:r>
            <a:r>
              <a:rPr b="1" dirty="0" err="1" smtClean="0"/>
              <a:t>linická</a:t>
            </a:r>
            <a:r>
              <a:rPr b="1" dirty="0" smtClean="0"/>
              <a:t> </a:t>
            </a:r>
            <a:r>
              <a:rPr b="1" dirty="0" err="1"/>
              <a:t>vojenská</a:t>
            </a:r>
            <a:r>
              <a:rPr b="1" dirty="0"/>
              <a:t> </a:t>
            </a:r>
            <a:r>
              <a:rPr b="1" dirty="0" err="1"/>
              <a:t>psychologie</a:t>
            </a:r>
            <a:r>
              <a:rPr b="1" dirty="0"/>
              <a:t> </a:t>
            </a:r>
            <a:r>
              <a:rPr dirty="0"/>
              <a:t>- </a:t>
            </a:r>
            <a:r>
              <a:rPr dirty="0" err="1"/>
              <a:t>zabezpečována</a:t>
            </a:r>
            <a:r>
              <a:rPr dirty="0"/>
              <a:t> </a:t>
            </a:r>
            <a:r>
              <a:rPr dirty="0" err="1"/>
              <a:t>klinickými</a:t>
            </a:r>
            <a:r>
              <a:rPr dirty="0"/>
              <a:t> psychology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vojenských</a:t>
            </a:r>
            <a:r>
              <a:rPr dirty="0"/>
              <a:t> </a:t>
            </a:r>
            <a:r>
              <a:rPr dirty="0" err="1"/>
              <a:t>nemocnicích</a:t>
            </a:r>
            <a:r>
              <a:rPr dirty="0"/>
              <a:t>; </a:t>
            </a:r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úkoly</a:t>
            </a:r>
            <a:r>
              <a:rPr dirty="0"/>
              <a:t> - </a:t>
            </a:r>
            <a:r>
              <a:rPr dirty="0" err="1"/>
              <a:t>posuzování</a:t>
            </a:r>
            <a:r>
              <a:rPr dirty="0"/>
              <a:t> </a:t>
            </a:r>
            <a:r>
              <a:rPr dirty="0" err="1"/>
              <a:t>způsobilosti</a:t>
            </a:r>
            <a:r>
              <a:rPr dirty="0"/>
              <a:t> k </a:t>
            </a:r>
            <a:r>
              <a:rPr dirty="0" err="1"/>
              <a:t>vojenské</a:t>
            </a:r>
            <a:r>
              <a:rPr dirty="0"/>
              <a:t> </a:t>
            </a:r>
            <a:r>
              <a:rPr dirty="0" err="1"/>
              <a:t>službě</a:t>
            </a:r>
            <a:r>
              <a:rPr dirty="0"/>
              <a:t>, </a:t>
            </a:r>
            <a:r>
              <a:rPr dirty="0" err="1"/>
              <a:t>poskytování</a:t>
            </a:r>
            <a:r>
              <a:rPr dirty="0"/>
              <a:t> </a:t>
            </a:r>
            <a:r>
              <a:rPr dirty="0" err="1"/>
              <a:t>krizové</a:t>
            </a:r>
            <a:r>
              <a:rPr dirty="0"/>
              <a:t> </a:t>
            </a:r>
            <a:r>
              <a:rPr dirty="0" err="1"/>
              <a:t>intervence</a:t>
            </a:r>
            <a:r>
              <a:rPr dirty="0"/>
              <a:t> a </a:t>
            </a:r>
            <a:r>
              <a:rPr dirty="0" err="1"/>
              <a:t>psychoterapie</a:t>
            </a:r>
            <a:r>
              <a:rPr dirty="0"/>
              <a:t> </a:t>
            </a:r>
            <a:r>
              <a:rPr dirty="0" err="1"/>
              <a:t>vojákům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rodinným</a:t>
            </a:r>
            <a:r>
              <a:rPr dirty="0"/>
              <a:t> </a:t>
            </a:r>
            <a:r>
              <a:rPr dirty="0" err="1"/>
              <a:t>příslušníkům</a:t>
            </a:r>
            <a:r>
              <a:rPr dirty="0"/>
              <a:t> a </a:t>
            </a:r>
            <a:r>
              <a:rPr dirty="0" err="1"/>
              <a:t>psychodiagnostika</a:t>
            </a:r>
            <a:endParaRPr dirty="0"/>
          </a:p>
          <a:p>
            <a:pPr marL="168765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lang="cs-CZ" b="1" dirty="0" err="1" smtClean="0"/>
              <a:t>v</a:t>
            </a:r>
            <a:r>
              <a:rPr b="1" dirty="0" err="1" smtClean="0"/>
              <a:t>ojsková</a:t>
            </a:r>
            <a:r>
              <a:rPr b="1" dirty="0" smtClean="0"/>
              <a:t> </a:t>
            </a:r>
            <a:r>
              <a:rPr b="1" dirty="0" err="1"/>
              <a:t>psychologie</a:t>
            </a:r>
            <a:r>
              <a:rPr b="1" dirty="0"/>
              <a:t> </a:t>
            </a:r>
            <a:r>
              <a:rPr dirty="0" smtClean="0"/>
              <a:t>(operational </a:t>
            </a:r>
            <a:r>
              <a:rPr dirty="0"/>
              <a:t>psychology) - </a:t>
            </a:r>
            <a:r>
              <a:rPr dirty="0" err="1"/>
              <a:t>soubor</a:t>
            </a:r>
            <a:r>
              <a:rPr dirty="0"/>
              <a:t> </a:t>
            </a:r>
            <a:r>
              <a:rPr dirty="0" err="1"/>
              <a:t>poznatků</a:t>
            </a:r>
            <a:r>
              <a:rPr dirty="0"/>
              <a:t> a </a:t>
            </a:r>
            <a:r>
              <a:rPr dirty="0" err="1"/>
              <a:t>dovedností</a:t>
            </a:r>
            <a:r>
              <a:rPr dirty="0"/>
              <a:t> z </a:t>
            </a:r>
            <a:r>
              <a:rPr dirty="0" err="1"/>
              <a:t>oblasti</a:t>
            </a:r>
            <a:r>
              <a:rPr dirty="0"/>
              <a:t> </a:t>
            </a:r>
            <a:r>
              <a:rPr dirty="0" err="1"/>
              <a:t>psychologie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napomáhají</a:t>
            </a:r>
            <a:r>
              <a:rPr dirty="0"/>
              <a:t> </a:t>
            </a:r>
            <a:r>
              <a:rPr dirty="0" err="1"/>
              <a:t>vojákům</a:t>
            </a:r>
            <a:r>
              <a:rPr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plnění</a:t>
            </a:r>
            <a:r>
              <a:rPr dirty="0"/>
              <a:t>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bojových</a:t>
            </a:r>
            <a:r>
              <a:rPr dirty="0"/>
              <a:t>, </a:t>
            </a:r>
            <a:r>
              <a:rPr dirty="0" err="1"/>
              <a:t>výcvikových</a:t>
            </a:r>
            <a:r>
              <a:rPr dirty="0"/>
              <a:t> a </a:t>
            </a:r>
            <a:r>
              <a:rPr dirty="0" err="1"/>
              <a:t>dalších</a:t>
            </a:r>
            <a:r>
              <a:rPr dirty="0"/>
              <a:t> </a:t>
            </a:r>
            <a:r>
              <a:rPr dirty="0" err="1"/>
              <a:t>činností</a:t>
            </a:r>
            <a:endParaRPr dirty="0"/>
          </a:p>
          <a:p>
            <a:pPr marL="625965" lvl="1" indent="-168765" defTabSz="221806">
              <a:lnSpc>
                <a:spcPct val="100000"/>
              </a:lnSpc>
              <a:spcBef>
                <a:spcPts val="1547"/>
              </a:spcBef>
              <a:defRPr sz="1728"/>
            </a:pPr>
            <a:r>
              <a:rPr dirty="0" err="1" smtClean="0"/>
              <a:t>problematika</a:t>
            </a:r>
            <a:r>
              <a:rPr dirty="0" smtClean="0"/>
              <a:t> </a:t>
            </a:r>
            <a:r>
              <a:rPr dirty="0" err="1"/>
              <a:t>bojového</a:t>
            </a:r>
            <a:r>
              <a:rPr dirty="0"/>
              <a:t> </a:t>
            </a:r>
            <a:r>
              <a:rPr dirty="0" err="1"/>
              <a:t>stresu</a:t>
            </a:r>
            <a:r>
              <a:rPr dirty="0"/>
              <a:t>, </a:t>
            </a:r>
            <a:r>
              <a:rPr dirty="0" err="1"/>
              <a:t>výcviků</a:t>
            </a:r>
            <a:r>
              <a:rPr dirty="0"/>
              <a:t> v </a:t>
            </a:r>
            <a:r>
              <a:rPr dirty="0" err="1"/>
              <a:t>přežití</a:t>
            </a:r>
            <a:r>
              <a:rPr dirty="0"/>
              <a:t> (SERE - Survival, Evasion, </a:t>
            </a:r>
            <a:r>
              <a:rPr dirty="0" err="1"/>
              <a:t>Resistence</a:t>
            </a:r>
            <a:r>
              <a:rPr dirty="0"/>
              <a:t>, Escape), </a:t>
            </a:r>
            <a:r>
              <a:rPr dirty="0" err="1"/>
              <a:t>vyjednávání</a:t>
            </a:r>
            <a:r>
              <a:rPr dirty="0"/>
              <a:t> a </a:t>
            </a:r>
            <a:r>
              <a:rPr dirty="0" err="1"/>
              <a:t>psychologie</a:t>
            </a:r>
            <a:r>
              <a:rPr dirty="0"/>
              <a:t> </a:t>
            </a:r>
            <a:r>
              <a:rPr dirty="0" err="1"/>
              <a:t>terorismu</a:t>
            </a:r>
            <a:r>
              <a:rPr dirty="0"/>
              <a:t>; </a:t>
            </a:r>
            <a:r>
              <a:rPr dirty="0" err="1"/>
              <a:t>nejčastěji</a:t>
            </a:r>
            <a:r>
              <a:rPr dirty="0"/>
              <a:t> </a:t>
            </a:r>
            <a:r>
              <a:rPr dirty="0" err="1"/>
              <a:t>vojenští</a:t>
            </a:r>
            <a:r>
              <a:rPr dirty="0"/>
              <a:t> </a:t>
            </a:r>
            <a:r>
              <a:rPr dirty="0" err="1"/>
              <a:t>psychologové</a:t>
            </a:r>
            <a:r>
              <a:rPr dirty="0"/>
              <a:t> </a:t>
            </a:r>
            <a:r>
              <a:rPr dirty="0" err="1"/>
              <a:t>sloužící</a:t>
            </a:r>
            <a:r>
              <a:rPr dirty="0"/>
              <a:t> u </a:t>
            </a:r>
            <a:r>
              <a:rPr dirty="0" err="1"/>
              <a:t>vojenských</a:t>
            </a:r>
            <a:r>
              <a:rPr dirty="0"/>
              <a:t> </a:t>
            </a:r>
            <a:r>
              <a:rPr dirty="0" err="1"/>
              <a:t>útvarů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vojenských</a:t>
            </a:r>
            <a:r>
              <a:rPr dirty="0"/>
              <a:t> </a:t>
            </a:r>
            <a:r>
              <a:rPr dirty="0" err="1"/>
              <a:t>vzdělávacích</a:t>
            </a:r>
            <a:r>
              <a:rPr dirty="0"/>
              <a:t> </a:t>
            </a:r>
            <a:r>
              <a:rPr dirty="0" err="1"/>
              <a:t>zařízeních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53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istorie"/>
          <p:cNvSpPr txBox="1">
            <a:spLocks noGrp="1"/>
          </p:cNvSpPr>
          <p:nvPr>
            <p:ph type="title"/>
          </p:nvPr>
        </p:nvSpPr>
        <p:spPr>
          <a:xfrm>
            <a:off x="2745971" y="0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Historie</a:t>
            </a:r>
            <a:endParaRPr dirty="0"/>
          </a:p>
        </p:txBody>
      </p:sp>
      <p:sp>
        <p:nvSpPr>
          <p:cNvPr id="126" name="vojenské NPS úzce souvisí  s vývojem vojenské psychologie…"/>
          <p:cNvSpPr txBox="1">
            <a:spLocks noGrp="1"/>
          </p:cNvSpPr>
          <p:nvPr>
            <p:ph type="body" idx="1"/>
          </p:nvPr>
        </p:nvSpPr>
        <p:spPr>
          <a:xfrm>
            <a:off x="685800" y="1645921"/>
            <a:ext cx="10820400" cy="497101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dirty="0" err="1" smtClean="0"/>
              <a:t>vojensk</a:t>
            </a:r>
            <a:r>
              <a:rPr lang="cs-CZ" dirty="0" smtClean="0"/>
              <a:t>á</a:t>
            </a:r>
            <a:r>
              <a:rPr dirty="0" smtClean="0"/>
              <a:t> </a:t>
            </a:r>
            <a:r>
              <a:rPr dirty="0"/>
              <a:t>NPS </a:t>
            </a:r>
            <a:r>
              <a:rPr dirty="0" err="1"/>
              <a:t>úzce</a:t>
            </a:r>
            <a:r>
              <a:rPr dirty="0"/>
              <a:t> </a:t>
            </a:r>
            <a:r>
              <a:rPr dirty="0" err="1"/>
              <a:t>souvisí</a:t>
            </a:r>
            <a:r>
              <a:rPr dirty="0"/>
              <a:t>  s </a:t>
            </a:r>
            <a:r>
              <a:rPr dirty="0" err="1"/>
              <a:t>vývojem</a:t>
            </a:r>
            <a:r>
              <a:rPr dirty="0"/>
              <a:t> </a:t>
            </a:r>
            <a:r>
              <a:rPr dirty="0" err="1"/>
              <a:t>vojenské</a:t>
            </a:r>
            <a:r>
              <a:rPr dirty="0"/>
              <a:t> </a:t>
            </a:r>
            <a:r>
              <a:rPr dirty="0" err="1"/>
              <a:t>psychologie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k</a:t>
            </a:r>
            <a:r>
              <a:rPr dirty="0" err="1" smtClean="0"/>
              <a:t>ořeny</a:t>
            </a:r>
            <a:r>
              <a:rPr dirty="0" smtClean="0"/>
              <a:t> </a:t>
            </a:r>
            <a:r>
              <a:rPr dirty="0"/>
              <a:t>- </a:t>
            </a:r>
            <a:r>
              <a:rPr lang="cs-CZ" dirty="0" err="1" smtClean="0"/>
              <a:t>o</a:t>
            </a:r>
            <a:r>
              <a:rPr dirty="0" err="1" smtClean="0"/>
              <a:t>bdobí</a:t>
            </a:r>
            <a:r>
              <a:rPr dirty="0" smtClean="0"/>
              <a:t>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světové</a:t>
            </a:r>
            <a:r>
              <a:rPr dirty="0"/>
              <a:t> </a:t>
            </a:r>
            <a:r>
              <a:rPr dirty="0" err="1"/>
              <a:t>války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v</a:t>
            </a:r>
            <a:r>
              <a:rPr dirty="0" err="1" smtClean="0"/>
              <a:t>ytvoření</a:t>
            </a:r>
            <a:r>
              <a:rPr dirty="0" smtClean="0"/>
              <a:t> </a:t>
            </a:r>
            <a:r>
              <a:rPr dirty="0" err="1"/>
              <a:t>inteligenčních</a:t>
            </a:r>
            <a:r>
              <a:rPr dirty="0"/>
              <a:t> </a:t>
            </a:r>
            <a:r>
              <a:rPr dirty="0" err="1"/>
              <a:t>testů</a:t>
            </a:r>
            <a:r>
              <a:rPr dirty="0"/>
              <a:t> Army Alpha/ Beta </a:t>
            </a:r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dirty="0"/>
              <a:t>Army Alpha </a:t>
            </a:r>
            <a:r>
              <a:rPr dirty="0" err="1"/>
              <a:t>předcházel</a:t>
            </a:r>
            <a:r>
              <a:rPr dirty="0"/>
              <a:t> </a:t>
            </a:r>
            <a:r>
              <a:rPr dirty="0" err="1"/>
              <a:t>vývoji</a:t>
            </a:r>
            <a:r>
              <a:rPr dirty="0"/>
              <a:t> </a:t>
            </a:r>
            <a:r>
              <a:rPr dirty="0" err="1"/>
              <a:t>Wechlesr</a:t>
            </a:r>
            <a:r>
              <a:rPr dirty="0"/>
              <a:t> Bellevue Scale, </a:t>
            </a:r>
            <a:r>
              <a:rPr dirty="0" err="1"/>
              <a:t>předchůdce</a:t>
            </a:r>
            <a:r>
              <a:rPr dirty="0"/>
              <a:t> WAIS</a:t>
            </a:r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v</a:t>
            </a:r>
            <a:r>
              <a:rPr dirty="0" err="1" smtClean="0"/>
              <a:t>znik</a:t>
            </a:r>
            <a:r>
              <a:rPr dirty="0" smtClean="0"/>
              <a:t> </a:t>
            </a:r>
            <a:r>
              <a:rPr dirty="0" err="1"/>
              <a:t>vojenské</a:t>
            </a:r>
            <a:r>
              <a:rPr dirty="0"/>
              <a:t> NPS </a:t>
            </a:r>
            <a:r>
              <a:rPr dirty="0" err="1"/>
              <a:t>dáván</a:t>
            </a:r>
            <a:r>
              <a:rPr dirty="0"/>
              <a:t> do </a:t>
            </a:r>
            <a:r>
              <a:rPr dirty="0" err="1"/>
              <a:t>souvislosti</a:t>
            </a:r>
            <a:r>
              <a:rPr dirty="0"/>
              <a:t> se </a:t>
            </a:r>
            <a:r>
              <a:rPr dirty="0" err="1"/>
              <a:t>snahami</a:t>
            </a:r>
            <a:r>
              <a:rPr dirty="0"/>
              <a:t> o </a:t>
            </a:r>
            <a:r>
              <a:rPr dirty="0" err="1"/>
              <a:t>zhodnocení</a:t>
            </a:r>
            <a:r>
              <a:rPr dirty="0"/>
              <a:t> </a:t>
            </a:r>
            <a:r>
              <a:rPr dirty="0" err="1"/>
              <a:t>mentálního</a:t>
            </a:r>
            <a:r>
              <a:rPr dirty="0"/>
              <a:t> a </a:t>
            </a:r>
            <a:r>
              <a:rPr dirty="0" err="1"/>
              <a:t>zdravotního</a:t>
            </a:r>
            <a:r>
              <a:rPr dirty="0"/>
              <a:t> </a:t>
            </a:r>
            <a:r>
              <a:rPr dirty="0" err="1"/>
              <a:t>stavu</a:t>
            </a:r>
            <a:r>
              <a:rPr dirty="0"/>
              <a:t> a o </a:t>
            </a:r>
            <a:r>
              <a:rPr dirty="0" err="1"/>
              <a:t>neurologickou</a:t>
            </a:r>
            <a:r>
              <a:rPr dirty="0"/>
              <a:t> </a:t>
            </a:r>
            <a:r>
              <a:rPr dirty="0" err="1"/>
              <a:t>rehabilitaci</a:t>
            </a:r>
            <a:r>
              <a:rPr dirty="0"/>
              <a:t> </a:t>
            </a:r>
            <a:r>
              <a:rPr dirty="0" err="1"/>
              <a:t>velkého</a:t>
            </a:r>
            <a:r>
              <a:rPr dirty="0"/>
              <a:t> </a:t>
            </a:r>
            <a:r>
              <a:rPr dirty="0" err="1"/>
              <a:t>množství</a:t>
            </a:r>
            <a:r>
              <a:rPr dirty="0"/>
              <a:t> </a:t>
            </a:r>
            <a:r>
              <a:rPr dirty="0" err="1"/>
              <a:t>vojáků</a:t>
            </a:r>
            <a:r>
              <a:rPr dirty="0"/>
              <a:t> s </a:t>
            </a:r>
            <a:r>
              <a:rPr dirty="0" err="1"/>
              <a:t>poraněním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</a:t>
            </a:r>
            <a:r>
              <a:rPr dirty="0" err="1"/>
              <a:t>způsobeným</a:t>
            </a:r>
            <a:r>
              <a:rPr dirty="0"/>
              <a:t> </a:t>
            </a:r>
            <a:r>
              <a:rPr dirty="0" err="1"/>
              <a:t>bojovou</a:t>
            </a:r>
            <a:r>
              <a:rPr dirty="0"/>
              <a:t> </a:t>
            </a:r>
            <a:r>
              <a:rPr dirty="0" err="1"/>
              <a:t>činností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j</a:t>
            </a:r>
            <a:r>
              <a:rPr dirty="0" err="1" smtClean="0"/>
              <a:t>eště</a:t>
            </a:r>
            <a:r>
              <a:rPr dirty="0" smtClean="0"/>
              <a:t> </a:t>
            </a:r>
            <a:r>
              <a:rPr dirty="0" err="1"/>
              <a:t>větší</a:t>
            </a:r>
            <a:r>
              <a:rPr dirty="0"/>
              <a:t> </a:t>
            </a:r>
            <a:r>
              <a:rPr dirty="0" err="1"/>
              <a:t>potřeba</a:t>
            </a:r>
            <a:r>
              <a:rPr dirty="0"/>
              <a:t> </a:t>
            </a:r>
            <a:r>
              <a:rPr dirty="0" err="1"/>
              <a:t>rehabilitace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poranění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</a:t>
            </a:r>
            <a:r>
              <a:rPr dirty="0" err="1"/>
              <a:t>během</a:t>
            </a:r>
            <a:r>
              <a:rPr dirty="0"/>
              <a:t> </a:t>
            </a:r>
            <a:r>
              <a:rPr dirty="0" err="1"/>
              <a:t>druhé</a:t>
            </a:r>
            <a:r>
              <a:rPr dirty="0"/>
              <a:t> </a:t>
            </a:r>
            <a:r>
              <a:rPr dirty="0" err="1"/>
              <a:t>světové</a:t>
            </a:r>
            <a:r>
              <a:rPr dirty="0"/>
              <a:t> </a:t>
            </a:r>
            <a:r>
              <a:rPr dirty="0" err="1"/>
              <a:t>války</a:t>
            </a:r>
            <a:r>
              <a:rPr dirty="0"/>
              <a:t>- </a:t>
            </a:r>
            <a:r>
              <a:rPr dirty="0" err="1"/>
              <a:t>díky</a:t>
            </a:r>
            <a:r>
              <a:rPr dirty="0"/>
              <a:t> </a:t>
            </a:r>
            <a:r>
              <a:rPr dirty="0" err="1"/>
              <a:t>tomu</a:t>
            </a:r>
            <a:r>
              <a:rPr dirty="0"/>
              <a:t> </a:t>
            </a:r>
            <a:r>
              <a:rPr dirty="0" err="1"/>
              <a:t>pokračoval</a:t>
            </a:r>
            <a:r>
              <a:rPr dirty="0"/>
              <a:t> </a:t>
            </a:r>
            <a:r>
              <a:rPr dirty="0" err="1"/>
              <a:t>vývoj</a:t>
            </a:r>
            <a:r>
              <a:rPr dirty="0"/>
              <a:t> </a:t>
            </a:r>
            <a:r>
              <a:rPr dirty="0" err="1"/>
              <a:t>nových</a:t>
            </a:r>
            <a:r>
              <a:rPr dirty="0"/>
              <a:t> </a:t>
            </a:r>
            <a:r>
              <a:rPr dirty="0" err="1"/>
              <a:t>psychologických</a:t>
            </a:r>
            <a:r>
              <a:rPr dirty="0"/>
              <a:t> </a:t>
            </a:r>
            <a:r>
              <a:rPr dirty="0" err="1"/>
              <a:t>testů</a:t>
            </a:r>
            <a:r>
              <a:rPr dirty="0"/>
              <a:t>, z </a:t>
            </a:r>
            <a:r>
              <a:rPr dirty="0" err="1"/>
              <a:t>nichž</a:t>
            </a:r>
            <a:r>
              <a:rPr dirty="0"/>
              <a:t> </a:t>
            </a:r>
            <a:r>
              <a:rPr dirty="0" err="1"/>
              <a:t>některé</a:t>
            </a:r>
            <a:r>
              <a:rPr dirty="0"/>
              <a:t> </a:t>
            </a:r>
            <a:r>
              <a:rPr dirty="0" err="1"/>
              <a:t>dodnes</a:t>
            </a:r>
            <a:r>
              <a:rPr dirty="0"/>
              <a:t> </a:t>
            </a:r>
            <a:r>
              <a:rPr dirty="0" err="1"/>
              <a:t>zůstávají</a:t>
            </a:r>
            <a:r>
              <a:rPr dirty="0"/>
              <a:t>  </a:t>
            </a:r>
            <a:r>
              <a:rPr dirty="0" err="1"/>
              <a:t>důležitou</a:t>
            </a:r>
            <a:r>
              <a:rPr dirty="0"/>
              <a:t> </a:t>
            </a:r>
            <a:r>
              <a:rPr dirty="0" err="1"/>
              <a:t>součástí</a:t>
            </a:r>
            <a:r>
              <a:rPr dirty="0"/>
              <a:t> </a:t>
            </a:r>
            <a:r>
              <a:rPr dirty="0" err="1"/>
              <a:t>testových</a:t>
            </a:r>
            <a:r>
              <a:rPr dirty="0"/>
              <a:t> </a:t>
            </a:r>
            <a:r>
              <a:rPr dirty="0" err="1"/>
              <a:t>baterií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s</a:t>
            </a:r>
            <a:r>
              <a:rPr dirty="0" err="1" smtClean="0"/>
              <a:t>vůj</a:t>
            </a:r>
            <a:r>
              <a:rPr dirty="0" smtClean="0"/>
              <a:t> </a:t>
            </a:r>
            <a:r>
              <a:rPr dirty="0"/>
              <a:t>debut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experimentální</a:t>
            </a:r>
            <a:r>
              <a:rPr dirty="0"/>
              <a:t> </a:t>
            </a:r>
            <a:r>
              <a:rPr dirty="0" err="1"/>
              <a:t>metoda</a:t>
            </a:r>
            <a:r>
              <a:rPr dirty="0"/>
              <a:t> pro </a:t>
            </a:r>
            <a:r>
              <a:rPr dirty="0" err="1"/>
              <a:t>výběry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základě</a:t>
            </a:r>
            <a:r>
              <a:rPr dirty="0"/>
              <a:t> </a:t>
            </a:r>
            <a:r>
              <a:rPr dirty="0" err="1"/>
              <a:t>osobnostních</a:t>
            </a:r>
            <a:r>
              <a:rPr dirty="0"/>
              <a:t> </a:t>
            </a:r>
            <a:r>
              <a:rPr dirty="0" err="1"/>
              <a:t>faktorů</a:t>
            </a:r>
            <a:r>
              <a:rPr dirty="0"/>
              <a:t> </a:t>
            </a:r>
            <a:r>
              <a:rPr dirty="0" err="1"/>
              <a:t>zažily</a:t>
            </a:r>
            <a:r>
              <a:rPr dirty="0"/>
              <a:t> MMPI </a:t>
            </a:r>
            <a:r>
              <a:rPr dirty="0" err="1"/>
              <a:t>nebo</a:t>
            </a:r>
            <a:r>
              <a:rPr dirty="0"/>
              <a:t> TMT</a:t>
            </a:r>
          </a:p>
        </p:txBody>
      </p:sp>
    </p:spTree>
    <p:extLst>
      <p:ext uri="{BB962C8B-B14F-4D97-AF65-F5344CB8AC3E}">
        <p14:creationId xmlns:p14="http://schemas.microsoft.com/office/powerpoint/2010/main" val="476450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ručná histor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Stručná historie</a:t>
            </a:r>
          </a:p>
        </p:txBody>
      </p:sp>
      <p:sp>
        <p:nvSpPr>
          <p:cNvPr id="123" name="Moderní a poměrně mladá aplikační oblast využití NPS poznatků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m</a:t>
            </a:r>
            <a:r>
              <a:rPr dirty="0" err="1" smtClean="0"/>
              <a:t>oderní</a:t>
            </a:r>
            <a:r>
              <a:rPr dirty="0" smtClean="0"/>
              <a:t> </a:t>
            </a:r>
            <a:r>
              <a:rPr dirty="0"/>
              <a:t>a </a:t>
            </a:r>
            <a:r>
              <a:rPr dirty="0" err="1"/>
              <a:t>poměrně</a:t>
            </a:r>
            <a:r>
              <a:rPr dirty="0"/>
              <a:t> </a:t>
            </a:r>
            <a:r>
              <a:rPr dirty="0" err="1"/>
              <a:t>mladá</a:t>
            </a:r>
            <a:r>
              <a:rPr dirty="0"/>
              <a:t> </a:t>
            </a:r>
            <a:r>
              <a:rPr dirty="0" err="1"/>
              <a:t>aplikační</a:t>
            </a:r>
            <a:r>
              <a:rPr dirty="0"/>
              <a:t> oblast </a:t>
            </a:r>
            <a:r>
              <a:rPr dirty="0" err="1"/>
              <a:t>využití</a:t>
            </a:r>
            <a:r>
              <a:rPr dirty="0"/>
              <a:t> NPS </a:t>
            </a:r>
            <a:r>
              <a:rPr dirty="0" err="1"/>
              <a:t>poznatků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z</a:t>
            </a:r>
            <a:r>
              <a:rPr dirty="0" smtClean="0"/>
              <a:t>a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případ</a:t>
            </a:r>
            <a:r>
              <a:rPr dirty="0"/>
              <a:t> </a:t>
            </a:r>
            <a:r>
              <a:rPr dirty="0" err="1"/>
              <a:t>využití</a:t>
            </a:r>
            <a:r>
              <a:rPr dirty="0"/>
              <a:t> NPS </a:t>
            </a:r>
            <a:r>
              <a:rPr dirty="0" err="1"/>
              <a:t>poznatků</a:t>
            </a:r>
            <a:r>
              <a:rPr dirty="0"/>
              <a:t> v </a:t>
            </a:r>
            <a:r>
              <a:rPr dirty="0" err="1"/>
              <a:t>právním</a:t>
            </a:r>
            <a:r>
              <a:rPr dirty="0"/>
              <a:t> </a:t>
            </a:r>
            <a:r>
              <a:rPr dirty="0" err="1"/>
              <a:t>sporu</a:t>
            </a:r>
            <a:r>
              <a:rPr dirty="0"/>
              <a:t> je </a:t>
            </a:r>
            <a:r>
              <a:rPr dirty="0" err="1"/>
              <a:t>považováno</a:t>
            </a:r>
            <a:r>
              <a:rPr dirty="0"/>
              <a:t> </a:t>
            </a:r>
            <a:r>
              <a:rPr dirty="0" err="1"/>
              <a:t>svědectví</a:t>
            </a:r>
            <a:r>
              <a:rPr dirty="0"/>
              <a:t> </a:t>
            </a:r>
            <a:r>
              <a:rPr dirty="0" err="1"/>
              <a:t>Reitana</a:t>
            </a:r>
            <a:r>
              <a:rPr dirty="0"/>
              <a:t> v </a:t>
            </a:r>
            <a:r>
              <a:rPr dirty="0" err="1"/>
              <a:t>případu</a:t>
            </a:r>
            <a:r>
              <a:rPr dirty="0"/>
              <a:t> </a:t>
            </a:r>
            <a:r>
              <a:rPr dirty="0" err="1"/>
              <a:t>poranění</a:t>
            </a:r>
            <a:r>
              <a:rPr dirty="0"/>
              <a:t> </a:t>
            </a:r>
            <a:r>
              <a:rPr dirty="0" err="1"/>
              <a:t>hlavy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nebylo</a:t>
            </a:r>
            <a:r>
              <a:rPr dirty="0"/>
              <a:t> </a:t>
            </a:r>
            <a:r>
              <a:rPr dirty="0" err="1"/>
              <a:t>ovšem</a:t>
            </a:r>
            <a:r>
              <a:rPr dirty="0"/>
              <a:t> </a:t>
            </a:r>
            <a:r>
              <a:rPr dirty="0" err="1"/>
              <a:t>soudem</a:t>
            </a:r>
            <a:r>
              <a:rPr dirty="0"/>
              <a:t> </a:t>
            </a:r>
            <a:r>
              <a:rPr dirty="0" err="1"/>
              <a:t>přijato</a:t>
            </a:r>
            <a:r>
              <a:rPr dirty="0"/>
              <a:t>, </a:t>
            </a:r>
            <a:r>
              <a:rPr dirty="0" err="1"/>
              <a:t>protože</a:t>
            </a:r>
            <a:r>
              <a:rPr dirty="0"/>
              <a:t> </a:t>
            </a:r>
            <a:r>
              <a:rPr dirty="0" err="1"/>
              <a:t>nebyl</a:t>
            </a:r>
            <a:r>
              <a:rPr dirty="0"/>
              <a:t> </a:t>
            </a:r>
            <a:r>
              <a:rPr dirty="0" err="1"/>
              <a:t>lékař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o</a:t>
            </a:r>
            <a:r>
              <a:rPr dirty="0" err="1" smtClean="0"/>
              <a:t>bdobný</a:t>
            </a:r>
            <a:r>
              <a:rPr dirty="0" smtClean="0"/>
              <a:t> </a:t>
            </a:r>
            <a:r>
              <a:rPr dirty="0" err="1"/>
              <a:t>případ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Francii</a:t>
            </a:r>
            <a:r>
              <a:rPr dirty="0"/>
              <a:t> v </a:t>
            </a:r>
            <a:r>
              <a:rPr dirty="0" err="1"/>
              <a:t>polovině</a:t>
            </a:r>
            <a:r>
              <a:rPr dirty="0"/>
              <a:t> 80. let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s</a:t>
            </a:r>
            <a:r>
              <a:rPr dirty="0" err="1" smtClean="0"/>
              <a:t>ituace</a:t>
            </a:r>
            <a:r>
              <a:rPr dirty="0" smtClean="0"/>
              <a:t> </a:t>
            </a:r>
            <a:r>
              <a:rPr dirty="0" err="1"/>
              <a:t>trvá</a:t>
            </a:r>
            <a:r>
              <a:rPr dirty="0"/>
              <a:t> </a:t>
            </a:r>
            <a:r>
              <a:rPr dirty="0" err="1"/>
              <a:t>doteď</a:t>
            </a:r>
            <a:r>
              <a:rPr dirty="0"/>
              <a:t> - </a:t>
            </a:r>
            <a:r>
              <a:rPr dirty="0" err="1"/>
              <a:t>klinický</a:t>
            </a:r>
            <a:r>
              <a:rPr dirty="0"/>
              <a:t> NPS se </a:t>
            </a:r>
            <a:r>
              <a:rPr dirty="0" err="1"/>
              <a:t>nemůže</a:t>
            </a:r>
            <a:r>
              <a:rPr dirty="0"/>
              <a:t> </a:t>
            </a:r>
            <a:r>
              <a:rPr dirty="0" err="1"/>
              <a:t>vyjádřit</a:t>
            </a:r>
            <a:r>
              <a:rPr dirty="0"/>
              <a:t> k </a:t>
            </a:r>
            <a:r>
              <a:rPr dirty="0" err="1"/>
              <a:t>postižení</a:t>
            </a:r>
            <a:r>
              <a:rPr dirty="0"/>
              <a:t> </a:t>
            </a:r>
            <a:r>
              <a:rPr dirty="0" err="1"/>
              <a:t>osoby</a:t>
            </a:r>
            <a:r>
              <a:rPr dirty="0"/>
              <a:t> </a:t>
            </a:r>
            <a:r>
              <a:rPr dirty="0" err="1"/>
              <a:t>sám</a:t>
            </a:r>
            <a:r>
              <a:rPr dirty="0"/>
              <a:t>, je </a:t>
            </a:r>
            <a:r>
              <a:rPr dirty="0" err="1"/>
              <a:t>pouze</a:t>
            </a:r>
            <a:r>
              <a:rPr dirty="0"/>
              <a:t> </a:t>
            </a:r>
            <a:r>
              <a:rPr dirty="0" err="1"/>
              <a:t>poskytovatelem</a:t>
            </a:r>
            <a:r>
              <a:rPr dirty="0"/>
              <a:t> </a:t>
            </a:r>
            <a:r>
              <a:rPr dirty="0" err="1"/>
              <a:t>podkladů</a:t>
            </a:r>
            <a:r>
              <a:rPr dirty="0"/>
              <a:t> pro </a:t>
            </a:r>
            <a:r>
              <a:rPr dirty="0" err="1" smtClean="0"/>
              <a:t>znalce</a:t>
            </a:r>
            <a:r>
              <a:rPr lang="cs-CZ" dirty="0" smtClean="0"/>
              <a:t> </a:t>
            </a:r>
            <a:r>
              <a:rPr dirty="0" smtClean="0"/>
              <a:t>-</a:t>
            </a:r>
            <a:r>
              <a:rPr lang="cs-CZ" dirty="0" smtClean="0"/>
              <a:t> </a:t>
            </a:r>
            <a:r>
              <a:rPr dirty="0" err="1" smtClean="0"/>
              <a:t>lékaře</a:t>
            </a:r>
            <a:r>
              <a:rPr dirty="0" smtClean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přizvaný</a:t>
            </a:r>
            <a:r>
              <a:rPr dirty="0"/>
              <a:t> </a:t>
            </a:r>
            <a:r>
              <a:rPr dirty="0" err="1"/>
              <a:t>specialista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789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lavní oblasti zájmu vojenské NPS"/>
          <p:cNvSpPr txBox="1">
            <a:spLocks noGrp="1"/>
          </p:cNvSpPr>
          <p:nvPr>
            <p:ph type="title"/>
          </p:nvPr>
        </p:nvSpPr>
        <p:spPr>
          <a:xfrm>
            <a:off x="2895600" y="490053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Hlavní</a:t>
            </a:r>
            <a:r>
              <a:rPr sz="4000" dirty="0"/>
              <a:t> </a:t>
            </a:r>
            <a:r>
              <a:rPr sz="4000" dirty="0" err="1"/>
              <a:t>oblasti</a:t>
            </a:r>
            <a:r>
              <a:rPr sz="4000" dirty="0"/>
              <a:t> </a:t>
            </a:r>
            <a:r>
              <a:rPr sz="4000" dirty="0" err="1"/>
              <a:t>zájmu</a:t>
            </a:r>
            <a:r>
              <a:rPr sz="4000" dirty="0"/>
              <a:t> </a:t>
            </a:r>
            <a:r>
              <a:rPr sz="4000" dirty="0" err="1"/>
              <a:t>vojenské</a:t>
            </a:r>
            <a:r>
              <a:rPr sz="4000" dirty="0"/>
              <a:t> NPS</a:t>
            </a:r>
          </a:p>
        </p:txBody>
      </p:sp>
      <p:sp>
        <p:nvSpPr>
          <p:cNvPr id="129" name="Posouzení způsobilosti ke službě…"/>
          <p:cNvSpPr txBox="1">
            <a:spLocks noGrp="1"/>
          </p:cNvSpPr>
          <p:nvPr>
            <p:ph type="body" idx="1"/>
          </p:nvPr>
        </p:nvSpPr>
        <p:spPr>
          <a:xfrm>
            <a:off x="685800" y="1928553"/>
            <a:ext cx="10820400" cy="466343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p</a:t>
            </a:r>
            <a:r>
              <a:rPr dirty="0" err="1" smtClean="0"/>
              <a:t>osouzení</a:t>
            </a:r>
            <a:r>
              <a:rPr dirty="0" smtClean="0"/>
              <a:t> </a:t>
            </a:r>
            <a:r>
              <a:rPr dirty="0" err="1"/>
              <a:t>způsobilosti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službě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n</a:t>
            </a:r>
            <a:r>
              <a:rPr dirty="0" err="1" smtClean="0"/>
              <a:t>ároky</a:t>
            </a:r>
            <a:r>
              <a:rPr dirty="0" smtClean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vojáky</a:t>
            </a:r>
            <a:r>
              <a:rPr dirty="0"/>
              <a:t> </a:t>
            </a:r>
            <a:r>
              <a:rPr dirty="0" err="1"/>
              <a:t>rostou</a:t>
            </a:r>
            <a:r>
              <a:rPr dirty="0"/>
              <a:t>, </a:t>
            </a:r>
            <a:r>
              <a:rPr dirty="0" err="1"/>
              <a:t>zbraňové</a:t>
            </a:r>
            <a:r>
              <a:rPr dirty="0"/>
              <a:t> a </a:t>
            </a:r>
            <a:r>
              <a:rPr dirty="0" err="1"/>
              <a:t>informační</a:t>
            </a:r>
            <a:r>
              <a:rPr dirty="0"/>
              <a:t> </a:t>
            </a:r>
            <a:r>
              <a:rPr dirty="0" err="1"/>
              <a:t>systémy</a:t>
            </a:r>
            <a:r>
              <a:rPr dirty="0"/>
              <a:t> se </a:t>
            </a:r>
            <a:r>
              <a:rPr dirty="0" err="1"/>
              <a:t>stávají</a:t>
            </a:r>
            <a:r>
              <a:rPr dirty="0"/>
              <a:t> </a:t>
            </a:r>
            <a:r>
              <a:rPr dirty="0" err="1"/>
              <a:t>složitějšími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smtClean="0"/>
              <a:t>p</a:t>
            </a:r>
            <a:r>
              <a:rPr dirty="0" smtClean="0"/>
              <a:t>o </a:t>
            </a:r>
            <a:r>
              <a:rPr dirty="0" err="1"/>
              <a:t>vojácích</a:t>
            </a:r>
            <a:r>
              <a:rPr dirty="0"/>
              <a:t> je </a:t>
            </a:r>
            <a:r>
              <a:rPr dirty="0" err="1"/>
              <a:t>požadován</a:t>
            </a:r>
            <a:r>
              <a:rPr dirty="0"/>
              <a:t> </a:t>
            </a:r>
            <a:r>
              <a:rPr dirty="0" err="1"/>
              <a:t>výborný</a:t>
            </a:r>
            <a:r>
              <a:rPr dirty="0"/>
              <a:t> </a:t>
            </a:r>
            <a:r>
              <a:rPr dirty="0" err="1"/>
              <a:t>zdravotní</a:t>
            </a:r>
            <a:r>
              <a:rPr dirty="0"/>
              <a:t> </a:t>
            </a:r>
            <a:r>
              <a:rPr dirty="0" err="1"/>
              <a:t>stav</a:t>
            </a:r>
            <a:r>
              <a:rPr dirty="0"/>
              <a:t>, </a:t>
            </a: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odborná</a:t>
            </a:r>
            <a:r>
              <a:rPr dirty="0"/>
              <a:t> </a:t>
            </a:r>
            <a:r>
              <a:rPr dirty="0" err="1" smtClean="0"/>
              <a:t>připravenost</a:t>
            </a:r>
            <a:r>
              <a:rPr dirty="0" smtClean="0"/>
              <a:t>, </a:t>
            </a:r>
            <a:r>
              <a:rPr dirty="0" err="1"/>
              <a:t>dobré</a:t>
            </a:r>
            <a:r>
              <a:rPr dirty="0"/>
              <a:t> </a:t>
            </a:r>
            <a:r>
              <a:rPr dirty="0" err="1"/>
              <a:t>osobnostní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předpoklady</a:t>
            </a:r>
            <a:r>
              <a:rPr dirty="0"/>
              <a:t>, </a:t>
            </a:r>
            <a:r>
              <a:rPr dirty="0" err="1"/>
              <a:t>schopnost</a:t>
            </a:r>
            <a:r>
              <a:rPr dirty="0"/>
              <a:t> </a:t>
            </a:r>
            <a:r>
              <a:rPr dirty="0" err="1"/>
              <a:t>týmové</a:t>
            </a:r>
            <a:r>
              <a:rPr dirty="0"/>
              <a:t> </a:t>
            </a:r>
            <a:r>
              <a:rPr dirty="0" err="1"/>
              <a:t>spolupráce</a:t>
            </a:r>
            <a:r>
              <a:rPr dirty="0"/>
              <a:t>, </a:t>
            </a:r>
            <a:r>
              <a:rPr dirty="0" err="1"/>
              <a:t>flexibilita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o</a:t>
            </a:r>
            <a:r>
              <a:rPr dirty="0" err="1" smtClean="0"/>
              <a:t>dolnost</a:t>
            </a:r>
            <a:r>
              <a:rPr dirty="0" smtClean="0"/>
              <a:t> </a:t>
            </a:r>
            <a:r>
              <a:rPr dirty="0" err="1"/>
              <a:t>vůči</a:t>
            </a:r>
            <a:r>
              <a:rPr dirty="0"/>
              <a:t> </a:t>
            </a:r>
            <a:r>
              <a:rPr dirty="0" err="1"/>
              <a:t>dlouhodobě</a:t>
            </a:r>
            <a:r>
              <a:rPr dirty="0"/>
              <a:t> </a:t>
            </a:r>
            <a:r>
              <a:rPr dirty="0" err="1"/>
              <a:t>působícími</a:t>
            </a:r>
            <a:r>
              <a:rPr dirty="0"/>
              <a:t> </a:t>
            </a:r>
            <a:r>
              <a:rPr dirty="0" err="1"/>
              <a:t>stresu</a:t>
            </a:r>
            <a:r>
              <a:rPr dirty="0"/>
              <a:t>, </a:t>
            </a:r>
            <a:r>
              <a:rPr dirty="0" err="1"/>
              <a:t>připravenost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službu</a:t>
            </a:r>
            <a:r>
              <a:rPr dirty="0"/>
              <a:t> v </a:t>
            </a:r>
            <a:r>
              <a:rPr dirty="0" err="1"/>
              <a:t>odlišných</a:t>
            </a:r>
            <a:r>
              <a:rPr dirty="0"/>
              <a:t> </a:t>
            </a:r>
            <a:r>
              <a:rPr dirty="0" err="1"/>
              <a:t>klimatických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kulturních</a:t>
            </a:r>
            <a:r>
              <a:rPr dirty="0"/>
              <a:t> </a:t>
            </a:r>
            <a:r>
              <a:rPr dirty="0" err="1"/>
              <a:t>podmínkách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z</a:t>
            </a:r>
            <a:r>
              <a:rPr dirty="0" err="1" smtClean="0"/>
              <a:t>dravotní</a:t>
            </a:r>
            <a:r>
              <a:rPr dirty="0" smtClean="0"/>
              <a:t> </a:t>
            </a:r>
            <a:r>
              <a:rPr dirty="0" err="1"/>
              <a:t>způsobilost</a:t>
            </a:r>
            <a:r>
              <a:rPr dirty="0"/>
              <a:t> </a:t>
            </a:r>
            <a:r>
              <a:rPr dirty="0" err="1"/>
              <a:t>zahrnuje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klinicko-psychologické</a:t>
            </a:r>
            <a:r>
              <a:rPr dirty="0"/>
              <a:t> </a:t>
            </a:r>
            <a:r>
              <a:rPr dirty="0" err="1"/>
              <a:t>vyšetření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err="1" smtClean="0"/>
              <a:t>p</a:t>
            </a:r>
            <a:r>
              <a:rPr dirty="0" err="1" smtClean="0"/>
              <a:t>odmínky</a:t>
            </a:r>
            <a:r>
              <a:rPr dirty="0" smtClean="0"/>
              <a:t> </a:t>
            </a:r>
            <a:r>
              <a:rPr dirty="0"/>
              <a:t>a </a:t>
            </a:r>
            <a:r>
              <a:rPr dirty="0" err="1"/>
              <a:t>průběh</a:t>
            </a:r>
            <a:r>
              <a:rPr dirty="0"/>
              <a:t> </a:t>
            </a:r>
            <a:r>
              <a:rPr dirty="0" err="1"/>
              <a:t>posouzení</a:t>
            </a:r>
            <a:r>
              <a:rPr dirty="0"/>
              <a:t> pro </a:t>
            </a:r>
            <a:r>
              <a:rPr dirty="0" err="1"/>
              <a:t>potřeby</a:t>
            </a:r>
            <a:r>
              <a:rPr dirty="0"/>
              <a:t> </a:t>
            </a:r>
            <a:r>
              <a:rPr dirty="0" err="1"/>
              <a:t>české</a:t>
            </a:r>
            <a:r>
              <a:rPr dirty="0"/>
              <a:t> </a:t>
            </a:r>
            <a:r>
              <a:rPr dirty="0" err="1"/>
              <a:t>armády</a:t>
            </a:r>
            <a:r>
              <a:rPr dirty="0"/>
              <a:t> </a:t>
            </a:r>
            <a:r>
              <a:rPr dirty="0" err="1"/>
              <a:t>vymezuje</a:t>
            </a:r>
            <a:r>
              <a:rPr dirty="0"/>
              <a:t> </a:t>
            </a:r>
            <a:r>
              <a:rPr dirty="0" err="1"/>
              <a:t>vyhláška</a:t>
            </a:r>
            <a:r>
              <a:rPr dirty="0"/>
              <a:t> č. 103/2005 Sb. </a:t>
            </a:r>
            <a:r>
              <a:rPr lang="cs-CZ" dirty="0" smtClean="0"/>
              <a:t>o</a:t>
            </a:r>
            <a:r>
              <a:rPr dirty="0" smtClean="0"/>
              <a:t> </a:t>
            </a:r>
            <a:r>
              <a:rPr dirty="0" err="1"/>
              <a:t>zdravotní</a:t>
            </a:r>
            <a:r>
              <a:rPr dirty="0"/>
              <a:t> </a:t>
            </a:r>
            <a:r>
              <a:rPr dirty="0" err="1"/>
              <a:t>způsobilosti</a:t>
            </a:r>
            <a:r>
              <a:rPr dirty="0"/>
              <a:t> k </a:t>
            </a:r>
            <a:r>
              <a:rPr dirty="0" err="1"/>
              <a:t>vojenské</a:t>
            </a:r>
            <a:r>
              <a:rPr dirty="0"/>
              <a:t> </a:t>
            </a:r>
            <a:r>
              <a:rPr dirty="0" err="1"/>
              <a:t>službě</a:t>
            </a:r>
            <a:endParaRPr dirty="0"/>
          </a:p>
          <a:p>
            <a:pPr marL="209394" indent="-209394" defTabSz="275203">
              <a:lnSpc>
                <a:spcPct val="120000"/>
              </a:lnSpc>
              <a:spcBef>
                <a:spcPts val="1969"/>
              </a:spcBef>
              <a:defRPr sz="2144"/>
            </a:pPr>
            <a:r>
              <a:rPr lang="cs-CZ" dirty="0" smtClean="0"/>
              <a:t>t</a:t>
            </a:r>
            <a:r>
              <a:rPr dirty="0" err="1" smtClean="0"/>
              <a:t>ato</a:t>
            </a:r>
            <a:r>
              <a:rPr dirty="0" smtClean="0"/>
              <a:t> </a:t>
            </a:r>
            <a:r>
              <a:rPr dirty="0" err="1"/>
              <a:t>vyhláška</a:t>
            </a:r>
            <a:r>
              <a:rPr dirty="0"/>
              <a:t> </a:t>
            </a:r>
            <a:r>
              <a:rPr dirty="0" err="1"/>
              <a:t>vymezuje</a:t>
            </a:r>
            <a:r>
              <a:rPr dirty="0"/>
              <a:t> </a:t>
            </a:r>
            <a:r>
              <a:rPr dirty="0" err="1"/>
              <a:t>klinicko-psychologické</a:t>
            </a:r>
            <a:r>
              <a:rPr dirty="0"/>
              <a:t> </a:t>
            </a:r>
            <a:r>
              <a:rPr dirty="0" err="1"/>
              <a:t>vyšetření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nedílnou</a:t>
            </a:r>
            <a:r>
              <a:rPr dirty="0"/>
              <a:t> </a:t>
            </a:r>
            <a:r>
              <a:rPr dirty="0" err="1"/>
              <a:t>součást</a:t>
            </a:r>
            <a:r>
              <a:rPr dirty="0"/>
              <a:t> </a:t>
            </a:r>
            <a:r>
              <a:rPr dirty="0" err="1"/>
              <a:t>lékařské</a:t>
            </a:r>
            <a:r>
              <a:rPr dirty="0"/>
              <a:t> </a:t>
            </a:r>
            <a:r>
              <a:rPr dirty="0" err="1"/>
              <a:t>prohlídky</a:t>
            </a:r>
            <a:r>
              <a:rPr dirty="0"/>
              <a:t> </a:t>
            </a:r>
            <a:r>
              <a:rPr dirty="0" err="1"/>
              <a:t>uchazečů</a:t>
            </a:r>
            <a:r>
              <a:rPr dirty="0"/>
              <a:t> - </a:t>
            </a:r>
            <a:r>
              <a:rPr dirty="0" err="1"/>
              <a:t>provádí</a:t>
            </a:r>
            <a:r>
              <a:rPr dirty="0"/>
              <a:t> se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účelem</a:t>
            </a:r>
            <a:r>
              <a:rPr dirty="0"/>
              <a:t> </a:t>
            </a:r>
            <a:r>
              <a:rPr dirty="0" err="1"/>
              <a:t>posouzení</a:t>
            </a:r>
            <a:r>
              <a:rPr dirty="0"/>
              <a:t> a </a:t>
            </a:r>
            <a:r>
              <a:rPr dirty="0" err="1"/>
              <a:t>vyhodnocení</a:t>
            </a:r>
            <a:r>
              <a:rPr dirty="0"/>
              <a:t> </a:t>
            </a:r>
            <a:r>
              <a:rPr dirty="0" err="1"/>
              <a:t>psychické</a:t>
            </a:r>
            <a:r>
              <a:rPr dirty="0"/>
              <a:t> </a:t>
            </a:r>
            <a:r>
              <a:rPr dirty="0" err="1"/>
              <a:t>způsobilosti</a:t>
            </a:r>
            <a:r>
              <a:rPr dirty="0"/>
              <a:t> </a:t>
            </a:r>
            <a:r>
              <a:rPr dirty="0" err="1"/>
              <a:t>vojáků</a:t>
            </a:r>
            <a:r>
              <a:rPr dirty="0"/>
              <a:t> a </a:t>
            </a:r>
            <a:r>
              <a:rPr dirty="0" err="1"/>
              <a:t>zjišťění</a:t>
            </a:r>
            <a:r>
              <a:rPr dirty="0"/>
              <a:t>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psychických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zátěži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mimořádných</a:t>
            </a:r>
            <a:r>
              <a:rPr dirty="0"/>
              <a:t> </a:t>
            </a:r>
            <a:r>
              <a:rPr dirty="0" err="1"/>
              <a:t>podmínek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569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oučástí vyšetření by měl být i orientační neurologické vyšetření…"/>
          <p:cNvSpPr txBox="1">
            <a:spLocks noGrp="1"/>
          </p:cNvSpPr>
          <p:nvPr>
            <p:ph type="body" idx="1"/>
          </p:nvPr>
        </p:nvSpPr>
        <p:spPr>
          <a:xfrm>
            <a:off x="892969" y="1704109"/>
            <a:ext cx="10406063" cy="42609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err="1" smtClean="0"/>
              <a:t>s</a:t>
            </a:r>
            <a:r>
              <a:rPr sz="2000" dirty="0" err="1" smtClean="0"/>
              <a:t>oučástí</a:t>
            </a:r>
            <a:r>
              <a:rPr sz="2000" dirty="0" smtClean="0"/>
              <a:t> </a:t>
            </a:r>
            <a:r>
              <a:rPr sz="2000" dirty="0" err="1"/>
              <a:t>vyšetření</a:t>
            </a:r>
            <a:r>
              <a:rPr sz="2000" dirty="0"/>
              <a:t> by </a:t>
            </a:r>
            <a:r>
              <a:rPr sz="2000" dirty="0" err="1" smtClean="0"/>
              <a:t>měl</a:t>
            </a:r>
            <a:r>
              <a:rPr lang="cs-CZ" sz="2000" dirty="0" smtClean="0"/>
              <a:t>o</a:t>
            </a:r>
            <a:r>
              <a:rPr sz="2000" dirty="0" smtClean="0"/>
              <a:t> </a:t>
            </a:r>
            <a:r>
              <a:rPr sz="2000" dirty="0" err="1"/>
              <a:t>být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orientační</a:t>
            </a:r>
            <a:r>
              <a:rPr sz="2000" dirty="0"/>
              <a:t> </a:t>
            </a:r>
            <a:r>
              <a:rPr sz="2000" dirty="0" err="1"/>
              <a:t>neurologické</a:t>
            </a:r>
            <a:r>
              <a:rPr sz="2000" dirty="0"/>
              <a:t> </a:t>
            </a:r>
            <a:r>
              <a:rPr sz="2000" dirty="0" err="1"/>
              <a:t>vyšetření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v</a:t>
            </a:r>
            <a:r>
              <a:rPr sz="2000" dirty="0" err="1" smtClean="0"/>
              <a:t>yhláška</a:t>
            </a:r>
            <a:r>
              <a:rPr sz="2000" dirty="0" smtClean="0"/>
              <a:t> </a:t>
            </a:r>
            <a:r>
              <a:rPr sz="2000" dirty="0" err="1"/>
              <a:t>dále</a:t>
            </a:r>
            <a:r>
              <a:rPr sz="2000" dirty="0"/>
              <a:t> </a:t>
            </a:r>
            <a:r>
              <a:rPr sz="2000" dirty="0" err="1"/>
              <a:t>obsahuje</a:t>
            </a:r>
            <a:r>
              <a:rPr sz="2000" dirty="0"/>
              <a:t> </a:t>
            </a:r>
            <a:r>
              <a:rPr sz="2000" dirty="0" err="1"/>
              <a:t>seznam</a:t>
            </a:r>
            <a:r>
              <a:rPr sz="2000" dirty="0"/>
              <a:t> </a:t>
            </a:r>
            <a:r>
              <a:rPr sz="2000" dirty="0" err="1"/>
              <a:t>nemocí</a:t>
            </a:r>
            <a:r>
              <a:rPr sz="2000" dirty="0"/>
              <a:t> a </a:t>
            </a:r>
            <a:r>
              <a:rPr sz="2000" dirty="0" err="1"/>
              <a:t>vad</a:t>
            </a:r>
            <a:r>
              <a:rPr sz="2000" dirty="0"/>
              <a:t> pro </a:t>
            </a:r>
            <a:r>
              <a:rPr sz="2000" dirty="0" err="1"/>
              <a:t>posuzování</a:t>
            </a:r>
            <a:r>
              <a:rPr sz="2000" dirty="0"/>
              <a:t> </a:t>
            </a:r>
            <a:r>
              <a:rPr sz="2000" dirty="0" err="1"/>
              <a:t>zdravotní</a:t>
            </a:r>
            <a:r>
              <a:rPr sz="2000" dirty="0"/>
              <a:t> </a:t>
            </a:r>
            <a:r>
              <a:rPr sz="2000" dirty="0" err="1"/>
              <a:t>způsobilosti</a:t>
            </a:r>
            <a:r>
              <a:rPr sz="2000" dirty="0"/>
              <a:t> k </a:t>
            </a:r>
            <a:r>
              <a:rPr sz="2000" dirty="0" err="1"/>
              <a:t>vojenské</a:t>
            </a:r>
            <a:r>
              <a:rPr sz="2000" dirty="0"/>
              <a:t> </a:t>
            </a:r>
            <a:r>
              <a:rPr sz="2000" dirty="0" err="1"/>
              <a:t>činné</a:t>
            </a:r>
            <a:r>
              <a:rPr sz="2000" dirty="0"/>
              <a:t> </a:t>
            </a:r>
            <a:r>
              <a:rPr sz="2000" dirty="0" err="1"/>
              <a:t>službě</a:t>
            </a:r>
            <a:r>
              <a:rPr sz="2000" dirty="0"/>
              <a:t>, </a:t>
            </a:r>
            <a:r>
              <a:rPr sz="2000" dirty="0" err="1"/>
              <a:t>který</a:t>
            </a:r>
            <a:r>
              <a:rPr sz="2000" dirty="0"/>
              <a:t> je </a:t>
            </a:r>
            <a:r>
              <a:rPr sz="2000" dirty="0" err="1"/>
              <a:t>zpracován</a:t>
            </a:r>
            <a:r>
              <a:rPr sz="2000" dirty="0"/>
              <a:t> </a:t>
            </a:r>
            <a:r>
              <a:rPr sz="2000" dirty="0" err="1"/>
              <a:t>podle</a:t>
            </a:r>
            <a:r>
              <a:rPr sz="2000" dirty="0"/>
              <a:t> MKN 10</a:t>
            </a:r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k</a:t>
            </a:r>
            <a:r>
              <a:rPr sz="2000" dirty="0" err="1" smtClean="0"/>
              <a:t>aždé</a:t>
            </a:r>
            <a:r>
              <a:rPr sz="2000" dirty="0" smtClean="0"/>
              <a:t> </a:t>
            </a:r>
            <a:r>
              <a:rPr sz="2000" dirty="0"/>
              <a:t>z </a:t>
            </a:r>
            <a:r>
              <a:rPr sz="2000" dirty="0" err="1"/>
              <a:t>diagnóz</a:t>
            </a:r>
            <a:r>
              <a:rPr sz="2000" dirty="0"/>
              <a:t> je </a:t>
            </a:r>
            <a:r>
              <a:rPr sz="2000" dirty="0" err="1"/>
              <a:t>přisouzen</a:t>
            </a:r>
            <a:r>
              <a:rPr sz="2000" dirty="0"/>
              <a:t> </a:t>
            </a:r>
            <a:r>
              <a:rPr sz="2000" dirty="0" err="1"/>
              <a:t>stupeň</a:t>
            </a:r>
            <a:r>
              <a:rPr sz="2000" dirty="0"/>
              <a:t> </a:t>
            </a:r>
            <a:r>
              <a:rPr sz="2000" dirty="0" err="1"/>
              <a:t>zdravotní</a:t>
            </a:r>
            <a:r>
              <a:rPr sz="2000" dirty="0"/>
              <a:t> </a:t>
            </a:r>
            <a:r>
              <a:rPr sz="2000" dirty="0" err="1"/>
              <a:t>zpísobilosti</a:t>
            </a:r>
            <a:r>
              <a:rPr sz="2000" dirty="0"/>
              <a:t> od </a:t>
            </a:r>
            <a:r>
              <a:rPr sz="2000" dirty="0" smtClean="0"/>
              <a:t>A</a:t>
            </a:r>
            <a:r>
              <a:rPr lang="cs-CZ" sz="2000" dirty="0" smtClean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err="1" smtClean="0"/>
              <a:t>schopen</a:t>
            </a:r>
            <a:r>
              <a:rPr sz="2000" dirty="0" smtClean="0"/>
              <a:t> </a:t>
            </a:r>
            <a:r>
              <a:rPr sz="2000" dirty="0" err="1"/>
              <a:t>přes</a:t>
            </a:r>
            <a:r>
              <a:rPr sz="2000" dirty="0"/>
              <a:t> </a:t>
            </a:r>
            <a:r>
              <a:rPr sz="2000" dirty="0" err="1"/>
              <a:t>různá</a:t>
            </a:r>
            <a:r>
              <a:rPr sz="2000" dirty="0"/>
              <a:t> </a:t>
            </a:r>
            <a:r>
              <a:rPr sz="2000" dirty="0" err="1"/>
              <a:t>omezení</a:t>
            </a:r>
            <a:r>
              <a:rPr sz="2000" dirty="0"/>
              <a:t> </a:t>
            </a:r>
            <a:r>
              <a:rPr sz="2000" dirty="0" err="1"/>
              <a:t>až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smtClean="0"/>
              <a:t>D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neschopen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</a:t>
            </a:r>
            <a:r>
              <a:rPr sz="2000" dirty="0" smtClean="0"/>
              <a:t>a </a:t>
            </a:r>
            <a:r>
              <a:rPr sz="2000" dirty="0" err="1"/>
              <a:t>přesnosti</a:t>
            </a:r>
            <a:r>
              <a:rPr sz="2000" dirty="0"/>
              <a:t> </a:t>
            </a:r>
            <a:r>
              <a:rPr sz="2000" dirty="0" err="1"/>
              <a:t>posouzení</a:t>
            </a:r>
            <a:r>
              <a:rPr sz="2000" dirty="0"/>
              <a:t> </a:t>
            </a:r>
            <a:r>
              <a:rPr sz="2000" dirty="0" err="1"/>
              <a:t>vojenským</a:t>
            </a:r>
            <a:r>
              <a:rPr sz="2000" dirty="0"/>
              <a:t> NPS </a:t>
            </a:r>
            <a:r>
              <a:rPr sz="2000" dirty="0" err="1"/>
              <a:t>či</a:t>
            </a:r>
            <a:r>
              <a:rPr sz="2000" dirty="0"/>
              <a:t> </a:t>
            </a:r>
            <a:r>
              <a:rPr sz="2000" dirty="0" err="1"/>
              <a:t>psychologem</a:t>
            </a:r>
            <a:r>
              <a:rPr sz="2000" dirty="0"/>
              <a:t> </a:t>
            </a:r>
            <a:r>
              <a:rPr sz="2000" dirty="0" err="1" smtClean="0"/>
              <a:t>závi</a:t>
            </a:r>
            <a:r>
              <a:rPr lang="cs-CZ" sz="2000" dirty="0" smtClean="0"/>
              <a:t>s</a:t>
            </a:r>
            <a:r>
              <a:rPr sz="2000" dirty="0" smtClean="0"/>
              <a:t>í </a:t>
            </a:r>
            <a:r>
              <a:rPr sz="2000" dirty="0" err="1"/>
              <a:t>další</a:t>
            </a:r>
            <a:r>
              <a:rPr sz="2000" dirty="0"/>
              <a:t> </a:t>
            </a:r>
            <a:r>
              <a:rPr sz="2000" dirty="0" err="1"/>
              <a:t>osud</a:t>
            </a:r>
            <a:r>
              <a:rPr sz="2000" dirty="0"/>
              <a:t> (</a:t>
            </a:r>
            <a:r>
              <a:rPr sz="2000" dirty="0" err="1"/>
              <a:t>budoucího</a:t>
            </a:r>
            <a:r>
              <a:rPr sz="2000" dirty="0"/>
              <a:t>) </a:t>
            </a:r>
            <a:r>
              <a:rPr sz="2000" dirty="0" err="1"/>
              <a:t>vojáka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3878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otivace vojáků ke spolupráci s NPS"/>
          <p:cNvSpPr txBox="1">
            <a:spLocks noGrp="1"/>
          </p:cNvSpPr>
          <p:nvPr>
            <p:ph type="title"/>
          </p:nvPr>
        </p:nvSpPr>
        <p:spPr>
          <a:xfrm>
            <a:off x="2654531" y="365363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Motivace</a:t>
            </a:r>
            <a:r>
              <a:rPr sz="4000" dirty="0"/>
              <a:t> </a:t>
            </a:r>
            <a:r>
              <a:rPr sz="4000" dirty="0" err="1"/>
              <a:t>vojáků</a:t>
            </a:r>
            <a:r>
              <a:rPr sz="4000" dirty="0"/>
              <a:t> </a:t>
            </a:r>
            <a:r>
              <a:rPr sz="4000" dirty="0" err="1"/>
              <a:t>ke</a:t>
            </a:r>
            <a:r>
              <a:rPr sz="4000" dirty="0"/>
              <a:t> </a:t>
            </a:r>
            <a:r>
              <a:rPr sz="4000" dirty="0" err="1"/>
              <a:t>spolupráci</a:t>
            </a:r>
            <a:r>
              <a:rPr sz="4000" dirty="0"/>
              <a:t> s NPS</a:t>
            </a:r>
          </a:p>
        </p:txBody>
      </p:sp>
      <p:sp>
        <p:nvSpPr>
          <p:cNvPr id="134" name="Vojáci jsou vůči zaměstnavateli ve služebním, nikoli zaměstnaneckého poměru- nemohou si sami vybrat zdravotní pojišťovnu, omezení ve volbě lékaře, povinnost pravidelně podstupovat prohlídky…"/>
          <p:cNvSpPr txBox="1">
            <a:spLocks noGrp="1"/>
          </p:cNvSpPr>
          <p:nvPr>
            <p:ph type="body" idx="1"/>
          </p:nvPr>
        </p:nvSpPr>
        <p:spPr>
          <a:xfrm>
            <a:off x="685800" y="1945178"/>
            <a:ext cx="10820400" cy="469669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37521" indent="-237521" defTabSz="312170">
              <a:lnSpc>
                <a:spcPct val="110000"/>
              </a:lnSpc>
              <a:spcBef>
                <a:spcPts val="2180"/>
              </a:spcBef>
              <a:defRPr sz="2432"/>
            </a:pPr>
            <a:r>
              <a:rPr lang="cs-CZ" dirty="0" err="1" smtClean="0"/>
              <a:t>v</a:t>
            </a:r>
            <a:r>
              <a:rPr dirty="0" err="1" smtClean="0"/>
              <a:t>ojáci</a:t>
            </a:r>
            <a:r>
              <a:rPr dirty="0" smtClean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vůči</a:t>
            </a:r>
            <a:r>
              <a:rPr dirty="0"/>
              <a:t> </a:t>
            </a:r>
            <a:r>
              <a:rPr dirty="0" err="1"/>
              <a:t>zaměstnavateli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služebním</a:t>
            </a:r>
            <a:r>
              <a:rPr dirty="0"/>
              <a:t>, </a:t>
            </a:r>
            <a:r>
              <a:rPr dirty="0" err="1"/>
              <a:t>nikoli</a:t>
            </a:r>
            <a:r>
              <a:rPr dirty="0"/>
              <a:t> </a:t>
            </a:r>
            <a:r>
              <a:rPr dirty="0" err="1"/>
              <a:t>zaměstnaneckého</a:t>
            </a:r>
            <a:r>
              <a:rPr dirty="0"/>
              <a:t> </a:t>
            </a:r>
            <a:r>
              <a:rPr dirty="0" err="1" smtClean="0"/>
              <a:t>poměru</a:t>
            </a:r>
            <a:r>
              <a:rPr lang="cs-CZ" dirty="0" smtClean="0"/>
              <a:t> </a:t>
            </a:r>
            <a:r>
              <a:rPr dirty="0" smtClean="0"/>
              <a:t>- </a:t>
            </a:r>
            <a:r>
              <a:rPr dirty="0" err="1"/>
              <a:t>nemohou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sami</a:t>
            </a:r>
            <a:r>
              <a:rPr dirty="0"/>
              <a:t> </a:t>
            </a:r>
            <a:r>
              <a:rPr dirty="0" err="1"/>
              <a:t>vybrat</a:t>
            </a:r>
            <a:r>
              <a:rPr dirty="0"/>
              <a:t> </a:t>
            </a:r>
            <a:r>
              <a:rPr dirty="0" err="1"/>
              <a:t>zdravotní</a:t>
            </a:r>
            <a:r>
              <a:rPr dirty="0"/>
              <a:t> </a:t>
            </a:r>
            <a:r>
              <a:rPr dirty="0" err="1"/>
              <a:t>pojišťovnu</a:t>
            </a:r>
            <a:r>
              <a:rPr dirty="0"/>
              <a:t>, </a:t>
            </a:r>
            <a:r>
              <a:rPr dirty="0" err="1"/>
              <a:t>omezení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volbě</a:t>
            </a:r>
            <a:r>
              <a:rPr dirty="0"/>
              <a:t> </a:t>
            </a:r>
            <a:r>
              <a:rPr dirty="0" err="1"/>
              <a:t>lékaře</a:t>
            </a:r>
            <a:r>
              <a:rPr dirty="0"/>
              <a:t>, </a:t>
            </a:r>
            <a:r>
              <a:rPr dirty="0" err="1"/>
              <a:t>povinnost</a:t>
            </a:r>
            <a:r>
              <a:rPr dirty="0"/>
              <a:t> </a:t>
            </a:r>
            <a:r>
              <a:rPr dirty="0" err="1"/>
              <a:t>pravidelně</a:t>
            </a:r>
            <a:r>
              <a:rPr dirty="0"/>
              <a:t> </a:t>
            </a:r>
            <a:r>
              <a:rPr dirty="0" err="1"/>
              <a:t>podstupovat</a:t>
            </a:r>
            <a:r>
              <a:rPr dirty="0"/>
              <a:t> </a:t>
            </a:r>
            <a:r>
              <a:rPr dirty="0" err="1"/>
              <a:t>prohlídky</a:t>
            </a:r>
            <a:endParaRPr dirty="0"/>
          </a:p>
          <a:p>
            <a:pPr marL="237521" indent="-237521" defTabSz="312170">
              <a:lnSpc>
                <a:spcPct val="110000"/>
              </a:lnSpc>
              <a:spcBef>
                <a:spcPts val="2180"/>
              </a:spcBef>
              <a:defRPr sz="2432"/>
            </a:pPr>
            <a:r>
              <a:rPr lang="cs-CZ" dirty="0" err="1" smtClean="0"/>
              <a:t>o</a:t>
            </a:r>
            <a:r>
              <a:rPr dirty="0" err="1" smtClean="0"/>
              <a:t>chota</a:t>
            </a:r>
            <a:r>
              <a:rPr dirty="0" smtClean="0"/>
              <a:t> </a:t>
            </a:r>
            <a:r>
              <a:rPr dirty="0" err="1"/>
              <a:t>spolupracovat</a:t>
            </a:r>
            <a:r>
              <a:rPr dirty="0"/>
              <a:t> s </a:t>
            </a:r>
            <a:r>
              <a:rPr dirty="0" err="1"/>
              <a:t>psychologem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 smtClean="0"/>
              <a:t>formován</a:t>
            </a:r>
            <a:r>
              <a:rPr lang="cs-CZ" dirty="0" smtClean="0"/>
              <a:t>a</a:t>
            </a:r>
            <a:r>
              <a:rPr dirty="0" smtClean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strany</a:t>
            </a:r>
            <a:r>
              <a:rPr dirty="0"/>
              <a:t> </a:t>
            </a:r>
            <a:r>
              <a:rPr dirty="0" err="1"/>
              <a:t>zaměstnavatele</a:t>
            </a:r>
            <a:r>
              <a:rPr dirty="0"/>
              <a:t>, ale </a:t>
            </a:r>
            <a:r>
              <a:rPr dirty="0" err="1"/>
              <a:t>i</a:t>
            </a:r>
            <a:r>
              <a:rPr dirty="0"/>
              <a:t> z </a:t>
            </a:r>
            <a:r>
              <a:rPr dirty="0" err="1"/>
              <a:t>osobních</a:t>
            </a:r>
            <a:r>
              <a:rPr dirty="0"/>
              <a:t> </a:t>
            </a:r>
            <a:r>
              <a:rPr dirty="0" err="1"/>
              <a:t>potřeb</a:t>
            </a:r>
            <a:r>
              <a:rPr dirty="0"/>
              <a:t> </a:t>
            </a:r>
            <a:r>
              <a:rPr dirty="0" err="1"/>
              <a:t>vojáka</a:t>
            </a:r>
            <a:r>
              <a:rPr dirty="0"/>
              <a:t> </a:t>
            </a:r>
          </a:p>
          <a:p>
            <a:pPr marL="237521" indent="-237521" defTabSz="312170">
              <a:lnSpc>
                <a:spcPct val="110000"/>
              </a:lnSpc>
              <a:spcBef>
                <a:spcPts val="2180"/>
              </a:spcBef>
              <a:defRPr sz="2432"/>
            </a:pPr>
            <a:r>
              <a:rPr lang="cs-CZ" dirty="0" err="1" smtClean="0"/>
              <a:t>v</a:t>
            </a:r>
            <a:r>
              <a:rPr dirty="0" err="1" smtClean="0"/>
              <a:t>šichni</a:t>
            </a:r>
            <a:r>
              <a:rPr dirty="0" smtClean="0"/>
              <a:t> </a:t>
            </a:r>
            <a:r>
              <a:rPr dirty="0" err="1"/>
              <a:t>vojáci</a:t>
            </a:r>
            <a:r>
              <a:rPr dirty="0"/>
              <a:t> </a:t>
            </a:r>
            <a:r>
              <a:rPr dirty="0" err="1"/>
              <a:t>pravidelně</a:t>
            </a:r>
            <a:r>
              <a:rPr dirty="0"/>
              <a:t> </a:t>
            </a:r>
            <a:r>
              <a:rPr dirty="0" err="1"/>
              <a:t>procházejí</a:t>
            </a:r>
            <a:r>
              <a:rPr dirty="0"/>
              <a:t> </a:t>
            </a:r>
            <a:r>
              <a:rPr dirty="0" err="1"/>
              <a:t>psychologickými</a:t>
            </a:r>
            <a:r>
              <a:rPr dirty="0"/>
              <a:t> </a:t>
            </a:r>
            <a:r>
              <a:rPr dirty="0" err="1"/>
              <a:t>vyšetřeními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pohovory</a:t>
            </a:r>
            <a:r>
              <a:rPr dirty="0"/>
              <a:t> </a:t>
            </a:r>
            <a:r>
              <a:rPr lang="cs-CZ" dirty="0" smtClean="0"/>
              <a:t>               </a:t>
            </a:r>
            <a:r>
              <a:rPr dirty="0" smtClean="0"/>
              <a:t>s </a:t>
            </a:r>
            <a:r>
              <a:rPr dirty="0"/>
              <a:t>psychology, </a:t>
            </a:r>
            <a:r>
              <a:rPr dirty="0" err="1"/>
              <a:t>někdy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velmi</a:t>
            </a:r>
            <a:r>
              <a:rPr dirty="0"/>
              <a:t> </a:t>
            </a:r>
            <a:r>
              <a:rPr dirty="0" err="1"/>
              <a:t>krátkých</a:t>
            </a:r>
            <a:r>
              <a:rPr dirty="0"/>
              <a:t> </a:t>
            </a:r>
            <a:r>
              <a:rPr dirty="0" err="1"/>
              <a:t>intervalech</a:t>
            </a:r>
            <a:r>
              <a:rPr dirty="0"/>
              <a:t> a </a:t>
            </a:r>
            <a:r>
              <a:rPr dirty="0" err="1"/>
              <a:t>proti</a:t>
            </a:r>
            <a:r>
              <a:rPr dirty="0"/>
              <a:t> </a:t>
            </a:r>
            <a:r>
              <a:rPr dirty="0" err="1"/>
              <a:t>vlastní</a:t>
            </a:r>
            <a:r>
              <a:rPr dirty="0"/>
              <a:t> </a:t>
            </a:r>
            <a:r>
              <a:rPr dirty="0" err="1"/>
              <a:t>vůli</a:t>
            </a:r>
            <a:endParaRPr dirty="0"/>
          </a:p>
          <a:p>
            <a:pPr marL="237521" indent="-237521" defTabSz="312170">
              <a:lnSpc>
                <a:spcPct val="110000"/>
              </a:lnSpc>
              <a:spcBef>
                <a:spcPts val="2180"/>
              </a:spcBef>
              <a:defRPr sz="2432"/>
            </a:pPr>
            <a:r>
              <a:rPr lang="cs-CZ" dirty="0" err="1" smtClean="0"/>
              <a:t>k</a:t>
            </a:r>
            <a:r>
              <a:rPr dirty="0" err="1" smtClean="0"/>
              <a:t>ontakt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psychologem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berou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nutné</a:t>
            </a:r>
            <a:r>
              <a:rPr dirty="0"/>
              <a:t> </a:t>
            </a:r>
            <a:r>
              <a:rPr dirty="0" err="1"/>
              <a:t>zlo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musí</a:t>
            </a:r>
            <a:r>
              <a:rPr dirty="0"/>
              <a:t> </a:t>
            </a:r>
            <a:r>
              <a:rPr dirty="0" err="1"/>
              <a:t>podstoupit</a:t>
            </a:r>
            <a:r>
              <a:rPr dirty="0"/>
              <a:t>, </a:t>
            </a: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nechtějí</a:t>
            </a:r>
            <a:r>
              <a:rPr dirty="0"/>
              <a:t> </a:t>
            </a:r>
            <a:r>
              <a:rPr dirty="0" err="1"/>
              <a:t>přijít</a:t>
            </a:r>
            <a:r>
              <a:rPr dirty="0"/>
              <a:t> o </a:t>
            </a:r>
            <a:r>
              <a:rPr dirty="0" err="1"/>
              <a:t>práci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chtějí</a:t>
            </a:r>
            <a:r>
              <a:rPr dirty="0"/>
              <a:t> </a:t>
            </a:r>
            <a:r>
              <a:rPr dirty="0" err="1"/>
              <a:t>kariérně</a:t>
            </a:r>
            <a:r>
              <a:rPr dirty="0"/>
              <a:t> </a:t>
            </a:r>
            <a:r>
              <a:rPr dirty="0" err="1"/>
              <a:t>růst</a:t>
            </a:r>
            <a:endParaRPr dirty="0"/>
          </a:p>
          <a:p>
            <a:pPr marL="237521" indent="-237521" defTabSz="312170">
              <a:lnSpc>
                <a:spcPct val="110000"/>
              </a:lnSpc>
              <a:spcBef>
                <a:spcPts val="2180"/>
              </a:spcBef>
              <a:defRPr sz="2432"/>
            </a:pPr>
            <a:r>
              <a:rPr lang="cs-CZ" dirty="0" err="1" smtClean="0"/>
              <a:t>k</a:t>
            </a:r>
            <a:r>
              <a:rPr dirty="0" err="1" smtClean="0"/>
              <a:t>liničtí</a:t>
            </a:r>
            <a:r>
              <a:rPr dirty="0" smtClean="0"/>
              <a:t> </a:t>
            </a:r>
            <a:r>
              <a:rPr dirty="0" err="1"/>
              <a:t>psychologové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mohou</a:t>
            </a:r>
            <a:r>
              <a:rPr dirty="0"/>
              <a:t> pro </a:t>
            </a:r>
            <a:r>
              <a:rPr dirty="0" err="1"/>
              <a:t>vojáka</a:t>
            </a:r>
            <a:r>
              <a:rPr dirty="0"/>
              <a:t> </a:t>
            </a:r>
            <a:r>
              <a:rPr dirty="0" err="1"/>
              <a:t>znamenat</a:t>
            </a:r>
            <a:r>
              <a:rPr dirty="0"/>
              <a:t> </a:t>
            </a:r>
            <a:r>
              <a:rPr dirty="0" err="1"/>
              <a:t>jistou</a:t>
            </a:r>
            <a:r>
              <a:rPr dirty="0"/>
              <a:t> </a:t>
            </a:r>
            <a:r>
              <a:rPr dirty="0" err="1"/>
              <a:t>hrozbu</a:t>
            </a:r>
            <a:r>
              <a:rPr dirty="0"/>
              <a:t>;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vojáky</a:t>
            </a:r>
            <a:r>
              <a:rPr dirty="0"/>
              <a:t> </a:t>
            </a:r>
            <a:r>
              <a:rPr dirty="0" err="1"/>
              <a:t>panuje</a:t>
            </a:r>
            <a:r>
              <a:rPr dirty="0"/>
              <a:t> </a:t>
            </a:r>
            <a:r>
              <a:rPr dirty="0" err="1"/>
              <a:t>předsudek</a:t>
            </a:r>
            <a:r>
              <a:rPr dirty="0"/>
              <a:t> - </a:t>
            </a:r>
            <a:r>
              <a:rPr dirty="0" err="1"/>
              <a:t>raději</a:t>
            </a:r>
            <a:r>
              <a:rPr dirty="0"/>
              <a:t> </a:t>
            </a:r>
            <a:r>
              <a:rPr dirty="0" err="1"/>
              <a:t>nic</a:t>
            </a:r>
            <a:r>
              <a:rPr dirty="0"/>
              <a:t> </a:t>
            </a:r>
            <a:r>
              <a:rPr dirty="0" err="1"/>
              <a:t>neříkat</a:t>
            </a:r>
            <a:r>
              <a:rPr dirty="0"/>
              <a:t>, aby se to </a:t>
            </a:r>
            <a:r>
              <a:rPr dirty="0" err="1"/>
              <a:t>neocitlo</a:t>
            </a:r>
            <a:r>
              <a:rPr dirty="0"/>
              <a:t> v </a:t>
            </a:r>
            <a:r>
              <a:rPr dirty="0" err="1"/>
              <a:t>lékařské</a:t>
            </a:r>
            <a:r>
              <a:rPr dirty="0"/>
              <a:t> </a:t>
            </a:r>
            <a:r>
              <a:rPr dirty="0" err="1" smtClean="0"/>
              <a:t>dokumentaci</a:t>
            </a:r>
            <a:r>
              <a:rPr lang="cs-CZ" dirty="0" smtClean="0"/>
              <a:t>;</a:t>
            </a:r>
            <a:r>
              <a:rPr dirty="0" smtClean="0"/>
              <a:t> </a:t>
            </a:r>
            <a:r>
              <a:rPr dirty="0" err="1"/>
              <a:t>snaha</a:t>
            </a:r>
            <a:r>
              <a:rPr dirty="0"/>
              <a:t> </a:t>
            </a:r>
            <a:r>
              <a:rPr dirty="0" err="1"/>
              <a:t>disimulovat</a:t>
            </a:r>
            <a:r>
              <a:rPr dirty="0"/>
              <a:t> </a:t>
            </a: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potíže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075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ptimální vztah nemají často ani k vojskovým psychologům, kteří s nimi slouží u stejné jednotky a měli by s nimi být v každodenním kontaktu…"/>
          <p:cNvSpPr txBox="1">
            <a:spLocks noGrp="1"/>
          </p:cNvSpPr>
          <p:nvPr>
            <p:ph type="body" idx="1"/>
          </p:nvPr>
        </p:nvSpPr>
        <p:spPr>
          <a:xfrm>
            <a:off x="556953" y="1379913"/>
            <a:ext cx="11446625" cy="5303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649" indent="-265649" defTabSz="349138">
              <a:lnSpc>
                <a:spcPct val="100000"/>
              </a:lnSpc>
              <a:spcBef>
                <a:spcPts val="2461"/>
              </a:spcBef>
              <a:defRPr sz="2720"/>
            </a:pPr>
            <a:r>
              <a:rPr lang="cs-CZ" sz="2400" dirty="0" err="1" smtClean="0"/>
              <a:t>o</a:t>
            </a:r>
            <a:r>
              <a:rPr sz="2400" dirty="0" err="1" smtClean="0"/>
              <a:t>ptimální</a:t>
            </a:r>
            <a:r>
              <a:rPr sz="2400" dirty="0" smtClean="0"/>
              <a:t> </a:t>
            </a:r>
            <a:r>
              <a:rPr sz="2400" dirty="0" err="1"/>
              <a:t>vztah</a:t>
            </a:r>
            <a:r>
              <a:rPr sz="2400" dirty="0"/>
              <a:t> </a:t>
            </a:r>
            <a:r>
              <a:rPr sz="2400" dirty="0" err="1"/>
              <a:t>nemají</a:t>
            </a:r>
            <a:r>
              <a:rPr sz="2400" dirty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ani</a:t>
            </a:r>
            <a:r>
              <a:rPr sz="2400" dirty="0"/>
              <a:t> k </a:t>
            </a:r>
            <a:r>
              <a:rPr sz="2400" dirty="0" err="1"/>
              <a:t>vojskovým</a:t>
            </a:r>
            <a:r>
              <a:rPr sz="2400" dirty="0"/>
              <a:t> </a:t>
            </a:r>
            <a:r>
              <a:rPr sz="2400" dirty="0" err="1"/>
              <a:t>psychologům</a:t>
            </a:r>
            <a:r>
              <a:rPr sz="2400" dirty="0"/>
              <a:t>, </a:t>
            </a:r>
            <a:r>
              <a:rPr sz="2400" dirty="0" err="1"/>
              <a:t>kteří</a:t>
            </a:r>
            <a:r>
              <a:rPr sz="2400" dirty="0"/>
              <a:t> s </a:t>
            </a:r>
            <a:r>
              <a:rPr sz="2400" dirty="0" err="1"/>
              <a:t>nimi</a:t>
            </a:r>
            <a:r>
              <a:rPr sz="2400" dirty="0"/>
              <a:t> </a:t>
            </a:r>
            <a:r>
              <a:rPr sz="2400" dirty="0" err="1"/>
              <a:t>slouží</a:t>
            </a:r>
            <a:r>
              <a:rPr sz="2400" dirty="0"/>
              <a:t> u </a:t>
            </a:r>
            <a:r>
              <a:rPr sz="2400" dirty="0" err="1"/>
              <a:t>stejné</a:t>
            </a:r>
            <a:r>
              <a:rPr sz="2400" dirty="0"/>
              <a:t> </a:t>
            </a:r>
            <a:r>
              <a:rPr sz="2400" dirty="0" err="1"/>
              <a:t>jednotky</a:t>
            </a:r>
            <a:r>
              <a:rPr sz="2400" dirty="0"/>
              <a:t> a </a:t>
            </a:r>
            <a:r>
              <a:rPr sz="2400" dirty="0" err="1"/>
              <a:t>měli</a:t>
            </a:r>
            <a:r>
              <a:rPr sz="2400" dirty="0"/>
              <a:t> by s </a:t>
            </a:r>
            <a:r>
              <a:rPr sz="2400" dirty="0" err="1"/>
              <a:t>nimi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v </a:t>
            </a:r>
            <a:r>
              <a:rPr sz="2400" dirty="0" err="1"/>
              <a:t>každodenním</a:t>
            </a:r>
            <a:r>
              <a:rPr sz="2400" dirty="0"/>
              <a:t> </a:t>
            </a:r>
            <a:r>
              <a:rPr sz="2400" dirty="0" err="1"/>
              <a:t>kontaktu</a:t>
            </a:r>
            <a:endParaRPr sz="2400" dirty="0"/>
          </a:p>
          <a:p>
            <a:pPr marL="265649" indent="-265649" defTabSz="349138">
              <a:lnSpc>
                <a:spcPct val="100000"/>
              </a:lnSpc>
              <a:spcBef>
                <a:spcPts val="2461"/>
              </a:spcBef>
              <a:defRPr sz="2720"/>
            </a:pPr>
            <a:r>
              <a:rPr lang="cs-CZ" sz="2400" dirty="0" smtClean="0"/>
              <a:t>n</a:t>
            </a:r>
            <a:r>
              <a:rPr sz="2400" dirty="0" smtClean="0"/>
              <a:t>e </a:t>
            </a:r>
            <a:r>
              <a:rPr sz="2400" dirty="0" err="1"/>
              <a:t>vždy</a:t>
            </a:r>
            <a:r>
              <a:rPr sz="2400" dirty="0"/>
              <a:t> </a:t>
            </a:r>
            <a:r>
              <a:rPr sz="2400" dirty="0" err="1"/>
              <a:t>vojskový</a:t>
            </a:r>
            <a:r>
              <a:rPr sz="2400" dirty="0"/>
              <a:t> </a:t>
            </a:r>
            <a:r>
              <a:rPr sz="2400" dirty="0" err="1"/>
              <a:t>psycholog</a:t>
            </a:r>
            <a:r>
              <a:rPr sz="2400" dirty="0"/>
              <a:t> </a:t>
            </a:r>
            <a:r>
              <a:rPr sz="2400" dirty="0" err="1"/>
              <a:t>dobře</a:t>
            </a:r>
            <a:r>
              <a:rPr sz="2400" dirty="0"/>
              <a:t> </a:t>
            </a:r>
            <a:r>
              <a:rPr sz="2400" dirty="0" err="1"/>
              <a:t>zvládá</a:t>
            </a:r>
            <a:r>
              <a:rPr sz="2400" dirty="0"/>
              <a:t> </a:t>
            </a:r>
            <a:r>
              <a:rPr sz="2400" dirty="0" err="1"/>
              <a:t>svoji</a:t>
            </a:r>
            <a:r>
              <a:rPr sz="2400" dirty="0"/>
              <a:t> </a:t>
            </a:r>
            <a:r>
              <a:rPr sz="2400" dirty="0" err="1"/>
              <a:t>pozici</a:t>
            </a:r>
            <a:r>
              <a:rPr sz="2400" dirty="0"/>
              <a:t> a </a:t>
            </a:r>
            <a:r>
              <a:rPr sz="2400" dirty="0" err="1"/>
              <a:t>někteří</a:t>
            </a:r>
            <a:r>
              <a:rPr sz="2400" dirty="0"/>
              <a:t> </a:t>
            </a:r>
            <a:r>
              <a:rPr sz="2400" dirty="0" err="1"/>
              <a:t>vojáci</a:t>
            </a:r>
            <a:r>
              <a:rPr sz="2400" dirty="0"/>
              <a:t> </a:t>
            </a:r>
            <a:r>
              <a:rPr sz="2400" dirty="0" err="1"/>
              <a:t>mají</a:t>
            </a:r>
            <a:r>
              <a:rPr sz="2400" dirty="0"/>
              <a:t> v </a:t>
            </a:r>
            <a:r>
              <a:rPr sz="2400" dirty="0" err="1"/>
              <a:t>paměti</a:t>
            </a:r>
            <a:r>
              <a:rPr sz="2400" dirty="0"/>
              <a:t> </a:t>
            </a:r>
            <a:r>
              <a:rPr sz="2400" dirty="0" err="1"/>
              <a:t>stav</a:t>
            </a:r>
            <a:r>
              <a:rPr sz="2400" dirty="0"/>
              <a:t> do </a:t>
            </a:r>
            <a:r>
              <a:rPr sz="2400" dirty="0" err="1"/>
              <a:t>roku</a:t>
            </a:r>
            <a:r>
              <a:rPr sz="2400" dirty="0"/>
              <a:t> 2005, </a:t>
            </a:r>
            <a:r>
              <a:rPr sz="2400" dirty="0" err="1"/>
              <a:t>kdy</a:t>
            </a:r>
            <a:r>
              <a:rPr sz="2400" dirty="0"/>
              <a:t> </a:t>
            </a:r>
            <a:r>
              <a:rPr sz="2400" dirty="0" err="1"/>
              <a:t>vojskovým</a:t>
            </a:r>
            <a:r>
              <a:rPr sz="2400" dirty="0"/>
              <a:t> </a:t>
            </a:r>
            <a:r>
              <a:rPr sz="2400" dirty="0" err="1"/>
              <a:t>psychologem</a:t>
            </a:r>
            <a:r>
              <a:rPr sz="2400" dirty="0"/>
              <a:t> </a:t>
            </a:r>
            <a:r>
              <a:rPr sz="2400" dirty="0" err="1"/>
              <a:t>mohl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kdokoli</a:t>
            </a:r>
            <a:r>
              <a:rPr sz="2400" dirty="0"/>
              <a:t> s VŠ </a:t>
            </a:r>
            <a:r>
              <a:rPr sz="2400" dirty="0" err="1"/>
              <a:t>vzděláním</a:t>
            </a:r>
            <a:r>
              <a:rPr sz="2400" dirty="0"/>
              <a:t> </a:t>
            </a:r>
            <a:r>
              <a:rPr sz="2400" dirty="0" err="1"/>
              <a:t>jakéhokoli</a:t>
            </a:r>
            <a:r>
              <a:rPr sz="2400" dirty="0"/>
              <a:t> </a:t>
            </a:r>
            <a:r>
              <a:rPr sz="2400" dirty="0" err="1"/>
              <a:t>druhu</a:t>
            </a:r>
            <a:r>
              <a:rPr sz="2400" dirty="0"/>
              <a:t> - </a:t>
            </a:r>
            <a:r>
              <a:rPr sz="2400" dirty="0" err="1"/>
              <a:t>docházelo</a:t>
            </a:r>
            <a:r>
              <a:rPr sz="2400" dirty="0"/>
              <a:t> k </a:t>
            </a:r>
            <a:r>
              <a:rPr sz="2400" dirty="0" err="1"/>
              <a:t>selháním</a:t>
            </a:r>
            <a:r>
              <a:rPr sz="2400" dirty="0"/>
              <a:t>, </a:t>
            </a:r>
            <a:r>
              <a:rPr sz="2400" dirty="0" err="1"/>
              <a:t>která</a:t>
            </a:r>
            <a:r>
              <a:rPr sz="2400" dirty="0"/>
              <a:t> </a:t>
            </a:r>
            <a:r>
              <a:rPr sz="2400" dirty="0" err="1"/>
              <a:t>důvěru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vojenskou</a:t>
            </a:r>
            <a:r>
              <a:rPr sz="2400" dirty="0"/>
              <a:t> </a:t>
            </a:r>
            <a:r>
              <a:rPr sz="2400" dirty="0" err="1"/>
              <a:t>psychologii</a:t>
            </a:r>
            <a:r>
              <a:rPr sz="2400" dirty="0"/>
              <a:t> </a:t>
            </a:r>
            <a:r>
              <a:rPr sz="2400" dirty="0" err="1"/>
              <a:t>příliš</a:t>
            </a:r>
            <a:r>
              <a:rPr sz="2400" dirty="0"/>
              <a:t> </a:t>
            </a:r>
            <a:r>
              <a:rPr sz="2400" dirty="0" err="1"/>
              <a:t>neposilovala</a:t>
            </a:r>
            <a:endParaRPr sz="2400" dirty="0"/>
          </a:p>
          <a:p>
            <a:pPr marL="265649" indent="-265649" defTabSz="349138">
              <a:lnSpc>
                <a:spcPct val="100000"/>
              </a:lnSpc>
              <a:spcBef>
                <a:spcPts val="2461"/>
              </a:spcBef>
              <a:defRPr sz="2720"/>
            </a:pPr>
            <a:r>
              <a:rPr lang="cs-CZ" sz="2400" dirty="0" err="1" smtClean="0"/>
              <a:t>p</a:t>
            </a:r>
            <a:r>
              <a:rPr sz="2400" dirty="0" err="1" smtClean="0"/>
              <a:t>řichází</a:t>
            </a:r>
            <a:r>
              <a:rPr sz="2400" dirty="0" smtClean="0"/>
              <a:t>-li </a:t>
            </a:r>
            <a:r>
              <a:rPr sz="2400" dirty="0" err="1"/>
              <a:t>voják</a:t>
            </a:r>
            <a:r>
              <a:rPr sz="2400" dirty="0"/>
              <a:t> do </a:t>
            </a:r>
            <a:r>
              <a:rPr sz="2400" dirty="0" err="1"/>
              <a:t>ordinace</a:t>
            </a:r>
            <a:r>
              <a:rPr sz="2400" dirty="0"/>
              <a:t> </a:t>
            </a:r>
            <a:r>
              <a:rPr sz="2400" dirty="0" err="1"/>
              <a:t>vojenského</a:t>
            </a:r>
            <a:r>
              <a:rPr sz="2400" dirty="0"/>
              <a:t> NPS je </a:t>
            </a:r>
            <a:r>
              <a:rPr sz="2400" dirty="0" err="1"/>
              <a:t>dobré</a:t>
            </a:r>
            <a:r>
              <a:rPr sz="2400" dirty="0"/>
              <a:t> </a:t>
            </a:r>
            <a:r>
              <a:rPr sz="2400" dirty="0" err="1"/>
              <a:t>vědět</a:t>
            </a:r>
            <a:r>
              <a:rPr sz="2400" dirty="0"/>
              <a:t>, </a:t>
            </a:r>
            <a:r>
              <a:rPr sz="2400" dirty="0" err="1"/>
              <a:t>jakou</a:t>
            </a:r>
            <a:r>
              <a:rPr sz="2400" dirty="0"/>
              <a:t>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předchozí</a:t>
            </a:r>
            <a:r>
              <a:rPr sz="2400" dirty="0"/>
              <a:t> </a:t>
            </a:r>
            <a:r>
              <a:rPr sz="2400" dirty="0" err="1" smtClean="0"/>
              <a:t>zku</a:t>
            </a:r>
            <a:r>
              <a:rPr lang="cs-CZ" sz="2400" dirty="0" smtClean="0"/>
              <a:t>š</a:t>
            </a:r>
            <a:r>
              <a:rPr sz="2400" dirty="0" err="1" smtClean="0"/>
              <a:t>enost</a:t>
            </a:r>
            <a:r>
              <a:rPr sz="2400" dirty="0" smtClean="0"/>
              <a:t> </a:t>
            </a:r>
            <a:r>
              <a:rPr sz="2400" dirty="0"/>
              <a:t>s psychology; </a:t>
            </a:r>
            <a:r>
              <a:rPr sz="2400" dirty="0" err="1"/>
              <a:t>pokud</a:t>
            </a:r>
            <a:r>
              <a:rPr sz="2400" dirty="0"/>
              <a:t> </a:t>
            </a:r>
            <a:r>
              <a:rPr sz="2400" dirty="0" err="1"/>
              <a:t>negativní</a:t>
            </a:r>
            <a:r>
              <a:rPr sz="2400" dirty="0"/>
              <a:t>, je </a:t>
            </a:r>
            <a:r>
              <a:rPr sz="2400" dirty="0" err="1" smtClean="0"/>
              <a:t>dob</a:t>
            </a:r>
            <a:r>
              <a:rPr lang="cs-CZ" sz="2400" dirty="0" err="1" smtClean="0"/>
              <a:t>ré</a:t>
            </a:r>
            <a:r>
              <a:rPr sz="2400" dirty="0" smtClean="0"/>
              <a:t> </a:t>
            </a:r>
            <a:r>
              <a:rPr sz="2400" dirty="0" err="1"/>
              <a:t>toto</a:t>
            </a:r>
            <a:r>
              <a:rPr sz="2400" dirty="0"/>
              <a:t> </a:t>
            </a:r>
            <a:r>
              <a:rPr sz="2400" dirty="0" err="1"/>
              <a:t>téma</a:t>
            </a:r>
            <a:r>
              <a:rPr sz="2400" dirty="0"/>
              <a:t> </a:t>
            </a:r>
            <a:r>
              <a:rPr sz="2400" dirty="0" err="1"/>
              <a:t>hned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začátku</a:t>
            </a:r>
            <a:r>
              <a:rPr sz="2400" dirty="0"/>
              <a:t> </a:t>
            </a:r>
            <a:r>
              <a:rPr sz="2400" dirty="0" err="1"/>
              <a:t>otevřít</a:t>
            </a:r>
            <a:r>
              <a:rPr sz="2400" dirty="0"/>
              <a:t> a </a:t>
            </a:r>
            <a:r>
              <a:rPr sz="2400" dirty="0" err="1"/>
              <a:t>nabídnout</a:t>
            </a:r>
            <a:r>
              <a:rPr sz="2400" dirty="0"/>
              <a:t> </a:t>
            </a:r>
            <a:r>
              <a:rPr sz="2400" dirty="0" err="1"/>
              <a:t>jiný</a:t>
            </a:r>
            <a:r>
              <a:rPr sz="2400" dirty="0"/>
              <a:t> </a:t>
            </a:r>
            <a:r>
              <a:rPr sz="2400" dirty="0" err="1"/>
              <a:t>pohled</a:t>
            </a:r>
            <a:endParaRPr sz="2400" dirty="0"/>
          </a:p>
          <a:p>
            <a:pPr marL="265649" indent="-265649" defTabSz="349138">
              <a:lnSpc>
                <a:spcPct val="100000"/>
              </a:lnSpc>
              <a:spcBef>
                <a:spcPts val="2461"/>
              </a:spcBef>
              <a:defRPr sz="2720"/>
            </a:pPr>
            <a:r>
              <a:rPr lang="cs-CZ" sz="2400" dirty="0" err="1" smtClean="0"/>
              <a:t>d</a:t>
            </a:r>
            <a:r>
              <a:rPr sz="2400" dirty="0" err="1" smtClean="0"/>
              <a:t>alší</a:t>
            </a:r>
            <a:r>
              <a:rPr sz="2400" dirty="0" smtClean="0"/>
              <a:t> </a:t>
            </a:r>
            <a:r>
              <a:rPr sz="2400" dirty="0" err="1"/>
              <a:t>otázkou</a:t>
            </a:r>
            <a:r>
              <a:rPr sz="2400" dirty="0"/>
              <a:t> je </a:t>
            </a:r>
            <a:r>
              <a:rPr sz="2400" dirty="0" err="1"/>
              <a:t>nakolik</a:t>
            </a:r>
            <a:r>
              <a:rPr sz="2400" dirty="0"/>
              <a:t> se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výsledek</a:t>
            </a:r>
            <a:r>
              <a:rPr sz="2400" dirty="0"/>
              <a:t> </a:t>
            </a:r>
            <a:r>
              <a:rPr sz="2400" dirty="0" err="1"/>
              <a:t>spolupráce</a:t>
            </a:r>
            <a:r>
              <a:rPr sz="2400" dirty="0"/>
              <a:t> s NPS </a:t>
            </a:r>
            <a:r>
              <a:rPr sz="2400" dirty="0" err="1"/>
              <a:t>projevit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další</a:t>
            </a:r>
            <a:r>
              <a:rPr sz="2400" dirty="0"/>
              <a:t> </a:t>
            </a:r>
            <a:r>
              <a:rPr sz="2400" dirty="0" err="1"/>
              <a:t>službě</a:t>
            </a:r>
            <a:r>
              <a:rPr sz="2400" dirty="0"/>
              <a:t> </a:t>
            </a:r>
            <a:r>
              <a:rPr sz="2400" dirty="0" err="1"/>
              <a:t>vojáka</a:t>
            </a:r>
            <a:r>
              <a:rPr sz="2400" dirty="0"/>
              <a:t> v </a:t>
            </a:r>
            <a:r>
              <a:rPr sz="2400" dirty="0" err="1"/>
              <a:t>armádě</a:t>
            </a:r>
            <a:r>
              <a:rPr sz="2400" dirty="0"/>
              <a:t> - </a:t>
            </a:r>
            <a:r>
              <a:rPr sz="2400" dirty="0" err="1"/>
              <a:t>problematika</a:t>
            </a:r>
            <a:r>
              <a:rPr sz="2400" dirty="0"/>
              <a:t> </a:t>
            </a:r>
            <a:r>
              <a:rPr sz="2400" dirty="0" err="1"/>
              <a:t>simulace</a:t>
            </a:r>
            <a:r>
              <a:rPr sz="2400" dirty="0"/>
              <a:t>/</a:t>
            </a:r>
            <a:r>
              <a:rPr sz="2400" dirty="0" err="1"/>
              <a:t>disimulace</a:t>
            </a:r>
            <a:r>
              <a:rPr sz="2400" dirty="0"/>
              <a:t>, </a:t>
            </a:r>
            <a:r>
              <a:rPr sz="2400" dirty="0" err="1"/>
              <a:t>sekundární</a:t>
            </a:r>
            <a:r>
              <a:rPr sz="2400" dirty="0"/>
              <a:t> </a:t>
            </a:r>
            <a:r>
              <a:rPr sz="2400" dirty="0" err="1"/>
              <a:t>zisky</a:t>
            </a:r>
            <a:r>
              <a:rPr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721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raumatická poranění mozku"/>
          <p:cNvSpPr txBox="1">
            <a:spLocks noGrp="1"/>
          </p:cNvSpPr>
          <p:nvPr>
            <p:ph type="title"/>
          </p:nvPr>
        </p:nvSpPr>
        <p:spPr>
          <a:xfrm>
            <a:off x="2912226" y="282234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Traumatická</a:t>
            </a:r>
            <a:r>
              <a:rPr sz="4000" dirty="0"/>
              <a:t> </a:t>
            </a:r>
            <a:r>
              <a:rPr sz="4000" dirty="0" err="1"/>
              <a:t>poranění</a:t>
            </a:r>
            <a:r>
              <a:rPr sz="4000" dirty="0"/>
              <a:t> </a:t>
            </a:r>
            <a:r>
              <a:rPr sz="4000" dirty="0" err="1"/>
              <a:t>mozku</a:t>
            </a:r>
            <a:endParaRPr sz="4000" dirty="0"/>
          </a:p>
        </p:txBody>
      </p:sp>
      <p:sp>
        <p:nvSpPr>
          <p:cNvPr id="139" name="Během nasazení ve válečných oblastech, ale i během výcviku jsou vojáci vystaveni velkému riziku traumatického poranění mozku (TBI)…"/>
          <p:cNvSpPr txBox="1">
            <a:spLocks noGrp="1"/>
          </p:cNvSpPr>
          <p:nvPr>
            <p:ph type="body" idx="1"/>
          </p:nvPr>
        </p:nvSpPr>
        <p:spPr>
          <a:xfrm>
            <a:off x="806335" y="1826121"/>
            <a:ext cx="10981111" cy="4865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lang="cs-CZ" dirty="0" err="1" smtClean="0"/>
              <a:t>b</a:t>
            </a:r>
            <a:r>
              <a:rPr dirty="0" err="1" smtClean="0"/>
              <a:t>ěhem</a:t>
            </a:r>
            <a:r>
              <a:rPr dirty="0" smtClean="0"/>
              <a:t> </a:t>
            </a:r>
            <a:r>
              <a:rPr dirty="0" err="1"/>
              <a:t>nasazení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válečných</a:t>
            </a:r>
            <a:r>
              <a:rPr dirty="0"/>
              <a:t> </a:t>
            </a:r>
            <a:r>
              <a:rPr dirty="0" err="1"/>
              <a:t>oblastech</a:t>
            </a:r>
            <a:r>
              <a:rPr dirty="0"/>
              <a:t>, ale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během</a:t>
            </a:r>
            <a:r>
              <a:rPr dirty="0"/>
              <a:t> </a:t>
            </a:r>
            <a:r>
              <a:rPr dirty="0" err="1"/>
              <a:t>výcviku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vojáci</a:t>
            </a:r>
            <a:r>
              <a:rPr dirty="0"/>
              <a:t> </a:t>
            </a:r>
            <a:r>
              <a:rPr dirty="0" err="1"/>
              <a:t>vystaveni</a:t>
            </a:r>
            <a:r>
              <a:rPr dirty="0"/>
              <a:t> </a:t>
            </a:r>
            <a:r>
              <a:rPr dirty="0" err="1"/>
              <a:t>velkému</a:t>
            </a:r>
            <a:r>
              <a:rPr dirty="0"/>
              <a:t> </a:t>
            </a:r>
            <a:r>
              <a:rPr dirty="0" err="1"/>
              <a:t>riziku</a:t>
            </a:r>
            <a:r>
              <a:rPr dirty="0"/>
              <a:t> </a:t>
            </a:r>
            <a:r>
              <a:rPr dirty="0" err="1"/>
              <a:t>traumatického</a:t>
            </a:r>
            <a:r>
              <a:rPr dirty="0"/>
              <a:t> </a:t>
            </a:r>
            <a:r>
              <a:rPr dirty="0" err="1"/>
              <a:t>poranění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(TBI)</a:t>
            </a:r>
          </a:p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lang="cs-CZ" dirty="0" err="1" smtClean="0"/>
              <a:t>l</a:t>
            </a:r>
            <a:r>
              <a:rPr dirty="0" err="1" smtClean="0"/>
              <a:t>okalizace</a:t>
            </a:r>
            <a:r>
              <a:rPr dirty="0" smtClean="0"/>
              <a:t> </a:t>
            </a:r>
            <a:r>
              <a:rPr dirty="0"/>
              <a:t>TBI a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závažnost</a:t>
            </a:r>
            <a:r>
              <a:rPr dirty="0"/>
              <a:t> s </a:t>
            </a:r>
            <a:r>
              <a:rPr dirty="0" err="1"/>
              <a:t>sebou</a:t>
            </a:r>
            <a:r>
              <a:rPr dirty="0"/>
              <a:t> </a:t>
            </a:r>
            <a:r>
              <a:rPr dirty="0" err="1"/>
              <a:t>nesou</a:t>
            </a:r>
            <a:r>
              <a:rPr dirty="0"/>
              <a:t> </a:t>
            </a:r>
            <a:r>
              <a:rPr dirty="0" err="1"/>
              <a:t>symptomy</a:t>
            </a:r>
            <a:r>
              <a:rPr dirty="0"/>
              <a:t> </a:t>
            </a:r>
            <a:r>
              <a:rPr dirty="0" err="1"/>
              <a:t>odrážející</a:t>
            </a:r>
            <a:r>
              <a:rPr dirty="0"/>
              <a:t> se v </a:t>
            </a:r>
            <a:r>
              <a:rPr dirty="0" err="1"/>
              <a:t>rovině</a:t>
            </a:r>
            <a:r>
              <a:rPr dirty="0"/>
              <a:t> </a:t>
            </a:r>
            <a:r>
              <a:rPr dirty="0" err="1"/>
              <a:t>behaviorální</a:t>
            </a:r>
            <a:r>
              <a:rPr dirty="0"/>
              <a:t>, </a:t>
            </a:r>
            <a:r>
              <a:rPr dirty="0" err="1"/>
              <a:t>emoční</a:t>
            </a:r>
            <a:r>
              <a:rPr dirty="0"/>
              <a:t>,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somatické</a:t>
            </a:r>
            <a:endParaRPr dirty="0"/>
          </a:p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dirty="0"/>
              <a:t>KD u TBI </a:t>
            </a:r>
            <a:r>
              <a:rPr dirty="0" err="1"/>
              <a:t>zahrnuje</a:t>
            </a:r>
            <a:r>
              <a:rPr dirty="0"/>
              <a:t> </a:t>
            </a:r>
            <a:r>
              <a:rPr dirty="0" err="1"/>
              <a:t>poruchy</a:t>
            </a:r>
            <a:r>
              <a:rPr dirty="0"/>
              <a:t> </a:t>
            </a:r>
            <a:r>
              <a:rPr dirty="0" err="1"/>
              <a:t>pozornosti</a:t>
            </a:r>
            <a:r>
              <a:rPr dirty="0"/>
              <a:t> a </a:t>
            </a:r>
            <a:r>
              <a:rPr dirty="0" err="1"/>
              <a:t>koncentrace</a:t>
            </a:r>
            <a:r>
              <a:rPr dirty="0"/>
              <a:t>, </a:t>
            </a:r>
            <a:r>
              <a:rPr dirty="0" err="1"/>
              <a:t>paměti</a:t>
            </a:r>
            <a:r>
              <a:rPr dirty="0"/>
              <a:t>, </a:t>
            </a:r>
            <a:r>
              <a:rPr dirty="0" err="1"/>
              <a:t>exekutivních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 - </a:t>
            </a:r>
            <a:r>
              <a:rPr dirty="0" err="1"/>
              <a:t>rychlost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, </a:t>
            </a:r>
            <a:r>
              <a:rPr dirty="0" err="1"/>
              <a:t>řešení</a:t>
            </a:r>
            <a:r>
              <a:rPr dirty="0"/>
              <a:t> </a:t>
            </a:r>
            <a:r>
              <a:rPr dirty="0" err="1"/>
              <a:t>problémů</a:t>
            </a:r>
            <a:r>
              <a:rPr dirty="0"/>
              <a:t>, </a:t>
            </a:r>
            <a:r>
              <a:rPr dirty="0" err="1"/>
              <a:t>kognitivní</a:t>
            </a:r>
            <a:r>
              <a:rPr dirty="0"/>
              <a:t> flexibility, </a:t>
            </a:r>
            <a:r>
              <a:rPr dirty="0" err="1"/>
              <a:t>iniciace</a:t>
            </a:r>
            <a:r>
              <a:rPr dirty="0"/>
              <a:t> a </a:t>
            </a:r>
            <a:r>
              <a:rPr dirty="0" err="1"/>
              <a:t>řečových</a:t>
            </a:r>
            <a:r>
              <a:rPr dirty="0"/>
              <a:t> </a:t>
            </a:r>
            <a:r>
              <a:rPr dirty="0" err="1"/>
              <a:t>fcí</a:t>
            </a:r>
            <a:endParaRPr dirty="0"/>
          </a:p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chování</a:t>
            </a:r>
            <a:r>
              <a:rPr dirty="0"/>
              <a:t> a </a:t>
            </a:r>
            <a:r>
              <a:rPr dirty="0" err="1"/>
              <a:t>emocích</a:t>
            </a:r>
            <a:r>
              <a:rPr dirty="0"/>
              <a:t> se </a:t>
            </a:r>
            <a:r>
              <a:rPr dirty="0" err="1"/>
              <a:t>projevuje</a:t>
            </a:r>
            <a:r>
              <a:rPr dirty="0"/>
              <a:t> </a:t>
            </a:r>
            <a:r>
              <a:rPr dirty="0" err="1"/>
              <a:t>ztráta</a:t>
            </a:r>
            <a:r>
              <a:rPr dirty="0"/>
              <a:t> </a:t>
            </a:r>
            <a:r>
              <a:rPr dirty="0" err="1"/>
              <a:t>zábran</a:t>
            </a:r>
            <a:r>
              <a:rPr dirty="0"/>
              <a:t>, </a:t>
            </a:r>
            <a:r>
              <a:rPr dirty="0" err="1"/>
              <a:t>snížené</a:t>
            </a:r>
            <a:r>
              <a:rPr dirty="0"/>
              <a:t> </a:t>
            </a:r>
            <a:r>
              <a:rPr dirty="0" err="1"/>
              <a:t>sebeovládání</a:t>
            </a:r>
            <a:r>
              <a:rPr dirty="0"/>
              <a:t>, </a:t>
            </a:r>
            <a:r>
              <a:rPr dirty="0" err="1"/>
              <a:t>zvýšená</a:t>
            </a:r>
            <a:r>
              <a:rPr dirty="0"/>
              <a:t> </a:t>
            </a:r>
            <a:r>
              <a:rPr dirty="0" err="1"/>
              <a:t>podrážděnost</a:t>
            </a:r>
            <a:r>
              <a:rPr dirty="0"/>
              <a:t>, </a:t>
            </a:r>
            <a:r>
              <a:rPr dirty="0" err="1"/>
              <a:t>symptomy</a:t>
            </a:r>
            <a:r>
              <a:rPr dirty="0"/>
              <a:t> </a:t>
            </a:r>
            <a:r>
              <a:rPr dirty="0" err="1"/>
              <a:t>úzkosti</a:t>
            </a:r>
            <a:r>
              <a:rPr dirty="0"/>
              <a:t>, </a:t>
            </a:r>
            <a:r>
              <a:rPr dirty="0" err="1"/>
              <a:t>deprese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apatie</a:t>
            </a:r>
            <a:endParaRPr dirty="0"/>
          </a:p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lang="cs-CZ" dirty="0" err="1" smtClean="0"/>
              <a:t>s</a:t>
            </a:r>
            <a:r>
              <a:rPr dirty="0" err="1" smtClean="0"/>
              <a:t>omatické</a:t>
            </a:r>
            <a:r>
              <a:rPr dirty="0" smtClean="0"/>
              <a:t> </a:t>
            </a:r>
            <a:r>
              <a:rPr dirty="0" err="1"/>
              <a:t>důsledky</a:t>
            </a:r>
            <a:r>
              <a:rPr dirty="0"/>
              <a:t> TBI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odvislé</a:t>
            </a:r>
            <a:r>
              <a:rPr dirty="0"/>
              <a:t> od </a:t>
            </a:r>
            <a:r>
              <a:rPr dirty="0" err="1"/>
              <a:t>lokalizace</a:t>
            </a:r>
            <a:r>
              <a:rPr dirty="0"/>
              <a:t> </a:t>
            </a:r>
            <a:r>
              <a:rPr dirty="0" err="1"/>
              <a:t>poškození</a:t>
            </a:r>
            <a:r>
              <a:rPr dirty="0"/>
              <a:t> </a:t>
            </a:r>
            <a:r>
              <a:rPr dirty="0" err="1"/>
              <a:t>mozku</a:t>
            </a:r>
            <a:endParaRPr dirty="0"/>
          </a:p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lang="cs-CZ" dirty="0" err="1" smtClean="0"/>
              <a:t>p</a:t>
            </a:r>
            <a:r>
              <a:rPr dirty="0" err="1" smtClean="0"/>
              <a:t>rakticky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vojenský</a:t>
            </a:r>
            <a:r>
              <a:rPr dirty="0"/>
              <a:t> NPS </a:t>
            </a:r>
            <a:r>
              <a:rPr dirty="0" err="1"/>
              <a:t>podílí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celém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 </a:t>
            </a:r>
            <a:r>
              <a:rPr dirty="0" err="1"/>
              <a:t>léčby</a:t>
            </a:r>
            <a:r>
              <a:rPr dirty="0"/>
              <a:t>, </a:t>
            </a:r>
            <a:r>
              <a:rPr dirty="0" err="1"/>
              <a:t>péče</a:t>
            </a:r>
            <a:r>
              <a:rPr dirty="0"/>
              <a:t>, </a:t>
            </a:r>
            <a:r>
              <a:rPr dirty="0" err="1"/>
              <a:t>rehabilitace</a:t>
            </a:r>
            <a:r>
              <a:rPr dirty="0"/>
              <a:t> </a:t>
            </a:r>
            <a:r>
              <a:rPr lang="cs-CZ" dirty="0" smtClean="0"/>
              <a:t>                                  </a:t>
            </a:r>
            <a:r>
              <a:rPr dirty="0" smtClean="0"/>
              <a:t>a </a:t>
            </a:r>
            <a:r>
              <a:rPr dirty="0" err="1"/>
              <a:t>resocializace</a:t>
            </a:r>
            <a:r>
              <a:rPr dirty="0"/>
              <a:t> </a:t>
            </a:r>
            <a:r>
              <a:rPr dirty="0" err="1"/>
              <a:t>vojáka</a:t>
            </a:r>
            <a:endParaRPr dirty="0"/>
          </a:p>
          <a:p>
            <a:pPr marL="200017" indent="-200017" defTabSz="262880">
              <a:lnSpc>
                <a:spcPct val="100000"/>
              </a:lnSpc>
              <a:spcBef>
                <a:spcPts val="1828"/>
              </a:spcBef>
              <a:defRPr sz="2048"/>
            </a:pPr>
            <a:r>
              <a:rPr lang="cs-CZ" dirty="0" err="1" smtClean="0"/>
              <a:t>v</a:t>
            </a:r>
            <a:r>
              <a:rPr dirty="0" smtClean="0"/>
              <a:t>e </a:t>
            </a:r>
            <a:r>
              <a:rPr dirty="0" err="1"/>
              <a:t>fázi</a:t>
            </a:r>
            <a:r>
              <a:rPr dirty="0"/>
              <a:t> </a:t>
            </a:r>
            <a:r>
              <a:rPr dirty="0" err="1"/>
              <a:t>diagnostické</a:t>
            </a:r>
            <a:r>
              <a:rPr dirty="0"/>
              <a:t> - NPS </a:t>
            </a:r>
            <a:r>
              <a:rPr dirty="0" err="1"/>
              <a:t>vyšetření</a:t>
            </a:r>
            <a:r>
              <a:rPr dirty="0"/>
              <a:t> </a:t>
            </a:r>
            <a:r>
              <a:rPr dirty="0" err="1"/>
              <a:t>profilu</a:t>
            </a:r>
            <a:r>
              <a:rPr dirty="0"/>
              <a:t> KF, </a:t>
            </a:r>
            <a:r>
              <a:rPr dirty="0" err="1"/>
              <a:t>behaviorálních</a:t>
            </a:r>
            <a:r>
              <a:rPr dirty="0"/>
              <a:t> </a:t>
            </a:r>
            <a:r>
              <a:rPr dirty="0" err="1"/>
              <a:t>změn</a:t>
            </a:r>
            <a:r>
              <a:rPr dirty="0"/>
              <a:t> a </a:t>
            </a:r>
            <a:r>
              <a:rPr dirty="0" err="1"/>
              <a:t>případně</a:t>
            </a:r>
            <a:r>
              <a:rPr dirty="0"/>
              <a:t> </a:t>
            </a:r>
            <a:r>
              <a:rPr dirty="0" err="1"/>
              <a:t>psychiatrické</a:t>
            </a:r>
            <a:r>
              <a:rPr dirty="0"/>
              <a:t> </a:t>
            </a:r>
            <a:r>
              <a:rPr dirty="0" err="1"/>
              <a:t>symptomatologie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933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PS zhodnocení závažnosti TBI"/>
          <p:cNvSpPr txBox="1">
            <a:spLocks noGrp="1"/>
          </p:cNvSpPr>
          <p:nvPr>
            <p:ph type="title"/>
          </p:nvPr>
        </p:nvSpPr>
        <p:spPr>
          <a:xfrm>
            <a:off x="2895600" y="473428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/>
              <a:t>NPS </a:t>
            </a:r>
            <a:r>
              <a:rPr sz="4000" dirty="0" err="1"/>
              <a:t>zhodnocení</a:t>
            </a:r>
            <a:r>
              <a:rPr sz="4000" dirty="0"/>
              <a:t> </a:t>
            </a:r>
            <a:r>
              <a:rPr sz="4000" dirty="0" err="1"/>
              <a:t>závažnosti</a:t>
            </a:r>
            <a:r>
              <a:rPr sz="4000" dirty="0"/>
              <a:t> TBI</a:t>
            </a:r>
          </a:p>
        </p:txBody>
      </p:sp>
      <p:sp>
        <p:nvSpPr>
          <p:cNvPr id="142" name="Americká armáda vyvinula a užívá screeningové NPS baterie…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31430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dirty="0" err="1"/>
              <a:t>Americká</a:t>
            </a:r>
            <a:r>
              <a:rPr dirty="0"/>
              <a:t> </a:t>
            </a:r>
            <a:r>
              <a:rPr dirty="0" err="1"/>
              <a:t>armáda</a:t>
            </a:r>
            <a:r>
              <a:rPr dirty="0"/>
              <a:t> </a:t>
            </a:r>
            <a:r>
              <a:rPr dirty="0" err="1"/>
              <a:t>vyvinula</a:t>
            </a:r>
            <a:r>
              <a:rPr dirty="0"/>
              <a:t> a </a:t>
            </a:r>
            <a:r>
              <a:rPr dirty="0" err="1"/>
              <a:t>užívá</a:t>
            </a:r>
            <a:r>
              <a:rPr dirty="0"/>
              <a:t> </a:t>
            </a:r>
            <a:r>
              <a:rPr dirty="0" err="1"/>
              <a:t>screeningové</a:t>
            </a:r>
            <a:r>
              <a:rPr dirty="0"/>
              <a:t> NPS </a:t>
            </a:r>
            <a:r>
              <a:rPr dirty="0" err="1"/>
              <a:t>baterie</a:t>
            </a:r>
            <a:endParaRPr dirty="0"/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b="1" dirty="0"/>
              <a:t>Automated Neuropsychological Assessment Metric (ANAM) </a:t>
            </a:r>
            <a:r>
              <a:rPr dirty="0"/>
              <a:t>- </a:t>
            </a:r>
            <a:r>
              <a:rPr dirty="0" err="1"/>
              <a:t>počítačová</a:t>
            </a:r>
            <a:r>
              <a:rPr dirty="0"/>
              <a:t> </a:t>
            </a:r>
            <a:r>
              <a:rPr dirty="0" err="1"/>
              <a:t>baterie</a:t>
            </a:r>
            <a:r>
              <a:rPr dirty="0"/>
              <a:t> </a:t>
            </a:r>
            <a:r>
              <a:rPr dirty="0" err="1"/>
              <a:t>hodnotící</a:t>
            </a:r>
            <a:r>
              <a:rPr dirty="0"/>
              <a:t> </a:t>
            </a:r>
            <a:r>
              <a:rPr dirty="0" err="1"/>
              <a:t>rychlost</a:t>
            </a:r>
            <a:r>
              <a:rPr dirty="0"/>
              <a:t> a </a:t>
            </a:r>
            <a:r>
              <a:rPr dirty="0" err="1"/>
              <a:t>přesnost</a:t>
            </a:r>
            <a:r>
              <a:rPr dirty="0"/>
              <a:t> </a:t>
            </a:r>
            <a:r>
              <a:rPr dirty="0" err="1"/>
              <a:t>pozornosti</a:t>
            </a:r>
            <a:r>
              <a:rPr dirty="0"/>
              <a:t>, </a:t>
            </a:r>
            <a:r>
              <a:rPr dirty="0" err="1"/>
              <a:t>paměť</a:t>
            </a:r>
            <a:r>
              <a:rPr dirty="0"/>
              <a:t> a </a:t>
            </a:r>
            <a:r>
              <a:rPr dirty="0" err="1"/>
              <a:t>schopnost</a:t>
            </a:r>
            <a:r>
              <a:rPr dirty="0"/>
              <a:t> </a:t>
            </a:r>
            <a:r>
              <a:rPr dirty="0" err="1"/>
              <a:t>uvažování</a:t>
            </a:r>
            <a:endParaRPr dirty="0"/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b="1" dirty="0"/>
              <a:t>Military Acute </a:t>
            </a:r>
            <a:r>
              <a:rPr b="1" dirty="0" err="1"/>
              <a:t>Concusion</a:t>
            </a:r>
            <a:r>
              <a:rPr b="1" dirty="0"/>
              <a:t> Evaluation (MACE) </a:t>
            </a:r>
            <a:r>
              <a:rPr dirty="0"/>
              <a:t>- </a:t>
            </a:r>
            <a:r>
              <a:rPr dirty="0" err="1"/>
              <a:t>baterie</a:t>
            </a:r>
            <a:r>
              <a:rPr dirty="0"/>
              <a:t> </a:t>
            </a:r>
            <a:r>
              <a:rPr dirty="0" err="1"/>
              <a:t>tužka-papír</a:t>
            </a:r>
            <a:r>
              <a:rPr dirty="0"/>
              <a:t>; </a:t>
            </a:r>
            <a:r>
              <a:rPr dirty="0" err="1"/>
              <a:t>zahrnuje</a:t>
            </a:r>
            <a:r>
              <a:rPr dirty="0"/>
              <a:t> </a:t>
            </a:r>
            <a:r>
              <a:rPr dirty="0" err="1"/>
              <a:t>položky</a:t>
            </a:r>
            <a:r>
              <a:rPr dirty="0"/>
              <a:t> </a:t>
            </a:r>
            <a:r>
              <a:rPr dirty="0" err="1"/>
              <a:t>hodnotící</a:t>
            </a:r>
            <a:r>
              <a:rPr dirty="0"/>
              <a:t> NPS </a:t>
            </a:r>
            <a:r>
              <a:rPr dirty="0" err="1"/>
              <a:t>symptomatologii</a:t>
            </a:r>
            <a:r>
              <a:rPr dirty="0"/>
              <a:t>- </a:t>
            </a:r>
            <a:r>
              <a:rPr dirty="0" err="1"/>
              <a:t>retrográdní</a:t>
            </a:r>
            <a:r>
              <a:rPr dirty="0"/>
              <a:t> a </a:t>
            </a:r>
            <a:r>
              <a:rPr dirty="0" err="1"/>
              <a:t>anterográdní</a:t>
            </a:r>
            <a:r>
              <a:rPr dirty="0"/>
              <a:t> </a:t>
            </a:r>
            <a:r>
              <a:rPr dirty="0" err="1"/>
              <a:t>amnézii</a:t>
            </a:r>
            <a:r>
              <a:rPr dirty="0"/>
              <a:t>, </a:t>
            </a:r>
            <a:r>
              <a:rPr dirty="0" err="1"/>
              <a:t>orientaci</a:t>
            </a:r>
            <a:r>
              <a:rPr dirty="0"/>
              <a:t>, </a:t>
            </a:r>
            <a:r>
              <a:rPr dirty="0" err="1"/>
              <a:t>kvalitu</a:t>
            </a:r>
            <a:r>
              <a:rPr dirty="0"/>
              <a:t> </a:t>
            </a:r>
            <a:r>
              <a:rPr dirty="0" err="1"/>
              <a:t>bezprostřední</a:t>
            </a:r>
            <a:r>
              <a:rPr dirty="0"/>
              <a:t> </a:t>
            </a:r>
            <a:r>
              <a:rPr dirty="0" err="1"/>
              <a:t>paměti</a:t>
            </a:r>
            <a:r>
              <a:rPr dirty="0"/>
              <a:t> </a:t>
            </a:r>
            <a:r>
              <a:rPr lang="cs-CZ" dirty="0" smtClean="0"/>
              <a:t>                         </a:t>
            </a:r>
            <a:r>
              <a:rPr dirty="0" smtClean="0"/>
              <a:t>a </a:t>
            </a:r>
            <a:r>
              <a:rPr dirty="0" err="1"/>
              <a:t>oddáleného</a:t>
            </a:r>
            <a:r>
              <a:rPr dirty="0"/>
              <a:t> </a:t>
            </a:r>
            <a:r>
              <a:rPr dirty="0" err="1"/>
              <a:t>vybavení</a:t>
            </a:r>
            <a:r>
              <a:rPr dirty="0"/>
              <a:t>, </a:t>
            </a:r>
            <a:r>
              <a:rPr dirty="0" err="1"/>
              <a:t>koncentraci</a:t>
            </a:r>
            <a:r>
              <a:rPr dirty="0"/>
              <a:t> </a:t>
            </a:r>
            <a:r>
              <a:rPr dirty="0" err="1"/>
              <a:t>pozornosti</a:t>
            </a:r>
            <a:r>
              <a:rPr dirty="0"/>
              <a:t> a </a:t>
            </a:r>
            <a:r>
              <a:rPr dirty="0" err="1"/>
              <a:t>neurologický</a:t>
            </a:r>
            <a:r>
              <a:rPr dirty="0"/>
              <a:t> </a:t>
            </a:r>
            <a:r>
              <a:rPr lang="cs-CZ" dirty="0" smtClean="0"/>
              <a:t>s</a:t>
            </a:r>
            <a:r>
              <a:rPr dirty="0" err="1" smtClean="0"/>
              <a:t>creening</a:t>
            </a:r>
            <a:endParaRPr dirty="0"/>
          </a:p>
          <a:p>
            <a:pPr marL="697846" lvl="1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dirty="0" smtClean="0"/>
              <a:t>aby </a:t>
            </a:r>
            <a:r>
              <a:rPr dirty="0" err="1"/>
              <a:t>byl</a:t>
            </a:r>
            <a:r>
              <a:rPr dirty="0"/>
              <a:t> test </a:t>
            </a:r>
            <a:r>
              <a:rPr dirty="0" err="1"/>
              <a:t>validní</a:t>
            </a:r>
            <a:r>
              <a:rPr dirty="0"/>
              <a:t>, </a:t>
            </a:r>
            <a:r>
              <a:rPr dirty="0" err="1"/>
              <a:t>měl</a:t>
            </a:r>
            <a:r>
              <a:rPr dirty="0"/>
              <a:t> by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administrován</a:t>
            </a:r>
            <a:r>
              <a:rPr dirty="0"/>
              <a:t> do 24 h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traumatické</a:t>
            </a:r>
            <a:r>
              <a:rPr dirty="0"/>
              <a:t> </a:t>
            </a:r>
            <a:r>
              <a:rPr dirty="0" err="1"/>
              <a:t>události</a:t>
            </a:r>
            <a:r>
              <a:rPr dirty="0"/>
              <a:t> </a:t>
            </a:r>
            <a:r>
              <a:rPr sz="1700" dirty="0"/>
              <a:t>(Kennedy, Moore, 2010)</a:t>
            </a:r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smtClean="0"/>
              <a:t>p</a:t>
            </a:r>
            <a:r>
              <a:rPr dirty="0" err="1" smtClean="0"/>
              <a:t>ro</a:t>
            </a:r>
            <a:r>
              <a:rPr dirty="0" smtClean="0"/>
              <a:t> </a:t>
            </a:r>
            <a:r>
              <a:rPr dirty="0" err="1"/>
              <a:t>hodnocení</a:t>
            </a:r>
            <a:r>
              <a:rPr dirty="0"/>
              <a:t> </a:t>
            </a:r>
            <a:r>
              <a:rPr dirty="0" err="1"/>
              <a:t>osobnosti</a:t>
            </a:r>
            <a:r>
              <a:rPr dirty="0"/>
              <a:t> je </a:t>
            </a:r>
            <a:r>
              <a:rPr dirty="0" err="1"/>
              <a:t>často</a:t>
            </a:r>
            <a:r>
              <a:rPr dirty="0"/>
              <a:t> </a:t>
            </a:r>
            <a:r>
              <a:rPr dirty="0" err="1"/>
              <a:t>používáno</a:t>
            </a:r>
            <a:r>
              <a:rPr dirty="0"/>
              <a:t> MMPI-2 a Neurobehavioral Symptom Checklist</a:t>
            </a:r>
          </a:p>
        </p:txBody>
      </p:sp>
    </p:spTree>
    <p:extLst>
      <p:ext uri="{BB962C8B-B14F-4D97-AF65-F5344CB8AC3E}">
        <p14:creationId xmlns:p14="http://schemas.microsoft.com/office/powerpoint/2010/main" val="2651137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alší témata"/>
          <p:cNvSpPr txBox="1">
            <a:spLocks noGrp="1"/>
          </p:cNvSpPr>
          <p:nvPr>
            <p:ph type="title"/>
          </p:nvPr>
        </p:nvSpPr>
        <p:spPr>
          <a:xfrm>
            <a:off x="2895600" y="290548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Další</a:t>
            </a:r>
            <a:r>
              <a:rPr dirty="0"/>
              <a:t> </a:t>
            </a:r>
            <a:r>
              <a:rPr dirty="0" err="1"/>
              <a:t>témata</a:t>
            </a:r>
            <a:endParaRPr dirty="0"/>
          </a:p>
        </p:txBody>
      </p:sp>
      <p:sp>
        <p:nvSpPr>
          <p:cNvPr id="145" name="V ČR stojí vojenská NPS mimo pozornost vojenských psychologů a veškeré potřeby zastupují kliničtí psychologové ve vojenských nemocnicích…"/>
          <p:cNvSpPr txBox="1">
            <a:spLocks noGrp="1"/>
          </p:cNvSpPr>
          <p:nvPr>
            <p:ph type="body" idx="1"/>
          </p:nvPr>
        </p:nvSpPr>
        <p:spPr>
          <a:xfrm>
            <a:off x="685800" y="1953492"/>
            <a:ext cx="10820400" cy="469669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/>
              <a:t>ČR </a:t>
            </a:r>
            <a:r>
              <a:rPr dirty="0" err="1"/>
              <a:t>stojí</a:t>
            </a:r>
            <a:r>
              <a:rPr dirty="0"/>
              <a:t> </a:t>
            </a:r>
            <a:r>
              <a:rPr dirty="0" err="1"/>
              <a:t>vojenská</a:t>
            </a:r>
            <a:r>
              <a:rPr dirty="0"/>
              <a:t> NPS </a:t>
            </a:r>
            <a:r>
              <a:rPr dirty="0" err="1"/>
              <a:t>mimo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 </a:t>
            </a:r>
            <a:r>
              <a:rPr dirty="0" err="1"/>
              <a:t>vojenských</a:t>
            </a:r>
            <a:r>
              <a:rPr dirty="0"/>
              <a:t> </a:t>
            </a:r>
            <a:r>
              <a:rPr dirty="0" err="1"/>
              <a:t>psychologů</a:t>
            </a:r>
            <a:r>
              <a:rPr dirty="0"/>
              <a:t> a </a:t>
            </a:r>
            <a:r>
              <a:rPr dirty="0" err="1"/>
              <a:t>veškeré</a:t>
            </a:r>
            <a:r>
              <a:rPr dirty="0"/>
              <a:t> </a:t>
            </a:r>
            <a:r>
              <a:rPr dirty="0" err="1"/>
              <a:t>potřeby</a:t>
            </a:r>
            <a:r>
              <a:rPr dirty="0"/>
              <a:t> </a:t>
            </a:r>
            <a:r>
              <a:rPr dirty="0" err="1"/>
              <a:t>zastupují</a:t>
            </a:r>
            <a:r>
              <a:rPr dirty="0"/>
              <a:t> </a:t>
            </a:r>
            <a:r>
              <a:rPr dirty="0" err="1"/>
              <a:t>kliničtí</a:t>
            </a:r>
            <a:r>
              <a:rPr dirty="0"/>
              <a:t> </a:t>
            </a:r>
            <a:r>
              <a:rPr dirty="0" err="1"/>
              <a:t>psychologové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vojenských</a:t>
            </a:r>
            <a:r>
              <a:rPr dirty="0"/>
              <a:t> </a:t>
            </a:r>
            <a:r>
              <a:rPr dirty="0" err="1"/>
              <a:t>nemocnicích</a:t>
            </a:r>
            <a:endParaRPr dirty="0"/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err="1" smtClean="0"/>
              <a:t>n</a:t>
            </a:r>
            <a:r>
              <a:rPr dirty="0" err="1" smtClean="0"/>
              <a:t>epoměrně</a:t>
            </a:r>
            <a:r>
              <a:rPr dirty="0" smtClean="0"/>
              <a:t> </a:t>
            </a:r>
            <a:r>
              <a:rPr dirty="0" err="1"/>
              <a:t>většímu</a:t>
            </a:r>
            <a:r>
              <a:rPr dirty="0"/>
              <a:t> </a:t>
            </a:r>
            <a:r>
              <a:rPr dirty="0" err="1"/>
              <a:t>zájmu</a:t>
            </a:r>
            <a:r>
              <a:rPr dirty="0"/>
              <a:t> </a:t>
            </a:r>
            <a:r>
              <a:rPr lang="cs-CZ" dirty="0" smtClean="0"/>
              <a:t>se </a:t>
            </a:r>
            <a:r>
              <a:rPr dirty="0" err="1" smtClean="0"/>
              <a:t>vojenská</a:t>
            </a:r>
            <a:r>
              <a:rPr dirty="0" smtClean="0"/>
              <a:t> </a:t>
            </a:r>
            <a:r>
              <a:rPr dirty="0"/>
              <a:t>NPS </a:t>
            </a:r>
            <a:r>
              <a:rPr dirty="0" err="1"/>
              <a:t>těší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větších</a:t>
            </a:r>
            <a:r>
              <a:rPr dirty="0"/>
              <a:t> </a:t>
            </a:r>
            <a:r>
              <a:rPr dirty="0" err="1"/>
              <a:t>armádách</a:t>
            </a:r>
            <a:r>
              <a:rPr dirty="0"/>
              <a:t> </a:t>
            </a:r>
            <a:r>
              <a:rPr dirty="0" err="1"/>
              <a:t>zemí</a:t>
            </a:r>
            <a:r>
              <a:rPr dirty="0"/>
              <a:t> </a:t>
            </a:r>
            <a:r>
              <a:rPr dirty="0" err="1"/>
              <a:t>pravidelně</a:t>
            </a:r>
            <a:r>
              <a:rPr dirty="0"/>
              <a:t> se </a:t>
            </a:r>
            <a:r>
              <a:rPr dirty="0" err="1"/>
              <a:t>zapojujících</a:t>
            </a:r>
            <a:r>
              <a:rPr dirty="0"/>
              <a:t> do </a:t>
            </a:r>
            <a:r>
              <a:rPr dirty="0" err="1"/>
              <a:t>vojenských</a:t>
            </a:r>
            <a:r>
              <a:rPr dirty="0"/>
              <a:t> </a:t>
            </a:r>
            <a:r>
              <a:rPr dirty="0" err="1"/>
              <a:t>operací</a:t>
            </a:r>
            <a:r>
              <a:rPr dirty="0"/>
              <a:t> - USA </a:t>
            </a:r>
            <a:r>
              <a:rPr dirty="0" err="1"/>
              <a:t>velké</a:t>
            </a:r>
            <a:r>
              <a:rPr dirty="0"/>
              <a:t> </a:t>
            </a:r>
            <a:r>
              <a:rPr dirty="0" err="1"/>
              <a:t>množství</a:t>
            </a:r>
            <a:r>
              <a:rPr dirty="0"/>
              <a:t> </a:t>
            </a:r>
            <a:r>
              <a:rPr dirty="0" err="1"/>
              <a:t>veteránů</a:t>
            </a:r>
            <a:r>
              <a:rPr dirty="0"/>
              <a:t> - </a:t>
            </a:r>
            <a:r>
              <a:rPr dirty="0" err="1"/>
              <a:t>větší</a:t>
            </a:r>
            <a:r>
              <a:rPr dirty="0"/>
              <a:t> </a:t>
            </a:r>
            <a:r>
              <a:rPr dirty="0" err="1" smtClean="0"/>
              <a:t>po</a:t>
            </a:r>
            <a:r>
              <a:rPr lang="cs-CZ" dirty="0" err="1" smtClean="0"/>
              <a:t>tř</a:t>
            </a:r>
            <a:r>
              <a:rPr dirty="0" err="1" smtClean="0"/>
              <a:t>eba</a:t>
            </a:r>
            <a:r>
              <a:rPr dirty="0" smtClean="0"/>
              <a:t> </a:t>
            </a:r>
            <a:r>
              <a:rPr dirty="0"/>
              <a:t>a </a:t>
            </a:r>
            <a:r>
              <a:rPr dirty="0" err="1"/>
              <a:t>příležitosti</a:t>
            </a:r>
            <a:r>
              <a:rPr dirty="0"/>
              <a:t> pro </a:t>
            </a:r>
            <a:r>
              <a:rPr dirty="0" err="1"/>
              <a:t>aplikaci</a:t>
            </a:r>
            <a:r>
              <a:rPr dirty="0"/>
              <a:t> NPS </a:t>
            </a:r>
            <a:r>
              <a:rPr dirty="0" err="1"/>
              <a:t>poznatků</a:t>
            </a:r>
            <a:endParaRPr dirty="0"/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err="1" smtClean="0"/>
              <a:t>m</a:t>
            </a:r>
            <a:r>
              <a:rPr dirty="0" err="1" smtClean="0"/>
              <a:t>ezi</a:t>
            </a:r>
            <a:r>
              <a:rPr dirty="0" smtClean="0"/>
              <a:t> </a:t>
            </a:r>
            <a:r>
              <a:rPr dirty="0" err="1"/>
              <a:t>specifické</a:t>
            </a:r>
            <a:r>
              <a:rPr dirty="0"/>
              <a:t> </a:t>
            </a:r>
            <a:r>
              <a:rPr dirty="0" err="1"/>
              <a:t>oblasti</a:t>
            </a:r>
            <a:r>
              <a:rPr dirty="0"/>
              <a:t> </a:t>
            </a:r>
            <a:r>
              <a:rPr dirty="0" err="1"/>
              <a:t>zájmu</a:t>
            </a:r>
            <a:r>
              <a:rPr dirty="0"/>
              <a:t> </a:t>
            </a:r>
            <a:r>
              <a:rPr dirty="0" err="1"/>
              <a:t>americké</a:t>
            </a:r>
            <a:r>
              <a:rPr dirty="0"/>
              <a:t> </a:t>
            </a:r>
            <a:r>
              <a:rPr dirty="0" err="1"/>
              <a:t>vojenské</a:t>
            </a:r>
            <a:r>
              <a:rPr dirty="0"/>
              <a:t> NPS </a:t>
            </a:r>
            <a:r>
              <a:rPr dirty="0" err="1"/>
              <a:t>patří</a:t>
            </a:r>
            <a:endParaRPr dirty="0"/>
          </a:p>
          <a:p>
            <a:pPr marL="697846" lvl="1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smtClean="0"/>
              <a:t>p</a:t>
            </a:r>
            <a:r>
              <a:rPr dirty="0" err="1" smtClean="0"/>
              <a:t>osttraumatická</a:t>
            </a:r>
            <a:r>
              <a:rPr dirty="0" smtClean="0"/>
              <a:t> </a:t>
            </a:r>
            <a:r>
              <a:rPr dirty="0" err="1"/>
              <a:t>stresová</a:t>
            </a:r>
            <a:r>
              <a:rPr dirty="0"/>
              <a:t> </a:t>
            </a:r>
            <a:r>
              <a:rPr dirty="0" err="1"/>
              <a:t>porucha</a:t>
            </a:r>
            <a:r>
              <a:rPr dirty="0"/>
              <a:t> (PTSD)</a:t>
            </a:r>
          </a:p>
          <a:p>
            <a:pPr marL="697846" lvl="1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smtClean="0"/>
              <a:t>p</a:t>
            </a:r>
            <a:r>
              <a:rPr dirty="0" err="1" smtClean="0"/>
              <a:t>roblematika</a:t>
            </a:r>
            <a:r>
              <a:rPr dirty="0" smtClean="0"/>
              <a:t> </a:t>
            </a:r>
            <a:r>
              <a:rPr dirty="0" err="1"/>
              <a:t>válečných</a:t>
            </a:r>
            <a:r>
              <a:rPr dirty="0"/>
              <a:t> </a:t>
            </a:r>
            <a:r>
              <a:rPr dirty="0" err="1"/>
              <a:t>zajatců</a:t>
            </a:r>
            <a:endParaRPr dirty="0"/>
          </a:p>
          <a:p>
            <a:pPr marL="697846" lvl="1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smtClean="0"/>
              <a:t>k</a:t>
            </a:r>
            <a:r>
              <a:rPr dirty="0" err="1" smtClean="0"/>
              <a:t>ognitivní</a:t>
            </a:r>
            <a:r>
              <a:rPr dirty="0" smtClean="0"/>
              <a:t> </a:t>
            </a:r>
            <a:r>
              <a:rPr dirty="0" err="1"/>
              <a:t>procesy</a:t>
            </a:r>
            <a:r>
              <a:rPr dirty="0"/>
              <a:t> a </a:t>
            </a:r>
            <a:r>
              <a:rPr dirty="0" err="1"/>
              <a:t>rozhodování</a:t>
            </a:r>
            <a:r>
              <a:rPr dirty="0"/>
              <a:t> se v </a:t>
            </a:r>
            <a:r>
              <a:rPr dirty="0" err="1"/>
              <a:t>extrémních</a:t>
            </a:r>
            <a:r>
              <a:rPr dirty="0"/>
              <a:t> </a:t>
            </a:r>
            <a:r>
              <a:rPr dirty="0" err="1"/>
              <a:t>podmínkách</a:t>
            </a:r>
            <a:endParaRPr dirty="0"/>
          </a:p>
          <a:p>
            <a:pPr marL="697846" lvl="1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dirty="0"/>
              <a:t>TBI a </a:t>
            </a:r>
            <a:r>
              <a:rPr dirty="0" err="1"/>
              <a:t>neuropsychologická</a:t>
            </a:r>
            <a:r>
              <a:rPr dirty="0"/>
              <a:t> </a:t>
            </a:r>
            <a:r>
              <a:rPr dirty="0" err="1"/>
              <a:t>rehabilitace</a:t>
            </a:r>
            <a:r>
              <a:rPr dirty="0"/>
              <a:t> </a:t>
            </a:r>
            <a:r>
              <a:rPr dirty="0" err="1"/>
              <a:t>vojáků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629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ymezení forenzní NPS"/>
          <p:cNvSpPr txBox="1">
            <a:spLocks noGrp="1"/>
          </p:cNvSpPr>
          <p:nvPr>
            <p:ph type="title"/>
          </p:nvPr>
        </p:nvSpPr>
        <p:spPr>
          <a:xfrm>
            <a:off x="2895600" y="265610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Vymezení</a:t>
            </a:r>
            <a:r>
              <a:rPr dirty="0"/>
              <a:t> </a:t>
            </a:r>
            <a:r>
              <a:rPr dirty="0" err="1"/>
              <a:t>forenzní</a:t>
            </a:r>
            <a:r>
              <a:rPr dirty="0"/>
              <a:t> NPS</a:t>
            </a:r>
          </a:p>
        </p:txBody>
      </p:sp>
      <p:sp>
        <p:nvSpPr>
          <p:cNvPr id="126" name="Užití NPS při řešení právních otázek, které se objevují v rámci civilního a trestního řízení (Larabee, 2005)…"/>
          <p:cNvSpPr txBox="1">
            <a:spLocks noGrp="1"/>
          </p:cNvSpPr>
          <p:nvPr>
            <p:ph type="body" idx="1"/>
          </p:nvPr>
        </p:nvSpPr>
        <p:spPr>
          <a:xfrm>
            <a:off x="685800" y="1795549"/>
            <a:ext cx="10820400" cy="484631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u</a:t>
            </a:r>
            <a:r>
              <a:rPr dirty="0" err="1" smtClean="0"/>
              <a:t>žití</a:t>
            </a:r>
            <a:r>
              <a:rPr dirty="0" smtClean="0"/>
              <a:t> </a:t>
            </a:r>
            <a:r>
              <a:rPr dirty="0"/>
              <a:t>NPS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řešení</a:t>
            </a:r>
            <a:r>
              <a:rPr dirty="0"/>
              <a:t> </a:t>
            </a:r>
            <a:r>
              <a:rPr dirty="0" err="1"/>
              <a:t>právních</a:t>
            </a:r>
            <a:r>
              <a:rPr dirty="0"/>
              <a:t> </a:t>
            </a:r>
            <a:r>
              <a:rPr dirty="0" err="1"/>
              <a:t>otázek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se </a:t>
            </a:r>
            <a:r>
              <a:rPr dirty="0" err="1"/>
              <a:t>objevují</a:t>
            </a:r>
            <a:r>
              <a:rPr dirty="0"/>
              <a:t> v </a:t>
            </a:r>
            <a:r>
              <a:rPr dirty="0" err="1"/>
              <a:t>rámci</a:t>
            </a:r>
            <a:r>
              <a:rPr dirty="0"/>
              <a:t> </a:t>
            </a:r>
            <a:r>
              <a:rPr dirty="0" err="1"/>
              <a:t>civilního</a:t>
            </a:r>
            <a:r>
              <a:rPr dirty="0"/>
              <a:t> a </a:t>
            </a:r>
            <a:r>
              <a:rPr dirty="0" err="1"/>
              <a:t>trestního</a:t>
            </a:r>
            <a:r>
              <a:rPr dirty="0"/>
              <a:t> </a:t>
            </a:r>
            <a:r>
              <a:rPr dirty="0" err="1"/>
              <a:t>řízení</a:t>
            </a:r>
            <a:r>
              <a:rPr dirty="0"/>
              <a:t> </a:t>
            </a:r>
            <a:r>
              <a:rPr sz="1400" dirty="0"/>
              <a:t>(</a:t>
            </a:r>
            <a:r>
              <a:rPr sz="1400" dirty="0" err="1"/>
              <a:t>Larabee</a:t>
            </a:r>
            <a:r>
              <a:rPr sz="1400" dirty="0"/>
              <a:t>, 2005)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p</a:t>
            </a:r>
            <a:r>
              <a:rPr dirty="0" err="1" smtClean="0"/>
              <a:t>ředkládání</a:t>
            </a:r>
            <a:r>
              <a:rPr dirty="0" smtClean="0"/>
              <a:t> </a:t>
            </a:r>
            <a:r>
              <a:rPr dirty="0"/>
              <a:t>NPS </a:t>
            </a:r>
            <a:r>
              <a:rPr dirty="0" err="1"/>
              <a:t>důkazů</a:t>
            </a:r>
            <a:r>
              <a:rPr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odpovídání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otázky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Greiffenstein</a:t>
            </a:r>
            <a:r>
              <a:rPr sz="1300" dirty="0"/>
              <a:t>, Cohen, 2005)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j</a:t>
            </a:r>
            <a:r>
              <a:rPr dirty="0" err="1" smtClean="0"/>
              <a:t>edná</a:t>
            </a:r>
            <a:r>
              <a:rPr dirty="0" smtClean="0"/>
              <a:t> </a:t>
            </a:r>
            <a:r>
              <a:rPr dirty="0"/>
              <a:t>se o </a:t>
            </a:r>
            <a:r>
              <a:rPr dirty="0" err="1"/>
              <a:t>aplikaci</a:t>
            </a:r>
            <a:r>
              <a:rPr dirty="0"/>
              <a:t> </a:t>
            </a:r>
            <a:r>
              <a:rPr dirty="0" err="1"/>
              <a:t>vědy</a:t>
            </a:r>
            <a:r>
              <a:rPr dirty="0"/>
              <a:t> o </a:t>
            </a:r>
            <a:r>
              <a:rPr dirty="0" err="1"/>
              <a:t>vztahu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a </a:t>
            </a:r>
            <a:r>
              <a:rPr dirty="0" err="1"/>
              <a:t>chování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rozhodování</a:t>
            </a:r>
            <a:r>
              <a:rPr dirty="0"/>
              <a:t> </a:t>
            </a:r>
            <a:r>
              <a:rPr sz="1300" dirty="0"/>
              <a:t>(Horton, </a:t>
            </a:r>
            <a:r>
              <a:rPr sz="1300" dirty="0" err="1"/>
              <a:t>Hartlage</a:t>
            </a:r>
            <a:r>
              <a:rPr sz="1300" dirty="0"/>
              <a:t>, 2010)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p</a:t>
            </a:r>
            <a:r>
              <a:rPr dirty="0" err="1" smtClean="0"/>
              <a:t>odobor</a:t>
            </a:r>
            <a:r>
              <a:rPr dirty="0" smtClean="0"/>
              <a:t> </a:t>
            </a:r>
            <a:r>
              <a:rPr dirty="0" err="1"/>
              <a:t>klinické</a:t>
            </a:r>
            <a:r>
              <a:rPr dirty="0"/>
              <a:t> NPS a </a:t>
            </a:r>
            <a:r>
              <a:rPr dirty="0" err="1"/>
              <a:t>měli</a:t>
            </a:r>
            <a:r>
              <a:rPr dirty="0"/>
              <a:t> by </a:t>
            </a:r>
            <a:r>
              <a:rPr dirty="0" err="1"/>
              <a:t>ji</a:t>
            </a:r>
            <a:r>
              <a:rPr dirty="0"/>
              <a:t> </a:t>
            </a:r>
            <a:r>
              <a:rPr dirty="0" err="1"/>
              <a:t>vykonávat</a:t>
            </a:r>
            <a:r>
              <a:rPr dirty="0"/>
              <a:t> </a:t>
            </a:r>
            <a:r>
              <a:rPr dirty="0" err="1"/>
              <a:t>specialisté</a:t>
            </a:r>
            <a:r>
              <a:rPr dirty="0"/>
              <a:t> z </a:t>
            </a:r>
            <a:r>
              <a:rPr dirty="0" err="1"/>
              <a:t>oblasti</a:t>
            </a:r>
            <a:r>
              <a:rPr dirty="0"/>
              <a:t> </a:t>
            </a:r>
            <a:r>
              <a:rPr dirty="0" err="1"/>
              <a:t>klinické</a:t>
            </a:r>
            <a:r>
              <a:rPr dirty="0"/>
              <a:t> NPS, </a:t>
            </a:r>
            <a:r>
              <a:rPr dirty="0" err="1"/>
              <a:t>kteří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pro </a:t>
            </a:r>
            <a:r>
              <a:rPr dirty="0" err="1"/>
              <a:t>toto</a:t>
            </a:r>
            <a:r>
              <a:rPr dirty="0"/>
              <a:t> </a:t>
            </a:r>
            <a:r>
              <a:rPr dirty="0" err="1"/>
              <a:t>působení</a:t>
            </a:r>
            <a:r>
              <a:rPr dirty="0"/>
              <a:t> </a:t>
            </a:r>
            <a:r>
              <a:rPr dirty="0" err="1"/>
              <a:t>připraveni</a:t>
            </a:r>
            <a:r>
              <a:rPr dirty="0"/>
              <a:t> </a:t>
            </a:r>
            <a:r>
              <a:rPr dirty="0" err="1"/>
              <a:t>odpovídajícím</a:t>
            </a:r>
            <a:r>
              <a:rPr dirty="0"/>
              <a:t> </a:t>
            </a:r>
            <a:r>
              <a:rPr dirty="0" err="1"/>
              <a:t>tréninkem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Hom</a:t>
            </a:r>
            <a:r>
              <a:rPr sz="1300" dirty="0"/>
              <a:t>, </a:t>
            </a:r>
            <a:r>
              <a:rPr sz="1300" dirty="0" err="1"/>
              <a:t>Nici</a:t>
            </a:r>
            <a:r>
              <a:rPr sz="1300" dirty="0"/>
              <a:t>, 2004)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r</a:t>
            </a:r>
            <a:r>
              <a:rPr dirty="0" err="1" smtClean="0"/>
              <a:t>ozsah</a:t>
            </a:r>
            <a:r>
              <a:rPr dirty="0" smtClean="0"/>
              <a:t> </a:t>
            </a:r>
            <a:r>
              <a:rPr dirty="0" err="1"/>
              <a:t>záběru</a:t>
            </a:r>
            <a:r>
              <a:rPr dirty="0"/>
              <a:t> je </a:t>
            </a:r>
            <a:r>
              <a:rPr dirty="0" err="1"/>
              <a:t>užší</a:t>
            </a:r>
            <a:r>
              <a:rPr dirty="0"/>
              <a:t> </a:t>
            </a:r>
            <a:r>
              <a:rPr dirty="0" err="1"/>
              <a:t>než</a:t>
            </a:r>
            <a:r>
              <a:rPr dirty="0"/>
              <a:t> u </a:t>
            </a:r>
            <a:r>
              <a:rPr dirty="0" err="1"/>
              <a:t>celé</a:t>
            </a:r>
            <a:r>
              <a:rPr dirty="0"/>
              <a:t> </a:t>
            </a:r>
            <a:r>
              <a:rPr dirty="0" err="1"/>
              <a:t>forenzní</a:t>
            </a:r>
            <a:r>
              <a:rPr dirty="0"/>
              <a:t>  </a:t>
            </a:r>
            <a:r>
              <a:rPr dirty="0" err="1"/>
              <a:t>psychologie</a:t>
            </a:r>
            <a:endParaRPr dirty="0"/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p</a:t>
            </a:r>
            <a:r>
              <a:rPr dirty="0" err="1" smtClean="0"/>
              <a:t>articipaci</a:t>
            </a:r>
            <a:r>
              <a:rPr dirty="0" smtClean="0"/>
              <a:t> </a:t>
            </a:r>
            <a:r>
              <a:rPr dirty="0" err="1"/>
              <a:t>forenzní</a:t>
            </a:r>
            <a:r>
              <a:rPr dirty="0"/>
              <a:t> NPS </a:t>
            </a:r>
            <a:r>
              <a:rPr dirty="0" err="1"/>
              <a:t>lze</a:t>
            </a:r>
            <a:r>
              <a:rPr dirty="0"/>
              <a:t> </a:t>
            </a:r>
            <a:r>
              <a:rPr dirty="0" err="1"/>
              <a:t>očekávat</a:t>
            </a:r>
            <a:r>
              <a:rPr dirty="0"/>
              <a:t> v </a:t>
            </a:r>
            <a:r>
              <a:rPr dirty="0" err="1"/>
              <a:t>případech</a:t>
            </a:r>
            <a:r>
              <a:rPr dirty="0"/>
              <a:t> </a:t>
            </a:r>
            <a:r>
              <a:rPr dirty="0" err="1"/>
              <a:t>občanskoprávních</a:t>
            </a:r>
            <a:r>
              <a:rPr dirty="0"/>
              <a:t> </a:t>
            </a:r>
            <a:r>
              <a:rPr dirty="0" err="1"/>
              <a:t>sporů</a:t>
            </a:r>
            <a:r>
              <a:rPr dirty="0"/>
              <a:t> </a:t>
            </a:r>
            <a:r>
              <a:rPr dirty="0" smtClean="0"/>
              <a:t>(</a:t>
            </a:r>
            <a:r>
              <a:rPr dirty="0" err="1" smtClean="0"/>
              <a:t>týkajících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zhoršení</a:t>
            </a:r>
            <a:r>
              <a:rPr dirty="0"/>
              <a:t> KF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úrazu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, </a:t>
            </a:r>
            <a:r>
              <a:rPr dirty="0" err="1"/>
              <a:t>atd</a:t>
            </a:r>
            <a:r>
              <a:rPr dirty="0" smtClean="0"/>
              <a:t>.</a:t>
            </a:r>
            <a:r>
              <a:rPr lang="cs-CZ" dirty="0" smtClean="0"/>
              <a:t>,</a:t>
            </a:r>
            <a:r>
              <a:rPr dirty="0" smtClean="0"/>
              <a:t> </a:t>
            </a:r>
            <a:r>
              <a:rPr lang="cs-CZ" dirty="0" smtClean="0"/>
              <a:t>n</a:t>
            </a:r>
            <a:r>
              <a:rPr dirty="0" err="1" smtClean="0"/>
              <a:t>ebo</a:t>
            </a:r>
            <a:r>
              <a:rPr dirty="0" smtClean="0"/>
              <a:t> </a:t>
            </a:r>
            <a:r>
              <a:rPr dirty="0" err="1"/>
              <a:t>pochybení</a:t>
            </a:r>
            <a:r>
              <a:rPr dirty="0"/>
              <a:t> a </a:t>
            </a:r>
            <a:r>
              <a:rPr dirty="0" err="1"/>
              <a:t>zanedbání</a:t>
            </a:r>
            <a:r>
              <a:rPr dirty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strany</a:t>
            </a:r>
            <a:r>
              <a:rPr dirty="0"/>
              <a:t> </a:t>
            </a:r>
            <a:r>
              <a:rPr dirty="0" err="1"/>
              <a:t>zdravotnického</a:t>
            </a:r>
            <a:r>
              <a:rPr dirty="0"/>
              <a:t> </a:t>
            </a:r>
            <a:r>
              <a:rPr dirty="0" err="1"/>
              <a:t>personálu</a:t>
            </a:r>
            <a:r>
              <a:rPr dirty="0"/>
              <a:t>, </a:t>
            </a:r>
            <a:r>
              <a:rPr dirty="0" err="1"/>
              <a:t>např</a:t>
            </a:r>
            <a:r>
              <a:rPr dirty="0"/>
              <a:t>. </a:t>
            </a:r>
            <a:r>
              <a:rPr dirty="0" err="1"/>
              <a:t>následky</a:t>
            </a:r>
            <a:r>
              <a:rPr dirty="0"/>
              <a:t> </a:t>
            </a:r>
            <a:r>
              <a:rPr dirty="0" err="1"/>
              <a:t>chybné</a:t>
            </a:r>
            <a:r>
              <a:rPr dirty="0"/>
              <a:t> </a:t>
            </a:r>
            <a:r>
              <a:rPr dirty="0" err="1"/>
              <a:t>anestezie</a:t>
            </a:r>
            <a:r>
              <a:rPr dirty="0"/>
              <a:t>)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p</a:t>
            </a:r>
            <a:r>
              <a:rPr dirty="0" err="1" smtClean="0"/>
              <a:t>ři</a:t>
            </a:r>
            <a:r>
              <a:rPr dirty="0" smtClean="0"/>
              <a:t> </a:t>
            </a:r>
            <a:r>
              <a:rPr dirty="0" err="1"/>
              <a:t>nich</a:t>
            </a:r>
            <a:r>
              <a:rPr dirty="0"/>
              <a:t> </a:t>
            </a:r>
            <a:r>
              <a:rPr dirty="0" err="1"/>
              <a:t>forenzní</a:t>
            </a:r>
            <a:r>
              <a:rPr dirty="0"/>
              <a:t> NPS </a:t>
            </a:r>
            <a:r>
              <a:rPr dirty="0" err="1"/>
              <a:t>členem</a:t>
            </a:r>
            <a:r>
              <a:rPr dirty="0"/>
              <a:t> </a:t>
            </a:r>
            <a:r>
              <a:rPr dirty="0" err="1"/>
              <a:t>odborného</a:t>
            </a:r>
            <a:r>
              <a:rPr dirty="0"/>
              <a:t> </a:t>
            </a:r>
            <a:r>
              <a:rPr dirty="0" err="1"/>
              <a:t>týmu</a:t>
            </a:r>
            <a:r>
              <a:rPr dirty="0"/>
              <a:t> (</a:t>
            </a:r>
            <a:r>
              <a:rPr dirty="0" err="1"/>
              <a:t>neurolog</a:t>
            </a:r>
            <a:r>
              <a:rPr dirty="0"/>
              <a:t>, </a:t>
            </a:r>
            <a:r>
              <a:rPr dirty="0" err="1"/>
              <a:t>psychiatr</a:t>
            </a:r>
            <a:r>
              <a:rPr dirty="0"/>
              <a:t>, </a:t>
            </a:r>
            <a:r>
              <a:rPr dirty="0" err="1"/>
              <a:t>anesteziolog</a:t>
            </a:r>
            <a:r>
              <a:rPr dirty="0"/>
              <a:t>,...)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trestním</a:t>
            </a:r>
            <a:r>
              <a:rPr dirty="0"/>
              <a:t> </a:t>
            </a:r>
            <a:r>
              <a:rPr dirty="0" err="1"/>
              <a:t>právu</a:t>
            </a:r>
            <a:r>
              <a:rPr dirty="0"/>
              <a:t>  - </a:t>
            </a:r>
            <a:r>
              <a:rPr dirty="0" err="1"/>
              <a:t>řešení</a:t>
            </a:r>
            <a:r>
              <a:rPr dirty="0"/>
              <a:t> </a:t>
            </a:r>
            <a:r>
              <a:rPr dirty="0" err="1"/>
              <a:t>otázek</a:t>
            </a:r>
            <a:r>
              <a:rPr dirty="0"/>
              <a:t> </a:t>
            </a:r>
            <a:r>
              <a:rPr dirty="0" err="1"/>
              <a:t>narušení</a:t>
            </a:r>
            <a:r>
              <a:rPr dirty="0"/>
              <a:t> </a:t>
            </a:r>
            <a:r>
              <a:rPr dirty="0" err="1"/>
              <a:t>schopnosti</a:t>
            </a:r>
            <a:r>
              <a:rPr dirty="0"/>
              <a:t> </a:t>
            </a:r>
            <a:r>
              <a:rPr dirty="0" err="1"/>
              <a:t>vypovídat</a:t>
            </a:r>
            <a:r>
              <a:rPr dirty="0"/>
              <a:t> </a:t>
            </a:r>
            <a:r>
              <a:rPr dirty="0" err="1"/>
              <a:t>před</a:t>
            </a:r>
            <a:r>
              <a:rPr dirty="0"/>
              <a:t> </a:t>
            </a:r>
            <a:r>
              <a:rPr dirty="0" err="1"/>
              <a:t>soudem</a:t>
            </a:r>
            <a:r>
              <a:rPr dirty="0"/>
              <a:t> z </a:t>
            </a:r>
            <a:r>
              <a:rPr dirty="0" err="1"/>
              <a:t>důvodu</a:t>
            </a:r>
            <a:r>
              <a:rPr dirty="0"/>
              <a:t> </a:t>
            </a:r>
            <a:r>
              <a:rPr dirty="0" err="1"/>
              <a:t>postižení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 </a:t>
            </a:r>
            <a:r>
              <a:rPr dirty="0" err="1"/>
              <a:t>kognitivních</a:t>
            </a:r>
            <a:r>
              <a:rPr dirty="0"/>
              <a:t>, </a:t>
            </a:r>
            <a:r>
              <a:rPr dirty="0" err="1"/>
              <a:t>emočních</a:t>
            </a:r>
            <a:r>
              <a:rPr dirty="0"/>
              <a:t> a </a:t>
            </a:r>
            <a:r>
              <a:rPr dirty="0" err="1"/>
              <a:t>osobnostních</a:t>
            </a:r>
            <a:r>
              <a:rPr dirty="0"/>
              <a:t>, </a:t>
            </a:r>
            <a:r>
              <a:rPr dirty="0" err="1"/>
              <a:t>např</a:t>
            </a:r>
            <a:r>
              <a:rPr dirty="0"/>
              <a:t>. v </a:t>
            </a:r>
            <a:r>
              <a:rPr dirty="0" err="1"/>
              <a:t>důsledku</a:t>
            </a:r>
            <a:r>
              <a:rPr dirty="0"/>
              <a:t> </a:t>
            </a:r>
            <a:r>
              <a:rPr dirty="0" err="1"/>
              <a:t>posttraumatické</a:t>
            </a:r>
            <a:r>
              <a:rPr dirty="0"/>
              <a:t> </a:t>
            </a:r>
            <a:r>
              <a:rPr dirty="0" err="1"/>
              <a:t>amnézie</a:t>
            </a:r>
            <a:r>
              <a:rPr dirty="0"/>
              <a:t>;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napomoci</a:t>
            </a:r>
            <a:r>
              <a:rPr dirty="0"/>
              <a:t> </a:t>
            </a:r>
            <a:r>
              <a:rPr dirty="0" err="1"/>
              <a:t>soudu</a:t>
            </a:r>
            <a:r>
              <a:rPr dirty="0"/>
              <a:t> </a:t>
            </a:r>
            <a:r>
              <a:rPr dirty="0" err="1"/>
              <a:t>zhodnotit</a:t>
            </a:r>
            <a:r>
              <a:rPr dirty="0"/>
              <a:t> </a:t>
            </a:r>
            <a:r>
              <a:rPr dirty="0" err="1"/>
              <a:t>věrohodnost</a:t>
            </a:r>
            <a:r>
              <a:rPr dirty="0"/>
              <a:t> </a:t>
            </a:r>
            <a:r>
              <a:rPr dirty="0" err="1"/>
              <a:t>výpovědi</a:t>
            </a:r>
            <a:r>
              <a:rPr dirty="0"/>
              <a:t> k </a:t>
            </a:r>
            <a:r>
              <a:rPr dirty="0" err="1"/>
              <a:t>posuzování</a:t>
            </a:r>
            <a:r>
              <a:rPr dirty="0"/>
              <a:t> </a:t>
            </a:r>
            <a:r>
              <a:rPr dirty="0" err="1"/>
              <a:t>události</a:t>
            </a:r>
            <a:r>
              <a:rPr dirty="0"/>
              <a:t> s </a:t>
            </a:r>
            <a:r>
              <a:rPr dirty="0" err="1"/>
              <a:t>ohledem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porušenou</a:t>
            </a:r>
            <a:r>
              <a:rPr dirty="0"/>
              <a:t> </a:t>
            </a:r>
            <a:r>
              <a:rPr dirty="0" err="1"/>
              <a:t>funkčnost</a:t>
            </a:r>
            <a:r>
              <a:rPr dirty="0"/>
              <a:t> </a:t>
            </a:r>
            <a:r>
              <a:rPr dirty="0" err="1"/>
              <a:t>paměti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984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Základní předpoklady pro působení forenzního NPS"/>
          <p:cNvSpPr txBox="1">
            <a:spLocks noGrp="1"/>
          </p:cNvSpPr>
          <p:nvPr>
            <p:ph type="title"/>
          </p:nvPr>
        </p:nvSpPr>
        <p:spPr>
          <a:xfrm>
            <a:off x="3144982" y="390300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400" dirty="0" err="1"/>
              <a:t>Základní</a:t>
            </a:r>
            <a:r>
              <a:rPr sz="4400" dirty="0"/>
              <a:t> </a:t>
            </a:r>
            <a:r>
              <a:rPr sz="4400" dirty="0" err="1"/>
              <a:t>předpoklady</a:t>
            </a:r>
            <a:r>
              <a:rPr sz="4400" dirty="0"/>
              <a:t> pro </a:t>
            </a:r>
            <a:r>
              <a:rPr sz="4400" dirty="0" err="1"/>
              <a:t>působení</a:t>
            </a:r>
            <a:r>
              <a:rPr sz="4400" dirty="0"/>
              <a:t> </a:t>
            </a:r>
            <a:r>
              <a:rPr sz="4400" dirty="0" err="1"/>
              <a:t>forenzního</a:t>
            </a:r>
            <a:r>
              <a:rPr sz="4400" dirty="0"/>
              <a:t> NPS</a:t>
            </a:r>
          </a:p>
        </p:txBody>
      </p:sp>
      <p:sp>
        <p:nvSpPr>
          <p:cNvPr id="129" name="Greiffenstein, Cohen (2005):…"/>
          <p:cNvSpPr txBox="1">
            <a:spLocks noGrp="1"/>
          </p:cNvSpPr>
          <p:nvPr>
            <p:ph type="body" idx="1"/>
          </p:nvPr>
        </p:nvSpPr>
        <p:spPr>
          <a:xfrm>
            <a:off x="685800" y="1895302"/>
            <a:ext cx="10820400" cy="482138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00017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dirty="0" err="1"/>
              <a:t>Greiffenstein</a:t>
            </a:r>
            <a:r>
              <a:rPr dirty="0"/>
              <a:t>, Cohen (2005):</a:t>
            </a:r>
          </a:p>
          <a:p>
            <a:pPr marL="657217" lvl="1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lang="cs-CZ" dirty="0" smtClean="0"/>
              <a:t>r</a:t>
            </a:r>
            <a:r>
              <a:rPr dirty="0" err="1" smtClean="0"/>
              <a:t>ozumět</a:t>
            </a:r>
            <a:r>
              <a:rPr dirty="0" smtClean="0"/>
              <a:t> </a:t>
            </a:r>
            <a:r>
              <a:rPr dirty="0" err="1"/>
              <a:t>základům</a:t>
            </a:r>
            <a:r>
              <a:rPr dirty="0"/>
              <a:t> </a:t>
            </a:r>
            <a:r>
              <a:rPr dirty="0" err="1"/>
              <a:t>práva</a:t>
            </a:r>
            <a:r>
              <a:rPr dirty="0"/>
              <a:t> - </a:t>
            </a:r>
            <a:r>
              <a:rPr dirty="0" err="1"/>
              <a:t>rámcové</a:t>
            </a:r>
            <a:r>
              <a:rPr dirty="0"/>
              <a:t> </a:t>
            </a:r>
            <a:r>
              <a:rPr dirty="0" err="1"/>
              <a:t>znalosti</a:t>
            </a:r>
            <a:r>
              <a:rPr dirty="0"/>
              <a:t> </a:t>
            </a:r>
            <a:r>
              <a:rPr dirty="0" err="1"/>
              <a:t>pojmů</a:t>
            </a:r>
            <a:r>
              <a:rPr dirty="0"/>
              <a:t> a </a:t>
            </a:r>
            <a:r>
              <a:rPr dirty="0" err="1"/>
              <a:t>klíčových</a:t>
            </a:r>
            <a:r>
              <a:rPr dirty="0"/>
              <a:t> </a:t>
            </a:r>
            <a:r>
              <a:rPr dirty="0" err="1"/>
              <a:t>otázek</a:t>
            </a:r>
            <a:endParaRPr dirty="0"/>
          </a:p>
          <a:p>
            <a:pPr marL="657217" lvl="1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lang="cs-CZ" dirty="0" smtClean="0"/>
              <a:t>v</a:t>
            </a:r>
            <a:r>
              <a:rPr dirty="0" err="1" smtClean="0"/>
              <a:t>elmi</a:t>
            </a:r>
            <a:r>
              <a:rPr dirty="0" smtClean="0"/>
              <a:t> </a:t>
            </a:r>
            <a:r>
              <a:rPr dirty="0" err="1"/>
              <a:t>dobře</a:t>
            </a:r>
            <a:r>
              <a:rPr dirty="0"/>
              <a:t> </a:t>
            </a:r>
            <a:r>
              <a:rPr dirty="0" err="1"/>
              <a:t>znát</a:t>
            </a:r>
            <a:r>
              <a:rPr dirty="0"/>
              <a:t> </a:t>
            </a:r>
            <a:r>
              <a:rPr dirty="0" smtClean="0"/>
              <a:t>NPS</a:t>
            </a:r>
            <a:r>
              <a:rPr lang="cs-CZ" dirty="0" smtClean="0"/>
              <a:t> </a:t>
            </a:r>
            <a:r>
              <a:rPr dirty="0" smtClean="0"/>
              <a:t>- </a:t>
            </a:r>
            <a:r>
              <a:rPr dirty="0" err="1" smtClean="0"/>
              <a:t>vědeck</a:t>
            </a:r>
            <a:r>
              <a:rPr lang="cs-CZ" dirty="0" smtClean="0"/>
              <a:t>ý</a:t>
            </a:r>
            <a:r>
              <a:rPr dirty="0" smtClean="0"/>
              <a:t> </a:t>
            </a:r>
            <a:r>
              <a:rPr dirty="0" err="1"/>
              <a:t>základ</a:t>
            </a:r>
            <a:r>
              <a:rPr dirty="0"/>
              <a:t>, </a:t>
            </a:r>
            <a:r>
              <a:rPr dirty="0" err="1"/>
              <a:t>praktické</a:t>
            </a:r>
            <a:r>
              <a:rPr dirty="0"/>
              <a:t> </a:t>
            </a:r>
            <a:r>
              <a:rPr dirty="0" err="1"/>
              <a:t>znalosti</a:t>
            </a:r>
            <a:endParaRPr dirty="0"/>
          </a:p>
          <a:p>
            <a:pPr marL="657217" lvl="1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lang="cs-CZ" dirty="0" smtClean="0"/>
              <a:t>d</a:t>
            </a:r>
            <a:r>
              <a:rPr dirty="0" err="1" smtClean="0"/>
              <a:t>održovat</a:t>
            </a:r>
            <a:r>
              <a:rPr dirty="0" smtClean="0"/>
              <a:t> </a:t>
            </a:r>
            <a:r>
              <a:rPr dirty="0" err="1"/>
              <a:t>etické</a:t>
            </a:r>
            <a:r>
              <a:rPr dirty="0"/>
              <a:t> </a:t>
            </a:r>
            <a:r>
              <a:rPr dirty="0" err="1"/>
              <a:t>zásady</a:t>
            </a:r>
            <a:r>
              <a:rPr dirty="0"/>
              <a:t>- APA (2002) </a:t>
            </a:r>
            <a:r>
              <a:rPr dirty="0" err="1"/>
              <a:t>speciální</a:t>
            </a:r>
            <a:r>
              <a:rPr dirty="0"/>
              <a:t> </a:t>
            </a:r>
            <a:r>
              <a:rPr dirty="0" err="1"/>
              <a:t>pokyny</a:t>
            </a:r>
            <a:r>
              <a:rPr dirty="0"/>
              <a:t> pro </a:t>
            </a:r>
            <a:r>
              <a:rPr dirty="0" err="1"/>
              <a:t>forenzní</a:t>
            </a:r>
            <a:r>
              <a:rPr dirty="0"/>
              <a:t> NPS</a:t>
            </a:r>
          </a:p>
          <a:p>
            <a:pPr marL="657217" lvl="1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lang="cs-CZ" dirty="0" smtClean="0"/>
              <a:t>b</a:t>
            </a:r>
            <a:r>
              <a:rPr dirty="0" err="1" smtClean="0"/>
              <a:t>ýt</a:t>
            </a:r>
            <a:r>
              <a:rPr dirty="0" smtClean="0"/>
              <a:t> </a:t>
            </a:r>
            <a:r>
              <a:rPr dirty="0"/>
              <a:t>k </a:t>
            </a:r>
            <a:r>
              <a:rPr dirty="0" err="1"/>
              <a:t>dispozici</a:t>
            </a:r>
            <a:r>
              <a:rPr dirty="0"/>
              <a:t> </a:t>
            </a:r>
            <a:r>
              <a:rPr dirty="0" err="1"/>
              <a:t>soudu</a:t>
            </a:r>
            <a:endParaRPr dirty="0"/>
          </a:p>
          <a:p>
            <a:pPr marL="200017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lang="cs-CZ" dirty="0" err="1" smtClean="0"/>
              <a:t>č</a:t>
            </a:r>
            <a:r>
              <a:rPr dirty="0" err="1" smtClean="0"/>
              <a:t>asto</a:t>
            </a:r>
            <a:r>
              <a:rPr dirty="0" smtClean="0"/>
              <a:t> </a:t>
            </a:r>
            <a:r>
              <a:rPr dirty="0" err="1"/>
              <a:t>požadavek</a:t>
            </a:r>
            <a:r>
              <a:rPr dirty="0"/>
              <a:t> </a:t>
            </a:r>
            <a:r>
              <a:rPr dirty="0" err="1"/>
              <a:t>soudu</a:t>
            </a:r>
            <a:r>
              <a:rPr dirty="0"/>
              <a:t>, aby mu </a:t>
            </a:r>
            <a:r>
              <a:rPr dirty="0" err="1"/>
              <a:t>byla</a:t>
            </a:r>
            <a:r>
              <a:rPr dirty="0"/>
              <a:t> </a:t>
            </a:r>
            <a:r>
              <a:rPr dirty="0" err="1"/>
              <a:t>předložena</a:t>
            </a:r>
            <a:r>
              <a:rPr dirty="0"/>
              <a:t> </a:t>
            </a:r>
            <a:r>
              <a:rPr dirty="0" err="1"/>
              <a:t>hrubá</a:t>
            </a:r>
            <a:r>
              <a:rPr dirty="0"/>
              <a:t> data, </a:t>
            </a:r>
            <a:r>
              <a:rPr dirty="0" err="1"/>
              <a:t>která</a:t>
            </a:r>
            <a:r>
              <a:rPr dirty="0"/>
              <a:t> </a:t>
            </a:r>
            <a:r>
              <a:rPr dirty="0" err="1"/>
              <a:t>byla</a:t>
            </a:r>
            <a:r>
              <a:rPr dirty="0"/>
              <a:t> </a:t>
            </a:r>
            <a:r>
              <a:rPr dirty="0" err="1"/>
              <a:t>získána</a:t>
            </a:r>
            <a:r>
              <a:rPr dirty="0"/>
              <a:t> NPS </a:t>
            </a:r>
            <a:r>
              <a:rPr dirty="0" err="1"/>
              <a:t>vyšetřením</a:t>
            </a:r>
            <a:r>
              <a:rPr dirty="0"/>
              <a:t>- v </a:t>
            </a:r>
            <a:r>
              <a:rPr dirty="0" err="1"/>
              <a:t>civilních</a:t>
            </a:r>
            <a:r>
              <a:rPr dirty="0"/>
              <a:t> a </a:t>
            </a:r>
            <a:r>
              <a:rPr dirty="0" err="1"/>
              <a:t>trestních</a:t>
            </a:r>
            <a:r>
              <a:rPr dirty="0"/>
              <a:t> </a:t>
            </a:r>
            <a:r>
              <a:rPr dirty="0" err="1"/>
              <a:t>věcech</a:t>
            </a:r>
            <a:r>
              <a:rPr dirty="0"/>
              <a:t> </a:t>
            </a:r>
            <a:r>
              <a:rPr dirty="0" err="1"/>
              <a:t>žádný</a:t>
            </a:r>
            <a:r>
              <a:rPr dirty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svědků</a:t>
            </a:r>
            <a:r>
              <a:rPr dirty="0"/>
              <a:t> </a:t>
            </a:r>
            <a:r>
              <a:rPr dirty="0" err="1"/>
              <a:t>toto</a:t>
            </a:r>
            <a:r>
              <a:rPr dirty="0"/>
              <a:t> </a:t>
            </a:r>
            <a:r>
              <a:rPr dirty="0" err="1"/>
              <a:t>nemůže</a:t>
            </a:r>
            <a:r>
              <a:rPr dirty="0"/>
              <a:t> </a:t>
            </a:r>
            <a:r>
              <a:rPr dirty="0" err="1"/>
              <a:t>soudu</a:t>
            </a:r>
            <a:r>
              <a:rPr dirty="0"/>
              <a:t> </a:t>
            </a:r>
            <a:r>
              <a:rPr dirty="0" err="1" smtClean="0"/>
              <a:t>odepřít</a:t>
            </a:r>
            <a:r>
              <a:rPr dirty="0" smtClean="0"/>
              <a:t>; </a:t>
            </a:r>
            <a:r>
              <a:rPr dirty="0"/>
              <a:t>co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exaktní</a:t>
            </a:r>
            <a:r>
              <a:rPr dirty="0"/>
              <a:t> data?</a:t>
            </a:r>
          </a:p>
          <a:p>
            <a:pPr marL="200017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dirty="0" err="1" smtClean="0"/>
              <a:t>Matarazz</a:t>
            </a:r>
            <a:r>
              <a:rPr lang="cs-CZ" dirty="0" smtClean="0"/>
              <a:t> </a:t>
            </a:r>
            <a:r>
              <a:rPr dirty="0" smtClean="0"/>
              <a:t>(</a:t>
            </a:r>
            <a:r>
              <a:rPr dirty="0"/>
              <a:t>1990) - </a:t>
            </a:r>
            <a:r>
              <a:rPr dirty="0" err="1"/>
              <a:t>písemné</a:t>
            </a:r>
            <a:r>
              <a:rPr dirty="0"/>
              <a:t> </a:t>
            </a:r>
            <a:r>
              <a:rPr dirty="0" err="1"/>
              <a:t>zprávy</a:t>
            </a:r>
            <a:r>
              <a:rPr dirty="0"/>
              <a:t>, </a:t>
            </a:r>
            <a:r>
              <a:rPr dirty="0" err="1"/>
              <a:t>ručně</a:t>
            </a:r>
            <a:r>
              <a:rPr dirty="0"/>
              <a:t> </a:t>
            </a:r>
            <a:r>
              <a:rPr dirty="0" err="1"/>
              <a:t>psané</a:t>
            </a:r>
            <a:r>
              <a:rPr dirty="0"/>
              <a:t> </a:t>
            </a:r>
            <a:r>
              <a:rPr dirty="0" err="1"/>
              <a:t>poznámky</a:t>
            </a:r>
            <a:r>
              <a:rPr dirty="0"/>
              <a:t> z </a:t>
            </a:r>
            <a:r>
              <a:rPr dirty="0" err="1"/>
              <a:t>rozhovoru</a:t>
            </a:r>
            <a:r>
              <a:rPr dirty="0"/>
              <a:t>, </a:t>
            </a:r>
            <a:r>
              <a:rPr dirty="0" err="1"/>
              <a:t>číselné</a:t>
            </a:r>
            <a:r>
              <a:rPr dirty="0"/>
              <a:t> </a:t>
            </a:r>
            <a:r>
              <a:rPr dirty="0" err="1"/>
              <a:t>skóry</a:t>
            </a:r>
            <a:r>
              <a:rPr dirty="0"/>
              <a:t>, </a:t>
            </a:r>
            <a:r>
              <a:rPr dirty="0" err="1"/>
              <a:t>testové</a:t>
            </a:r>
            <a:r>
              <a:rPr dirty="0"/>
              <a:t> </a:t>
            </a:r>
            <a:r>
              <a:rPr dirty="0" err="1"/>
              <a:t>podněty</a:t>
            </a:r>
            <a:r>
              <a:rPr dirty="0"/>
              <a:t>, </a:t>
            </a:r>
            <a:r>
              <a:rPr dirty="0" err="1"/>
              <a:t>skutečné</a:t>
            </a:r>
            <a:r>
              <a:rPr dirty="0"/>
              <a:t> </a:t>
            </a:r>
            <a:r>
              <a:rPr dirty="0" err="1"/>
              <a:t>odpovědi</a:t>
            </a:r>
            <a:r>
              <a:rPr dirty="0"/>
              <a:t> </a:t>
            </a:r>
            <a:r>
              <a:rPr dirty="0" err="1"/>
              <a:t>osoby</a:t>
            </a:r>
            <a:r>
              <a:rPr dirty="0"/>
              <a:t>, </a:t>
            </a:r>
            <a:r>
              <a:rPr dirty="0" err="1"/>
              <a:t>manuály</a:t>
            </a:r>
            <a:r>
              <a:rPr dirty="0"/>
              <a:t> </a:t>
            </a:r>
            <a:r>
              <a:rPr dirty="0" err="1"/>
              <a:t>testů</a:t>
            </a:r>
            <a:endParaRPr dirty="0"/>
          </a:p>
          <a:p>
            <a:pPr marL="200017" indent="-200017" defTabSz="262880">
              <a:lnSpc>
                <a:spcPct val="110000"/>
              </a:lnSpc>
              <a:spcBef>
                <a:spcPts val="1828"/>
              </a:spcBef>
              <a:defRPr sz="2048"/>
            </a:pPr>
            <a:r>
              <a:rPr lang="cs-CZ" dirty="0" smtClean="0"/>
              <a:t>u</a:t>
            </a:r>
            <a:r>
              <a:rPr dirty="0" smtClean="0"/>
              <a:t> </a:t>
            </a:r>
            <a:r>
              <a:rPr dirty="0" err="1"/>
              <a:t>nás</a:t>
            </a:r>
            <a:r>
              <a:rPr dirty="0"/>
              <a:t> </a:t>
            </a:r>
            <a:r>
              <a:rPr dirty="0" err="1"/>
              <a:t>toto</a:t>
            </a:r>
            <a:r>
              <a:rPr dirty="0"/>
              <a:t> </a:t>
            </a:r>
            <a:r>
              <a:rPr dirty="0" err="1"/>
              <a:t>zatím</a:t>
            </a:r>
            <a:r>
              <a:rPr dirty="0"/>
              <a:t> </a:t>
            </a:r>
            <a:r>
              <a:rPr dirty="0" err="1"/>
              <a:t>nebylo</a:t>
            </a:r>
            <a:r>
              <a:rPr dirty="0"/>
              <a:t> </a:t>
            </a:r>
            <a:r>
              <a:rPr dirty="0" err="1"/>
              <a:t>řešeno</a:t>
            </a:r>
            <a:r>
              <a:rPr dirty="0"/>
              <a:t> - </a:t>
            </a:r>
            <a:r>
              <a:rPr dirty="0" err="1"/>
              <a:t>obecně</a:t>
            </a:r>
            <a:r>
              <a:rPr dirty="0"/>
              <a:t> to </a:t>
            </a:r>
            <a:r>
              <a:rPr dirty="0" err="1"/>
              <a:t>definuje</a:t>
            </a:r>
            <a:r>
              <a:rPr dirty="0"/>
              <a:t> </a:t>
            </a:r>
            <a:r>
              <a:rPr dirty="0" err="1"/>
              <a:t>zákon</a:t>
            </a:r>
            <a:r>
              <a:rPr dirty="0"/>
              <a:t> o </a:t>
            </a:r>
            <a:r>
              <a:rPr dirty="0" err="1"/>
              <a:t>zdravotnické</a:t>
            </a:r>
            <a:r>
              <a:rPr dirty="0"/>
              <a:t> </a:t>
            </a:r>
            <a:r>
              <a:rPr dirty="0" err="1"/>
              <a:t>dokumentaci</a:t>
            </a:r>
            <a:r>
              <a:rPr dirty="0"/>
              <a:t> </a:t>
            </a:r>
            <a:r>
              <a:rPr lang="cs-CZ" dirty="0" smtClean="0"/>
              <a:t>              </a:t>
            </a:r>
            <a:r>
              <a:rPr dirty="0" smtClean="0"/>
              <a:t>( </a:t>
            </a:r>
            <a:r>
              <a:rPr dirty="0" err="1"/>
              <a:t>zákon</a:t>
            </a:r>
            <a:r>
              <a:rPr dirty="0"/>
              <a:t> č. 372/2011 Sb.) a </a:t>
            </a:r>
            <a:r>
              <a:rPr dirty="0" err="1"/>
              <a:t>zákon</a:t>
            </a:r>
            <a:r>
              <a:rPr dirty="0"/>
              <a:t> o </a:t>
            </a:r>
            <a:r>
              <a:rPr dirty="0" err="1"/>
              <a:t>znalcích</a:t>
            </a:r>
            <a:r>
              <a:rPr dirty="0"/>
              <a:t> a </a:t>
            </a:r>
            <a:r>
              <a:rPr dirty="0" err="1"/>
              <a:t>tlumočnících</a:t>
            </a:r>
            <a:r>
              <a:rPr dirty="0"/>
              <a:t> (</a:t>
            </a:r>
            <a:r>
              <a:rPr dirty="0" err="1"/>
              <a:t>zákon</a:t>
            </a:r>
            <a:r>
              <a:rPr dirty="0"/>
              <a:t> č. 36/1967 Sb.)</a:t>
            </a:r>
          </a:p>
        </p:txBody>
      </p:sp>
    </p:spTree>
    <p:extLst>
      <p:ext uri="{BB962C8B-B14F-4D97-AF65-F5344CB8AC3E}">
        <p14:creationId xmlns:p14="http://schemas.microsoft.com/office/powerpoint/2010/main" val="693555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ejčastější problematika"/>
          <p:cNvSpPr txBox="1">
            <a:spLocks noGrp="1"/>
          </p:cNvSpPr>
          <p:nvPr>
            <p:ph type="title"/>
          </p:nvPr>
        </p:nvSpPr>
        <p:spPr>
          <a:xfrm>
            <a:off x="2895600" y="307571"/>
            <a:ext cx="8610600" cy="1587731"/>
          </a:xfrm>
          <a:prstGeom prst="rect">
            <a:avLst/>
          </a:prstGeom>
        </p:spPr>
        <p:txBody>
          <a:bodyPr>
            <a:noAutofit/>
          </a:bodyPr>
          <a:lstStyle>
            <a:lvl1pPr defTabSz="554990">
              <a:defRPr sz="7600"/>
            </a:lvl1pPr>
          </a:lstStyle>
          <a:p>
            <a:r>
              <a:rPr sz="5400" dirty="0" err="1"/>
              <a:t>Nejčastější</a:t>
            </a:r>
            <a:r>
              <a:rPr sz="5400" dirty="0"/>
              <a:t> </a:t>
            </a:r>
            <a:r>
              <a:rPr sz="5400" dirty="0" err="1"/>
              <a:t>problematika</a:t>
            </a:r>
            <a:endParaRPr sz="5400" dirty="0"/>
          </a:p>
        </p:txBody>
      </p:sp>
      <p:sp>
        <p:nvSpPr>
          <p:cNvPr id="132" name="Civilní případy - újma na zdraví po poškození mozku traumatem nebo lékařské zanedbání ( stále častější)…"/>
          <p:cNvSpPr txBox="1">
            <a:spLocks noGrp="1"/>
          </p:cNvSpPr>
          <p:nvPr>
            <p:ph type="body" idx="1"/>
          </p:nvPr>
        </p:nvSpPr>
        <p:spPr>
          <a:xfrm>
            <a:off x="685800" y="2460396"/>
            <a:ext cx="10820400" cy="3758289"/>
          </a:xfrm>
          <a:prstGeom prst="rect">
            <a:avLst/>
          </a:prstGeom>
        </p:spPr>
        <p:txBody>
          <a:bodyPr/>
          <a:lstStyle/>
          <a:p>
            <a:r>
              <a:rPr lang="cs-CZ" dirty="0" err="1" smtClean="0"/>
              <a:t>c</a:t>
            </a:r>
            <a:r>
              <a:rPr dirty="0" err="1" smtClean="0"/>
              <a:t>ivilní</a:t>
            </a:r>
            <a:r>
              <a:rPr dirty="0" smtClean="0"/>
              <a:t> </a:t>
            </a:r>
            <a:r>
              <a:rPr dirty="0" err="1"/>
              <a:t>případy</a:t>
            </a:r>
            <a:r>
              <a:rPr dirty="0"/>
              <a:t> - </a:t>
            </a:r>
            <a:r>
              <a:rPr dirty="0" err="1"/>
              <a:t>újma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zdraví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poškození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</a:t>
            </a:r>
            <a:r>
              <a:rPr dirty="0" err="1"/>
              <a:t>traumatem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lékařské</a:t>
            </a:r>
            <a:r>
              <a:rPr dirty="0"/>
              <a:t> </a:t>
            </a:r>
            <a:r>
              <a:rPr dirty="0" err="1"/>
              <a:t>zanedbání</a:t>
            </a:r>
            <a:r>
              <a:rPr dirty="0"/>
              <a:t> </a:t>
            </a:r>
            <a:r>
              <a:rPr dirty="0" smtClean="0"/>
              <a:t>(</a:t>
            </a:r>
            <a:r>
              <a:rPr dirty="0" err="1" smtClean="0"/>
              <a:t>stále</a:t>
            </a:r>
            <a:r>
              <a:rPr dirty="0" smtClean="0"/>
              <a:t> </a:t>
            </a:r>
            <a:r>
              <a:rPr dirty="0" err="1"/>
              <a:t>častější</a:t>
            </a:r>
            <a:r>
              <a:rPr dirty="0"/>
              <a:t>)</a:t>
            </a:r>
          </a:p>
          <a:p>
            <a:r>
              <a:rPr lang="cs-CZ" dirty="0" err="1" smtClean="0"/>
              <a:t>k</a:t>
            </a:r>
            <a:r>
              <a:rPr dirty="0" err="1" smtClean="0"/>
              <a:t>riminálně</a:t>
            </a:r>
            <a:r>
              <a:rPr dirty="0" smtClean="0"/>
              <a:t> </a:t>
            </a:r>
            <a:r>
              <a:rPr dirty="0" err="1"/>
              <a:t>trestní</a:t>
            </a:r>
            <a:r>
              <a:rPr dirty="0"/>
              <a:t> </a:t>
            </a:r>
            <a:r>
              <a:rPr dirty="0" err="1"/>
              <a:t>případy</a:t>
            </a:r>
            <a:r>
              <a:rPr dirty="0"/>
              <a:t> </a:t>
            </a:r>
            <a:r>
              <a:rPr dirty="0" smtClean="0"/>
              <a:t>-</a:t>
            </a:r>
            <a:r>
              <a:rPr lang="cs-CZ" dirty="0" smtClean="0"/>
              <a:t> </a:t>
            </a:r>
            <a:r>
              <a:rPr dirty="0" err="1" smtClean="0"/>
              <a:t>posuzování</a:t>
            </a:r>
            <a:r>
              <a:rPr dirty="0" smtClean="0"/>
              <a:t> </a:t>
            </a:r>
            <a:r>
              <a:rPr dirty="0" err="1"/>
              <a:t>věrohodnosti</a:t>
            </a:r>
            <a:r>
              <a:rPr dirty="0"/>
              <a:t> </a:t>
            </a:r>
            <a:r>
              <a:rPr dirty="0" err="1"/>
              <a:t>jedince</a:t>
            </a:r>
            <a:r>
              <a:rPr dirty="0"/>
              <a:t>, </a:t>
            </a:r>
            <a:r>
              <a:rPr dirty="0" err="1"/>
              <a:t>předkládajícího</a:t>
            </a:r>
            <a:r>
              <a:rPr dirty="0"/>
              <a:t> </a:t>
            </a:r>
            <a:r>
              <a:rPr dirty="0" err="1"/>
              <a:t>důkazy</a:t>
            </a:r>
            <a:r>
              <a:rPr dirty="0"/>
              <a:t>, </a:t>
            </a:r>
            <a:r>
              <a:rPr dirty="0" err="1"/>
              <a:t>případně</a:t>
            </a:r>
            <a:r>
              <a:rPr dirty="0"/>
              <a:t> </a:t>
            </a:r>
            <a:r>
              <a:rPr dirty="0" err="1"/>
              <a:t>vztahu</a:t>
            </a:r>
            <a:r>
              <a:rPr dirty="0"/>
              <a:t> </a:t>
            </a:r>
            <a:r>
              <a:rPr dirty="0" err="1"/>
              <a:t>poškozeného</a:t>
            </a:r>
            <a:r>
              <a:rPr dirty="0"/>
              <a:t> a </a:t>
            </a:r>
            <a:r>
              <a:rPr dirty="0" err="1" smtClean="0"/>
              <a:t>stíhaného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6919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399907" y="637096"/>
            <a:ext cx="6570483" cy="55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Základní vyšetření ve forenzní NPS"/>
          <p:cNvSpPr txBox="1">
            <a:spLocks noGrp="1"/>
          </p:cNvSpPr>
          <p:nvPr>
            <p:ph type="title"/>
          </p:nvPr>
        </p:nvSpPr>
        <p:spPr>
          <a:xfrm>
            <a:off x="2895600" y="290547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400" dirty="0" err="1"/>
              <a:t>Základní</a:t>
            </a:r>
            <a:r>
              <a:rPr sz="4400" dirty="0"/>
              <a:t> </a:t>
            </a:r>
            <a:r>
              <a:rPr sz="4400" dirty="0" err="1"/>
              <a:t>vyšetření</a:t>
            </a:r>
            <a:r>
              <a:rPr sz="4400" dirty="0"/>
              <a:t> </a:t>
            </a:r>
            <a:r>
              <a:rPr sz="4400" dirty="0" err="1"/>
              <a:t>ve</a:t>
            </a:r>
            <a:r>
              <a:rPr sz="4400" dirty="0"/>
              <a:t> </a:t>
            </a:r>
            <a:r>
              <a:rPr sz="4400" dirty="0" err="1"/>
              <a:t>forenzní</a:t>
            </a:r>
            <a:r>
              <a:rPr sz="4400" dirty="0"/>
              <a:t> NPS</a:t>
            </a:r>
          </a:p>
        </p:txBody>
      </p:sp>
      <p:sp>
        <p:nvSpPr>
          <p:cNvPr id="135" name="Bordiny a Romero (1989)…"/>
          <p:cNvSpPr txBox="1">
            <a:spLocks noGrp="1"/>
          </p:cNvSpPr>
          <p:nvPr>
            <p:ph type="body" idx="1"/>
          </p:nvPr>
        </p:nvSpPr>
        <p:spPr>
          <a:xfrm>
            <a:off x="685800" y="1583575"/>
            <a:ext cx="10820400" cy="519129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56264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dirty="0" err="1"/>
              <a:t>Bordiny</a:t>
            </a:r>
            <a:r>
              <a:rPr dirty="0"/>
              <a:t> a Romero (1989)</a:t>
            </a:r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p</a:t>
            </a:r>
            <a:r>
              <a:rPr dirty="0" err="1" smtClean="0"/>
              <a:t>odrobná</a:t>
            </a:r>
            <a:r>
              <a:rPr dirty="0" smtClean="0"/>
              <a:t> </a:t>
            </a:r>
            <a:r>
              <a:rPr dirty="0" err="1"/>
              <a:t>zdravotní</a:t>
            </a:r>
            <a:r>
              <a:rPr dirty="0"/>
              <a:t> a </a:t>
            </a:r>
            <a:r>
              <a:rPr dirty="0" err="1"/>
              <a:t>vývojová</a:t>
            </a:r>
            <a:r>
              <a:rPr dirty="0"/>
              <a:t> </a:t>
            </a:r>
            <a:r>
              <a:rPr dirty="0" err="1"/>
              <a:t>anamnéza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p</a:t>
            </a:r>
            <a:r>
              <a:rPr dirty="0" err="1" smtClean="0"/>
              <a:t>řehled</a:t>
            </a:r>
            <a:r>
              <a:rPr dirty="0" smtClean="0"/>
              <a:t> </a:t>
            </a:r>
            <a:r>
              <a:rPr dirty="0" err="1"/>
              <a:t>vzdělání</a:t>
            </a:r>
            <a:r>
              <a:rPr dirty="0"/>
              <a:t>, </a:t>
            </a:r>
            <a:r>
              <a:rPr dirty="0" err="1"/>
              <a:t>míst</a:t>
            </a:r>
            <a:r>
              <a:rPr dirty="0"/>
              <a:t> a </a:t>
            </a:r>
            <a:r>
              <a:rPr dirty="0" err="1"/>
              <a:t>institucí</a:t>
            </a:r>
            <a:r>
              <a:rPr dirty="0"/>
              <a:t>, </a:t>
            </a:r>
            <a:r>
              <a:rPr dirty="0" err="1"/>
              <a:t>kde</a:t>
            </a:r>
            <a:r>
              <a:rPr dirty="0"/>
              <a:t> </a:t>
            </a:r>
            <a:r>
              <a:rPr dirty="0" err="1"/>
              <a:t>bylo</a:t>
            </a:r>
            <a:r>
              <a:rPr dirty="0"/>
              <a:t> </a:t>
            </a:r>
            <a:r>
              <a:rPr dirty="0" err="1"/>
              <a:t>získáno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p</a:t>
            </a:r>
            <a:r>
              <a:rPr dirty="0" err="1" smtClean="0"/>
              <a:t>řehled</a:t>
            </a:r>
            <a:r>
              <a:rPr dirty="0" smtClean="0"/>
              <a:t> </a:t>
            </a:r>
            <a:r>
              <a:rPr dirty="0"/>
              <a:t>v </a:t>
            </a:r>
            <a:r>
              <a:rPr dirty="0" err="1"/>
              <a:t>současnosti</a:t>
            </a:r>
            <a:r>
              <a:rPr dirty="0"/>
              <a:t> </a:t>
            </a:r>
            <a:r>
              <a:rPr dirty="0" err="1"/>
              <a:t>užívaných</a:t>
            </a:r>
            <a:r>
              <a:rPr dirty="0"/>
              <a:t> </a:t>
            </a:r>
            <a:r>
              <a:rPr dirty="0" err="1"/>
              <a:t>léků</a:t>
            </a:r>
            <a:r>
              <a:rPr dirty="0"/>
              <a:t> a </a:t>
            </a:r>
            <a:r>
              <a:rPr dirty="0" err="1"/>
              <a:t>psychoaktivních</a:t>
            </a:r>
            <a:r>
              <a:rPr dirty="0"/>
              <a:t> </a:t>
            </a:r>
            <a:r>
              <a:rPr dirty="0" err="1"/>
              <a:t>látek</a:t>
            </a:r>
            <a:r>
              <a:rPr dirty="0"/>
              <a:t> v </a:t>
            </a:r>
            <a:r>
              <a:rPr dirty="0" err="1"/>
              <a:t>minulosti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p</a:t>
            </a:r>
            <a:r>
              <a:rPr dirty="0" err="1" smtClean="0"/>
              <a:t>řehled</a:t>
            </a:r>
            <a:r>
              <a:rPr dirty="0" smtClean="0"/>
              <a:t> </a:t>
            </a:r>
            <a:r>
              <a:rPr dirty="0" err="1"/>
              <a:t>úrazů</a:t>
            </a:r>
            <a:r>
              <a:rPr dirty="0"/>
              <a:t>, </a:t>
            </a:r>
            <a:r>
              <a:rPr dirty="0" err="1"/>
              <a:t>expozici</a:t>
            </a:r>
            <a:r>
              <a:rPr dirty="0"/>
              <a:t> </a:t>
            </a:r>
            <a:r>
              <a:rPr dirty="0" err="1"/>
              <a:t>toxických</a:t>
            </a:r>
            <a:r>
              <a:rPr dirty="0"/>
              <a:t> </a:t>
            </a:r>
            <a:r>
              <a:rPr dirty="0" err="1"/>
              <a:t>látkám</a:t>
            </a:r>
            <a:r>
              <a:rPr dirty="0"/>
              <a:t> a </a:t>
            </a:r>
            <a:r>
              <a:rPr dirty="0" err="1"/>
              <a:t>jiné</a:t>
            </a:r>
            <a:r>
              <a:rPr dirty="0"/>
              <a:t> </a:t>
            </a:r>
            <a:r>
              <a:rPr dirty="0" err="1"/>
              <a:t>neurologické</a:t>
            </a:r>
            <a:r>
              <a:rPr dirty="0"/>
              <a:t> </a:t>
            </a:r>
            <a:r>
              <a:rPr dirty="0" err="1"/>
              <a:t>problémy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p</a:t>
            </a:r>
            <a:r>
              <a:rPr dirty="0" err="1" smtClean="0"/>
              <a:t>řehled</a:t>
            </a:r>
            <a:r>
              <a:rPr dirty="0" smtClean="0"/>
              <a:t> </a:t>
            </a:r>
            <a:r>
              <a:rPr dirty="0" err="1"/>
              <a:t>sociální</a:t>
            </a:r>
            <a:r>
              <a:rPr dirty="0"/>
              <a:t> a </a:t>
            </a:r>
            <a:r>
              <a:rPr dirty="0" err="1"/>
              <a:t>zaměstnanecké</a:t>
            </a:r>
            <a:r>
              <a:rPr dirty="0"/>
              <a:t> </a:t>
            </a:r>
            <a:r>
              <a:rPr dirty="0" err="1"/>
              <a:t>adaptace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v</a:t>
            </a:r>
            <a:r>
              <a:rPr dirty="0" err="1" smtClean="0"/>
              <a:t>yšetření</a:t>
            </a:r>
            <a:r>
              <a:rPr dirty="0" smtClean="0"/>
              <a:t> </a:t>
            </a:r>
            <a:r>
              <a:rPr dirty="0" err="1"/>
              <a:t>aktuálních</a:t>
            </a:r>
            <a:r>
              <a:rPr dirty="0"/>
              <a:t> </a:t>
            </a:r>
            <a:r>
              <a:rPr dirty="0" err="1"/>
              <a:t>duševních</a:t>
            </a:r>
            <a:r>
              <a:rPr dirty="0"/>
              <a:t> </a:t>
            </a:r>
            <a:r>
              <a:rPr dirty="0" err="1"/>
              <a:t>zátěží</a:t>
            </a:r>
            <a:r>
              <a:rPr dirty="0"/>
              <a:t> </a:t>
            </a:r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dirty="0" err="1"/>
              <a:t>podrobné</a:t>
            </a:r>
            <a:r>
              <a:rPr dirty="0"/>
              <a:t> </a:t>
            </a:r>
            <a:r>
              <a:rPr dirty="0" err="1"/>
              <a:t>vyšetření</a:t>
            </a:r>
            <a:r>
              <a:rPr dirty="0"/>
              <a:t> </a:t>
            </a:r>
            <a:r>
              <a:rPr dirty="0" err="1"/>
              <a:t>duševního</a:t>
            </a:r>
            <a:r>
              <a:rPr dirty="0"/>
              <a:t> </a:t>
            </a:r>
            <a:r>
              <a:rPr dirty="0" err="1"/>
              <a:t>stavu</a:t>
            </a:r>
            <a:endParaRPr dirty="0"/>
          </a:p>
          <a:p>
            <a:pPr marL="156264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err="1" smtClean="0"/>
              <a:t>f</a:t>
            </a:r>
            <a:r>
              <a:rPr dirty="0" err="1" smtClean="0"/>
              <a:t>ormální</a:t>
            </a:r>
            <a:r>
              <a:rPr dirty="0" smtClean="0"/>
              <a:t> </a:t>
            </a:r>
            <a:r>
              <a:rPr dirty="0"/>
              <a:t>NPS </a:t>
            </a:r>
            <a:r>
              <a:rPr dirty="0" err="1"/>
              <a:t>testování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/>
              <a:t>o</a:t>
            </a:r>
            <a:r>
              <a:rPr dirty="0" err="1" smtClean="0"/>
              <a:t>becné</a:t>
            </a:r>
            <a:r>
              <a:rPr dirty="0" smtClean="0"/>
              <a:t>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schopnosti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lang="cs-CZ" dirty="0" smtClean="0"/>
              <a:t>a</a:t>
            </a:r>
            <a:r>
              <a:rPr dirty="0" err="1" smtClean="0"/>
              <a:t>kademické</a:t>
            </a:r>
            <a:r>
              <a:rPr dirty="0" smtClean="0"/>
              <a:t> </a:t>
            </a:r>
            <a:r>
              <a:rPr dirty="0" err="1"/>
              <a:t>úspěchy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dirty="0" err="1" smtClean="0"/>
              <a:t>senzorické</a:t>
            </a:r>
            <a:r>
              <a:rPr dirty="0" smtClean="0"/>
              <a:t> </a:t>
            </a:r>
            <a:r>
              <a:rPr dirty="0"/>
              <a:t>a </a:t>
            </a:r>
            <a:r>
              <a:rPr dirty="0" err="1"/>
              <a:t>percepční</a:t>
            </a:r>
            <a:r>
              <a:rPr dirty="0"/>
              <a:t> </a:t>
            </a:r>
            <a:r>
              <a:rPr dirty="0" err="1"/>
              <a:t>dovednosti</a:t>
            </a:r>
            <a:endParaRPr dirty="0"/>
          </a:p>
          <a:p>
            <a:pPr marL="613464" lvl="1" indent="-156264" defTabSz="205376">
              <a:lnSpc>
                <a:spcPct val="110000"/>
              </a:lnSpc>
              <a:spcBef>
                <a:spcPts val="1477"/>
              </a:spcBef>
              <a:defRPr sz="1600"/>
            </a:pPr>
            <a:r>
              <a:rPr dirty="0" err="1" smtClean="0"/>
              <a:t>motorická</a:t>
            </a:r>
            <a:r>
              <a:rPr dirty="0" smtClean="0"/>
              <a:t> </a:t>
            </a:r>
            <a:r>
              <a:rPr dirty="0" err="1"/>
              <a:t>rychlost</a:t>
            </a:r>
            <a:r>
              <a:rPr dirty="0"/>
              <a:t>, </a:t>
            </a:r>
            <a:r>
              <a:rPr dirty="0" err="1"/>
              <a:t>koordinace</a:t>
            </a:r>
            <a:r>
              <a:rPr dirty="0"/>
              <a:t> a </a:t>
            </a:r>
            <a:r>
              <a:rPr dirty="0" err="1"/>
              <a:t>plánování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734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- pozornost, koncentrace a rychlost zpracování informace ve formě zrakových a sluchových podnětů…"/>
          <p:cNvSpPr txBox="1">
            <a:spLocks noGrp="1"/>
          </p:cNvSpPr>
          <p:nvPr>
            <p:ph type="body" idx="1"/>
          </p:nvPr>
        </p:nvSpPr>
        <p:spPr>
          <a:xfrm>
            <a:off x="892969" y="1238596"/>
            <a:ext cx="10406063" cy="55279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dirty="0" err="1" smtClean="0"/>
              <a:t>pozornost</a:t>
            </a:r>
            <a:r>
              <a:rPr dirty="0"/>
              <a:t>, </a:t>
            </a:r>
            <a:r>
              <a:rPr dirty="0" err="1"/>
              <a:t>koncentrace</a:t>
            </a:r>
            <a:r>
              <a:rPr dirty="0"/>
              <a:t> a </a:t>
            </a:r>
            <a:r>
              <a:rPr dirty="0" err="1"/>
              <a:t>rychlost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formě</a:t>
            </a:r>
            <a:r>
              <a:rPr dirty="0"/>
              <a:t> </a:t>
            </a:r>
            <a:r>
              <a:rPr dirty="0" err="1"/>
              <a:t>zrakových</a:t>
            </a:r>
            <a:r>
              <a:rPr dirty="0"/>
              <a:t> a </a:t>
            </a:r>
            <a:r>
              <a:rPr dirty="0" err="1"/>
              <a:t>sluchových</a:t>
            </a:r>
            <a:r>
              <a:rPr dirty="0"/>
              <a:t> </a:t>
            </a:r>
            <a:r>
              <a:rPr dirty="0" err="1"/>
              <a:t>podnětů</a:t>
            </a:r>
            <a:endParaRPr dirty="0"/>
          </a:p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smtClean="0"/>
              <a:t>s</a:t>
            </a:r>
            <a:r>
              <a:rPr dirty="0" err="1" smtClean="0"/>
              <a:t>rovnání</a:t>
            </a:r>
            <a:r>
              <a:rPr dirty="0" smtClean="0"/>
              <a:t> </a:t>
            </a:r>
            <a:r>
              <a:rPr dirty="0" err="1"/>
              <a:t>výkonů</a:t>
            </a:r>
            <a:r>
              <a:rPr dirty="0"/>
              <a:t> </a:t>
            </a:r>
            <a:r>
              <a:rPr dirty="0" err="1"/>
              <a:t>pravé</a:t>
            </a:r>
            <a:r>
              <a:rPr dirty="0"/>
              <a:t> a </a:t>
            </a:r>
            <a:r>
              <a:rPr dirty="0" err="1"/>
              <a:t>levé</a:t>
            </a:r>
            <a:r>
              <a:rPr dirty="0"/>
              <a:t> </a:t>
            </a:r>
            <a:r>
              <a:rPr dirty="0" err="1"/>
              <a:t>ruky</a:t>
            </a:r>
            <a:endParaRPr dirty="0"/>
          </a:p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smtClean="0"/>
              <a:t>v</a:t>
            </a:r>
            <a:r>
              <a:rPr dirty="0" err="1" smtClean="0"/>
              <a:t>yšetření</a:t>
            </a:r>
            <a:r>
              <a:rPr dirty="0" smtClean="0"/>
              <a:t> </a:t>
            </a:r>
            <a:r>
              <a:rPr dirty="0" err="1"/>
              <a:t>jazykových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, </a:t>
            </a:r>
            <a:r>
              <a:rPr dirty="0" err="1"/>
              <a:t>verbální</a:t>
            </a:r>
            <a:r>
              <a:rPr dirty="0"/>
              <a:t> </a:t>
            </a:r>
            <a:r>
              <a:rPr dirty="0" err="1"/>
              <a:t>fluence</a:t>
            </a:r>
            <a:r>
              <a:rPr dirty="0"/>
              <a:t> a </a:t>
            </a:r>
            <a:r>
              <a:rPr dirty="0" err="1"/>
              <a:t>pojmenování</a:t>
            </a:r>
            <a:r>
              <a:rPr dirty="0"/>
              <a:t> </a:t>
            </a:r>
          </a:p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smtClean="0"/>
              <a:t>v</a:t>
            </a:r>
            <a:r>
              <a:rPr dirty="0" err="1" smtClean="0"/>
              <a:t>yšetření</a:t>
            </a:r>
            <a:r>
              <a:rPr dirty="0" smtClean="0"/>
              <a:t> </a:t>
            </a:r>
            <a:r>
              <a:rPr dirty="0" err="1"/>
              <a:t>neverbálních</a:t>
            </a:r>
            <a:r>
              <a:rPr dirty="0"/>
              <a:t> </a:t>
            </a:r>
            <a:r>
              <a:rPr dirty="0" err="1"/>
              <a:t>dovednosti</a:t>
            </a:r>
            <a:r>
              <a:rPr dirty="0"/>
              <a:t>, </a:t>
            </a:r>
            <a:r>
              <a:rPr dirty="0" err="1"/>
              <a:t>např</a:t>
            </a:r>
            <a:r>
              <a:rPr dirty="0"/>
              <a:t>. </a:t>
            </a:r>
            <a:r>
              <a:rPr dirty="0" err="1"/>
              <a:t>zrakově</a:t>
            </a:r>
            <a:r>
              <a:rPr dirty="0"/>
              <a:t>- </a:t>
            </a:r>
            <a:r>
              <a:rPr dirty="0" err="1"/>
              <a:t>konstrukčních</a:t>
            </a:r>
            <a:endParaRPr dirty="0"/>
          </a:p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smtClean="0"/>
              <a:t>p</a:t>
            </a:r>
            <a:r>
              <a:rPr dirty="0" err="1" smtClean="0"/>
              <a:t>osouzení</a:t>
            </a:r>
            <a:r>
              <a:rPr dirty="0" smtClean="0"/>
              <a:t> </a:t>
            </a:r>
            <a:r>
              <a:rPr dirty="0" err="1"/>
              <a:t>verbální</a:t>
            </a:r>
            <a:r>
              <a:rPr dirty="0"/>
              <a:t> a </a:t>
            </a:r>
            <a:r>
              <a:rPr dirty="0" err="1"/>
              <a:t>neverbální</a:t>
            </a:r>
            <a:r>
              <a:rPr dirty="0"/>
              <a:t> </a:t>
            </a:r>
            <a:r>
              <a:rPr dirty="0" err="1"/>
              <a:t>paměti</a:t>
            </a:r>
            <a:r>
              <a:rPr dirty="0"/>
              <a:t> </a:t>
            </a:r>
            <a:r>
              <a:rPr dirty="0" err="1"/>
              <a:t>zahrnující</a:t>
            </a:r>
            <a:r>
              <a:rPr dirty="0"/>
              <a:t> </a:t>
            </a:r>
            <a:r>
              <a:rPr dirty="0" err="1"/>
              <a:t>retenci</a:t>
            </a:r>
            <a:r>
              <a:rPr dirty="0"/>
              <a:t> a </a:t>
            </a:r>
            <a:r>
              <a:rPr dirty="0" err="1"/>
              <a:t>schopnost</a:t>
            </a:r>
            <a:r>
              <a:rPr dirty="0"/>
              <a:t> </a:t>
            </a:r>
            <a:r>
              <a:rPr dirty="0" err="1"/>
              <a:t>učení</a:t>
            </a:r>
            <a:endParaRPr dirty="0"/>
          </a:p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smtClean="0"/>
              <a:t>v</a:t>
            </a:r>
            <a:r>
              <a:rPr dirty="0" err="1" smtClean="0"/>
              <a:t>yšetření</a:t>
            </a:r>
            <a:r>
              <a:rPr dirty="0" smtClean="0"/>
              <a:t> </a:t>
            </a:r>
            <a:r>
              <a:rPr dirty="0" err="1"/>
              <a:t>exekutivních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 a </a:t>
            </a:r>
            <a:r>
              <a:rPr dirty="0" err="1"/>
              <a:t>kognitivní</a:t>
            </a:r>
            <a:r>
              <a:rPr dirty="0"/>
              <a:t> flexibility</a:t>
            </a:r>
          </a:p>
          <a:p>
            <a:pPr marL="675970" lvl="1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smtClean="0"/>
              <a:t>p</a:t>
            </a:r>
            <a:r>
              <a:rPr dirty="0" err="1" smtClean="0"/>
              <a:t>osouzení</a:t>
            </a:r>
            <a:r>
              <a:rPr dirty="0" smtClean="0"/>
              <a:t> </a:t>
            </a:r>
            <a:r>
              <a:rPr dirty="0" err="1"/>
              <a:t>osobnosti</a:t>
            </a:r>
            <a:r>
              <a:rPr dirty="0"/>
              <a:t> a </a:t>
            </a:r>
            <a:r>
              <a:rPr dirty="0" err="1"/>
              <a:t>emočního</a:t>
            </a:r>
            <a:r>
              <a:rPr dirty="0"/>
              <a:t> </a:t>
            </a:r>
            <a:r>
              <a:rPr dirty="0" err="1"/>
              <a:t>přizpůsobení</a:t>
            </a:r>
            <a:endParaRPr dirty="0"/>
          </a:p>
          <a:p>
            <a:pPr marL="218770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dirty="0"/>
              <a:t>NPS </a:t>
            </a:r>
            <a:r>
              <a:rPr dirty="0" err="1"/>
              <a:t>vyšetření</a:t>
            </a:r>
            <a:r>
              <a:rPr dirty="0"/>
              <a:t> </a:t>
            </a:r>
            <a:r>
              <a:rPr dirty="0" err="1"/>
              <a:t>naplánovat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několik</a:t>
            </a:r>
            <a:r>
              <a:rPr dirty="0"/>
              <a:t> </a:t>
            </a:r>
            <a:r>
              <a:rPr dirty="0" err="1"/>
              <a:t>dnů</a:t>
            </a:r>
            <a:r>
              <a:rPr dirty="0"/>
              <a:t>, </a:t>
            </a:r>
            <a:r>
              <a:rPr dirty="0" err="1"/>
              <a:t>dle</a:t>
            </a:r>
            <a:r>
              <a:rPr dirty="0"/>
              <a:t> </a:t>
            </a:r>
            <a:r>
              <a:rPr dirty="0" err="1"/>
              <a:t>závažnosti</a:t>
            </a:r>
            <a:r>
              <a:rPr dirty="0"/>
              <a:t> </a:t>
            </a:r>
            <a:r>
              <a:rPr dirty="0" err="1"/>
              <a:t>případu</a:t>
            </a:r>
            <a:r>
              <a:rPr dirty="0"/>
              <a:t> (</a:t>
            </a:r>
            <a:r>
              <a:rPr dirty="0" err="1"/>
              <a:t>nejméně</a:t>
            </a:r>
            <a:r>
              <a:rPr dirty="0"/>
              <a:t> 2-3 </a:t>
            </a:r>
            <a:r>
              <a:rPr dirty="0" err="1"/>
              <a:t>dny</a:t>
            </a:r>
            <a:r>
              <a:rPr dirty="0"/>
              <a:t>)</a:t>
            </a:r>
          </a:p>
          <a:p>
            <a:pPr marL="218770" indent="-218770" defTabSz="287526">
              <a:lnSpc>
                <a:spcPct val="100000"/>
              </a:lnSpc>
              <a:spcBef>
                <a:spcPts val="2039"/>
              </a:spcBef>
              <a:defRPr sz="2240"/>
            </a:pPr>
            <a:r>
              <a:rPr lang="cs-CZ" dirty="0" err="1" smtClean="0"/>
              <a:t>t</a:t>
            </a:r>
            <a:r>
              <a:rPr dirty="0" err="1" smtClean="0"/>
              <a:t>aké</a:t>
            </a:r>
            <a:r>
              <a:rPr dirty="0" smtClean="0"/>
              <a:t> </a:t>
            </a:r>
            <a:r>
              <a:rPr dirty="0" err="1"/>
              <a:t>metody</a:t>
            </a:r>
            <a:r>
              <a:rPr dirty="0"/>
              <a:t> pro </a:t>
            </a:r>
            <a:r>
              <a:rPr dirty="0" err="1"/>
              <a:t>posouzení</a:t>
            </a:r>
            <a:r>
              <a:rPr dirty="0"/>
              <a:t> </a:t>
            </a:r>
            <a:r>
              <a:rPr dirty="0" err="1"/>
              <a:t>tendence</a:t>
            </a:r>
            <a:r>
              <a:rPr dirty="0"/>
              <a:t> k </a:t>
            </a:r>
            <a:r>
              <a:rPr dirty="0" err="1"/>
              <a:t>simulaci</a:t>
            </a:r>
            <a:r>
              <a:rPr dirty="0"/>
              <a:t> a </a:t>
            </a:r>
            <a:r>
              <a:rPr dirty="0" err="1"/>
              <a:t>agravaci</a:t>
            </a:r>
            <a:r>
              <a:rPr dirty="0"/>
              <a:t>, </a:t>
            </a:r>
            <a:r>
              <a:rPr dirty="0" err="1"/>
              <a:t>případně</a:t>
            </a:r>
            <a:r>
              <a:rPr dirty="0"/>
              <a:t> </a:t>
            </a:r>
            <a:r>
              <a:rPr dirty="0" err="1"/>
              <a:t>záměrnému</a:t>
            </a:r>
            <a:r>
              <a:rPr dirty="0"/>
              <a:t> </a:t>
            </a:r>
            <a:r>
              <a:rPr dirty="0" err="1"/>
              <a:t>snižování</a:t>
            </a:r>
            <a:r>
              <a:rPr dirty="0"/>
              <a:t> </a:t>
            </a:r>
            <a:r>
              <a:rPr dirty="0" err="1"/>
              <a:t>výkonu</a:t>
            </a:r>
            <a:r>
              <a:rPr dirty="0"/>
              <a:t> v </a:t>
            </a:r>
            <a:r>
              <a:rPr dirty="0" err="1"/>
              <a:t>testech</a:t>
            </a:r>
            <a:r>
              <a:rPr dirty="0"/>
              <a:t> - </a:t>
            </a:r>
            <a:r>
              <a:rPr dirty="0" err="1"/>
              <a:t>speciální</a:t>
            </a:r>
            <a:r>
              <a:rPr dirty="0"/>
              <a:t> </a:t>
            </a:r>
            <a:r>
              <a:rPr dirty="0" err="1"/>
              <a:t>diagnostické</a:t>
            </a:r>
            <a:r>
              <a:rPr dirty="0"/>
              <a:t> </a:t>
            </a:r>
            <a:r>
              <a:rPr dirty="0" err="1"/>
              <a:t>metody</a:t>
            </a:r>
            <a:r>
              <a:rPr dirty="0"/>
              <a:t>, </a:t>
            </a:r>
            <a:r>
              <a:rPr dirty="0" err="1"/>
              <a:t>nebozkušenostní</a:t>
            </a:r>
            <a:r>
              <a:rPr dirty="0"/>
              <a:t> </a:t>
            </a:r>
            <a:r>
              <a:rPr dirty="0" err="1"/>
              <a:t>zhodnocení</a:t>
            </a:r>
            <a:r>
              <a:rPr dirty="0"/>
              <a:t> </a:t>
            </a:r>
            <a:r>
              <a:rPr dirty="0" err="1"/>
              <a:t>profilu</a:t>
            </a:r>
            <a:r>
              <a:rPr dirty="0"/>
              <a:t> </a:t>
            </a:r>
            <a:r>
              <a:rPr dirty="0" err="1"/>
              <a:t>výsledků</a:t>
            </a:r>
            <a:r>
              <a:rPr dirty="0"/>
              <a:t> z </a:t>
            </a:r>
            <a:r>
              <a:rPr dirty="0" err="1"/>
              <a:t>celého</a:t>
            </a:r>
            <a:r>
              <a:rPr dirty="0"/>
              <a:t> </a:t>
            </a:r>
            <a:r>
              <a:rPr dirty="0" err="1"/>
              <a:t>vyšetření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22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ejčastěji používané NPS metody ve forenzní praxi"/>
          <p:cNvSpPr txBox="1">
            <a:spLocks noGrp="1"/>
          </p:cNvSpPr>
          <p:nvPr>
            <p:ph type="title"/>
          </p:nvPr>
        </p:nvSpPr>
        <p:spPr>
          <a:xfrm>
            <a:off x="2895600" y="224046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Nejčastěji</a:t>
            </a:r>
            <a:r>
              <a:rPr sz="4000" dirty="0"/>
              <a:t> </a:t>
            </a:r>
            <a:r>
              <a:rPr sz="4000" dirty="0" err="1"/>
              <a:t>používané</a:t>
            </a:r>
            <a:r>
              <a:rPr sz="4000" dirty="0"/>
              <a:t> NPS </a:t>
            </a:r>
            <a:r>
              <a:rPr sz="4000" dirty="0" err="1"/>
              <a:t>metody</a:t>
            </a:r>
            <a:r>
              <a:rPr sz="4000" dirty="0"/>
              <a:t> </a:t>
            </a:r>
            <a:r>
              <a:rPr sz="4000" dirty="0" err="1"/>
              <a:t>ve</a:t>
            </a:r>
            <a:r>
              <a:rPr sz="4000" dirty="0"/>
              <a:t> </a:t>
            </a:r>
            <a:r>
              <a:rPr sz="4000" dirty="0" err="1"/>
              <a:t>forenzní</a:t>
            </a:r>
            <a:r>
              <a:rPr sz="4000" dirty="0"/>
              <a:t> </a:t>
            </a:r>
            <a:r>
              <a:rPr sz="4000" dirty="0" err="1"/>
              <a:t>praxi</a:t>
            </a:r>
            <a:endParaRPr sz="4000" dirty="0"/>
          </a:p>
        </p:txBody>
      </p:sp>
      <p:sp>
        <p:nvSpPr>
          <p:cNvPr id="140" name="Tab. 41.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10705" y="1517074"/>
            <a:ext cx="4685122" cy="5133447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853286" y="2696065"/>
            <a:ext cx="4185502" cy="29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3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2023</Words>
  <Application>Microsoft Office PowerPoint</Application>
  <PresentationFormat>Širokoúhlá obrazovka</PresentationFormat>
  <Paragraphs>134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Kondenzační stopa</vt:lpstr>
      <vt:lpstr>Forenzní neuropsychologie</vt:lpstr>
      <vt:lpstr>Stručná historie</vt:lpstr>
      <vt:lpstr>Vymezení forenzní NPS</vt:lpstr>
      <vt:lpstr>Základní předpoklady pro působení forenzního NPS</vt:lpstr>
      <vt:lpstr>Nejčastější problematika</vt:lpstr>
      <vt:lpstr>Prezentace aplikace PowerPoint</vt:lpstr>
      <vt:lpstr>Základní vyšetření ve forenzní NPS</vt:lpstr>
      <vt:lpstr>Prezentace aplikace PowerPoint</vt:lpstr>
      <vt:lpstr>Nejčastěji používané NPS metody ve forenzní praxi</vt:lpstr>
      <vt:lpstr>Psaní zprávy, posudku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Vojenská neuropsychologie</vt:lpstr>
      <vt:lpstr>Vymezení pojmu</vt:lpstr>
      <vt:lpstr>Historie</vt:lpstr>
      <vt:lpstr>Hlavní oblasti zájmu vojenské NPS</vt:lpstr>
      <vt:lpstr>Prezentace aplikace PowerPoint</vt:lpstr>
      <vt:lpstr>Motivace vojáků ke spolupráci s NPS</vt:lpstr>
      <vt:lpstr>Prezentace aplikace PowerPoint</vt:lpstr>
      <vt:lpstr>Traumatická poranění mozku</vt:lpstr>
      <vt:lpstr>NPS zhodnocení závažnosti TBI</vt:lpstr>
      <vt:lpstr>Další témata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100</cp:revision>
  <dcterms:created xsi:type="dcterms:W3CDTF">2018-09-20T07:10:33Z</dcterms:created>
  <dcterms:modified xsi:type="dcterms:W3CDTF">2018-12-10T07:26:07Z</dcterms:modified>
</cp:coreProperties>
</file>