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5"/>
  </p:notesMasterIdLst>
  <p:sldIdLst>
    <p:sldId id="281" r:id="rId2"/>
    <p:sldId id="282" r:id="rId3"/>
    <p:sldId id="283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-3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F12816-064B-4B83-A2E7-1E8D331825FB}" type="datetimeFigureOut">
              <a:rPr lang="cs-CZ" smtClean="0"/>
              <a:t>10.12.2018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A074F7-E2E1-48A2-A43E-75C3DB1269F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603022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48A87A34-81AB-432B-8DAE-1953F412C126}" type="datetimeFigureOut">
              <a:rPr lang="en-US" dirty="0"/>
              <a:t>12/10/2018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12/10/2018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12/10/2018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12/10/2018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12/10/2018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12/10/2018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12/10/2018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Odráž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Text úrovně 1…"/>
          <p:cNvSpPr txBox="1">
            <a:spLocks noGrp="1"/>
          </p:cNvSpPr>
          <p:nvPr>
            <p:ph type="body" idx="1"/>
          </p:nvPr>
        </p:nvSpPr>
        <p:spPr>
          <a:xfrm>
            <a:off x="892969" y="892969"/>
            <a:ext cx="10406063" cy="5072063"/>
          </a:xfrm>
          <a:prstGeom prst="rect">
            <a:avLst/>
          </a:prstGeom>
        </p:spPr>
        <p:txBody>
          <a:bodyPr/>
          <a:lstStyle/>
          <a:p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76" name="Číslo snímk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419340598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12/10/2018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12/10/2018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12/10/2018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12/10/2018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12/10/2018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  <p:sldLayoutId id="2147483670" r:id="rId18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Zamyšlení nad klinickou NPS"/>
          <p:cNvSpPr txBox="1">
            <a:spLocks noGrp="1"/>
          </p:cNvSpPr>
          <p:nvPr>
            <p:ph type="ctrTitle"/>
          </p:nvPr>
        </p:nvSpPr>
        <p:spPr>
          <a:xfrm>
            <a:off x="2416969" y="1076460"/>
            <a:ext cx="7358063" cy="2321719"/>
          </a:xfrm>
          <a:prstGeom prst="rect">
            <a:avLst/>
          </a:prstGeom>
        </p:spPr>
        <p:txBody>
          <a:bodyPr>
            <a:normAutofit fontScale="90000"/>
          </a:bodyPr>
          <a:lstStyle/>
          <a:p>
            <a:r>
              <a:rPr dirty="0" err="1"/>
              <a:t>Zamyšlení</a:t>
            </a:r>
            <a:r>
              <a:rPr dirty="0"/>
              <a:t> </a:t>
            </a:r>
            <a:r>
              <a:rPr lang="cs-CZ" dirty="0" smtClean="0"/>
              <a:t>                    </a:t>
            </a:r>
            <a:r>
              <a:rPr dirty="0" err="1" smtClean="0"/>
              <a:t>nad</a:t>
            </a:r>
            <a:r>
              <a:rPr dirty="0" smtClean="0"/>
              <a:t> </a:t>
            </a:r>
            <a:r>
              <a:rPr dirty="0" err="1"/>
              <a:t>klinickou</a:t>
            </a:r>
            <a:r>
              <a:rPr dirty="0"/>
              <a:t> NPS</a:t>
            </a:r>
          </a:p>
        </p:txBody>
      </p:sp>
      <p:sp>
        <p:nvSpPr>
          <p:cNvPr id="120" name="Text"/>
          <p:cNvSpPr txBox="1">
            <a:spLocks noGrp="1"/>
          </p:cNvSpPr>
          <p:nvPr>
            <p:ph type="subTitle" sz="quarter" idx="1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0137989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Cesta české NPS do podvědomí klinických psychologů i lékařů byla celkem značně “trnitá”…"/>
          <p:cNvSpPr txBox="1">
            <a:spLocks noGrp="1"/>
          </p:cNvSpPr>
          <p:nvPr>
            <p:ph type="body" idx="1"/>
          </p:nvPr>
        </p:nvSpPr>
        <p:spPr>
          <a:xfrm>
            <a:off x="917907" y="1396538"/>
            <a:ext cx="10406063" cy="5228705"/>
          </a:xfrm>
          <a:prstGeom prst="rect">
            <a:avLst/>
          </a:prstGeom>
        </p:spPr>
        <p:txBody>
          <a:bodyPr>
            <a:normAutofit fontScale="77500" lnSpcReduction="20000"/>
          </a:bodyPr>
          <a:lstStyle/>
          <a:p>
            <a:pPr marL="240646" indent="-240646" defTabSz="316278">
              <a:lnSpc>
                <a:spcPct val="120000"/>
              </a:lnSpc>
              <a:spcBef>
                <a:spcPts val="2250"/>
              </a:spcBef>
              <a:defRPr sz="2464"/>
            </a:pPr>
            <a:r>
              <a:rPr lang="cs-CZ" dirty="0" err="1" smtClean="0"/>
              <a:t>c</a:t>
            </a:r>
            <a:r>
              <a:rPr dirty="0" err="1" smtClean="0"/>
              <a:t>esta</a:t>
            </a:r>
            <a:r>
              <a:rPr dirty="0" smtClean="0"/>
              <a:t> </a:t>
            </a:r>
            <a:r>
              <a:rPr dirty="0" err="1"/>
              <a:t>české</a:t>
            </a:r>
            <a:r>
              <a:rPr dirty="0"/>
              <a:t> NPS do </a:t>
            </a:r>
            <a:r>
              <a:rPr dirty="0" err="1"/>
              <a:t>podvědomí</a:t>
            </a:r>
            <a:r>
              <a:rPr dirty="0"/>
              <a:t> </a:t>
            </a:r>
            <a:r>
              <a:rPr dirty="0" err="1"/>
              <a:t>klinických</a:t>
            </a:r>
            <a:r>
              <a:rPr dirty="0"/>
              <a:t> </a:t>
            </a:r>
            <a:r>
              <a:rPr dirty="0" err="1"/>
              <a:t>psychologů</a:t>
            </a:r>
            <a:r>
              <a:rPr dirty="0"/>
              <a:t> </a:t>
            </a:r>
            <a:r>
              <a:rPr dirty="0" err="1"/>
              <a:t>i</a:t>
            </a:r>
            <a:r>
              <a:rPr dirty="0"/>
              <a:t> </a:t>
            </a:r>
            <a:r>
              <a:rPr dirty="0" err="1"/>
              <a:t>lékařů</a:t>
            </a:r>
            <a:r>
              <a:rPr dirty="0"/>
              <a:t> </a:t>
            </a:r>
            <a:r>
              <a:rPr dirty="0" err="1"/>
              <a:t>byla</a:t>
            </a:r>
            <a:r>
              <a:rPr dirty="0"/>
              <a:t> </a:t>
            </a:r>
            <a:r>
              <a:rPr dirty="0" err="1"/>
              <a:t>celkem</a:t>
            </a:r>
            <a:r>
              <a:rPr dirty="0"/>
              <a:t> </a:t>
            </a:r>
            <a:r>
              <a:rPr dirty="0" err="1"/>
              <a:t>značně</a:t>
            </a:r>
            <a:r>
              <a:rPr dirty="0"/>
              <a:t> “</a:t>
            </a:r>
            <a:r>
              <a:rPr dirty="0" err="1"/>
              <a:t>trnitá</a:t>
            </a:r>
            <a:r>
              <a:rPr dirty="0"/>
              <a:t>”</a:t>
            </a:r>
          </a:p>
          <a:p>
            <a:pPr marL="240646" indent="-240646" defTabSz="316278">
              <a:lnSpc>
                <a:spcPct val="120000"/>
              </a:lnSpc>
              <a:spcBef>
                <a:spcPts val="2250"/>
              </a:spcBef>
              <a:defRPr sz="2464"/>
            </a:pPr>
            <a:r>
              <a:rPr lang="cs-CZ" dirty="0" smtClean="0"/>
              <a:t>n</a:t>
            </a:r>
            <a:r>
              <a:rPr dirty="0" smtClean="0"/>
              <a:t>a </a:t>
            </a:r>
            <a:r>
              <a:rPr dirty="0" err="1"/>
              <a:t>začátku</a:t>
            </a:r>
            <a:r>
              <a:rPr dirty="0"/>
              <a:t> </a:t>
            </a:r>
            <a:r>
              <a:rPr dirty="0" err="1"/>
              <a:t>byla</a:t>
            </a:r>
            <a:r>
              <a:rPr dirty="0"/>
              <a:t> </a:t>
            </a:r>
            <a:r>
              <a:rPr dirty="0" err="1"/>
              <a:t>zaměňována</a:t>
            </a:r>
            <a:r>
              <a:rPr dirty="0"/>
              <a:t> s </a:t>
            </a:r>
            <a:r>
              <a:rPr dirty="0" err="1"/>
              <a:t>neurofyziologií</a:t>
            </a:r>
            <a:r>
              <a:rPr dirty="0"/>
              <a:t>, </a:t>
            </a:r>
            <a:r>
              <a:rPr dirty="0" err="1"/>
              <a:t>psychofyziologií</a:t>
            </a:r>
            <a:r>
              <a:rPr dirty="0"/>
              <a:t>, </a:t>
            </a:r>
            <a:r>
              <a:rPr dirty="0" err="1"/>
              <a:t>psychofyzikou</a:t>
            </a:r>
            <a:r>
              <a:rPr dirty="0"/>
              <a:t>, </a:t>
            </a:r>
            <a:r>
              <a:rPr dirty="0" err="1"/>
              <a:t>neuropsychiatrií</a:t>
            </a:r>
            <a:r>
              <a:rPr dirty="0"/>
              <a:t> a </a:t>
            </a:r>
            <a:r>
              <a:rPr dirty="0" err="1"/>
              <a:t>dalšími</a:t>
            </a:r>
            <a:r>
              <a:rPr dirty="0"/>
              <a:t> </a:t>
            </a:r>
            <a:r>
              <a:rPr dirty="0" err="1"/>
              <a:t>obory</a:t>
            </a:r>
            <a:r>
              <a:rPr dirty="0"/>
              <a:t>, </a:t>
            </a:r>
            <a:r>
              <a:rPr dirty="0" err="1"/>
              <a:t>ke</a:t>
            </a:r>
            <a:r>
              <a:rPr dirty="0"/>
              <a:t> </a:t>
            </a:r>
            <a:r>
              <a:rPr dirty="0" err="1"/>
              <a:t>kterým</a:t>
            </a:r>
            <a:r>
              <a:rPr dirty="0"/>
              <a:t> </a:t>
            </a:r>
            <a:r>
              <a:rPr dirty="0" err="1"/>
              <a:t>má</a:t>
            </a:r>
            <a:r>
              <a:rPr dirty="0"/>
              <a:t> </a:t>
            </a:r>
            <a:r>
              <a:rPr dirty="0" err="1"/>
              <a:t>určité</a:t>
            </a:r>
            <a:r>
              <a:rPr dirty="0"/>
              <a:t> </a:t>
            </a:r>
            <a:r>
              <a:rPr dirty="0" err="1"/>
              <a:t>vazby</a:t>
            </a:r>
            <a:r>
              <a:rPr dirty="0"/>
              <a:t>, </a:t>
            </a:r>
            <a:r>
              <a:rPr dirty="0" err="1"/>
              <a:t>někdy</a:t>
            </a:r>
            <a:r>
              <a:rPr dirty="0"/>
              <a:t> </a:t>
            </a:r>
            <a:r>
              <a:rPr dirty="0" err="1"/>
              <a:t>silnější</a:t>
            </a:r>
            <a:r>
              <a:rPr dirty="0"/>
              <a:t>, </a:t>
            </a:r>
            <a:r>
              <a:rPr dirty="0" err="1"/>
              <a:t>někdy</a:t>
            </a:r>
            <a:r>
              <a:rPr dirty="0"/>
              <a:t> </a:t>
            </a:r>
            <a:r>
              <a:rPr dirty="0" err="1"/>
              <a:t>užší</a:t>
            </a:r>
            <a:endParaRPr dirty="0"/>
          </a:p>
          <a:p>
            <a:pPr marL="240646" indent="-240646" defTabSz="316278">
              <a:lnSpc>
                <a:spcPct val="120000"/>
              </a:lnSpc>
              <a:spcBef>
                <a:spcPts val="2250"/>
              </a:spcBef>
              <a:defRPr sz="2464"/>
            </a:pPr>
            <a:r>
              <a:rPr lang="cs-CZ" dirty="0" err="1" smtClean="0"/>
              <a:t>k</a:t>
            </a:r>
            <a:r>
              <a:rPr dirty="0" err="1" smtClean="0"/>
              <a:t>linická</a:t>
            </a:r>
            <a:r>
              <a:rPr dirty="0" smtClean="0"/>
              <a:t> </a:t>
            </a:r>
            <a:r>
              <a:rPr dirty="0"/>
              <a:t>NPS je ale </a:t>
            </a:r>
            <a:r>
              <a:rPr dirty="0" err="1"/>
              <a:t>svébytným</a:t>
            </a:r>
            <a:r>
              <a:rPr dirty="0"/>
              <a:t> </a:t>
            </a:r>
            <a:r>
              <a:rPr dirty="0" err="1"/>
              <a:t>teoretickým</a:t>
            </a:r>
            <a:r>
              <a:rPr dirty="0"/>
              <a:t> </a:t>
            </a:r>
            <a:r>
              <a:rPr dirty="0" err="1"/>
              <a:t>i</a:t>
            </a:r>
            <a:r>
              <a:rPr dirty="0"/>
              <a:t> </a:t>
            </a:r>
            <a:r>
              <a:rPr dirty="0" err="1"/>
              <a:t>aplikačním</a:t>
            </a:r>
            <a:r>
              <a:rPr dirty="0"/>
              <a:t> </a:t>
            </a:r>
            <a:r>
              <a:rPr dirty="0" err="1"/>
              <a:t>oborem</a:t>
            </a:r>
            <a:endParaRPr dirty="0"/>
          </a:p>
          <a:p>
            <a:pPr marL="240646" indent="-240646" defTabSz="316278">
              <a:lnSpc>
                <a:spcPct val="120000"/>
              </a:lnSpc>
              <a:spcBef>
                <a:spcPts val="2250"/>
              </a:spcBef>
              <a:defRPr sz="2464"/>
            </a:pPr>
            <a:r>
              <a:rPr lang="cs-CZ" dirty="0" smtClean="0"/>
              <a:t>t</a:t>
            </a:r>
            <a:r>
              <a:rPr dirty="0" smtClean="0"/>
              <a:t>o </a:t>
            </a:r>
            <a:r>
              <a:rPr dirty="0"/>
              <a:t>je </a:t>
            </a:r>
            <a:r>
              <a:rPr dirty="0" err="1"/>
              <a:t>vidět</a:t>
            </a:r>
            <a:r>
              <a:rPr dirty="0"/>
              <a:t>  </a:t>
            </a:r>
            <a:r>
              <a:rPr dirty="0" err="1"/>
              <a:t>především</a:t>
            </a:r>
            <a:r>
              <a:rPr dirty="0"/>
              <a:t> v </a:t>
            </a:r>
            <a:r>
              <a:rPr dirty="0" err="1"/>
              <a:t>její</a:t>
            </a:r>
            <a:r>
              <a:rPr dirty="0"/>
              <a:t> </a:t>
            </a:r>
            <a:r>
              <a:rPr dirty="0" err="1"/>
              <a:t>klinické</a:t>
            </a:r>
            <a:r>
              <a:rPr dirty="0"/>
              <a:t> </a:t>
            </a:r>
            <a:r>
              <a:rPr dirty="0" err="1"/>
              <a:t>podobě</a:t>
            </a:r>
            <a:r>
              <a:rPr dirty="0"/>
              <a:t>, ale </a:t>
            </a:r>
            <a:r>
              <a:rPr dirty="0" err="1"/>
              <a:t>i</a:t>
            </a:r>
            <a:r>
              <a:rPr dirty="0"/>
              <a:t> v </a:t>
            </a:r>
            <a:r>
              <a:rPr dirty="0" smtClean="0"/>
              <a:t>da</a:t>
            </a:r>
            <a:r>
              <a:rPr lang="cs-CZ" dirty="0" err="1" smtClean="0"/>
              <a:t>lš</a:t>
            </a:r>
            <a:r>
              <a:rPr dirty="0" err="1" smtClean="0"/>
              <a:t>ích</a:t>
            </a:r>
            <a:r>
              <a:rPr dirty="0" smtClean="0"/>
              <a:t> </a:t>
            </a:r>
            <a:r>
              <a:rPr dirty="0" err="1"/>
              <a:t>oblastech</a:t>
            </a:r>
            <a:r>
              <a:rPr dirty="0"/>
              <a:t> </a:t>
            </a:r>
            <a:r>
              <a:rPr dirty="0" err="1"/>
              <a:t>jejího</a:t>
            </a:r>
            <a:r>
              <a:rPr dirty="0"/>
              <a:t> </a:t>
            </a:r>
            <a:r>
              <a:rPr dirty="0" err="1"/>
              <a:t>uplatnění</a:t>
            </a:r>
            <a:r>
              <a:rPr dirty="0"/>
              <a:t> </a:t>
            </a:r>
            <a:r>
              <a:rPr dirty="0" smtClean="0"/>
              <a:t>(</a:t>
            </a:r>
            <a:r>
              <a:rPr dirty="0" err="1" smtClean="0"/>
              <a:t>dětská</a:t>
            </a:r>
            <a:r>
              <a:rPr dirty="0" smtClean="0"/>
              <a:t> </a:t>
            </a:r>
            <a:r>
              <a:rPr dirty="0"/>
              <a:t>NPS, </a:t>
            </a:r>
            <a:r>
              <a:rPr dirty="0" err="1"/>
              <a:t>neuropsychoanalýza</a:t>
            </a:r>
            <a:r>
              <a:rPr dirty="0"/>
              <a:t>, </a:t>
            </a:r>
            <a:r>
              <a:rPr dirty="0" smtClean="0"/>
              <a:t>fore</a:t>
            </a:r>
            <a:r>
              <a:rPr lang="cs-CZ" dirty="0" smtClean="0"/>
              <a:t>n</a:t>
            </a:r>
            <a:r>
              <a:rPr dirty="0" err="1" smtClean="0"/>
              <a:t>zní</a:t>
            </a:r>
            <a:r>
              <a:rPr dirty="0" smtClean="0"/>
              <a:t> </a:t>
            </a:r>
            <a:r>
              <a:rPr dirty="0" smtClean="0"/>
              <a:t>NP</a:t>
            </a:r>
            <a:r>
              <a:rPr lang="cs-CZ" dirty="0" smtClean="0"/>
              <a:t>S,</a:t>
            </a:r>
            <a:r>
              <a:rPr dirty="0" smtClean="0"/>
              <a:t> </a:t>
            </a:r>
            <a:r>
              <a:rPr dirty="0"/>
              <a:t>NPS </a:t>
            </a:r>
            <a:r>
              <a:rPr dirty="0" err="1"/>
              <a:t>vojenská</a:t>
            </a:r>
            <a:r>
              <a:rPr dirty="0"/>
              <a:t> a </a:t>
            </a:r>
            <a:r>
              <a:rPr dirty="0" err="1"/>
              <a:t>vztah</a:t>
            </a:r>
            <a:r>
              <a:rPr dirty="0"/>
              <a:t> k </a:t>
            </a:r>
            <a:r>
              <a:rPr dirty="0" err="1"/>
              <a:t>terorismu</a:t>
            </a:r>
            <a:r>
              <a:rPr dirty="0"/>
              <a:t>,...)</a:t>
            </a:r>
          </a:p>
          <a:p>
            <a:pPr marL="240646" indent="-240646" defTabSz="316278">
              <a:lnSpc>
                <a:spcPct val="120000"/>
              </a:lnSpc>
              <a:spcBef>
                <a:spcPts val="2250"/>
              </a:spcBef>
              <a:defRPr sz="2464"/>
            </a:pPr>
            <a:r>
              <a:rPr lang="cs-CZ" dirty="0" err="1" smtClean="0"/>
              <a:t>u</a:t>
            </a:r>
            <a:r>
              <a:rPr dirty="0" err="1" smtClean="0"/>
              <a:t>platnění</a:t>
            </a:r>
            <a:r>
              <a:rPr dirty="0" smtClean="0"/>
              <a:t> </a:t>
            </a:r>
            <a:r>
              <a:rPr dirty="0" err="1"/>
              <a:t>poznatků</a:t>
            </a:r>
            <a:r>
              <a:rPr dirty="0"/>
              <a:t> NPS </a:t>
            </a:r>
            <a:r>
              <a:rPr dirty="0" err="1"/>
              <a:t>maůžeme</a:t>
            </a:r>
            <a:r>
              <a:rPr dirty="0"/>
              <a:t> </a:t>
            </a:r>
            <a:r>
              <a:rPr dirty="0" err="1"/>
              <a:t>najít</a:t>
            </a:r>
            <a:r>
              <a:rPr dirty="0"/>
              <a:t> u </a:t>
            </a:r>
            <a:r>
              <a:rPr dirty="0" err="1"/>
              <a:t>dospělých</a:t>
            </a:r>
            <a:r>
              <a:rPr dirty="0"/>
              <a:t> </a:t>
            </a:r>
            <a:r>
              <a:rPr dirty="0" err="1"/>
              <a:t>hyperkinetiků</a:t>
            </a:r>
            <a:r>
              <a:rPr dirty="0"/>
              <a:t>, </a:t>
            </a:r>
            <a:r>
              <a:rPr lang="cs-CZ" dirty="0" smtClean="0"/>
              <a:t>                                             </a:t>
            </a:r>
            <a:r>
              <a:rPr dirty="0" smtClean="0"/>
              <a:t>v </a:t>
            </a:r>
            <a:r>
              <a:rPr dirty="0" err="1"/>
              <a:t>neuropsychoterapii</a:t>
            </a:r>
            <a:r>
              <a:rPr dirty="0"/>
              <a:t> </a:t>
            </a:r>
            <a:r>
              <a:rPr dirty="0" smtClean="0"/>
              <a:t>(</a:t>
            </a:r>
            <a:r>
              <a:rPr dirty="0" err="1" smtClean="0"/>
              <a:t>specializované</a:t>
            </a:r>
            <a:r>
              <a:rPr dirty="0" smtClean="0"/>
              <a:t> </a:t>
            </a:r>
            <a:r>
              <a:rPr dirty="0" err="1"/>
              <a:t>oblasti</a:t>
            </a:r>
            <a:r>
              <a:rPr dirty="0"/>
              <a:t> PST u </a:t>
            </a:r>
            <a:r>
              <a:rPr dirty="0" err="1"/>
              <a:t>lidí</a:t>
            </a:r>
            <a:r>
              <a:rPr dirty="0"/>
              <a:t> </a:t>
            </a:r>
            <a:r>
              <a:rPr dirty="0" err="1"/>
              <a:t>po</a:t>
            </a:r>
            <a:r>
              <a:rPr dirty="0"/>
              <a:t> </a:t>
            </a:r>
            <a:r>
              <a:rPr dirty="0" err="1"/>
              <a:t>onemocnění</a:t>
            </a:r>
            <a:r>
              <a:rPr dirty="0"/>
              <a:t> </a:t>
            </a:r>
            <a:r>
              <a:rPr dirty="0" err="1"/>
              <a:t>nervového</a:t>
            </a:r>
            <a:r>
              <a:rPr dirty="0"/>
              <a:t> </a:t>
            </a:r>
            <a:r>
              <a:rPr dirty="0" err="1"/>
              <a:t>systému</a:t>
            </a:r>
            <a:r>
              <a:rPr dirty="0"/>
              <a:t>), </a:t>
            </a:r>
            <a:r>
              <a:rPr dirty="0" err="1"/>
              <a:t>při</a:t>
            </a:r>
            <a:r>
              <a:rPr dirty="0"/>
              <a:t> </a:t>
            </a:r>
            <a:r>
              <a:rPr dirty="0" err="1"/>
              <a:t>využití</a:t>
            </a:r>
            <a:r>
              <a:rPr dirty="0"/>
              <a:t> </a:t>
            </a:r>
            <a:r>
              <a:rPr dirty="0" err="1"/>
              <a:t>virtuální</a:t>
            </a:r>
            <a:r>
              <a:rPr dirty="0"/>
              <a:t> reality </a:t>
            </a:r>
            <a:r>
              <a:rPr lang="cs-CZ" dirty="0" smtClean="0"/>
              <a:t>– </a:t>
            </a:r>
            <a:r>
              <a:rPr dirty="0" err="1" smtClean="0"/>
              <a:t>např</a:t>
            </a:r>
            <a:r>
              <a:rPr lang="cs-CZ" dirty="0" smtClean="0"/>
              <a:t>.</a:t>
            </a:r>
            <a:r>
              <a:rPr dirty="0" smtClean="0"/>
              <a:t> </a:t>
            </a:r>
            <a:r>
              <a:rPr dirty="0"/>
              <a:t>v </a:t>
            </a:r>
            <a:r>
              <a:rPr dirty="0" err="1"/>
              <a:t>rehabilitaci</a:t>
            </a:r>
            <a:r>
              <a:rPr dirty="0"/>
              <a:t> </a:t>
            </a:r>
            <a:r>
              <a:rPr dirty="0" err="1"/>
              <a:t>po</a:t>
            </a:r>
            <a:r>
              <a:rPr dirty="0"/>
              <a:t> </a:t>
            </a:r>
            <a:r>
              <a:rPr dirty="0" err="1"/>
              <a:t>úrazech</a:t>
            </a:r>
            <a:r>
              <a:rPr dirty="0"/>
              <a:t> </a:t>
            </a:r>
            <a:r>
              <a:rPr dirty="0" err="1"/>
              <a:t>hlavy</a:t>
            </a:r>
            <a:r>
              <a:rPr dirty="0"/>
              <a:t> a </a:t>
            </a:r>
            <a:r>
              <a:rPr dirty="0" err="1"/>
              <a:t>mozku</a:t>
            </a:r>
            <a:r>
              <a:rPr dirty="0"/>
              <a:t> </a:t>
            </a:r>
            <a:r>
              <a:rPr lang="cs-CZ" dirty="0" smtClean="0"/>
              <a:t>                </a:t>
            </a:r>
            <a:r>
              <a:rPr dirty="0" smtClean="0"/>
              <a:t>a </a:t>
            </a:r>
            <a:r>
              <a:rPr dirty="0"/>
              <a:t>s </a:t>
            </a:r>
            <a:r>
              <a:rPr dirty="0" err="1"/>
              <a:t>ní</a:t>
            </a:r>
            <a:r>
              <a:rPr dirty="0"/>
              <a:t> </a:t>
            </a:r>
            <a:r>
              <a:rPr dirty="0" err="1"/>
              <a:t>částečně</a:t>
            </a:r>
            <a:r>
              <a:rPr dirty="0"/>
              <a:t> </a:t>
            </a:r>
            <a:r>
              <a:rPr dirty="0" err="1"/>
              <a:t>souvisejícími</a:t>
            </a:r>
            <a:r>
              <a:rPr dirty="0"/>
              <a:t> </a:t>
            </a:r>
            <a:r>
              <a:rPr dirty="0" err="1"/>
              <a:t>technikami</a:t>
            </a:r>
            <a:r>
              <a:rPr dirty="0"/>
              <a:t> </a:t>
            </a:r>
            <a:r>
              <a:rPr dirty="0" err="1"/>
              <a:t>neurofeedbacku</a:t>
            </a:r>
            <a:r>
              <a:rPr dirty="0"/>
              <a:t>, </a:t>
            </a:r>
            <a:r>
              <a:rPr dirty="0" err="1"/>
              <a:t>řešení</a:t>
            </a:r>
            <a:r>
              <a:rPr dirty="0"/>
              <a:t> </a:t>
            </a:r>
            <a:r>
              <a:rPr dirty="0" err="1"/>
              <a:t>problematiky</a:t>
            </a:r>
            <a:r>
              <a:rPr dirty="0"/>
              <a:t> </a:t>
            </a:r>
            <a:r>
              <a:rPr dirty="0" err="1"/>
              <a:t>lži</a:t>
            </a:r>
            <a:r>
              <a:rPr dirty="0"/>
              <a:t> </a:t>
            </a:r>
            <a:r>
              <a:rPr dirty="0" err="1"/>
              <a:t>hlavně</a:t>
            </a:r>
            <a:r>
              <a:rPr dirty="0"/>
              <a:t> </a:t>
            </a:r>
            <a:r>
              <a:rPr dirty="0" err="1"/>
              <a:t>ve</a:t>
            </a:r>
            <a:r>
              <a:rPr dirty="0"/>
              <a:t> </a:t>
            </a:r>
            <a:r>
              <a:rPr dirty="0" err="1"/>
              <a:t>forenzní</a:t>
            </a:r>
            <a:r>
              <a:rPr dirty="0"/>
              <a:t> </a:t>
            </a:r>
            <a:r>
              <a:rPr dirty="0" err="1"/>
              <a:t>oblasti</a:t>
            </a:r>
            <a:r>
              <a:rPr dirty="0"/>
              <a:t>, </a:t>
            </a:r>
            <a:r>
              <a:rPr dirty="0" err="1"/>
              <a:t>vazby</a:t>
            </a:r>
            <a:r>
              <a:rPr dirty="0"/>
              <a:t> </a:t>
            </a:r>
            <a:r>
              <a:rPr dirty="0" err="1"/>
              <a:t>na</a:t>
            </a:r>
            <a:r>
              <a:rPr dirty="0"/>
              <a:t> </a:t>
            </a:r>
            <a:r>
              <a:rPr dirty="0" err="1"/>
              <a:t>ergoterapii</a:t>
            </a:r>
            <a:r>
              <a:rPr dirty="0"/>
              <a:t>,...</a:t>
            </a:r>
          </a:p>
        </p:txBody>
      </p:sp>
    </p:spTree>
    <p:extLst>
      <p:ext uri="{BB962C8B-B14F-4D97-AF65-F5344CB8AC3E}">
        <p14:creationId xmlns:p14="http://schemas.microsoft.com/office/powerpoint/2010/main" val="1666233710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NPS a její klinické využití je velmi rozsáhlé, neomezuje se jen na participaci v oborech neurologie a psychiatrie, s nimiž bývá nejčastěji spojována…"/>
          <p:cNvSpPr txBox="1">
            <a:spLocks noGrp="1"/>
          </p:cNvSpPr>
          <p:nvPr>
            <p:ph type="body" idx="1"/>
          </p:nvPr>
        </p:nvSpPr>
        <p:spPr>
          <a:xfrm>
            <a:off x="909594" y="1940373"/>
            <a:ext cx="10406063" cy="5072063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00000"/>
              </a:lnSpc>
            </a:pPr>
            <a:r>
              <a:rPr dirty="0"/>
              <a:t>NPS a </a:t>
            </a:r>
            <a:r>
              <a:rPr dirty="0" err="1"/>
              <a:t>její</a:t>
            </a:r>
            <a:r>
              <a:rPr dirty="0"/>
              <a:t> </a:t>
            </a:r>
            <a:r>
              <a:rPr dirty="0" err="1"/>
              <a:t>klinické</a:t>
            </a:r>
            <a:r>
              <a:rPr dirty="0"/>
              <a:t> </a:t>
            </a:r>
            <a:r>
              <a:rPr dirty="0" err="1"/>
              <a:t>využití</a:t>
            </a:r>
            <a:r>
              <a:rPr dirty="0"/>
              <a:t> je </a:t>
            </a:r>
            <a:r>
              <a:rPr dirty="0" err="1"/>
              <a:t>velmi</a:t>
            </a:r>
            <a:r>
              <a:rPr dirty="0"/>
              <a:t> </a:t>
            </a:r>
            <a:r>
              <a:rPr dirty="0" err="1"/>
              <a:t>rozsáhlé</a:t>
            </a:r>
            <a:r>
              <a:rPr dirty="0"/>
              <a:t>, </a:t>
            </a:r>
            <a:r>
              <a:rPr dirty="0" err="1"/>
              <a:t>neomezuje</a:t>
            </a:r>
            <a:r>
              <a:rPr dirty="0"/>
              <a:t> se </a:t>
            </a:r>
            <a:r>
              <a:rPr dirty="0" err="1"/>
              <a:t>jen</a:t>
            </a:r>
            <a:r>
              <a:rPr dirty="0"/>
              <a:t> </a:t>
            </a:r>
            <a:r>
              <a:rPr dirty="0" err="1"/>
              <a:t>na</a:t>
            </a:r>
            <a:r>
              <a:rPr dirty="0"/>
              <a:t> </a:t>
            </a:r>
            <a:r>
              <a:rPr dirty="0" err="1"/>
              <a:t>participaci</a:t>
            </a:r>
            <a:r>
              <a:rPr dirty="0"/>
              <a:t> v </a:t>
            </a:r>
            <a:r>
              <a:rPr dirty="0" err="1"/>
              <a:t>oborech</a:t>
            </a:r>
            <a:r>
              <a:rPr dirty="0"/>
              <a:t> </a:t>
            </a:r>
            <a:r>
              <a:rPr dirty="0" err="1"/>
              <a:t>neurologie</a:t>
            </a:r>
            <a:r>
              <a:rPr dirty="0"/>
              <a:t> a </a:t>
            </a:r>
            <a:r>
              <a:rPr dirty="0" err="1"/>
              <a:t>psychiatrie</a:t>
            </a:r>
            <a:r>
              <a:rPr dirty="0"/>
              <a:t>, s </a:t>
            </a:r>
            <a:r>
              <a:rPr dirty="0" err="1"/>
              <a:t>nimiž</a:t>
            </a:r>
            <a:r>
              <a:rPr dirty="0"/>
              <a:t> </a:t>
            </a:r>
            <a:r>
              <a:rPr dirty="0" err="1"/>
              <a:t>bývá</a:t>
            </a:r>
            <a:r>
              <a:rPr dirty="0"/>
              <a:t> </a:t>
            </a:r>
            <a:r>
              <a:rPr dirty="0" err="1"/>
              <a:t>nejčastěji</a:t>
            </a:r>
            <a:r>
              <a:rPr dirty="0"/>
              <a:t> </a:t>
            </a:r>
            <a:r>
              <a:rPr dirty="0" err="1"/>
              <a:t>spojována</a:t>
            </a:r>
            <a:endParaRPr dirty="0"/>
          </a:p>
          <a:p>
            <a:pPr>
              <a:lnSpc>
                <a:spcPct val="100000"/>
              </a:lnSpc>
            </a:pPr>
            <a:r>
              <a:rPr lang="cs-CZ" dirty="0" err="1" smtClean="0"/>
              <a:t>k</a:t>
            </a:r>
            <a:r>
              <a:rPr dirty="0" err="1" smtClean="0"/>
              <a:t>linická</a:t>
            </a:r>
            <a:r>
              <a:rPr dirty="0" smtClean="0"/>
              <a:t> </a:t>
            </a:r>
            <a:r>
              <a:rPr dirty="0" err="1"/>
              <a:t>psychologie</a:t>
            </a:r>
            <a:r>
              <a:rPr dirty="0"/>
              <a:t> x </a:t>
            </a:r>
            <a:r>
              <a:rPr dirty="0" err="1"/>
              <a:t>klinická</a:t>
            </a:r>
            <a:r>
              <a:rPr dirty="0"/>
              <a:t> NPS</a:t>
            </a:r>
          </a:p>
          <a:p>
            <a:pPr lvl="1">
              <a:lnSpc>
                <a:spcPct val="100000"/>
              </a:lnSpc>
            </a:pPr>
            <a:r>
              <a:rPr lang="cs-CZ" dirty="0" smtClean="0"/>
              <a:t>o</a:t>
            </a:r>
            <a:r>
              <a:rPr dirty="0" err="1" smtClean="0"/>
              <a:t>ba</a:t>
            </a:r>
            <a:r>
              <a:rPr dirty="0" smtClean="0"/>
              <a:t> </a:t>
            </a:r>
            <a:r>
              <a:rPr dirty="0" err="1"/>
              <a:t>obory</a:t>
            </a:r>
            <a:r>
              <a:rPr dirty="0"/>
              <a:t> s </a:t>
            </a:r>
            <a:r>
              <a:rPr dirty="0" err="1"/>
              <a:t>širokým</a:t>
            </a:r>
            <a:r>
              <a:rPr dirty="0"/>
              <a:t> </a:t>
            </a:r>
            <a:r>
              <a:rPr dirty="0" err="1"/>
              <a:t>záběrem</a:t>
            </a:r>
            <a:r>
              <a:rPr dirty="0"/>
              <a:t>, u NPS </a:t>
            </a:r>
            <a:r>
              <a:rPr dirty="0" err="1" smtClean="0"/>
              <a:t>po</a:t>
            </a:r>
            <a:r>
              <a:rPr lang="cs-CZ" dirty="0" err="1" smtClean="0"/>
              <a:t>tř</a:t>
            </a:r>
            <a:r>
              <a:rPr dirty="0" err="1" smtClean="0"/>
              <a:t>eba</a:t>
            </a:r>
            <a:r>
              <a:rPr dirty="0" smtClean="0"/>
              <a:t> </a:t>
            </a:r>
            <a:r>
              <a:rPr dirty="0" err="1" smtClean="0"/>
              <a:t>hlubší</a:t>
            </a:r>
            <a:r>
              <a:rPr lang="cs-CZ" dirty="0" smtClean="0"/>
              <a:t>ho</a:t>
            </a:r>
            <a:r>
              <a:rPr dirty="0" smtClean="0"/>
              <a:t> </a:t>
            </a:r>
            <a:r>
              <a:rPr dirty="0" err="1"/>
              <a:t>ponoření</a:t>
            </a:r>
            <a:r>
              <a:rPr dirty="0"/>
              <a:t> do </a:t>
            </a:r>
            <a:r>
              <a:rPr dirty="0" err="1"/>
              <a:t>vztahů</a:t>
            </a:r>
            <a:r>
              <a:rPr dirty="0"/>
              <a:t> </a:t>
            </a:r>
            <a:r>
              <a:rPr dirty="0" err="1"/>
              <a:t>mozku</a:t>
            </a:r>
            <a:r>
              <a:rPr dirty="0"/>
              <a:t> a </a:t>
            </a:r>
            <a:r>
              <a:rPr dirty="0" err="1"/>
              <a:t>chování</a:t>
            </a:r>
            <a:endParaRPr dirty="0"/>
          </a:p>
          <a:p>
            <a:pPr>
              <a:lnSpc>
                <a:spcPct val="100000"/>
              </a:lnSpc>
            </a:pPr>
            <a:r>
              <a:rPr lang="cs-CZ" dirty="0" smtClean="0"/>
              <a:t>n</a:t>
            </a:r>
            <a:r>
              <a:rPr dirty="0" err="1" smtClean="0"/>
              <a:t>ení</a:t>
            </a:r>
            <a:r>
              <a:rPr dirty="0" smtClean="0"/>
              <a:t> </a:t>
            </a:r>
            <a:r>
              <a:rPr dirty="0" err="1"/>
              <a:t>klinickým</a:t>
            </a:r>
            <a:r>
              <a:rPr dirty="0"/>
              <a:t> NPS ten </a:t>
            </a:r>
            <a:r>
              <a:rPr dirty="0" err="1"/>
              <a:t>klinický</a:t>
            </a:r>
            <a:r>
              <a:rPr dirty="0"/>
              <a:t> </a:t>
            </a:r>
            <a:r>
              <a:rPr dirty="0" err="1"/>
              <a:t>psycholog</a:t>
            </a:r>
            <a:r>
              <a:rPr dirty="0"/>
              <a:t>, </a:t>
            </a:r>
            <a:r>
              <a:rPr dirty="0" err="1"/>
              <a:t>který</a:t>
            </a:r>
            <a:r>
              <a:rPr dirty="0"/>
              <a:t> </a:t>
            </a:r>
            <a:r>
              <a:rPr dirty="0" err="1"/>
              <a:t>umí</a:t>
            </a:r>
            <a:r>
              <a:rPr dirty="0"/>
              <a:t> </a:t>
            </a:r>
            <a:r>
              <a:rPr dirty="0" err="1"/>
              <a:t>testovat</a:t>
            </a:r>
            <a:r>
              <a:rPr dirty="0"/>
              <a:t> </a:t>
            </a:r>
            <a:r>
              <a:rPr dirty="0" err="1"/>
              <a:t>kognitivní</a:t>
            </a:r>
            <a:r>
              <a:rPr dirty="0"/>
              <a:t> </a:t>
            </a:r>
            <a:r>
              <a:rPr dirty="0" err="1" smtClean="0"/>
              <a:t>fce</a:t>
            </a:r>
            <a:endParaRPr lang="cs-CZ" dirty="0" smtClean="0"/>
          </a:p>
          <a:p>
            <a:pPr>
              <a:lnSpc>
                <a:spcPct val="100000"/>
              </a:lnSpc>
            </a:pPr>
            <a:r>
              <a:rPr lang="cs-CZ" dirty="0" smtClean="0"/>
              <a:t>X </a:t>
            </a:r>
            <a:r>
              <a:rPr dirty="0" smtClean="0"/>
              <a:t>ale </a:t>
            </a:r>
            <a:r>
              <a:rPr dirty="0"/>
              <a:t>ten, </a:t>
            </a:r>
            <a:r>
              <a:rPr dirty="0" err="1"/>
              <a:t>který</a:t>
            </a:r>
            <a:r>
              <a:rPr dirty="0"/>
              <a:t> </a:t>
            </a:r>
            <a:r>
              <a:rPr dirty="0" err="1"/>
              <a:t>umí</a:t>
            </a:r>
            <a:r>
              <a:rPr dirty="0"/>
              <a:t> </a:t>
            </a:r>
            <a:r>
              <a:rPr dirty="0" err="1"/>
              <a:t>takové</a:t>
            </a:r>
            <a:r>
              <a:rPr dirty="0"/>
              <a:t> </a:t>
            </a:r>
            <a:r>
              <a:rPr dirty="0" err="1" smtClean="0"/>
              <a:t>nález</a:t>
            </a:r>
            <a:r>
              <a:rPr lang="cs-CZ" dirty="0" smtClean="0"/>
              <a:t>y</a:t>
            </a:r>
            <a:r>
              <a:rPr dirty="0" smtClean="0"/>
              <a:t> </a:t>
            </a:r>
            <a:r>
              <a:rPr dirty="0" err="1"/>
              <a:t>interpretovat</a:t>
            </a:r>
            <a:r>
              <a:rPr dirty="0"/>
              <a:t> </a:t>
            </a:r>
            <a:r>
              <a:rPr dirty="0" err="1"/>
              <a:t>ve</a:t>
            </a:r>
            <a:r>
              <a:rPr dirty="0"/>
              <a:t> </a:t>
            </a:r>
            <a:r>
              <a:rPr dirty="0" err="1"/>
              <a:t>vztahu</a:t>
            </a:r>
            <a:r>
              <a:rPr dirty="0"/>
              <a:t> k </a:t>
            </a:r>
            <a:r>
              <a:rPr dirty="0" err="1"/>
              <a:t>nervovému</a:t>
            </a:r>
            <a:r>
              <a:rPr dirty="0"/>
              <a:t> - </a:t>
            </a:r>
            <a:r>
              <a:rPr dirty="0" err="1"/>
              <a:t>především</a:t>
            </a:r>
            <a:r>
              <a:rPr dirty="0"/>
              <a:t> </a:t>
            </a:r>
            <a:r>
              <a:rPr dirty="0" err="1"/>
              <a:t>mozkovému</a:t>
            </a:r>
            <a:r>
              <a:rPr dirty="0"/>
              <a:t> - </a:t>
            </a:r>
            <a:r>
              <a:rPr dirty="0" err="1"/>
              <a:t>substrátu</a:t>
            </a:r>
            <a:r>
              <a:rPr dirty="0"/>
              <a:t>, </a:t>
            </a:r>
            <a:r>
              <a:rPr dirty="0" err="1"/>
              <a:t>chorobě</a:t>
            </a:r>
            <a:r>
              <a:rPr dirty="0"/>
              <a:t>, </a:t>
            </a:r>
            <a:r>
              <a:rPr dirty="0" err="1"/>
              <a:t>celkové</a:t>
            </a:r>
            <a:r>
              <a:rPr dirty="0"/>
              <a:t> </a:t>
            </a:r>
            <a:r>
              <a:rPr dirty="0" err="1"/>
              <a:t>osobnosti</a:t>
            </a:r>
            <a:r>
              <a:rPr dirty="0"/>
              <a:t> </a:t>
            </a:r>
            <a:r>
              <a:rPr dirty="0" err="1"/>
              <a:t>klienta</a:t>
            </a:r>
            <a:r>
              <a:rPr dirty="0"/>
              <a:t> </a:t>
            </a:r>
            <a:r>
              <a:rPr dirty="0" err="1"/>
              <a:t>či</a:t>
            </a:r>
            <a:r>
              <a:rPr dirty="0"/>
              <a:t> </a:t>
            </a:r>
            <a:r>
              <a:rPr dirty="0" err="1" smtClean="0"/>
              <a:t>pacienta</a:t>
            </a:r>
            <a:r>
              <a:rPr lang="cs-CZ" smtClean="0"/>
              <a:t> !!!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513060952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Kondenzační stopa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Kondenzační stopa</Template>
  <TotalTime>0</TotalTime>
  <Words>245</Words>
  <Application>Microsoft Office PowerPoint</Application>
  <PresentationFormat>Širokoúhlá obrazovka</PresentationFormat>
  <Paragraphs>11</Paragraphs>
  <Slides>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</vt:i4>
      </vt:variant>
    </vt:vector>
  </HeadingPairs>
  <TitlesOfParts>
    <vt:vector size="7" baseType="lpstr">
      <vt:lpstr>Arial</vt:lpstr>
      <vt:lpstr>Calibri</vt:lpstr>
      <vt:lpstr>Century Gothic</vt:lpstr>
      <vt:lpstr>Kondenzační stopa</vt:lpstr>
      <vt:lpstr>Zamyšlení                     nad klinickou NPS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Neurodegenerativní onemocnění - demence</dc:title>
  <dc:creator>Přikrylová Kučerová Hana PhDr.</dc:creator>
  <cp:lastModifiedBy>Hana Přikrylová Kučerová</cp:lastModifiedBy>
  <cp:revision>91</cp:revision>
  <dcterms:created xsi:type="dcterms:W3CDTF">2018-09-20T07:10:33Z</dcterms:created>
  <dcterms:modified xsi:type="dcterms:W3CDTF">2018-12-10T07:41:57Z</dcterms:modified>
</cp:coreProperties>
</file>