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31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034" y="-55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6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46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9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08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6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37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2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6885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0093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14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1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66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9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4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00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52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ikrylovakucerovahan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évní mozkové příhody…"/>
          <p:cNvSpPr txBox="1">
            <a:spLocks noGrp="1"/>
          </p:cNvSpPr>
          <p:nvPr>
            <p:ph type="ctrTitle"/>
          </p:nvPr>
        </p:nvSpPr>
        <p:spPr>
          <a:xfrm>
            <a:off x="778476" y="2564843"/>
            <a:ext cx="11689492" cy="25956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549148">
              <a:defRPr sz="7519"/>
            </a:pPr>
            <a:r>
              <a:rPr dirty="0" err="1"/>
              <a:t>Cévní</a:t>
            </a:r>
            <a:r>
              <a:rPr dirty="0"/>
              <a:t> </a:t>
            </a:r>
            <a:r>
              <a:rPr dirty="0" err="1"/>
              <a:t>mozkové</a:t>
            </a:r>
            <a:r>
              <a:rPr dirty="0"/>
              <a:t> </a:t>
            </a:r>
            <a:r>
              <a:rPr dirty="0" err="1"/>
              <a:t>příhody</a:t>
            </a:r>
            <a:endParaRPr dirty="0"/>
          </a:p>
          <a:p>
            <a:pPr algn="ctr" defTabSz="549148">
              <a:defRPr sz="7519"/>
            </a:pPr>
            <a:r>
              <a:rPr dirty="0" err="1"/>
              <a:t>Epilepsie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 algn="ctr">
              <a:defRPr u="none"/>
            </a:pPr>
            <a:r>
              <a:rPr u="sng" dirty="0">
                <a:hlinkClick r:id="rId2"/>
              </a:rPr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ubarachnoidální krvácení"/>
          <p:cNvSpPr txBox="1">
            <a:spLocks noGrp="1"/>
          </p:cNvSpPr>
          <p:nvPr>
            <p:ph type="title"/>
          </p:nvPr>
        </p:nvSpPr>
        <p:spPr>
          <a:xfrm>
            <a:off x="3088640" y="44455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4800" dirty="0" err="1"/>
              <a:t>Subarachnoidální</a:t>
            </a:r>
            <a:r>
              <a:rPr sz="4800" dirty="0"/>
              <a:t> </a:t>
            </a:r>
            <a:r>
              <a:rPr sz="4800" dirty="0" err="1"/>
              <a:t>krvácení</a:t>
            </a:r>
            <a:endParaRPr sz="4800" dirty="0"/>
          </a:p>
        </p:txBody>
      </p:sp>
      <p:sp>
        <p:nvSpPr>
          <p:cNvPr id="143" name="Je krvácení do subarachnoidálního prostoru mezi arachnoidální vrstvu a kortikálnípovrch mozku pokrytý pia ma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j</a:t>
            </a:r>
            <a:r>
              <a:rPr sz="2400" dirty="0" smtClean="0"/>
              <a:t>e </a:t>
            </a:r>
            <a:r>
              <a:rPr sz="2400" dirty="0" err="1"/>
              <a:t>krvácení</a:t>
            </a:r>
            <a:r>
              <a:rPr sz="2400" dirty="0"/>
              <a:t> do </a:t>
            </a:r>
            <a:r>
              <a:rPr sz="2400" dirty="0" err="1"/>
              <a:t>subarachnoidálního</a:t>
            </a:r>
            <a:r>
              <a:rPr sz="2400" dirty="0"/>
              <a:t> </a:t>
            </a:r>
            <a:r>
              <a:rPr sz="2400" dirty="0" err="1"/>
              <a:t>prostoru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arachnoidální</a:t>
            </a:r>
            <a:r>
              <a:rPr sz="2400" dirty="0"/>
              <a:t> </a:t>
            </a:r>
            <a:r>
              <a:rPr sz="2400" dirty="0" err="1"/>
              <a:t>vrstvu</a:t>
            </a:r>
            <a:r>
              <a:rPr sz="2400" dirty="0"/>
              <a:t> </a:t>
            </a:r>
            <a:r>
              <a:rPr lang="cs-CZ" sz="2400" dirty="0" smtClean="0"/>
              <a:t>            </a:t>
            </a:r>
            <a:r>
              <a:rPr sz="2400" dirty="0" smtClean="0"/>
              <a:t>a </a:t>
            </a:r>
            <a:r>
              <a:rPr sz="2400" dirty="0" err="1" smtClean="0"/>
              <a:t>kortikální</a:t>
            </a:r>
            <a:r>
              <a:rPr lang="cs-CZ" sz="2400" dirty="0" smtClean="0"/>
              <a:t> </a:t>
            </a:r>
            <a:r>
              <a:rPr sz="2400" dirty="0" err="1" smtClean="0"/>
              <a:t>povrch</a:t>
            </a:r>
            <a:r>
              <a:rPr sz="2400" dirty="0" smtClean="0"/>
              <a:t> </a:t>
            </a:r>
            <a:r>
              <a:rPr sz="2400" dirty="0" err="1"/>
              <a:t>mozku</a:t>
            </a:r>
            <a:r>
              <a:rPr sz="2400" dirty="0"/>
              <a:t> </a:t>
            </a:r>
            <a:r>
              <a:rPr sz="2400" dirty="0" err="1"/>
              <a:t>pokrytý</a:t>
            </a:r>
            <a:r>
              <a:rPr sz="2400" dirty="0"/>
              <a:t> pia mater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s</a:t>
            </a:r>
            <a:r>
              <a:rPr sz="2400" dirty="0" err="1" smtClean="0"/>
              <a:t>ubarachnoidální</a:t>
            </a:r>
            <a:r>
              <a:rPr sz="2400" dirty="0" smtClean="0"/>
              <a:t> </a:t>
            </a:r>
            <a:r>
              <a:rPr sz="2400" dirty="0" err="1"/>
              <a:t>prostor</a:t>
            </a:r>
            <a:r>
              <a:rPr sz="2400" dirty="0"/>
              <a:t> </a:t>
            </a:r>
            <a:r>
              <a:rPr sz="2400" dirty="0" err="1"/>
              <a:t>tvoří</a:t>
            </a:r>
            <a:r>
              <a:rPr sz="2400" dirty="0"/>
              <a:t> </a:t>
            </a:r>
            <a:r>
              <a:rPr sz="2400" dirty="0" err="1"/>
              <a:t>bazální</a:t>
            </a:r>
            <a:r>
              <a:rPr sz="2400" dirty="0"/>
              <a:t> </a:t>
            </a:r>
            <a:r>
              <a:rPr sz="2400" dirty="0" err="1"/>
              <a:t>cisterny</a:t>
            </a:r>
            <a:r>
              <a:rPr sz="2400" dirty="0"/>
              <a:t>, </a:t>
            </a:r>
            <a:r>
              <a:rPr sz="2400" dirty="0" err="1"/>
              <a:t>intrahemisférické</a:t>
            </a:r>
            <a:r>
              <a:rPr sz="2400" dirty="0"/>
              <a:t> </a:t>
            </a:r>
            <a:r>
              <a:rPr sz="2400" dirty="0" err="1"/>
              <a:t>fisury</a:t>
            </a:r>
            <a:r>
              <a:rPr sz="2400" dirty="0"/>
              <a:t> </a:t>
            </a:r>
            <a:r>
              <a:rPr lang="cs-CZ" sz="2400" dirty="0" smtClean="0"/>
              <a:t>          </a:t>
            </a:r>
            <a:r>
              <a:rPr sz="2400" dirty="0" smtClean="0"/>
              <a:t>a </a:t>
            </a:r>
            <a:r>
              <a:rPr sz="2400" dirty="0" err="1"/>
              <a:t>Sylviova</a:t>
            </a:r>
            <a:r>
              <a:rPr sz="2400" dirty="0"/>
              <a:t> </a:t>
            </a:r>
            <a:r>
              <a:rPr sz="2400" dirty="0" err="1"/>
              <a:t>rýha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/>
              <a:t>3-5% </a:t>
            </a:r>
            <a:r>
              <a:rPr sz="2400" dirty="0" err="1"/>
              <a:t>všech</a:t>
            </a:r>
            <a:r>
              <a:rPr sz="2400" dirty="0"/>
              <a:t> CMP; incidence 0,06-0,08/1000 </a:t>
            </a:r>
            <a:r>
              <a:rPr sz="2400" dirty="0" err="1"/>
              <a:t>osob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rok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v</a:t>
            </a:r>
            <a:r>
              <a:rPr sz="2400" dirty="0" err="1" smtClean="0"/>
              <a:t>ysoká</a:t>
            </a:r>
            <a:r>
              <a:rPr sz="2400" dirty="0" smtClean="0"/>
              <a:t> </a:t>
            </a:r>
            <a:r>
              <a:rPr sz="2400" dirty="0" err="1"/>
              <a:t>mortalita</a:t>
            </a:r>
            <a:r>
              <a:rPr sz="2400" dirty="0"/>
              <a:t>; 30-50%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umírá</a:t>
            </a:r>
            <a:r>
              <a:rPr sz="2400" dirty="0"/>
              <a:t> v </a:t>
            </a:r>
            <a:r>
              <a:rPr sz="2400" dirty="0" err="1"/>
              <a:t>prvních</a:t>
            </a:r>
            <a:r>
              <a:rPr sz="2400" dirty="0"/>
              <a:t> 30 </a:t>
            </a:r>
            <a:r>
              <a:rPr sz="2400" dirty="0" err="1"/>
              <a:t>dnech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p</a:t>
            </a:r>
            <a:r>
              <a:rPr sz="2400" dirty="0" err="1" smtClean="0"/>
              <a:t>růměrný</a:t>
            </a:r>
            <a:r>
              <a:rPr sz="2400" dirty="0" smtClean="0"/>
              <a:t> </a:t>
            </a:r>
            <a:r>
              <a:rPr sz="2400" dirty="0" err="1"/>
              <a:t>věk</a:t>
            </a:r>
            <a:r>
              <a:rPr sz="2400" dirty="0"/>
              <a:t> je 50 let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Klinický obraz CMP"/>
          <p:cNvSpPr txBox="1">
            <a:spLocks noGrp="1"/>
          </p:cNvSpPr>
          <p:nvPr>
            <p:ph type="title"/>
          </p:nvPr>
        </p:nvSpPr>
        <p:spPr>
          <a:xfrm>
            <a:off x="3088640" y="510646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Klinický</a:t>
            </a:r>
            <a:r>
              <a:rPr dirty="0"/>
              <a:t> </a:t>
            </a:r>
            <a:r>
              <a:rPr dirty="0" err="1"/>
              <a:t>obraz</a:t>
            </a:r>
            <a:r>
              <a:rPr dirty="0"/>
              <a:t> CMP</a:t>
            </a:r>
          </a:p>
        </p:txBody>
      </p:sp>
      <p:sp>
        <p:nvSpPr>
          <p:cNvPr id="146" name="U ischemických CMP je obraz variabilní v závislosti na lokalizaci hypoxie, na rozsahu, rychlosti vzniku a kompenzačních mechanismech, na stavu nemocného a na intenzivní péči…"/>
          <p:cNvSpPr txBox="1">
            <a:spLocks noGrp="1"/>
          </p:cNvSpPr>
          <p:nvPr>
            <p:ph type="body" idx="1"/>
          </p:nvPr>
        </p:nvSpPr>
        <p:spPr>
          <a:xfrm>
            <a:off x="845312" y="2087222"/>
            <a:ext cx="11314176" cy="73284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smtClean="0"/>
              <a:t>u</a:t>
            </a:r>
            <a:r>
              <a:rPr sz="2800" dirty="0" smtClean="0"/>
              <a:t> </a:t>
            </a:r>
            <a:r>
              <a:rPr sz="2800" dirty="0" err="1"/>
              <a:t>ischemických</a:t>
            </a:r>
            <a:r>
              <a:rPr sz="2800" dirty="0"/>
              <a:t> CMP je </a:t>
            </a:r>
            <a:r>
              <a:rPr sz="2800" dirty="0" err="1"/>
              <a:t>obraz</a:t>
            </a:r>
            <a:r>
              <a:rPr sz="2800" dirty="0"/>
              <a:t> </a:t>
            </a:r>
            <a:r>
              <a:rPr sz="2800" dirty="0" err="1"/>
              <a:t>variabilní</a:t>
            </a:r>
            <a:r>
              <a:rPr sz="2800" dirty="0"/>
              <a:t> v </a:t>
            </a:r>
            <a:r>
              <a:rPr sz="2800" dirty="0" err="1"/>
              <a:t>závislosti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lokalizaci</a:t>
            </a:r>
            <a:r>
              <a:rPr sz="2800" dirty="0"/>
              <a:t> </a:t>
            </a:r>
            <a:r>
              <a:rPr sz="2800" dirty="0" err="1"/>
              <a:t>hypoxie</a:t>
            </a:r>
            <a:r>
              <a:rPr sz="2800" dirty="0"/>
              <a:t>,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rozsahu</a:t>
            </a:r>
            <a:r>
              <a:rPr sz="2800" dirty="0"/>
              <a:t>, </a:t>
            </a:r>
            <a:r>
              <a:rPr sz="2800" dirty="0" err="1"/>
              <a:t>rychlosti</a:t>
            </a:r>
            <a:r>
              <a:rPr sz="2800" dirty="0"/>
              <a:t> </a:t>
            </a:r>
            <a:r>
              <a:rPr sz="2800" dirty="0" err="1"/>
              <a:t>vzniku</a:t>
            </a:r>
            <a:r>
              <a:rPr sz="2800" dirty="0"/>
              <a:t> a </a:t>
            </a:r>
            <a:r>
              <a:rPr sz="2800" dirty="0" err="1"/>
              <a:t>kompenzačních</a:t>
            </a:r>
            <a:r>
              <a:rPr sz="2800" dirty="0"/>
              <a:t> </a:t>
            </a:r>
            <a:r>
              <a:rPr sz="2800" dirty="0" err="1"/>
              <a:t>mechanismech</a:t>
            </a:r>
            <a:r>
              <a:rPr sz="2800" dirty="0"/>
              <a:t>,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stavu</a:t>
            </a:r>
            <a:r>
              <a:rPr sz="2800" dirty="0"/>
              <a:t> </a:t>
            </a:r>
            <a:r>
              <a:rPr sz="2800" dirty="0" err="1"/>
              <a:t>nemocného</a:t>
            </a:r>
            <a:r>
              <a:rPr sz="2800" dirty="0"/>
              <a:t> a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intenzivní</a:t>
            </a:r>
            <a:r>
              <a:rPr sz="2800" dirty="0"/>
              <a:t> </a:t>
            </a:r>
            <a:r>
              <a:rPr sz="2800" dirty="0" err="1"/>
              <a:t>péči</a:t>
            </a:r>
            <a:endParaRPr sz="2800" dirty="0"/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n</a:t>
            </a:r>
            <a:r>
              <a:rPr sz="2800" dirty="0" err="1" smtClean="0"/>
              <a:t>ejčastější</a:t>
            </a:r>
            <a:r>
              <a:rPr sz="2800" dirty="0" smtClean="0"/>
              <a:t> </a:t>
            </a:r>
            <a:r>
              <a:rPr sz="2800" dirty="0" err="1"/>
              <a:t>varovné</a:t>
            </a:r>
            <a:r>
              <a:rPr sz="2800" dirty="0"/>
              <a:t> </a:t>
            </a:r>
            <a:r>
              <a:rPr sz="2800" dirty="0" err="1"/>
              <a:t>symptomy</a:t>
            </a:r>
            <a:endParaRPr sz="28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áhlý</a:t>
            </a:r>
            <a:r>
              <a:rPr sz="2000" dirty="0" smtClean="0"/>
              <a:t> </a:t>
            </a:r>
            <a:r>
              <a:rPr sz="2000" dirty="0" err="1"/>
              <a:t>vznik</a:t>
            </a:r>
            <a:r>
              <a:rPr sz="2000" dirty="0"/>
              <a:t> </a:t>
            </a:r>
            <a:r>
              <a:rPr sz="2000" dirty="0" err="1"/>
              <a:t>slabosti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obličeji</a:t>
            </a:r>
            <a:r>
              <a:rPr sz="2000" dirty="0"/>
              <a:t>, </a:t>
            </a:r>
            <a:r>
              <a:rPr sz="2000" dirty="0" err="1"/>
              <a:t>ruce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noze</a:t>
            </a:r>
            <a:r>
              <a:rPr sz="2000" dirty="0"/>
              <a:t> </a:t>
            </a:r>
            <a:r>
              <a:rPr sz="2000" dirty="0" err="1"/>
              <a:t>jedné</a:t>
            </a:r>
            <a:r>
              <a:rPr sz="2000" dirty="0"/>
              <a:t> </a:t>
            </a:r>
            <a:r>
              <a:rPr sz="2000" dirty="0" err="1"/>
              <a:t>strany</a:t>
            </a:r>
            <a:endParaRPr sz="20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áhlá</a:t>
            </a:r>
            <a:r>
              <a:rPr sz="2000" dirty="0" smtClean="0"/>
              <a:t> </a:t>
            </a:r>
            <a:r>
              <a:rPr sz="2000" dirty="0" err="1"/>
              <a:t>zmatenost</a:t>
            </a:r>
            <a:r>
              <a:rPr sz="2000" dirty="0"/>
              <a:t>, </a:t>
            </a:r>
            <a:r>
              <a:rPr sz="2000" dirty="0" err="1"/>
              <a:t>potíže</a:t>
            </a:r>
            <a:r>
              <a:rPr sz="2000" dirty="0"/>
              <a:t> s </a:t>
            </a:r>
            <a:r>
              <a:rPr sz="2000" dirty="0" err="1"/>
              <a:t>řečí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porozumění</a:t>
            </a:r>
            <a:r>
              <a:rPr sz="2000" dirty="0"/>
              <a:t> </a:t>
            </a:r>
            <a:r>
              <a:rPr sz="2000" dirty="0" err="1"/>
              <a:t>řeči</a:t>
            </a:r>
            <a:endParaRPr sz="2000" dirty="0"/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áhlé</a:t>
            </a:r>
            <a:r>
              <a:rPr sz="2000" dirty="0" smtClean="0"/>
              <a:t> </a:t>
            </a:r>
            <a:r>
              <a:rPr sz="2000" dirty="0" err="1"/>
              <a:t>obtíže</a:t>
            </a:r>
            <a:r>
              <a:rPr sz="2000" dirty="0"/>
              <a:t> s </a:t>
            </a:r>
            <a:r>
              <a:rPr sz="2000" dirty="0" err="1"/>
              <a:t>viděním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jednom</a:t>
            </a:r>
            <a:r>
              <a:rPr sz="2000" dirty="0"/>
              <a:t> </a:t>
            </a:r>
            <a:r>
              <a:rPr sz="2000" dirty="0" err="1"/>
              <a:t>či</a:t>
            </a:r>
            <a:r>
              <a:rPr sz="2000" dirty="0"/>
              <a:t> </a:t>
            </a:r>
            <a:r>
              <a:rPr sz="2000" dirty="0" err="1"/>
              <a:t>obou</a:t>
            </a:r>
            <a:r>
              <a:rPr sz="2000" dirty="0"/>
              <a:t> </a:t>
            </a:r>
            <a:r>
              <a:rPr sz="2000" dirty="0" err="1"/>
              <a:t>očích</a:t>
            </a:r>
            <a:r>
              <a:rPr sz="2000" dirty="0"/>
              <a:t> (</a:t>
            </a:r>
            <a:r>
              <a:rPr sz="2000" dirty="0" err="1"/>
              <a:t>diplopie</a:t>
            </a:r>
            <a:r>
              <a:rPr sz="2000" dirty="0"/>
              <a:t>, </a:t>
            </a:r>
            <a:r>
              <a:rPr sz="2000" dirty="0" err="1"/>
              <a:t>zastřené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narušené</a:t>
            </a:r>
            <a:r>
              <a:rPr sz="2000" dirty="0"/>
              <a:t> </a:t>
            </a:r>
            <a:r>
              <a:rPr sz="2000" dirty="0" err="1"/>
              <a:t>vidění</a:t>
            </a:r>
            <a:r>
              <a:rPr sz="2000" dirty="0"/>
              <a:t>)</a:t>
            </a:r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áhlé</a:t>
            </a:r>
            <a:r>
              <a:rPr sz="2000" dirty="0" smtClean="0"/>
              <a:t> </a:t>
            </a:r>
            <a:r>
              <a:rPr sz="2000" dirty="0" err="1"/>
              <a:t>potíže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chůzi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err="1" smtClean="0"/>
              <a:t>poruchy</a:t>
            </a:r>
            <a:r>
              <a:rPr sz="2000" dirty="0" smtClean="0"/>
              <a:t> </a:t>
            </a:r>
            <a:r>
              <a:rPr sz="2000" dirty="0"/>
              <a:t>stability, </a:t>
            </a:r>
            <a:r>
              <a:rPr sz="2000" dirty="0" err="1"/>
              <a:t>koordinace</a:t>
            </a:r>
            <a:r>
              <a:rPr sz="2000" dirty="0"/>
              <a:t>, vertigo</a:t>
            </a:r>
          </a:p>
          <a:p>
            <a:pPr marL="903594" lvl="1" indent="-253364" defTabSz="332993">
              <a:spcBef>
                <a:spcPts val="2300"/>
              </a:spcBef>
              <a:defRPr sz="1824"/>
            </a:pPr>
            <a:r>
              <a:rPr lang="cs-CZ" sz="2000" dirty="0" smtClean="0"/>
              <a:t>n</a:t>
            </a:r>
            <a:r>
              <a:rPr sz="2000" dirty="0" err="1" smtClean="0"/>
              <a:t>áhlá</a:t>
            </a:r>
            <a:r>
              <a:rPr sz="2000" dirty="0" smtClean="0"/>
              <a:t> </a:t>
            </a:r>
            <a:r>
              <a:rPr sz="2000" dirty="0" err="1"/>
              <a:t>bolest</a:t>
            </a:r>
            <a:r>
              <a:rPr sz="2000" dirty="0"/>
              <a:t> </a:t>
            </a:r>
            <a:r>
              <a:rPr sz="2000" dirty="0" err="1"/>
              <a:t>hlavy</a:t>
            </a:r>
            <a:r>
              <a:rPr sz="2000" dirty="0"/>
              <a:t> bez </a:t>
            </a:r>
            <a:r>
              <a:rPr sz="2000" dirty="0" err="1"/>
              <a:t>zjevné</a:t>
            </a:r>
            <a:r>
              <a:rPr sz="2000" dirty="0"/>
              <a:t> </a:t>
            </a:r>
            <a:r>
              <a:rPr sz="2000" dirty="0" err="1"/>
              <a:t>příčiny</a:t>
            </a:r>
            <a:endParaRPr sz="2000" dirty="0"/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n</a:t>
            </a:r>
            <a:r>
              <a:rPr sz="2800" dirty="0" err="1" smtClean="0"/>
              <a:t>ěkteří</a:t>
            </a:r>
            <a:r>
              <a:rPr sz="2800" dirty="0" smtClean="0"/>
              <a:t> </a:t>
            </a:r>
            <a:r>
              <a:rPr sz="2800" dirty="0" err="1"/>
              <a:t>pacienti</a:t>
            </a:r>
            <a:r>
              <a:rPr sz="2800" dirty="0"/>
              <a:t> </a:t>
            </a:r>
            <a:r>
              <a:rPr sz="2800" dirty="0" err="1"/>
              <a:t>vykazují</a:t>
            </a:r>
            <a:r>
              <a:rPr sz="2800" dirty="0"/>
              <a:t> </a:t>
            </a:r>
            <a:r>
              <a:rPr sz="2800" dirty="0" err="1"/>
              <a:t>méně</a:t>
            </a:r>
            <a:r>
              <a:rPr sz="2800" dirty="0"/>
              <a:t> </a:t>
            </a:r>
            <a:r>
              <a:rPr sz="2800" dirty="0" err="1"/>
              <a:t>akutní</a:t>
            </a:r>
            <a:r>
              <a:rPr sz="2800" dirty="0"/>
              <a:t> </a:t>
            </a:r>
            <a:r>
              <a:rPr sz="2800" dirty="0" err="1"/>
              <a:t>symptomy</a:t>
            </a:r>
            <a:r>
              <a:rPr sz="2800" dirty="0"/>
              <a:t> (</a:t>
            </a:r>
            <a:r>
              <a:rPr sz="2800" dirty="0" err="1"/>
              <a:t>bolest</a:t>
            </a:r>
            <a:r>
              <a:rPr sz="2800" dirty="0"/>
              <a:t> </a:t>
            </a:r>
            <a:r>
              <a:rPr sz="2800" dirty="0" err="1"/>
              <a:t>hlavy</a:t>
            </a:r>
            <a:r>
              <a:rPr sz="2800" dirty="0"/>
              <a:t>, </a:t>
            </a:r>
            <a:r>
              <a:rPr sz="2800" dirty="0" err="1"/>
              <a:t>oslabené</a:t>
            </a:r>
            <a:r>
              <a:rPr sz="2800" dirty="0"/>
              <a:t> </a:t>
            </a:r>
            <a:r>
              <a:rPr sz="2800" dirty="0" err="1"/>
              <a:t>vědomí</a:t>
            </a:r>
            <a:r>
              <a:rPr sz="2800" dirty="0"/>
              <a:t>) </a:t>
            </a:r>
            <a:r>
              <a:rPr sz="2800" dirty="0" err="1"/>
              <a:t>či</a:t>
            </a:r>
            <a:r>
              <a:rPr sz="2800" dirty="0"/>
              <a:t> </a:t>
            </a:r>
            <a:r>
              <a:rPr sz="2800" dirty="0" err="1"/>
              <a:t>odpovídající</a:t>
            </a:r>
            <a:r>
              <a:rPr sz="2800" dirty="0"/>
              <a:t> NPS </a:t>
            </a:r>
            <a:r>
              <a:rPr sz="2800" dirty="0" err="1"/>
              <a:t>oslabení</a:t>
            </a:r>
            <a:r>
              <a:rPr sz="2800" dirty="0"/>
              <a:t> </a:t>
            </a:r>
            <a:r>
              <a:rPr sz="2800" dirty="0" smtClean="0"/>
              <a:t>(</a:t>
            </a:r>
            <a:r>
              <a:rPr sz="2800" dirty="0" err="1" smtClean="0"/>
              <a:t>poruchy</a:t>
            </a:r>
            <a:r>
              <a:rPr sz="2800" dirty="0" smtClean="0"/>
              <a:t> </a:t>
            </a:r>
            <a:r>
              <a:rPr sz="2800" dirty="0" err="1"/>
              <a:t>paměti</a:t>
            </a:r>
            <a:r>
              <a:rPr sz="2800" dirty="0"/>
              <a:t>, </a:t>
            </a:r>
            <a:r>
              <a:rPr sz="2800" dirty="0" err="1"/>
              <a:t>exekutivy</a:t>
            </a:r>
            <a:r>
              <a:rPr sz="2800" dirty="0"/>
              <a:t>)</a:t>
            </a:r>
          </a:p>
          <a:p>
            <a:pPr marL="253364" indent="-253364" defTabSz="332993">
              <a:spcBef>
                <a:spcPts val="2300"/>
              </a:spcBef>
              <a:defRPr sz="1824"/>
            </a:pPr>
            <a:r>
              <a:rPr lang="cs-CZ" sz="2800" dirty="0" err="1" smtClean="0"/>
              <a:t>a</a:t>
            </a:r>
            <a:r>
              <a:rPr sz="2800" dirty="0" err="1" smtClean="0"/>
              <a:t>si</a:t>
            </a:r>
            <a:r>
              <a:rPr sz="2800" dirty="0" smtClean="0"/>
              <a:t> </a:t>
            </a:r>
            <a:r>
              <a:rPr sz="2800" dirty="0"/>
              <a:t>u 8-9% </a:t>
            </a:r>
            <a:r>
              <a:rPr sz="2800" dirty="0" err="1"/>
              <a:t>ischemií</a:t>
            </a:r>
            <a:r>
              <a:rPr sz="2800" dirty="0"/>
              <a:t> a 10% </a:t>
            </a:r>
            <a:r>
              <a:rPr sz="2800" dirty="0" err="1"/>
              <a:t>hemoragií</a:t>
            </a:r>
            <a:r>
              <a:rPr sz="2800" dirty="0"/>
              <a:t> se </a:t>
            </a:r>
            <a:r>
              <a:rPr sz="2800" dirty="0" err="1"/>
              <a:t>vyskytují</a:t>
            </a:r>
            <a:r>
              <a:rPr sz="2800" dirty="0"/>
              <a:t> </a:t>
            </a:r>
            <a:r>
              <a:rPr sz="2800" dirty="0" err="1"/>
              <a:t>epileptické</a:t>
            </a:r>
            <a:r>
              <a:rPr sz="2800" dirty="0"/>
              <a:t> </a:t>
            </a:r>
            <a:r>
              <a:rPr sz="2800" dirty="0" err="1"/>
              <a:t>záchvaty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iagnostika CMP"/>
          <p:cNvSpPr txBox="1">
            <a:spLocks noGrp="1"/>
          </p:cNvSpPr>
          <p:nvPr>
            <p:ph type="title"/>
          </p:nvPr>
        </p:nvSpPr>
        <p:spPr>
          <a:xfrm>
            <a:off x="3088640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Diagnostika</a:t>
            </a:r>
            <a:r>
              <a:rPr sz="4800" dirty="0"/>
              <a:t> CMP</a:t>
            </a:r>
          </a:p>
        </p:txBody>
      </p:sp>
      <p:sp>
        <p:nvSpPr>
          <p:cNvPr id="149" name="Hlavní nástroj neurozobrazovací metody…"/>
          <p:cNvSpPr txBox="1">
            <a:spLocks noGrp="1"/>
          </p:cNvSpPr>
          <p:nvPr>
            <p:ph type="body" idx="1"/>
          </p:nvPr>
        </p:nvSpPr>
        <p:spPr>
          <a:xfrm>
            <a:off x="845312" y="2533135"/>
            <a:ext cx="11314176" cy="63751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h</a:t>
            </a:r>
            <a:r>
              <a:rPr sz="2400" dirty="0" err="1" smtClean="0"/>
              <a:t>lavní</a:t>
            </a:r>
            <a:r>
              <a:rPr sz="2400" dirty="0" smtClean="0"/>
              <a:t> </a:t>
            </a:r>
            <a:r>
              <a:rPr sz="2400" dirty="0" err="1"/>
              <a:t>nástroj</a:t>
            </a:r>
            <a:r>
              <a:rPr sz="2400" dirty="0"/>
              <a:t> </a:t>
            </a:r>
            <a:r>
              <a:rPr sz="2400" dirty="0" err="1"/>
              <a:t>neurozobrazovací</a:t>
            </a:r>
            <a:r>
              <a:rPr sz="2400" dirty="0"/>
              <a:t> </a:t>
            </a:r>
            <a:r>
              <a:rPr sz="2400" dirty="0" err="1"/>
              <a:t>metody</a:t>
            </a:r>
            <a:endParaRPr sz="2400" dirty="0"/>
          </a:p>
          <a:p>
            <a:pPr marL="992494" lvl="1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115" dirty="0" smtClean="0"/>
              <a:t>v</a:t>
            </a:r>
            <a:r>
              <a:rPr sz="2115" dirty="0" smtClean="0"/>
              <a:t> </a:t>
            </a:r>
            <a:r>
              <a:rPr sz="2115" dirty="0" err="1"/>
              <a:t>akutní</a:t>
            </a:r>
            <a:r>
              <a:rPr sz="2115" dirty="0"/>
              <a:t> </a:t>
            </a:r>
            <a:r>
              <a:rPr sz="2115" dirty="0" err="1"/>
              <a:t>fázi</a:t>
            </a:r>
            <a:r>
              <a:rPr sz="2115" dirty="0"/>
              <a:t> k </a:t>
            </a:r>
            <a:r>
              <a:rPr sz="2115" dirty="0" err="1"/>
              <a:t>rychlému</a:t>
            </a:r>
            <a:r>
              <a:rPr sz="2115" dirty="0"/>
              <a:t> </a:t>
            </a:r>
            <a:r>
              <a:rPr sz="2115" dirty="0" err="1"/>
              <a:t>stanovení</a:t>
            </a:r>
            <a:r>
              <a:rPr sz="2115" dirty="0"/>
              <a:t> </a:t>
            </a:r>
            <a:r>
              <a:rPr sz="2115" dirty="0" err="1"/>
              <a:t>intracerebrálního</a:t>
            </a:r>
            <a:r>
              <a:rPr sz="2115" dirty="0"/>
              <a:t> </a:t>
            </a:r>
            <a:r>
              <a:rPr sz="2115" dirty="0" err="1"/>
              <a:t>krvácení</a:t>
            </a:r>
            <a:r>
              <a:rPr sz="2115" dirty="0"/>
              <a:t> a k </a:t>
            </a:r>
            <a:r>
              <a:rPr sz="2115" dirty="0" err="1"/>
              <a:t>vyloučení</a:t>
            </a:r>
            <a:r>
              <a:rPr sz="2115" dirty="0"/>
              <a:t> </a:t>
            </a:r>
            <a:r>
              <a:rPr sz="2115" dirty="0" err="1"/>
              <a:t>nevaskulární</a:t>
            </a:r>
            <a:r>
              <a:rPr sz="2115" dirty="0"/>
              <a:t> </a:t>
            </a:r>
            <a:r>
              <a:rPr sz="2115" dirty="0" err="1"/>
              <a:t>příčiny</a:t>
            </a:r>
            <a:r>
              <a:rPr sz="2115" dirty="0"/>
              <a:t> </a:t>
            </a:r>
            <a:r>
              <a:rPr sz="2115" dirty="0" err="1"/>
              <a:t>deficitu</a:t>
            </a:r>
            <a:r>
              <a:rPr sz="2115" dirty="0"/>
              <a:t> - </a:t>
            </a:r>
            <a:r>
              <a:rPr sz="2115" dirty="0" err="1"/>
              <a:t>nekontrastní</a:t>
            </a:r>
            <a:r>
              <a:rPr sz="2115" dirty="0"/>
              <a:t> </a:t>
            </a:r>
            <a:r>
              <a:rPr lang="cs-CZ" sz="2115" dirty="0" smtClean="0"/>
              <a:t>C</a:t>
            </a:r>
            <a:r>
              <a:rPr sz="2115" dirty="0" smtClean="0"/>
              <a:t>T</a:t>
            </a:r>
            <a:endParaRPr sz="2115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b="1" dirty="0"/>
              <a:t>CT</a:t>
            </a:r>
            <a:r>
              <a:rPr sz="2400" dirty="0"/>
              <a:t> je </a:t>
            </a:r>
            <a:r>
              <a:rPr sz="2400" dirty="0" err="1"/>
              <a:t>senzitivní</a:t>
            </a:r>
            <a:r>
              <a:rPr sz="2400" dirty="0"/>
              <a:t> pro </a:t>
            </a:r>
            <a:r>
              <a:rPr sz="2400" dirty="0" err="1"/>
              <a:t>akutní</a:t>
            </a:r>
            <a:r>
              <a:rPr sz="2400" dirty="0"/>
              <a:t> </a:t>
            </a:r>
            <a:r>
              <a:rPr sz="2400" dirty="0" err="1"/>
              <a:t>hemoragii</a:t>
            </a:r>
            <a:r>
              <a:rPr sz="2400" dirty="0"/>
              <a:t>,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vhodné</a:t>
            </a:r>
            <a:r>
              <a:rPr sz="2400" dirty="0"/>
              <a:t> pro </a:t>
            </a:r>
            <a:r>
              <a:rPr sz="2400" dirty="0" err="1"/>
              <a:t>akutní</a:t>
            </a:r>
            <a:r>
              <a:rPr sz="2400" dirty="0"/>
              <a:t> </a:t>
            </a:r>
            <a:r>
              <a:rPr sz="2400" dirty="0" err="1"/>
              <a:t>ischemickou</a:t>
            </a:r>
            <a:r>
              <a:rPr sz="2400" dirty="0"/>
              <a:t> </a:t>
            </a:r>
            <a:r>
              <a:rPr sz="2400" dirty="0" err="1"/>
              <a:t>příhodu</a:t>
            </a:r>
            <a:r>
              <a:rPr sz="2400" dirty="0"/>
              <a:t> v </a:t>
            </a:r>
            <a:r>
              <a:rPr sz="2400" dirty="0" err="1"/>
              <a:t>prvních</a:t>
            </a:r>
            <a:r>
              <a:rPr sz="2400" dirty="0"/>
              <a:t> 12-48 </a:t>
            </a:r>
            <a:r>
              <a:rPr sz="2400" dirty="0" err="1"/>
              <a:t>hodinách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u </a:t>
            </a:r>
            <a:r>
              <a:rPr sz="2400" dirty="0" err="1"/>
              <a:t>příhod</a:t>
            </a:r>
            <a:r>
              <a:rPr sz="2400" dirty="0"/>
              <a:t> </a:t>
            </a:r>
            <a:r>
              <a:rPr sz="2400" dirty="0" err="1"/>
              <a:t>menšího</a:t>
            </a:r>
            <a:r>
              <a:rPr sz="2400" dirty="0"/>
              <a:t> </a:t>
            </a:r>
            <a:r>
              <a:rPr sz="2400" dirty="0" err="1"/>
              <a:t>rozsahu</a:t>
            </a:r>
            <a:r>
              <a:rPr sz="2400" dirty="0"/>
              <a:t>)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b="1" dirty="0"/>
              <a:t>MR</a:t>
            </a:r>
            <a:r>
              <a:rPr sz="2400" dirty="0"/>
              <a:t> - </a:t>
            </a:r>
            <a:r>
              <a:rPr sz="2400" dirty="0" err="1"/>
              <a:t>zlatý</a:t>
            </a:r>
            <a:r>
              <a:rPr sz="2400" dirty="0"/>
              <a:t> standard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ěření</a:t>
            </a:r>
            <a:r>
              <a:rPr sz="2400" dirty="0" smtClean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perfuze</a:t>
            </a:r>
            <a:r>
              <a:rPr sz="2400" dirty="0"/>
              <a:t>; MR </a:t>
            </a:r>
            <a:r>
              <a:rPr sz="2400" dirty="0" err="1"/>
              <a:t>angiografie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CT </a:t>
            </a:r>
            <a:r>
              <a:rPr sz="2400" dirty="0" err="1"/>
              <a:t>angiografie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t</a:t>
            </a:r>
            <a:r>
              <a:rPr sz="2400" dirty="0" err="1" smtClean="0"/>
              <a:t>ranskraniální</a:t>
            </a:r>
            <a:r>
              <a:rPr sz="2400" dirty="0" smtClean="0"/>
              <a:t> </a:t>
            </a:r>
            <a:r>
              <a:rPr sz="2400" dirty="0" err="1"/>
              <a:t>dopplerovská</a:t>
            </a:r>
            <a:r>
              <a:rPr sz="2400" dirty="0"/>
              <a:t> </a:t>
            </a:r>
            <a:r>
              <a:rPr sz="2400" dirty="0" err="1"/>
              <a:t>sonografie</a:t>
            </a:r>
            <a:r>
              <a:rPr sz="2400" dirty="0"/>
              <a:t> -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 smtClean="0"/>
              <a:t>ultrazvuk</a:t>
            </a:r>
            <a:r>
              <a:rPr lang="cs-CZ" sz="2400" dirty="0" smtClean="0"/>
              <a:t>u se</a:t>
            </a:r>
            <a:r>
              <a:rPr sz="2400" dirty="0" smtClean="0"/>
              <a:t> </a:t>
            </a:r>
            <a:r>
              <a:rPr sz="2400" dirty="0" err="1"/>
              <a:t>zachytí</a:t>
            </a:r>
            <a:r>
              <a:rPr sz="2400" dirty="0"/>
              <a:t> </a:t>
            </a:r>
            <a:r>
              <a:rPr sz="2400" dirty="0" err="1"/>
              <a:t>průtok</a:t>
            </a:r>
            <a:r>
              <a:rPr sz="2400" dirty="0"/>
              <a:t> </a:t>
            </a:r>
            <a:r>
              <a:rPr sz="2400" dirty="0" err="1"/>
              <a:t>krve</a:t>
            </a:r>
            <a:r>
              <a:rPr sz="2400" dirty="0"/>
              <a:t> </a:t>
            </a:r>
            <a:r>
              <a:rPr sz="2400" dirty="0" err="1"/>
              <a:t>arteriemi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d</a:t>
            </a:r>
            <a:r>
              <a:rPr sz="2400" dirty="0" err="1" smtClean="0"/>
              <a:t>oplňkové</a:t>
            </a:r>
            <a:r>
              <a:rPr sz="2400" dirty="0" smtClean="0"/>
              <a:t> </a:t>
            </a:r>
            <a:r>
              <a:rPr sz="2400" dirty="0" err="1"/>
              <a:t>metody</a:t>
            </a:r>
            <a:r>
              <a:rPr sz="2400" dirty="0"/>
              <a:t> -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likvoru</a:t>
            </a:r>
            <a:r>
              <a:rPr sz="2400" dirty="0"/>
              <a:t> (</a:t>
            </a:r>
            <a:r>
              <a:rPr sz="2400" dirty="0" err="1"/>
              <a:t>lumbální</a:t>
            </a:r>
            <a:r>
              <a:rPr sz="2400" dirty="0"/>
              <a:t> </a:t>
            </a:r>
            <a:r>
              <a:rPr sz="2400" dirty="0" err="1"/>
              <a:t>punkce</a:t>
            </a:r>
            <a:r>
              <a:rPr sz="2400" dirty="0"/>
              <a:t>); EEG; EKG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rapie CMP"/>
          <p:cNvSpPr txBox="1">
            <a:spLocks noGrp="1"/>
          </p:cNvSpPr>
          <p:nvPr>
            <p:ph type="title"/>
          </p:nvPr>
        </p:nvSpPr>
        <p:spPr>
          <a:xfrm>
            <a:off x="3088640" y="43219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Terapie</a:t>
            </a:r>
            <a:r>
              <a:rPr sz="4800" dirty="0"/>
              <a:t> CMP</a:t>
            </a:r>
          </a:p>
        </p:txBody>
      </p:sp>
      <p:sp>
        <p:nvSpPr>
          <p:cNvPr id="152" name="Iktové jednotky a komplexní cerebrovaskulární centra…"/>
          <p:cNvSpPr txBox="1">
            <a:spLocks noGrp="1"/>
          </p:cNvSpPr>
          <p:nvPr>
            <p:ph type="body" idx="1"/>
          </p:nvPr>
        </p:nvSpPr>
        <p:spPr>
          <a:xfrm>
            <a:off x="845312" y="2730843"/>
            <a:ext cx="11721510" cy="65985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ktové</a:t>
            </a:r>
            <a:r>
              <a:rPr sz="2400" dirty="0" smtClean="0"/>
              <a:t> </a:t>
            </a:r>
            <a:r>
              <a:rPr sz="2400" dirty="0" err="1"/>
              <a:t>jednotky</a:t>
            </a:r>
            <a:r>
              <a:rPr sz="2400" dirty="0"/>
              <a:t> a </a:t>
            </a:r>
            <a:r>
              <a:rPr sz="2400" dirty="0" err="1"/>
              <a:t>komplexní</a:t>
            </a:r>
            <a:r>
              <a:rPr sz="2400" dirty="0"/>
              <a:t> </a:t>
            </a:r>
            <a:r>
              <a:rPr sz="2400" dirty="0" err="1"/>
              <a:t>cerebrovaskulární</a:t>
            </a:r>
            <a:r>
              <a:rPr sz="2400" dirty="0"/>
              <a:t> </a:t>
            </a:r>
            <a:r>
              <a:rPr sz="2400" dirty="0" err="1"/>
              <a:t>centra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ischemických</a:t>
            </a:r>
            <a:r>
              <a:rPr sz="2400" dirty="0"/>
              <a:t> </a:t>
            </a:r>
            <a:r>
              <a:rPr lang="cs-CZ" sz="2400" dirty="0" smtClean="0"/>
              <a:t>MP </a:t>
            </a:r>
            <a:r>
              <a:rPr sz="2400" dirty="0" smtClean="0"/>
              <a:t>- 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medikamentózní</a:t>
            </a:r>
            <a:r>
              <a:rPr sz="2400" dirty="0"/>
              <a:t> </a:t>
            </a:r>
            <a:r>
              <a:rPr sz="2400" dirty="0" err="1" smtClean="0"/>
              <a:t>léčba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neuroprotektivní</a:t>
            </a:r>
            <a:r>
              <a:rPr sz="2400" dirty="0"/>
              <a:t>, </a:t>
            </a:r>
            <a:r>
              <a:rPr sz="2400" dirty="0" err="1"/>
              <a:t>antitrombotická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antiedematózní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echanické</a:t>
            </a:r>
            <a:r>
              <a:rPr sz="2400" dirty="0" smtClean="0"/>
              <a:t> </a:t>
            </a:r>
            <a:r>
              <a:rPr sz="2400" dirty="0" err="1"/>
              <a:t>odstranění</a:t>
            </a:r>
            <a:r>
              <a:rPr sz="2400" dirty="0"/>
              <a:t> </a:t>
            </a:r>
            <a:r>
              <a:rPr sz="2400" dirty="0" err="1"/>
              <a:t>trombu</a:t>
            </a:r>
            <a:r>
              <a:rPr sz="2400" dirty="0"/>
              <a:t>, </a:t>
            </a:r>
            <a:r>
              <a:rPr sz="2400" dirty="0" err="1"/>
              <a:t>endovaskulárně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a</a:t>
            </a:r>
            <a:r>
              <a:rPr sz="2400" dirty="0" err="1" smtClean="0"/>
              <a:t>ngioneurochirurgická</a:t>
            </a:r>
            <a:r>
              <a:rPr sz="2400" dirty="0" smtClean="0"/>
              <a:t> </a:t>
            </a:r>
            <a:r>
              <a:rPr sz="2400" dirty="0" err="1"/>
              <a:t>léčba</a:t>
            </a:r>
            <a:r>
              <a:rPr sz="2400" dirty="0"/>
              <a:t> - </a:t>
            </a:r>
            <a:r>
              <a:rPr sz="2400" dirty="0" err="1"/>
              <a:t>chirurgické</a:t>
            </a:r>
            <a:r>
              <a:rPr sz="2400" dirty="0"/>
              <a:t> </a:t>
            </a:r>
            <a:r>
              <a:rPr sz="2400" dirty="0" err="1"/>
              <a:t>odstranění</a:t>
            </a:r>
            <a:r>
              <a:rPr sz="2400" dirty="0"/>
              <a:t> </a:t>
            </a:r>
            <a:r>
              <a:rPr sz="2400" dirty="0" err="1"/>
              <a:t>plátu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ozkové</a:t>
            </a:r>
            <a:r>
              <a:rPr sz="2400" dirty="0" smtClean="0"/>
              <a:t> </a:t>
            </a:r>
            <a:r>
              <a:rPr sz="2400" dirty="0" err="1"/>
              <a:t>aneuryzma</a:t>
            </a:r>
            <a:r>
              <a:rPr sz="2400" dirty="0"/>
              <a:t> - </a:t>
            </a:r>
            <a:r>
              <a:rPr sz="2400" dirty="0" err="1"/>
              <a:t>chirurgické</a:t>
            </a:r>
            <a:r>
              <a:rPr sz="2400" dirty="0"/>
              <a:t> </a:t>
            </a:r>
            <a:r>
              <a:rPr sz="2400" dirty="0" err="1"/>
              <a:t>nasazení</a:t>
            </a:r>
            <a:r>
              <a:rPr sz="2400" dirty="0"/>
              <a:t> </a:t>
            </a:r>
            <a:r>
              <a:rPr sz="2400" dirty="0" err="1"/>
              <a:t>clipu</a:t>
            </a:r>
            <a:r>
              <a:rPr sz="2400" dirty="0"/>
              <a:t>/</a:t>
            </a:r>
            <a:r>
              <a:rPr sz="2400" dirty="0" err="1"/>
              <a:t>svorky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z</a:t>
            </a:r>
            <a:r>
              <a:rPr sz="2400" dirty="0" err="1" smtClean="0"/>
              <a:t>avedení</a:t>
            </a:r>
            <a:r>
              <a:rPr sz="2400" dirty="0" smtClean="0"/>
              <a:t> </a:t>
            </a:r>
            <a:r>
              <a:rPr sz="2400" dirty="0" err="1"/>
              <a:t>stentů</a:t>
            </a:r>
            <a:r>
              <a:rPr sz="2400" dirty="0"/>
              <a:t> u </a:t>
            </a:r>
            <a:r>
              <a:rPr sz="2400" dirty="0" err="1"/>
              <a:t>arteriálních</a:t>
            </a:r>
            <a:r>
              <a:rPr sz="2400" dirty="0"/>
              <a:t> </a:t>
            </a:r>
            <a:r>
              <a:rPr sz="2400" dirty="0" err="1"/>
              <a:t>stenóz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ntracerebrální</a:t>
            </a:r>
            <a:r>
              <a:rPr sz="2400" dirty="0" smtClean="0"/>
              <a:t> </a:t>
            </a:r>
            <a:r>
              <a:rPr sz="2400" dirty="0" err="1"/>
              <a:t>krvácení</a:t>
            </a:r>
            <a:r>
              <a:rPr sz="2400" dirty="0"/>
              <a:t> - </a:t>
            </a:r>
            <a:r>
              <a:rPr sz="2400" dirty="0" err="1"/>
              <a:t>evakuace</a:t>
            </a:r>
            <a:r>
              <a:rPr sz="2400" dirty="0"/>
              <a:t> </a:t>
            </a:r>
            <a:r>
              <a:rPr sz="2400" dirty="0" err="1"/>
              <a:t>neurochirurgicky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a</a:t>
            </a:r>
            <a:r>
              <a:rPr sz="2400" dirty="0" err="1" smtClean="0"/>
              <a:t>rteriovenózní</a:t>
            </a:r>
            <a:r>
              <a:rPr sz="2400" dirty="0" smtClean="0"/>
              <a:t> </a:t>
            </a:r>
            <a:r>
              <a:rPr sz="2400" dirty="0" err="1"/>
              <a:t>malformace</a:t>
            </a:r>
            <a:r>
              <a:rPr sz="2400" dirty="0"/>
              <a:t> - </a:t>
            </a:r>
            <a:r>
              <a:rPr sz="2400" dirty="0" err="1"/>
              <a:t>stereotaktická</a:t>
            </a:r>
            <a:r>
              <a:rPr sz="2400" dirty="0"/>
              <a:t> </a:t>
            </a:r>
            <a:r>
              <a:rPr sz="2400" dirty="0" err="1"/>
              <a:t>radiochirurgie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embolizace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PS vyšetření u cerebrovaskulárních onemocněn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08940">
              <a:defRPr sz="5600"/>
            </a:lvl1pPr>
          </a:lstStyle>
          <a:p>
            <a:r>
              <a:rPr dirty="0"/>
              <a:t>NPS </a:t>
            </a:r>
            <a:r>
              <a:rPr dirty="0" err="1"/>
              <a:t>vyšetření</a:t>
            </a:r>
            <a:r>
              <a:rPr dirty="0"/>
              <a:t> </a:t>
            </a:r>
            <a:r>
              <a:rPr lang="cs-CZ" dirty="0" smtClean="0"/>
              <a:t>                                  </a:t>
            </a:r>
            <a:r>
              <a:rPr dirty="0" smtClean="0"/>
              <a:t>u </a:t>
            </a:r>
            <a:r>
              <a:rPr dirty="0" err="1"/>
              <a:t>cerebrovaskulárních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</a:t>
            </a:r>
          </a:p>
        </p:txBody>
      </p:sp>
      <p:sp>
        <p:nvSpPr>
          <p:cNvPr id="155" name="NPS může v časných fázích léčby zaznamenávat vývoj funkčního stavu již od hospitalizace pacienta na neurochirurgických a neurologických JIP, zhodnotit pacientovy silné a slabé stránky a doporučit rehabilitační a kompenzační strategie a postup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2880"/>
            </a:pPr>
            <a:r>
              <a:rPr dirty="0"/>
              <a:t>NPS </a:t>
            </a:r>
            <a:r>
              <a:rPr dirty="0" err="1"/>
              <a:t>může</a:t>
            </a:r>
            <a:r>
              <a:rPr dirty="0"/>
              <a:t> v </a:t>
            </a:r>
            <a:r>
              <a:rPr dirty="0" err="1"/>
              <a:t>časných</a:t>
            </a:r>
            <a:r>
              <a:rPr dirty="0"/>
              <a:t> </a:t>
            </a:r>
            <a:r>
              <a:rPr dirty="0" err="1"/>
              <a:t>fázích</a:t>
            </a:r>
            <a:r>
              <a:rPr dirty="0"/>
              <a:t> </a:t>
            </a:r>
            <a:r>
              <a:rPr dirty="0" err="1"/>
              <a:t>léčby</a:t>
            </a:r>
            <a:r>
              <a:rPr dirty="0"/>
              <a:t> </a:t>
            </a:r>
            <a:r>
              <a:rPr dirty="0" err="1"/>
              <a:t>zaznamenávat</a:t>
            </a:r>
            <a:r>
              <a:rPr dirty="0"/>
              <a:t> </a:t>
            </a:r>
            <a:r>
              <a:rPr dirty="0" err="1"/>
              <a:t>vývoj</a:t>
            </a:r>
            <a:r>
              <a:rPr dirty="0"/>
              <a:t> </a:t>
            </a:r>
            <a:r>
              <a:rPr dirty="0" err="1"/>
              <a:t>funkčního</a:t>
            </a:r>
            <a:r>
              <a:rPr dirty="0"/>
              <a:t> </a:t>
            </a:r>
            <a:r>
              <a:rPr dirty="0" err="1"/>
              <a:t>stavu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od </a:t>
            </a:r>
            <a:r>
              <a:rPr dirty="0" err="1"/>
              <a:t>hospitalizace</a:t>
            </a:r>
            <a:r>
              <a:rPr dirty="0"/>
              <a:t> </a:t>
            </a:r>
            <a:r>
              <a:rPr dirty="0" err="1"/>
              <a:t>pacienta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neurochirurgických</a:t>
            </a:r>
            <a:r>
              <a:rPr dirty="0"/>
              <a:t> a </a:t>
            </a:r>
            <a:r>
              <a:rPr dirty="0" err="1"/>
              <a:t>neurologických</a:t>
            </a:r>
            <a:r>
              <a:rPr dirty="0"/>
              <a:t> JIP, </a:t>
            </a:r>
            <a:r>
              <a:rPr dirty="0" err="1"/>
              <a:t>zhodnotit</a:t>
            </a:r>
            <a:r>
              <a:rPr dirty="0"/>
              <a:t> </a:t>
            </a:r>
            <a:r>
              <a:rPr dirty="0" err="1"/>
              <a:t>pacientovy</a:t>
            </a:r>
            <a:r>
              <a:rPr dirty="0"/>
              <a:t> </a:t>
            </a:r>
            <a:r>
              <a:rPr dirty="0" err="1"/>
              <a:t>silné</a:t>
            </a:r>
            <a:r>
              <a:rPr dirty="0"/>
              <a:t> a </a:t>
            </a:r>
            <a:r>
              <a:rPr dirty="0" err="1"/>
              <a:t>slabé</a:t>
            </a:r>
            <a:r>
              <a:rPr dirty="0"/>
              <a:t> </a:t>
            </a:r>
            <a:r>
              <a:rPr dirty="0" err="1"/>
              <a:t>stránky</a:t>
            </a:r>
            <a:r>
              <a:rPr dirty="0"/>
              <a:t> a </a:t>
            </a:r>
            <a:r>
              <a:rPr dirty="0" err="1"/>
              <a:t>doporučit</a:t>
            </a:r>
            <a:r>
              <a:rPr dirty="0"/>
              <a:t> </a:t>
            </a:r>
            <a:r>
              <a:rPr dirty="0" err="1"/>
              <a:t>rehabilitační</a:t>
            </a:r>
            <a:r>
              <a:rPr dirty="0"/>
              <a:t> </a:t>
            </a:r>
            <a:r>
              <a:rPr lang="cs-CZ" dirty="0" smtClean="0"/>
              <a:t>                  </a:t>
            </a:r>
            <a:r>
              <a:rPr dirty="0" smtClean="0"/>
              <a:t>a </a:t>
            </a:r>
            <a:r>
              <a:rPr dirty="0" err="1"/>
              <a:t>kompenzační</a:t>
            </a:r>
            <a:r>
              <a:rPr dirty="0"/>
              <a:t> </a:t>
            </a:r>
            <a:r>
              <a:rPr dirty="0" err="1"/>
              <a:t>strategie</a:t>
            </a:r>
            <a:r>
              <a:rPr dirty="0"/>
              <a:t> a </a:t>
            </a:r>
            <a:r>
              <a:rPr dirty="0" err="1"/>
              <a:t>postupy</a:t>
            </a:r>
            <a:endParaRPr dirty="0"/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rPr lang="cs-CZ" dirty="0" smtClean="0"/>
              <a:t>znal</a:t>
            </a:r>
            <a:r>
              <a:rPr dirty="0" err="1" smtClean="0"/>
              <a:t>ost</a:t>
            </a:r>
            <a:r>
              <a:rPr dirty="0" smtClean="0"/>
              <a:t> </a:t>
            </a:r>
            <a:r>
              <a:rPr dirty="0" err="1"/>
              <a:t>cerebrovaskulární</a:t>
            </a:r>
            <a:r>
              <a:rPr dirty="0"/>
              <a:t> </a:t>
            </a:r>
            <a:r>
              <a:rPr dirty="0" err="1"/>
              <a:t>anatomie</a:t>
            </a:r>
            <a:r>
              <a:rPr dirty="0"/>
              <a:t> </a:t>
            </a:r>
            <a:r>
              <a:rPr dirty="0" err="1"/>
              <a:t>umožňuje</a:t>
            </a:r>
            <a:r>
              <a:rPr dirty="0"/>
              <a:t> </a:t>
            </a:r>
            <a:r>
              <a:rPr dirty="0" err="1"/>
              <a:t>klinikům</a:t>
            </a:r>
            <a:r>
              <a:rPr dirty="0"/>
              <a:t> </a:t>
            </a:r>
            <a:r>
              <a:rPr dirty="0" err="1"/>
              <a:t>předpovídat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které</a:t>
            </a:r>
            <a:r>
              <a:rPr dirty="0" smtClean="0"/>
              <a:t>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v </a:t>
            </a:r>
            <a:r>
              <a:rPr dirty="0" err="1"/>
              <a:t>okolí</a:t>
            </a:r>
            <a:r>
              <a:rPr dirty="0"/>
              <a:t> </a:t>
            </a:r>
            <a:r>
              <a:rPr dirty="0" err="1"/>
              <a:t>konkrétní</a:t>
            </a:r>
            <a:r>
              <a:rPr dirty="0"/>
              <a:t> </a:t>
            </a:r>
            <a:r>
              <a:rPr dirty="0" err="1"/>
              <a:t>artérie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nejvíce</a:t>
            </a:r>
            <a:r>
              <a:rPr dirty="0"/>
              <a:t> </a:t>
            </a:r>
            <a:r>
              <a:rPr dirty="0" err="1"/>
              <a:t>ohroženy</a:t>
            </a:r>
            <a:r>
              <a:rPr dirty="0"/>
              <a:t> </a:t>
            </a:r>
            <a:r>
              <a:rPr dirty="0" err="1"/>
              <a:t>infarktem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krvácením</a:t>
            </a:r>
            <a:r>
              <a:rPr dirty="0"/>
              <a:t> a </a:t>
            </a:r>
            <a:r>
              <a:rPr dirty="0" err="1"/>
              <a:t>mohou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očekávat</a:t>
            </a:r>
            <a:r>
              <a:rPr dirty="0"/>
              <a:t>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specifického</a:t>
            </a:r>
            <a:r>
              <a:rPr dirty="0"/>
              <a:t> </a:t>
            </a:r>
            <a:r>
              <a:rPr dirty="0" err="1"/>
              <a:t>deficitu</a:t>
            </a:r>
            <a:endParaRPr dirty="0"/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rPr lang="cs-CZ" dirty="0" err="1" smtClean="0"/>
              <a:t>n</a:t>
            </a:r>
            <a:r>
              <a:rPr dirty="0" err="1" smtClean="0"/>
              <a:t>apříč</a:t>
            </a:r>
            <a:r>
              <a:rPr dirty="0" smtClean="0"/>
              <a:t> </a:t>
            </a:r>
            <a:r>
              <a:rPr dirty="0" err="1"/>
              <a:t>nejrůznějšími</a:t>
            </a:r>
            <a:r>
              <a:rPr dirty="0"/>
              <a:t> </a:t>
            </a:r>
            <a:r>
              <a:rPr dirty="0" err="1"/>
              <a:t>typy</a:t>
            </a:r>
            <a:r>
              <a:rPr dirty="0"/>
              <a:t> </a:t>
            </a:r>
            <a:r>
              <a:rPr dirty="0" err="1"/>
              <a:t>cerebrovaskulárního</a:t>
            </a:r>
            <a:r>
              <a:rPr dirty="0"/>
              <a:t> </a:t>
            </a:r>
            <a:r>
              <a:rPr dirty="0" err="1"/>
              <a:t>poškození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nejčastěji</a:t>
            </a:r>
            <a:r>
              <a:rPr dirty="0"/>
              <a:t> </a:t>
            </a:r>
            <a:r>
              <a:rPr dirty="0" err="1"/>
              <a:t>oslabeny</a:t>
            </a:r>
            <a:r>
              <a:rPr dirty="0"/>
              <a:t> </a:t>
            </a:r>
            <a:r>
              <a:rPr dirty="0" err="1"/>
              <a:t>fce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, </a:t>
            </a:r>
            <a:r>
              <a:rPr dirty="0" err="1"/>
              <a:t>psychomotorické</a:t>
            </a:r>
            <a:r>
              <a:rPr dirty="0"/>
              <a:t> tempo, </a:t>
            </a:r>
            <a:r>
              <a:rPr dirty="0" err="1"/>
              <a:t>rychlost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a </a:t>
            </a:r>
            <a:r>
              <a:rPr dirty="0" err="1"/>
              <a:t>exekutivní</a:t>
            </a:r>
            <a:r>
              <a:rPr dirty="0"/>
              <a:t> </a:t>
            </a:r>
            <a:r>
              <a:rPr dirty="0" err="1"/>
              <a:t>fce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pecifika neuropsychologické diagnostiky"/>
          <p:cNvSpPr txBox="1">
            <a:spLocks noGrp="1"/>
          </p:cNvSpPr>
          <p:nvPr>
            <p:ph type="title"/>
          </p:nvPr>
        </p:nvSpPr>
        <p:spPr>
          <a:xfrm>
            <a:off x="3385205" y="592835"/>
            <a:ext cx="9070848" cy="18389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21310">
              <a:defRPr sz="4400"/>
            </a:lvl1pPr>
          </a:lstStyle>
          <a:p>
            <a:r>
              <a:rPr dirty="0" err="1"/>
              <a:t>Specifika</a:t>
            </a:r>
            <a:r>
              <a:rPr dirty="0"/>
              <a:t> </a:t>
            </a:r>
            <a:r>
              <a:rPr dirty="0" err="1"/>
              <a:t>neuropsychologické</a:t>
            </a:r>
            <a:r>
              <a:rPr dirty="0"/>
              <a:t> </a:t>
            </a:r>
            <a:r>
              <a:rPr dirty="0" err="1"/>
              <a:t>diagnostiky</a:t>
            </a:r>
            <a:endParaRPr dirty="0"/>
          </a:p>
        </p:txBody>
      </p:sp>
      <p:sp>
        <p:nvSpPr>
          <p:cNvPr id="158" name="NPS vyšetření je významným zdrojem informací o pacientově kognitivním, emočním a behaviorálním fungování po CMP…"/>
          <p:cNvSpPr txBox="1">
            <a:spLocks noGrp="1"/>
          </p:cNvSpPr>
          <p:nvPr>
            <p:ph type="body" idx="1"/>
          </p:nvPr>
        </p:nvSpPr>
        <p:spPr>
          <a:xfrm>
            <a:off x="296562" y="2866767"/>
            <a:ext cx="12159491" cy="636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je </a:t>
            </a:r>
            <a:r>
              <a:rPr sz="2200" dirty="0" err="1"/>
              <a:t>významným</a:t>
            </a:r>
            <a:r>
              <a:rPr sz="2200" dirty="0"/>
              <a:t> </a:t>
            </a:r>
            <a:r>
              <a:rPr sz="2200" dirty="0" err="1"/>
              <a:t>zdrojem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o </a:t>
            </a:r>
            <a:r>
              <a:rPr sz="2200" dirty="0" err="1"/>
              <a:t>pacientově</a:t>
            </a:r>
            <a:r>
              <a:rPr sz="2200" dirty="0"/>
              <a:t> </a:t>
            </a:r>
            <a:r>
              <a:rPr sz="2200" dirty="0" err="1"/>
              <a:t>kognitivním</a:t>
            </a:r>
            <a:r>
              <a:rPr sz="2200" dirty="0"/>
              <a:t>,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behaviorálním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</a:t>
            </a:r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 err="1" smtClean="0"/>
              <a:t>informace</a:t>
            </a:r>
            <a:r>
              <a:rPr sz="2200" dirty="0" smtClean="0"/>
              <a:t> </a:t>
            </a:r>
            <a:r>
              <a:rPr sz="2200" dirty="0"/>
              <a:t>o </a:t>
            </a:r>
            <a:r>
              <a:rPr sz="2200" dirty="0" err="1"/>
              <a:t>změně</a:t>
            </a:r>
            <a:r>
              <a:rPr sz="2200" dirty="0"/>
              <a:t> </a:t>
            </a:r>
            <a:r>
              <a:rPr sz="2200" dirty="0" err="1"/>
              <a:t>každodenního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a </a:t>
            </a:r>
            <a:r>
              <a:rPr sz="2200" dirty="0" err="1"/>
              <a:t>osobnostních</a:t>
            </a:r>
            <a:r>
              <a:rPr sz="2200" dirty="0"/>
              <a:t> </a:t>
            </a:r>
            <a:r>
              <a:rPr sz="2200" dirty="0" err="1"/>
              <a:t>charakteristik</a:t>
            </a:r>
            <a:r>
              <a:rPr sz="2200" dirty="0"/>
              <a:t>  od </a:t>
            </a:r>
            <a:r>
              <a:rPr sz="2200" dirty="0" err="1"/>
              <a:t>rodiny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z</a:t>
            </a:r>
            <a:r>
              <a:rPr sz="2200" dirty="0" err="1" smtClean="0"/>
              <a:t>hodnocení</a:t>
            </a:r>
            <a:r>
              <a:rPr sz="2200" dirty="0" smtClean="0"/>
              <a:t> </a:t>
            </a:r>
            <a:r>
              <a:rPr sz="2200" dirty="0" err="1"/>
              <a:t>stavu</a:t>
            </a:r>
            <a:r>
              <a:rPr sz="2200" dirty="0"/>
              <a:t> </a:t>
            </a:r>
            <a:r>
              <a:rPr sz="2200" dirty="0" err="1"/>
              <a:t>musí</a:t>
            </a:r>
            <a:r>
              <a:rPr sz="2200" dirty="0"/>
              <a:t> </a:t>
            </a:r>
            <a:r>
              <a:rPr sz="2200" dirty="0" err="1"/>
              <a:t>obsahovat</a:t>
            </a:r>
            <a:endParaRPr sz="2200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err="1" smtClean="0"/>
              <a:t>n</a:t>
            </a:r>
            <a:r>
              <a:rPr sz="1915" dirty="0" err="1" smtClean="0"/>
              <a:t>eurologický</a:t>
            </a:r>
            <a:r>
              <a:rPr sz="1915" dirty="0" smtClean="0"/>
              <a:t> </a:t>
            </a:r>
            <a:r>
              <a:rPr sz="1915" dirty="0"/>
              <a:t>deficit</a:t>
            </a:r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k</a:t>
            </a:r>
            <a:r>
              <a:rPr sz="1915" dirty="0" err="1" smtClean="0"/>
              <a:t>ognitivní</a:t>
            </a:r>
            <a:r>
              <a:rPr sz="1915" dirty="0" smtClean="0"/>
              <a:t> </a:t>
            </a:r>
            <a:r>
              <a:rPr sz="1915" dirty="0" err="1"/>
              <a:t>výkonnost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e</a:t>
            </a:r>
            <a:r>
              <a:rPr sz="1915" dirty="0" err="1" smtClean="0"/>
              <a:t>moční</a:t>
            </a:r>
            <a:r>
              <a:rPr sz="1915" dirty="0" smtClean="0"/>
              <a:t> </a:t>
            </a:r>
            <a:r>
              <a:rPr sz="1915" dirty="0" err="1"/>
              <a:t>stav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s</a:t>
            </a:r>
            <a:r>
              <a:rPr sz="1915" dirty="0" err="1" smtClean="0"/>
              <a:t>chopnost</a:t>
            </a:r>
            <a:r>
              <a:rPr sz="1915" dirty="0" smtClean="0"/>
              <a:t> </a:t>
            </a:r>
            <a:r>
              <a:rPr sz="1915" dirty="0" err="1"/>
              <a:t>fungovat</a:t>
            </a:r>
            <a:r>
              <a:rPr sz="1915" dirty="0"/>
              <a:t> v </a:t>
            </a:r>
            <a:r>
              <a:rPr sz="1915" dirty="0" err="1"/>
              <a:t>každodenním</a:t>
            </a:r>
            <a:r>
              <a:rPr sz="1915" dirty="0"/>
              <a:t> </a:t>
            </a:r>
            <a:r>
              <a:rPr sz="1915" dirty="0" err="1"/>
              <a:t>životě</a:t>
            </a:r>
            <a:endParaRPr sz="1915" dirty="0"/>
          </a:p>
          <a:p>
            <a:pPr marL="961380" lvl="1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1915" dirty="0" smtClean="0"/>
              <a:t>k</a:t>
            </a:r>
            <a:r>
              <a:rPr sz="1915" dirty="0" err="1" smtClean="0"/>
              <a:t>valita</a:t>
            </a:r>
            <a:r>
              <a:rPr sz="1915" dirty="0" smtClean="0"/>
              <a:t> </a:t>
            </a:r>
            <a:r>
              <a:rPr sz="1915" dirty="0" err="1"/>
              <a:t>života</a:t>
            </a:r>
            <a:r>
              <a:rPr sz="1915" dirty="0"/>
              <a:t>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vztahu</a:t>
            </a:r>
            <a:r>
              <a:rPr sz="1915" dirty="0"/>
              <a:t> </a:t>
            </a:r>
            <a:r>
              <a:rPr sz="1915" dirty="0" err="1"/>
              <a:t>ke</a:t>
            </a:r>
            <a:r>
              <a:rPr sz="1915" dirty="0"/>
              <a:t> </a:t>
            </a:r>
            <a:r>
              <a:rPr sz="1915" dirty="0" err="1"/>
              <a:t>zdravotnímu</a:t>
            </a:r>
            <a:r>
              <a:rPr sz="1915" dirty="0"/>
              <a:t> </a:t>
            </a:r>
            <a:r>
              <a:rPr sz="1915" dirty="0" err="1"/>
              <a:t>stavu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ejčastější NPS poruchy po získaném poškození mozku (Hutter 2000)"/>
          <p:cNvSpPr txBox="1">
            <a:spLocks noGrp="1"/>
          </p:cNvSpPr>
          <p:nvPr>
            <p:ph type="title"/>
          </p:nvPr>
        </p:nvSpPr>
        <p:spPr>
          <a:xfrm>
            <a:off x="3088640" y="432197"/>
            <a:ext cx="9712960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356362">
              <a:defRPr sz="4880"/>
            </a:lvl1pPr>
          </a:lstStyle>
          <a:p>
            <a:r>
              <a:rPr sz="4000" dirty="0" err="1"/>
              <a:t>Nejčastější</a:t>
            </a:r>
            <a:r>
              <a:rPr sz="4000" dirty="0"/>
              <a:t> NPS </a:t>
            </a:r>
            <a:r>
              <a:rPr sz="4000" dirty="0" err="1"/>
              <a:t>poruchy</a:t>
            </a:r>
            <a:r>
              <a:rPr sz="4000" dirty="0"/>
              <a:t> </a:t>
            </a:r>
            <a:r>
              <a:rPr sz="4000" dirty="0" err="1"/>
              <a:t>po</a:t>
            </a:r>
            <a:r>
              <a:rPr sz="4000" dirty="0"/>
              <a:t> </a:t>
            </a:r>
            <a:r>
              <a:rPr sz="4000" dirty="0" err="1"/>
              <a:t>získaném</a:t>
            </a:r>
            <a:r>
              <a:rPr sz="4000" dirty="0"/>
              <a:t> </a:t>
            </a:r>
            <a:r>
              <a:rPr sz="4000" dirty="0" err="1"/>
              <a:t>poškození</a:t>
            </a:r>
            <a:r>
              <a:rPr sz="4000" dirty="0"/>
              <a:t> </a:t>
            </a:r>
            <a:r>
              <a:rPr sz="4000" dirty="0" err="1"/>
              <a:t>mozku</a:t>
            </a:r>
            <a:r>
              <a:rPr sz="4000" dirty="0"/>
              <a:t> </a:t>
            </a:r>
            <a:r>
              <a:rPr sz="2400" dirty="0"/>
              <a:t>(</a:t>
            </a:r>
            <a:r>
              <a:rPr sz="2400" dirty="0" err="1"/>
              <a:t>Hutter</a:t>
            </a:r>
            <a:r>
              <a:rPr sz="2400" dirty="0"/>
              <a:t> 2000)</a:t>
            </a:r>
          </a:p>
        </p:txBody>
      </p:sp>
      <p:sp>
        <p:nvSpPr>
          <p:cNvPr id="161" name="Deficit vizuálního pole…"/>
          <p:cNvSpPr txBox="1">
            <a:spLocks noGrp="1"/>
          </p:cNvSpPr>
          <p:nvPr>
            <p:ph type="body" idx="1"/>
          </p:nvPr>
        </p:nvSpPr>
        <p:spPr>
          <a:xfrm>
            <a:off x="518985" y="2533135"/>
            <a:ext cx="12072550" cy="6895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/>
              <a:t>vizuálního</a:t>
            </a:r>
            <a:r>
              <a:rPr sz="2000" dirty="0"/>
              <a:t> pole</a:t>
            </a:r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n</a:t>
            </a:r>
            <a:r>
              <a:rPr sz="2000" dirty="0" err="1" smtClean="0"/>
              <a:t>eglekt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/>
              <a:t>vizuoprostorové</a:t>
            </a:r>
            <a:r>
              <a:rPr sz="2000" dirty="0"/>
              <a:t> </a:t>
            </a:r>
            <a:r>
              <a:rPr sz="2000" dirty="0" err="1"/>
              <a:t>konstrukční</a:t>
            </a:r>
            <a:r>
              <a:rPr sz="2000" dirty="0"/>
              <a:t> </a:t>
            </a:r>
            <a:r>
              <a:rPr sz="2000" dirty="0" err="1"/>
              <a:t>kapacity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eformace</a:t>
            </a:r>
            <a:r>
              <a:rPr sz="2000" dirty="0" smtClean="0"/>
              <a:t> </a:t>
            </a:r>
            <a:r>
              <a:rPr sz="2000" dirty="0" err="1"/>
              <a:t>rekognice</a:t>
            </a:r>
            <a:r>
              <a:rPr sz="2000" dirty="0"/>
              <a:t> </a:t>
            </a:r>
            <a:r>
              <a:rPr sz="2000" dirty="0" err="1"/>
              <a:t>tváří</a:t>
            </a:r>
            <a:r>
              <a:rPr sz="2000" dirty="0"/>
              <a:t> a </a:t>
            </a:r>
            <a:r>
              <a:rPr sz="2000" dirty="0" err="1"/>
              <a:t>tvaru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; </a:t>
            </a: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řeči</a:t>
            </a:r>
            <a:r>
              <a:rPr sz="2000" dirty="0"/>
              <a:t> - </a:t>
            </a:r>
            <a:r>
              <a:rPr sz="2000" dirty="0" err="1"/>
              <a:t>afázie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/>
              <a:t>v </a:t>
            </a:r>
            <a:r>
              <a:rPr sz="2000" dirty="0" err="1"/>
              <a:t>řešení</a:t>
            </a:r>
            <a:r>
              <a:rPr sz="2000" dirty="0"/>
              <a:t> </a:t>
            </a:r>
            <a:r>
              <a:rPr sz="2000" dirty="0" err="1" smtClean="0"/>
              <a:t>problém</a:t>
            </a:r>
            <a:r>
              <a:rPr lang="cs-CZ" sz="2000" dirty="0" smtClean="0"/>
              <a:t>ů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 err="1"/>
              <a:t>koordinace</a:t>
            </a:r>
            <a:r>
              <a:rPr sz="2000" dirty="0"/>
              <a:t> a </a:t>
            </a:r>
            <a:r>
              <a:rPr sz="2000" dirty="0" err="1"/>
              <a:t>jemné</a:t>
            </a:r>
            <a:r>
              <a:rPr sz="2000" dirty="0"/>
              <a:t> </a:t>
            </a:r>
            <a:r>
              <a:rPr sz="2000" dirty="0" err="1"/>
              <a:t>motoriky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 err="1"/>
              <a:t>komplexní</a:t>
            </a:r>
            <a:r>
              <a:rPr sz="2000" dirty="0"/>
              <a:t> </a:t>
            </a:r>
            <a:r>
              <a:rPr sz="2000" dirty="0" err="1"/>
              <a:t>senzomotorické</a:t>
            </a:r>
            <a:r>
              <a:rPr sz="2000" dirty="0"/>
              <a:t> </a:t>
            </a:r>
            <a:r>
              <a:rPr sz="2000" dirty="0" err="1"/>
              <a:t>koordinace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a</a:t>
            </a:r>
            <a:r>
              <a:rPr sz="2000" dirty="0" err="1" smtClean="0"/>
              <a:t>praxie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pozornosti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uševní</a:t>
            </a:r>
            <a:r>
              <a:rPr sz="2000" dirty="0" smtClean="0"/>
              <a:t> </a:t>
            </a:r>
            <a:r>
              <a:rPr sz="2000" dirty="0" err="1"/>
              <a:t>rigidita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err="1" smtClean="0"/>
              <a:t>d</a:t>
            </a:r>
            <a:r>
              <a:rPr sz="2000" dirty="0" err="1" smtClean="0"/>
              <a:t>emence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d</a:t>
            </a:r>
            <a:r>
              <a:rPr sz="2000" dirty="0" err="1" smtClean="0"/>
              <a:t>eficit</a:t>
            </a:r>
            <a:r>
              <a:rPr sz="2000" dirty="0" smtClean="0"/>
              <a:t> </a:t>
            </a:r>
            <a:r>
              <a:rPr sz="2000" dirty="0" err="1" smtClean="0"/>
              <a:t>konce</a:t>
            </a:r>
            <a:r>
              <a:rPr lang="cs-CZ" sz="2000" dirty="0" smtClean="0"/>
              <a:t>n</a:t>
            </a:r>
            <a:r>
              <a:rPr sz="2000" dirty="0" smtClean="0"/>
              <a:t>trace </a:t>
            </a:r>
            <a:r>
              <a:rPr sz="2000" dirty="0" err="1"/>
              <a:t>pozornosti</a:t>
            </a:r>
            <a:endParaRPr sz="2000" dirty="0"/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rPr lang="cs-CZ" sz="2000" dirty="0" smtClean="0"/>
              <a:t>změny</a:t>
            </a:r>
            <a:r>
              <a:rPr sz="2000" dirty="0" smtClean="0"/>
              <a:t> </a:t>
            </a:r>
            <a:r>
              <a:rPr sz="2000" dirty="0" err="1" smtClean="0"/>
              <a:t>osobnosti</a:t>
            </a:r>
            <a:r>
              <a:rPr lang="cs-CZ" sz="2000" dirty="0" smtClean="0"/>
              <a:t>;</a:t>
            </a:r>
            <a:r>
              <a:rPr sz="2000" dirty="0" smtClean="0"/>
              <a:t>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emocí</a:t>
            </a:r>
            <a:r>
              <a:rPr sz="2000" dirty="0"/>
              <a:t>;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chování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PS vyšetření v akutní fázi"/>
          <p:cNvSpPr txBox="1">
            <a:spLocks noGrp="1"/>
          </p:cNvSpPr>
          <p:nvPr>
            <p:ph type="title"/>
          </p:nvPr>
        </p:nvSpPr>
        <p:spPr>
          <a:xfrm>
            <a:off x="3731194" y="283915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4800" dirty="0"/>
              <a:t>NPS </a:t>
            </a:r>
            <a:r>
              <a:rPr sz="4800" dirty="0" err="1"/>
              <a:t>vyšetření</a:t>
            </a:r>
            <a:r>
              <a:rPr sz="4800" dirty="0"/>
              <a:t> v </a:t>
            </a:r>
            <a:r>
              <a:rPr sz="4800" dirty="0" err="1"/>
              <a:t>akutní</a:t>
            </a:r>
            <a:r>
              <a:rPr sz="4800" dirty="0"/>
              <a:t> </a:t>
            </a:r>
            <a:r>
              <a:rPr sz="4800" dirty="0" err="1"/>
              <a:t>fázi</a:t>
            </a:r>
            <a:r>
              <a:rPr sz="4800" dirty="0"/>
              <a:t> </a:t>
            </a:r>
          </a:p>
        </p:txBody>
      </p:sp>
      <p:sp>
        <p:nvSpPr>
          <p:cNvPr id="164" name="Před samotným vyšetřením by měla být ověřena orientace, míra vědomí, schopnost spolupráce během vyšetření např. pomocí screeningových metod Mini-Mental State Examination (MMSE) nebo Galvestone Orientation and Amnesia Test (GOAT)…"/>
          <p:cNvSpPr txBox="1">
            <a:spLocks noGrp="1"/>
          </p:cNvSpPr>
          <p:nvPr>
            <p:ph type="body" idx="1"/>
          </p:nvPr>
        </p:nvSpPr>
        <p:spPr>
          <a:xfrm>
            <a:off x="247135" y="2483708"/>
            <a:ext cx="12455611" cy="691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p</a:t>
            </a:r>
            <a:r>
              <a:rPr sz="2200" dirty="0" err="1" smtClean="0"/>
              <a:t>řed</a:t>
            </a:r>
            <a:r>
              <a:rPr sz="2200" dirty="0" smtClean="0"/>
              <a:t> </a:t>
            </a:r>
            <a:r>
              <a:rPr sz="2200" dirty="0" err="1"/>
              <a:t>samotným</a:t>
            </a:r>
            <a:r>
              <a:rPr sz="2200" dirty="0"/>
              <a:t> </a:t>
            </a:r>
            <a:r>
              <a:rPr sz="2200" dirty="0" err="1"/>
              <a:t>vyšetřením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ověřena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míra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,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spolupráce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dirty="0" err="1"/>
              <a:t>screeningových</a:t>
            </a:r>
            <a:r>
              <a:rPr sz="2200" dirty="0"/>
              <a:t> </a:t>
            </a:r>
            <a:r>
              <a:rPr sz="2200" dirty="0" err="1"/>
              <a:t>metod</a:t>
            </a:r>
            <a:r>
              <a:rPr sz="2200" dirty="0"/>
              <a:t> Mini-Mental State Examination (MMSE)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Galvestone</a:t>
            </a:r>
            <a:r>
              <a:rPr sz="2200" dirty="0"/>
              <a:t> Orientation and Amnesia Test (GOAT)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č</a:t>
            </a:r>
            <a:r>
              <a:rPr sz="2200" dirty="0" err="1" smtClean="0"/>
              <a:t>asto</a:t>
            </a:r>
            <a:r>
              <a:rPr sz="2200" dirty="0" smtClean="0"/>
              <a:t>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modifikovat</a:t>
            </a:r>
            <a:r>
              <a:rPr sz="2200" dirty="0"/>
              <a:t> </a:t>
            </a:r>
            <a:r>
              <a:rPr sz="2200" dirty="0" err="1"/>
              <a:t>standardizované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z </a:t>
            </a:r>
            <a:r>
              <a:rPr sz="2200" dirty="0" err="1"/>
              <a:t>důvodů</a:t>
            </a:r>
            <a:r>
              <a:rPr sz="2200" dirty="0"/>
              <a:t> </a:t>
            </a:r>
            <a:r>
              <a:rPr sz="2200" dirty="0" err="1"/>
              <a:t>únavy</a:t>
            </a:r>
            <a:r>
              <a:rPr sz="2200" dirty="0"/>
              <a:t>, </a:t>
            </a:r>
            <a:r>
              <a:rPr sz="2200" dirty="0" err="1"/>
              <a:t>hemiparézy</a:t>
            </a:r>
            <a:r>
              <a:rPr sz="2200" dirty="0"/>
              <a:t>, </a:t>
            </a:r>
            <a:r>
              <a:rPr sz="2200" dirty="0" err="1"/>
              <a:t>afázie</a:t>
            </a:r>
            <a:r>
              <a:rPr sz="2200" dirty="0"/>
              <a:t>,...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akutní</a:t>
            </a:r>
            <a:r>
              <a:rPr sz="2200" dirty="0"/>
              <a:t> </a:t>
            </a:r>
            <a:r>
              <a:rPr sz="2200" dirty="0" err="1"/>
              <a:t>fázi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administrovat</a:t>
            </a:r>
            <a:r>
              <a:rPr sz="2200" dirty="0"/>
              <a:t> </a:t>
            </a:r>
            <a:r>
              <a:rPr sz="2200" dirty="0" err="1"/>
              <a:t>komplexní</a:t>
            </a:r>
            <a:r>
              <a:rPr sz="2200" dirty="0"/>
              <a:t> NPS </a:t>
            </a:r>
            <a:r>
              <a:rPr sz="2200" dirty="0" err="1"/>
              <a:t>metody</a:t>
            </a:r>
            <a:r>
              <a:rPr sz="2200" dirty="0"/>
              <a:t>;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kratší</a:t>
            </a:r>
            <a:r>
              <a:rPr sz="2200" dirty="0"/>
              <a:t> </a:t>
            </a:r>
            <a:r>
              <a:rPr sz="2200" dirty="0" err="1"/>
              <a:t>screeningové</a:t>
            </a:r>
            <a:r>
              <a:rPr sz="2200" dirty="0"/>
              <a:t> </a:t>
            </a:r>
            <a:r>
              <a:rPr sz="2200" dirty="0" err="1"/>
              <a:t>baterie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alternativní</a:t>
            </a:r>
            <a:r>
              <a:rPr sz="2200" dirty="0"/>
              <a:t> </a:t>
            </a:r>
            <a:r>
              <a:rPr sz="2200" dirty="0" err="1"/>
              <a:t>verze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zahraničí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RBANS (Repeatable Battery for the Assessment of Neuropsychological Status) - 4 </a:t>
            </a:r>
            <a:r>
              <a:rPr sz="2200" dirty="0" err="1"/>
              <a:t>alternativní</a:t>
            </a:r>
            <a:r>
              <a:rPr sz="2200" dirty="0"/>
              <a:t> </a:t>
            </a:r>
            <a:r>
              <a:rPr sz="2200" dirty="0" err="1"/>
              <a:t>formy</a:t>
            </a:r>
            <a:r>
              <a:rPr sz="2200" dirty="0"/>
              <a:t>;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Cognistat</a:t>
            </a:r>
            <a:r>
              <a:rPr sz="2200" dirty="0"/>
              <a:t> (Neurobehavioral Cognitive Status Examination)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yto</a:t>
            </a:r>
            <a:r>
              <a:rPr sz="2200" dirty="0" smtClean="0"/>
              <a:t> </a:t>
            </a:r>
            <a:r>
              <a:rPr sz="2200" dirty="0" err="1"/>
              <a:t>baterie</a:t>
            </a:r>
            <a:r>
              <a:rPr sz="2200" dirty="0"/>
              <a:t> </a:t>
            </a:r>
            <a:r>
              <a:rPr sz="2200" dirty="0" err="1"/>
              <a:t>neposkytují</a:t>
            </a:r>
            <a:r>
              <a:rPr sz="2200" dirty="0"/>
              <a:t> </a:t>
            </a:r>
            <a:r>
              <a:rPr sz="2200" dirty="0" err="1"/>
              <a:t>všechny</a:t>
            </a:r>
            <a:r>
              <a:rPr sz="2200" dirty="0"/>
              <a:t> </a:t>
            </a:r>
            <a:r>
              <a:rPr sz="2200" dirty="0" err="1"/>
              <a:t>důležité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, </a:t>
            </a:r>
            <a:r>
              <a:rPr sz="2200" dirty="0" err="1"/>
              <a:t>nižší</a:t>
            </a:r>
            <a:r>
              <a:rPr sz="2200" dirty="0"/>
              <a:t> </a:t>
            </a:r>
            <a:r>
              <a:rPr sz="2200" dirty="0" err="1"/>
              <a:t>senzitivita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l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 err="1" smtClean="0"/>
              <a:t>doplnit</a:t>
            </a:r>
            <a:r>
              <a:rPr lang="cs-CZ" sz="2200" dirty="0" smtClean="0"/>
              <a:t> testy</a:t>
            </a:r>
            <a:r>
              <a:rPr sz="2200" dirty="0" smtClean="0"/>
              <a:t> </a:t>
            </a:r>
            <a:r>
              <a:rPr sz="2200" dirty="0" err="1"/>
              <a:t>krátkodobé</a:t>
            </a:r>
            <a:r>
              <a:rPr sz="2200" dirty="0"/>
              <a:t> a </a:t>
            </a:r>
            <a:r>
              <a:rPr sz="2200" dirty="0" err="1"/>
              <a:t>dlouhodobé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, testy </a:t>
            </a:r>
            <a:r>
              <a:rPr sz="2200" dirty="0" err="1"/>
              <a:t>pozornosti</a:t>
            </a:r>
            <a:r>
              <a:rPr sz="2200" dirty="0"/>
              <a:t> a </a:t>
            </a:r>
            <a:r>
              <a:rPr sz="2200" dirty="0" err="1"/>
              <a:t>screeningové</a:t>
            </a:r>
            <a:r>
              <a:rPr sz="2200" dirty="0"/>
              <a:t> testy </a:t>
            </a:r>
            <a:r>
              <a:rPr sz="2200" dirty="0" err="1"/>
              <a:t>afázií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err="1" smtClean="0"/>
              <a:t>ždy</a:t>
            </a:r>
            <a:r>
              <a:rPr sz="2200" dirty="0" smtClean="0"/>
              <a:t> </a:t>
            </a:r>
            <a:r>
              <a:rPr sz="2200" dirty="0" err="1"/>
              <a:t>brát</a:t>
            </a:r>
            <a:r>
              <a:rPr sz="2200" dirty="0"/>
              <a:t> </a:t>
            </a:r>
            <a:r>
              <a:rPr sz="2200" dirty="0" err="1"/>
              <a:t>ohled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aktuální</a:t>
            </a:r>
            <a:r>
              <a:rPr sz="2200" dirty="0"/>
              <a:t> </a:t>
            </a:r>
            <a:r>
              <a:rPr sz="2200" dirty="0" err="1"/>
              <a:t>zdravotní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 smtClean="0"/>
              <a:t>pacienta</a:t>
            </a:r>
            <a:r>
              <a:rPr lang="cs-CZ" sz="2200" dirty="0" smtClean="0"/>
              <a:t> !</a:t>
            </a:r>
            <a:r>
              <a:rPr sz="2200" dirty="0" smtClean="0"/>
              <a:t>!!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creeningové testy"/>
          <p:cNvSpPr txBox="1">
            <a:spLocks noGrp="1"/>
          </p:cNvSpPr>
          <p:nvPr>
            <p:ph type="title"/>
          </p:nvPr>
        </p:nvSpPr>
        <p:spPr>
          <a:xfrm>
            <a:off x="3175139" y="123278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sz="4800" dirty="0" err="1"/>
              <a:t>Screeningové</a:t>
            </a:r>
            <a:r>
              <a:rPr sz="4800" dirty="0"/>
              <a:t> testy</a:t>
            </a:r>
          </a:p>
        </p:txBody>
      </p:sp>
      <p:sp>
        <p:nvSpPr>
          <p:cNvPr id="167" name="Mini-Mental State Examination MMSE…"/>
          <p:cNvSpPr txBox="1">
            <a:spLocks noGrp="1"/>
          </p:cNvSpPr>
          <p:nvPr>
            <p:ph type="body" idx="1"/>
          </p:nvPr>
        </p:nvSpPr>
        <p:spPr>
          <a:xfrm>
            <a:off x="845311" y="2718485"/>
            <a:ext cx="11684439" cy="669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Mini-Mental State Examination </a:t>
            </a:r>
            <a:r>
              <a:rPr lang="cs-CZ" dirty="0" smtClean="0"/>
              <a:t>(</a:t>
            </a:r>
            <a:r>
              <a:rPr dirty="0" smtClean="0"/>
              <a:t>MMSE</a:t>
            </a:r>
            <a:r>
              <a:rPr lang="cs-CZ" dirty="0" smtClean="0"/>
              <a:t>)</a:t>
            </a:r>
            <a:endParaRPr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Mattis</a:t>
            </a:r>
            <a:r>
              <a:rPr dirty="0"/>
              <a:t> Dementia Rating Scale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Addenbrooke’s</a:t>
            </a:r>
            <a:r>
              <a:rPr dirty="0"/>
              <a:t> Cognitive Examination </a:t>
            </a:r>
            <a:r>
              <a:rPr lang="cs-CZ" dirty="0" smtClean="0"/>
              <a:t>(</a:t>
            </a:r>
            <a:r>
              <a:rPr dirty="0" smtClean="0"/>
              <a:t>ACE-R</a:t>
            </a:r>
            <a:r>
              <a:rPr lang="cs-CZ" dirty="0" smtClean="0"/>
              <a:t>)</a:t>
            </a:r>
            <a:endParaRPr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Seven-Minute Screening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 err="1"/>
              <a:t>Buschke</a:t>
            </a:r>
            <a:r>
              <a:rPr dirty="0"/>
              <a:t> Selective Reminding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Verbal Fluency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Clock Drawing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Benton Temporal Orientation Test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dirty="0"/>
              <a:t>Repeatable Battery for the Assessment of Neuropsychological Status </a:t>
            </a:r>
            <a:r>
              <a:rPr lang="cs-CZ" dirty="0" smtClean="0"/>
              <a:t>(</a:t>
            </a:r>
            <a:r>
              <a:rPr dirty="0" smtClean="0"/>
              <a:t>RBANS</a:t>
            </a:r>
            <a:r>
              <a:rPr lang="cs-CZ" dirty="0" smtClean="0"/>
              <a:t>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učástí komplexního vyšetření je diagnostika intelektu, osobnostní psychopatologie, kvality života a posouzení adaptace pacienta na změněné životní podmínky a celkové fungování z pohledu rodinných příslušníků…"/>
          <p:cNvSpPr txBox="1">
            <a:spLocks noGrp="1"/>
          </p:cNvSpPr>
          <p:nvPr>
            <p:ph type="body" idx="1"/>
          </p:nvPr>
        </p:nvSpPr>
        <p:spPr>
          <a:xfrm>
            <a:off x="506627" y="1556951"/>
            <a:ext cx="12183761" cy="7735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s</a:t>
            </a:r>
            <a:r>
              <a:rPr sz="2200" dirty="0" err="1" smtClean="0"/>
              <a:t>oučástí</a:t>
            </a:r>
            <a:r>
              <a:rPr sz="2200" dirty="0" smtClean="0"/>
              <a:t> </a:t>
            </a:r>
            <a:r>
              <a:rPr sz="2200" dirty="0" err="1"/>
              <a:t>komplexního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je </a:t>
            </a:r>
            <a:r>
              <a:rPr sz="2200" dirty="0" err="1"/>
              <a:t>diagnostika</a:t>
            </a:r>
            <a:r>
              <a:rPr sz="2200" dirty="0"/>
              <a:t> </a:t>
            </a:r>
            <a:r>
              <a:rPr sz="2200" dirty="0" err="1"/>
              <a:t>intelektu</a:t>
            </a:r>
            <a:r>
              <a:rPr sz="2200" dirty="0"/>
              <a:t>, </a:t>
            </a:r>
            <a:r>
              <a:rPr sz="2200" dirty="0" err="1"/>
              <a:t>osobnostní</a:t>
            </a:r>
            <a:r>
              <a:rPr sz="2200" dirty="0"/>
              <a:t> </a:t>
            </a:r>
            <a:r>
              <a:rPr sz="2200" dirty="0" err="1"/>
              <a:t>psychopatologie</a:t>
            </a:r>
            <a:r>
              <a:rPr sz="2200" dirty="0"/>
              <a:t>, </a:t>
            </a:r>
            <a:r>
              <a:rPr sz="2200" dirty="0" err="1"/>
              <a:t>kvality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a </a:t>
            </a:r>
            <a:r>
              <a:rPr sz="2200" dirty="0" err="1"/>
              <a:t>posouzení</a:t>
            </a:r>
            <a:r>
              <a:rPr sz="2200" dirty="0"/>
              <a:t> </a:t>
            </a:r>
            <a:r>
              <a:rPr sz="2200" dirty="0" err="1"/>
              <a:t>adaptace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změněné</a:t>
            </a:r>
            <a:r>
              <a:rPr sz="2200" dirty="0"/>
              <a:t> </a:t>
            </a:r>
            <a:r>
              <a:rPr sz="2200" dirty="0" err="1"/>
              <a:t>životní</a:t>
            </a:r>
            <a:r>
              <a:rPr sz="2200" dirty="0"/>
              <a:t> </a:t>
            </a:r>
            <a:r>
              <a:rPr sz="2200" dirty="0" err="1"/>
              <a:t>podmínky</a:t>
            </a:r>
            <a:r>
              <a:rPr sz="2200" dirty="0"/>
              <a:t> </a:t>
            </a:r>
            <a:r>
              <a:rPr lang="cs-CZ" sz="2200" dirty="0" smtClean="0"/>
              <a:t>                     </a:t>
            </a:r>
            <a:r>
              <a:rPr sz="2200" dirty="0" smtClean="0"/>
              <a:t>a </a:t>
            </a:r>
            <a:r>
              <a:rPr sz="2200" dirty="0" err="1"/>
              <a:t>celkové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z </a:t>
            </a:r>
            <a:r>
              <a:rPr sz="2200" dirty="0" err="1"/>
              <a:t>pohledu</a:t>
            </a:r>
            <a:r>
              <a:rPr sz="2200" dirty="0"/>
              <a:t> </a:t>
            </a:r>
            <a:r>
              <a:rPr sz="2200" dirty="0" err="1"/>
              <a:t>rodinných</a:t>
            </a:r>
            <a:r>
              <a:rPr sz="2200" dirty="0"/>
              <a:t> </a:t>
            </a:r>
            <a:r>
              <a:rPr sz="2200" dirty="0" err="1"/>
              <a:t>příslušníků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k</a:t>
            </a:r>
            <a:r>
              <a:rPr sz="2200" dirty="0" err="1" smtClean="0"/>
              <a:t>omplexní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probíhá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návratu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do </a:t>
            </a:r>
            <a:r>
              <a:rPr sz="2200" dirty="0" err="1"/>
              <a:t>domácího</a:t>
            </a:r>
            <a:r>
              <a:rPr sz="2200" dirty="0"/>
              <a:t> </a:t>
            </a:r>
            <a:r>
              <a:rPr sz="2200" dirty="0" err="1"/>
              <a:t>prostředí</a:t>
            </a:r>
            <a:r>
              <a:rPr sz="2200" dirty="0"/>
              <a:t>, 3-12 </a:t>
            </a:r>
            <a:r>
              <a:rPr sz="2200" dirty="0" err="1"/>
              <a:t>měsíců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 a je </a:t>
            </a:r>
            <a:r>
              <a:rPr sz="2200" dirty="0" err="1"/>
              <a:t>vhodné</a:t>
            </a:r>
            <a:r>
              <a:rPr sz="2200" dirty="0"/>
              <a:t> ho </a:t>
            </a:r>
            <a:r>
              <a:rPr sz="2200" dirty="0" err="1"/>
              <a:t>zopakovat</a:t>
            </a:r>
            <a:r>
              <a:rPr sz="2200" dirty="0"/>
              <a:t>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jednom</a:t>
            </a:r>
            <a:r>
              <a:rPr sz="2200" dirty="0"/>
              <a:t> </a:t>
            </a:r>
            <a:r>
              <a:rPr sz="2200" dirty="0" err="1"/>
              <a:t>roce</a:t>
            </a:r>
            <a:r>
              <a:rPr sz="2200" dirty="0"/>
              <a:t> od </a:t>
            </a:r>
            <a:r>
              <a:rPr sz="2200" dirty="0" err="1"/>
              <a:t>předchozí</a:t>
            </a:r>
            <a:r>
              <a:rPr sz="2200" dirty="0"/>
              <a:t> </a:t>
            </a:r>
            <a:r>
              <a:rPr sz="2200" dirty="0" err="1"/>
              <a:t>kontroly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k</a:t>
            </a:r>
            <a:r>
              <a:rPr sz="2200" dirty="0" err="1" smtClean="0"/>
              <a:t>omplexní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identifikuje</a:t>
            </a:r>
            <a:r>
              <a:rPr sz="2200" dirty="0"/>
              <a:t> </a:t>
            </a:r>
            <a:r>
              <a:rPr sz="2200" dirty="0" err="1"/>
              <a:t>silné</a:t>
            </a:r>
            <a:r>
              <a:rPr sz="2200" dirty="0"/>
              <a:t> a </a:t>
            </a:r>
            <a:r>
              <a:rPr sz="2200" dirty="0" err="1"/>
              <a:t>slabé</a:t>
            </a:r>
            <a:r>
              <a:rPr sz="2200" dirty="0"/>
              <a:t> </a:t>
            </a:r>
            <a:r>
              <a:rPr sz="2200" dirty="0" err="1"/>
              <a:t>stránky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, </a:t>
            </a:r>
            <a:r>
              <a:rPr sz="2200" dirty="0" err="1"/>
              <a:t>posoudí</a:t>
            </a:r>
            <a:r>
              <a:rPr sz="2200" dirty="0"/>
              <a:t> </a:t>
            </a:r>
            <a:r>
              <a:rPr sz="2200" dirty="0" err="1"/>
              <a:t>míru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poskytne</a:t>
            </a:r>
            <a:r>
              <a:rPr sz="2200" dirty="0"/>
              <a:t> </a:t>
            </a:r>
            <a:r>
              <a:rPr sz="2200" dirty="0" err="1"/>
              <a:t>podklady</a:t>
            </a:r>
            <a:r>
              <a:rPr sz="2200" dirty="0"/>
              <a:t> pro </a:t>
            </a:r>
            <a:r>
              <a:rPr sz="2200" dirty="0" err="1"/>
              <a:t>plánování</a:t>
            </a:r>
            <a:r>
              <a:rPr sz="2200" dirty="0"/>
              <a:t> </a:t>
            </a:r>
            <a:r>
              <a:rPr sz="2200" dirty="0" err="1"/>
              <a:t>následné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, </a:t>
            </a:r>
            <a:r>
              <a:rPr sz="2200" dirty="0" err="1"/>
              <a:t>vzdělávání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pracovního</a:t>
            </a:r>
            <a:r>
              <a:rPr sz="2200" dirty="0"/>
              <a:t> </a:t>
            </a:r>
            <a:r>
              <a:rPr sz="2200" dirty="0" err="1"/>
              <a:t>zařazení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/>
              <a:t>KO - </a:t>
            </a:r>
            <a:r>
              <a:rPr sz="2200" dirty="0" err="1"/>
              <a:t>vyžádat</a:t>
            </a:r>
            <a:r>
              <a:rPr sz="2200" dirty="0"/>
              <a:t> </a:t>
            </a:r>
            <a:r>
              <a:rPr sz="2200" dirty="0" err="1"/>
              <a:t>zprávu</a:t>
            </a:r>
            <a:r>
              <a:rPr sz="2200" dirty="0"/>
              <a:t> od </a:t>
            </a:r>
            <a:r>
              <a:rPr sz="2200" dirty="0" err="1" smtClean="0"/>
              <a:t>ošetřujícího</a:t>
            </a:r>
            <a:r>
              <a:rPr sz="2200" dirty="0" smtClean="0"/>
              <a:t> </a:t>
            </a:r>
            <a:r>
              <a:rPr sz="2200" dirty="0" err="1"/>
              <a:t>lékaře</a:t>
            </a:r>
            <a:r>
              <a:rPr sz="2200" dirty="0"/>
              <a:t>, </a:t>
            </a:r>
            <a:r>
              <a:rPr sz="2200" dirty="0" err="1"/>
              <a:t>případně</a:t>
            </a:r>
            <a:r>
              <a:rPr sz="2200" dirty="0"/>
              <a:t> </a:t>
            </a:r>
            <a:r>
              <a:rPr sz="2200" dirty="0" err="1"/>
              <a:t>psychiatra</a:t>
            </a:r>
            <a:r>
              <a:rPr sz="2200" dirty="0"/>
              <a:t>, </a:t>
            </a:r>
            <a:r>
              <a:rPr sz="2200" dirty="0" err="1"/>
              <a:t>konzultovat</a:t>
            </a:r>
            <a:r>
              <a:rPr sz="2200" dirty="0"/>
              <a:t> s </a:t>
            </a:r>
            <a:r>
              <a:rPr sz="2200" dirty="0" err="1"/>
              <a:t>nimi</a:t>
            </a:r>
            <a:r>
              <a:rPr sz="2200" dirty="0"/>
              <a:t> </a:t>
            </a: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postup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p</a:t>
            </a:r>
            <a:r>
              <a:rPr sz="2200" dirty="0" err="1" smtClean="0"/>
              <a:t>ro</a:t>
            </a:r>
            <a:r>
              <a:rPr sz="2200" dirty="0" smtClean="0"/>
              <a:t> </a:t>
            </a:r>
            <a:r>
              <a:rPr sz="2200" dirty="0" err="1"/>
              <a:t>řadu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vhodná</a:t>
            </a:r>
            <a:r>
              <a:rPr sz="2200" dirty="0"/>
              <a:t> </a:t>
            </a:r>
            <a:r>
              <a:rPr sz="2200" dirty="0" err="1"/>
              <a:t>logopedická</a:t>
            </a:r>
            <a:r>
              <a:rPr sz="2200" dirty="0"/>
              <a:t> a </a:t>
            </a:r>
            <a:r>
              <a:rPr sz="2200" dirty="0" err="1"/>
              <a:t>ergoterapeutická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 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n</a:t>
            </a:r>
            <a:r>
              <a:rPr sz="2200" dirty="0" err="1" smtClean="0"/>
              <a:t>ěkdy</a:t>
            </a:r>
            <a:r>
              <a:rPr sz="2200" dirty="0" smtClean="0"/>
              <a:t> </a:t>
            </a:r>
            <a:r>
              <a:rPr sz="2200" dirty="0" err="1"/>
              <a:t>konzultace</a:t>
            </a:r>
            <a:r>
              <a:rPr sz="2200" dirty="0"/>
              <a:t> se </a:t>
            </a:r>
            <a:r>
              <a:rPr sz="2200" dirty="0" err="1"/>
              <a:t>sociálním</a:t>
            </a:r>
            <a:r>
              <a:rPr sz="2200" dirty="0"/>
              <a:t> </a:t>
            </a:r>
            <a:r>
              <a:rPr sz="2200" dirty="0" err="1" smtClean="0"/>
              <a:t>pracovníkem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když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dostatečné</a:t>
            </a:r>
            <a:r>
              <a:rPr sz="2200" dirty="0"/>
              <a:t> </a:t>
            </a:r>
            <a:r>
              <a:rPr sz="2200" dirty="0" err="1"/>
              <a:t>rodinné</a:t>
            </a:r>
            <a:r>
              <a:rPr sz="2200" dirty="0"/>
              <a:t> a </a:t>
            </a:r>
            <a:r>
              <a:rPr sz="2200" dirty="0" err="1"/>
              <a:t>finanční</a:t>
            </a:r>
            <a:r>
              <a:rPr sz="2200" dirty="0"/>
              <a:t> </a:t>
            </a:r>
            <a:r>
              <a:rPr sz="2200" dirty="0" err="1"/>
              <a:t>zázemí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NPS </a:t>
            </a:r>
            <a:r>
              <a:rPr sz="2200" dirty="0" err="1"/>
              <a:t>zmapovat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psychosociální</a:t>
            </a:r>
            <a:r>
              <a:rPr sz="2200" dirty="0"/>
              <a:t>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a event. </a:t>
            </a:r>
            <a:r>
              <a:rPr sz="2200" dirty="0" err="1"/>
              <a:t>nasměrovat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odpovídající</a:t>
            </a:r>
            <a:r>
              <a:rPr sz="2200" dirty="0"/>
              <a:t> </a:t>
            </a:r>
            <a:r>
              <a:rPr sz="2200" dirty="0" err="1"/>
              <a:t>odbornou</a:t>
            </a:r>
            <a:r>
              <a:rPr sz="2200" dirty="0"/>
              <a:t> </a:t>
            </a:r>
            <a:r>
              <a:rPr sz="2200" dirty="0" err="1"/>
              <a:t>péči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MP"/>
          <p:cNvSpPr txBox="1">
            <a:spLocks noGrp="1"/>
          </p:cNvSpPr>
          <p:nvPr>
            <p:ph type="title"/>
          </p:nvPr>
        </p:nvSpPr>
        <p:spPr>
          <a:xfrm>
            <a:off x="952500" y="-282466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CMP</a:t>
            </a:r>
          </a:p>
        </p:txBody>
      </p:sp>
      <p:sp>
        <p:nvSpPr>
          <p:cNvPr id="123" name="Úmrtnost cca 8%…"/>
          <p:cNvSpPr txBox="1">
            <a:spLocks noGrp="1"/>
          </p:cNvSpPr>
          <p:nvPr>
            <p:ph type="body" idx="1"/>
          </p:nvPr>
        </p:nvSpPr>
        <p:spPr>
          <a:xfrm>
            <a:off x="398162" y="1285096"/>
            <a:ext cx="12208475" cy="73522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ú</a:t>
            </a:r>
            <a:r>
              <a:rPr sz="2400" dirty="0" err="1" smtClean="0"/>
              <a:t>mrtnost</a:t>
            </a:r>
            <a:r>
              <a:rPr sz="2400" dirty="0" smtClean="0"/>
              <a:t> </a:t>
            </a:r>
            <a:r>
              <a:rPr sz="2400" dirty="0" err="1"/>
              <a:t>cca</a:t>
            </a:r>
            <a:r>
              <a:rPr sz="2400" dirty="0"/>
              <a:t> 8%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/>
              <a:t>v</a:t>
            </a:r>
            <a:r>
              <a:rPr lang="cs-CZ" sz="2400" dirty="0" smtClean="0"/>
              <a:t> ČR </a:t>
            </a:r>
            <a:r>
              <a:rPr sz="2400" dirty="0" err="1" smtClean="0"/>
              <a:t>výskyt</a:t>
            </a:r>
            <a:r>
              <a:rPr sz="2400" dirty="0" smtClean="0"/>
              <a:t> </a:t>
            </a:r>
            <a:r>
              <a:rPr sz="2400" dirty="0" err="1"/>
              <a:t>stoupá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cca</a:t>
            </a:r>
            <a:r>
              <a:rPr sz="2400" dirty="0" smtClean="0"/>
              <a:t> </a:t>
            </a:r>
            <a:r>
              <a:rPr sz="2400" dirty="0"/>
              <a:t>200 </a:t>
            </a:r>
            <a:r>
              <a:rPr sz="2400" dirty="0" err="1"/>
              <a:t>na</a:t>
            </a:r>
            <a:r>
              <a:rPr sz="2400" dirty="0"/>
              <a:t> 100000 </a:t>
            </a:r>
            <a:r>
              <a:rPr sz="2400" dirty="0" err="1"/>
              <a:t>obyvatel</a:t>
            </a:r>
            <a:r>
              <a:rPr sz="2400" dirty="0"/>
              <a:t>, </a:t>
            </a:r>
            <a:r>
              <a:rPr sz="2400" dirty="0" err="1"/>
              <a:t>téměř</a:t>
            </a:r>
            <a:r>
              <a:rPr sz="2400" dirty="0"/>
              <a:t> 12x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osob</a:t>
            </a:r>
            <a:r>
              <a:rPr sz="2400" dirty="0"/>
              <a:t> CMP </a:t>
            </a:r>
            <a:r>
              <a:rPr sz="2400" dirty="0" err="1"/>
              <a:t>přežije</a:t>
            </a:r>
            <a:r>
              <a:rPr sz="2400" dirty="0"/>
              <a:t>,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ně</a:t>
            </a:r>
            <a:r>
              <a:rPr sz="2400" dirty="0"/>
              <a:t> </a:t>
            </a:r>
            <a:r>
              <a:rPr sz="2400" dirty="0" err="1"/>
              <a:t>zemře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400" dirty="0"/>
              <a:t>NPS </a:t>
            </a:r>
            <a:r>
              <a:rPr sz="2400" dirty="0" err="1"/>
              <a:t>vyšetření</a:t>
            </a:r>
            <a:r>
              <a:rPr sz="2400" dirty="0"/>
              <a:t> u </a:t>
            </a:r>
            <a:r>
              <a:rPr sz="2400" dirty="0" err="1"/>
              <a:t>lidí</a:t>
            </a:r>
            <a:r>
              <a:rPr sz="2400" dirty="0"/>
              <a:t> s CMP se </a:t>
            </a:r>
            <a:r>
              <a:rPr sz="2400" dirty="0" err="1"/>
              <a:t>věnovali</a:t>
            </a:r>
            <a:r>
              <a:rPr sz="2400" dirty="0"/>
              <a:t> </a:t>
            </a:r>
            <a:r>
              <a:rPr sz="2400" dirty="0" err="1"/>
              <a:t>Reitan</a:t>
            </a:r>
            <a:r>
              <a:rPr sz="2400" dirty="0"/>
              <a:t> a </a:t>
            </a:r>
            <a:r>
              <a:rPr sz="2400" dirty="0" err="1"/>
              <a:t>Wolfsonová</a:t>
            </a:r>
            <a:r>
              <a:rPr sz="2400" dirty="0"/>
              <a:t> (1985), Hibbard </a:t>
            </a:r>
            <a:r>
              <a:rPr sz="2400" dirty="0" smtClean="0"/>
              <a:t>a </a:t>
            </a:r>
            <a:r>
              <a:rPr sz="2400" dirty="0"/>
              <a:t>Gordon (1992)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sychologa</a:t>
            </a:r>
            <a:r>
              <a:rPr sz="2400" dirty="0" smtClean="0"/>
              <a:t> </a:t>
            </a:r>
            <a:r>
              <a:rPr sz="2400" dirty="0" err="1"/>
              <a:t>zajímá</a:t>
            </a:r>
            <a:r>
              <a:rPr sz="2400" dirty="0"/>
              <a:t> z </a:t>
            </a:r>
            <a:r>
              <a:rPr sz="2400" dirty="0" err="1"/>
              <a:t>pohledu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 smtClean="0"/>
              <a:t>mozku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 err="1"/>
              <a:t>nebezpečí</a:t>
            </a:r>
            <a:r>
              <a:rPr sz="2400" dirty="0"/>
              <a:t> </a:t>
            </a:r>
            <a:r>
              <a:rPr sz="2400" dirty="0" err="1"/>
              <a:t>vaskulární</a:t>
            </a:r>
            <a:r>
              <a:rPr sz="2400" dirty="0"/>
              <a:t> </a:t>
            </a:r>
            <a:r>
              <a:rPr sz="2400" dirty="0" err="1"/>
              <a:t>demence</a:t>
            </a:r>
            <a:r>
              <a:rPr sz="2400" dirty="0"/>
              <a:t> a </a:t>
            </a:r>
            <a:r>
              <a:rPr sz="2400" dirty="0" err="1"/>
              <a:t>hloubka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diferenciálním</a:t>
            </a:r>
            <a:r>
              <a:rPr sz="2400" dirty="0"/>
              <a:t> </a:t>
            </a:r>
            <a:r>
              <a:rPr sz="2400" dirty="0" err="1"/>
              <a:t>diagnostika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poruchou</a:t>
            </a:r>
            <a:r>
              <a:rPr sz="2400" dirty="0"/>
              <a:t> </a:t>
            </a:r>
            <a:r>
              <a:rPr sz="2400" dirty="0" err="1" smtClean="0"/>
              <a:t>řeč</a:t>
            </a:r>
            <a:r>
              <a:rPr lang="cs-CZ" sz="2400" dirty="0" smtClean="0"/>
              <a:t>i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paměti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sychoterapeuta</a:t>
            </a:r>
            <a:r>
              <a:rPr sz="2400" dirty="0" smtClean="0"/>
              <a:t> </a:t>
            </a:r>
            <a:r>
              <a:rPr sz="2400" dirty="0" err="1"/>
              <a:t>změna</a:t>
            </a:r>
            <a:r>
              <a:rPr sz="2400" dirty="0"/>
              <a:t> </a:t>
            </a:r>
            <a:r>
              <a:rPr sz="2400" dirty="0" err="1"/>
              <a:t>partnerských</a:t>
            </a:r>
            <a:r>
              <a:rPr sz="2400" dirty="0"/>
              <a:t> a </a:t>
            </a:r>
            <a:r>
              <a:rPr sz="2400" dirty="0" err="1"/>
              <a:t>rodinných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tělesnému</a:t>
            </a:r>
            <a:r>
              <a:rPr sz="2400" dirty="0"/>
              <a:t> </a:t>
            </a:r>
            <a:r>
              <a:rPr sz="2400" dirty="0" err="1"/>
              <a:t>postižení</a:t>
            </a:r>
            <a:r>
              <a:rPr sz="2400" dirty="0"/>
              <a:t>, </a:t>
            </a:r>
            <a:r>
              <a:rPr sz="2400" dirty="0" err="1"/>
              <a:t>životní</a:t>
            </a:r>
            <a:r>
              <a:rPr sz="2400" dirty="0"/>
              <a:t> </a:t>
            </a:r>
            <a:r>
              <a:rPr sz="2400" dirty="0" err="1"/>
              <a:t>smysl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frustrace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p</a:t>
            </a:r>
            <a:r>
              <a:rPr sz="2400" dirty="0" err="1" smtClean="0"/>
              <a:t>okud</a:t>
            </a:r>
            <a:r>
              <a:rPr sz="2400" dirty="0" smtClean="0"/>
              <a:t> </a:t>
            </a:r>
            <a:r>
              <a:rPr sz="2400" dirty="0" err="1"/>
              <a:t>psycholog</a:t>
            </a:r>
            <a:r>
              <a:rPr sz="2400" dirty="0"/>
              <a:t> </a:t>
            </a:r>
            <a:r>
              <a:rPr sz="2400" dirty="0" err="1"/>
              <a:t>nepracuje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neurologickém</a:t>
            </a:r>
            <a:r>
              <a:rPr sz="2400" dirty="0"/>
              <a:t> </a:t>
            </a:r>
            <a:r>
              <a:rPr sz="2400" dirty="0" err="1"/>
              <a:t>lůžkovém</a:t>
            </a:r>
            <a:r>
              <a:rPr sz="2400" dirty="0"/>
              <a:t> </a:t>
            </a:r>
            <a:r>
              <a:rPr sz="2400" dirty="0" err="1"/>
              <a:t>oddělení</a:t>
            </a:r>
            <a:r>
              <a:rPr sz="2400" dirty="0"/>
              <a:t>, s </a:t>
            </a:r>
            <a:r>
              <a:rPr sz="2400" dirty="0" err="1"/>
              <a:t>pacienty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CMP se </a:t>
            </a:r>
            <a:r>
              <a:rPr sz="2400" dirty="0" err="1"/>
              <a:t>setká</a:t>
            </a:r>
            <a:r>
              <a:rPr sz="2400" dirty="0"/>
              <a:t> </a:t>
            </a:r>
            <a:r>
              <a:rPr sz="2400" dirty="0" err="1"/>
              <a:t>většinou</a:t>
            </a:r>
            <a:r>
              <a:rPr sz="2400" dirty="0"/>
              <a:t>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řadu</a:t>
            </a:r>
            <a:r>
              <a:rPr sz="2400" dirty="0"/>
              <a:t> </a:t>
            </a:r>
            <a:r>
              <a:rPr sz="2400" dirty="0" err="1"/>
              <a:t>měsíců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let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poškození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400" dirty="0" err="1" smtClean="0"/>
              <a:t>n</a:t>
            </a:r>
            <a:r>
              <a:rPr sz="2400" dirty="0" err="1" smtClean="0"/>
              <a:t>ejdramatičtější</a:t>
            </a:r>
            <a:r>
              <a:rPr sz="2400" dirty="0" smtClean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ovšem</a:t>
            </a:r>
            <a:r>
              <a:rPr sz="2400" dirty="0"/>
              <a:t> </a:t>
            </a:r>
            <a:r>
              <a:rPr sz="2400" dirty="0" err="1"/>
              <a:t>zaznamenat</a:t>
            </a:r>
            <a:r>
              <a:rPr sz="2400" dirty="0"/>
              <a:t> </a:t>
            </a:r>
            <a:r>
              <a:rPr sz="2400" dirty="0" err="1"/>
              <a:t>hned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iktu</a:t>
            </a:r>
            <a:endParaRPr sz="24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400" dirty="0"/>
              <a:t>NPS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význam</a:t>
            </a:r>
            <a:r>
              <a:rPr sz="2400" dirty="0"/>
              <a:t> k </a:t>
            </a:r>
            <a:r>
              <a:rPr sz="2400" dirty="0" err="1"/>
              <a:t>posouzení</a:t>
            </a:r>
            <a:r>
              <a:rPr sz="2400" dirty="0"/>
              <a:t> </a:t>
            </a:r>
            <a:r>
              <a:rPr sz="2400" dirty="0" err="1"/>
              <a:t>intelektových</a:t>
            </a:r>
            <a:r>
              <a:rPr sz="2400" dirty="0"/>
              <a:t> a </a:t>
            </a:r>
            <a:r>
              <a:rPr sz="2400" dirty="0" err="1"/>
              <a:t>osobnostních</a:t>
            </a:r>
            <a:r>
              <a:rPr sz="2400" dirty="0"/>
              <a:t> </a:t>
            </a:r>
            <a:r>
              <a:rPr sz="2400" dirty="0" err="1"/>
              <a:t>změn</a:t>
            </a:r>
            <a:r>
              <a:rPr sz="2400" dirty="0"/>
              <a:t>; </a:t>
            </a:r>
            <a:r>
              <a:rPr sz="2400" dirty="0" err="1"/>
              <a:t>snaha</a:t>
            </a:r>
            <a:r>
              <a:rPr sz="2400" dirty="0"/>
              <a:t> </a:t>
            </a:r>
            <a:r>
              <a:rPr sz="2400" dirty="0" err="1"/>
              <a:t>zachytit</a:t>
            </a:r>
            <a:r>
              <a:rPr sz="2400" dirty="0"/>
              <a:t> </a:t>
            </a:r>
            <a:r>
              <a:rPr sz="2400" dirty="0" err="1"/>
              <a:t>jak</a:t>
            </a:r>
            <a:r>
              <a:rPr sz="2400" dirty="0"/>
              <a:t> </a:t>
            </a:r>
            <a:r>
              <a:rPr sz="2400" dirty="0" err="1"/>
              <a:t>poruchu</a:t>
            </a:r>
            <a:r>
              <a:rPr sz="2400" dirty="0"/>
              <a:t> </a:t>
            </a:r>
            <a:r>
              <a:rPr sz="2400" dirty="0" err="1"/>
              <a:t>samotnou</a:t>
            </a:r>
            <a:r>
              <a:rPr sz="2400" dirty="0"/>
              <a:t>, </a:t>
            </a:r>
            <a:r>
              <a:rPr sz="2400" dirty="0" err="1"/>
              <a:t>tak</a:t>
            </a:r>
            <a:r>
              <a:rPr sz="2400" dirty="0"/>
              <a:t> </a:t>
            </a:r>
            <a:r>
              <a:rPr sz="2400" dirty="0" err="1"/>
              <a:t>disaptabilitu</a:t>
            </a:r>
            <a:r>
              <a:rPr sz="2400" dirty="0"/>
              <a:t> </a:t>
            </a:r>
            <a:r>
              <a:rPr sz="2000" dirty="0"/>
              <a:t>(</a:t>
            </a:r>
            <a:r>
              <a:rPr sz="2000" dirty="0" err="1"/>
              <a:t>poruchu</a:t>
            </a:r>
            <a:r>
              <a:rPr sz="2000" dirty="0"/>
              <a:t> </a:t>
            </a:r>
            <a:r>
              <a:rPr sz="2000" dirty="0" err="1"/>
              <a:t>schopnosti</a:t>
            </a:r>
            <a:r>
              <a:rPr sz="2000" dirty="0"/>
              <a:t> </a:t>
            </a:r>
            <a:r>
              <a:rPr sz="2000" dirty="0" err="1"/>
              <a:t>fungovat</a:t>
            </a:r>
            <a:r>
              <a:rPr sz="2000" dirty="0"/>
              <a:t> </a:t>
            </a:r>
            <a:r>
              <a:rPr sz="2000" dirty="0" err="1" smtClean="0"/>
              <a:t>samostatn</a:t>
            </a:r>
            <a:r>
              <a:rPr lang="cs-CZ" sz="2000" dirty="0" smtClean="0"/>
              <a:t>ě </a:t>
            </a:r>
            <a:r>
              <a:rPr sz="2000" dirty="0" smtClean="0"/>
              <a:t>a </a:t>
            </a:r>
            <a:r>
              <a:rPr sz="2000" dirty="0" err="1"/>
              <a:t>nezávisle</a:t>
            </a:r>
            <a:r>
              <a:rPr sz="2000" dirty="0"/>
              <a:t>)</a:t>
            </a:r>
            <a:r>
              <a:rPr sz="2400" dirty="0"/>
              <a:t> a handicap </a:t>
            </a:r>
            <a:r>
              <a:rPr sz="2000" dirty="0"/>
              <a:t>(</a:t>
            </a:r>
            <a:r>
              <a:rPr sz="2000" dirty="0" err="1"/>
              <a:t>vliv</a:t>
            </a:r>
            <a:r>
              <a:rPr sz="2000" dirty="0"/>
              <a:t>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/>
              <a:t>mozku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fungování</a:t>
            </a:r>
            <a:r>
              <a:rPr sz="2000" dirty="0"/>
              <a:t> </a:t>
            </a:r>
            <a:r>
              <a:rPr sz="2000" dirty="0" err="1"/>
              <a:t>jedince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společnosti</a:t>
            </a:r>
            <a:r>
              <a:rPr sz="2000" dirty="0"/>
              <a:t>)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Vyšetření intelektových fcí"/>
          <p:cNvSpPr txBox="1">
            <a:spLocks noGrp="1"/>
          </p:cNvSpPr>
          <p:nvPr>
            <p:ph type="title"/>
          </p:nvPr>
        </p:nvSpPr>
        <p:spPr>
          <a:xfrm>
            <a:off x="3607628" y="34569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7200"/>
            </a:lvl1pPr>
          </a:lstStyle>
          <a:p>
            <a:pPr>
              <a:lnSpc>
                <a:spcPct val="100000"/>
              </a:lnSpc>
            </a:pPr>
            <a:r>
              <a:rPr sz="4800" dirty="0" err="1"/>
              <a:t>Vyšetření</a:t>
            </a:r>
            <a:r>
              <a:rPr sz="4800" dirty="0"/>
              <a:t> </a:t>
            </a:r>
            <a:r>
              <a:rPr sz="4800" dirty="0" err="1"/>
              <a:t>intelektových</a:t>
            </a:r>
            <a:r>
              <a:rPr sz="4800" dirty="0"/>
              <a:t> </a:t>
            </a:r>
            <a:r>
              <a:rPr sz="4800" dirty="0" err="1"/>
              <a:t>fcí</a:t>
            </a:r>
            <a:endParaRPr sz="4800" dirty="0"/>
          </a:p>
        </p:txBody>
      </p:sp>
      <p:sp>
        <p:nvSpPr>
          <p:cNvPr id="172" name="Důležité pro stanovení jakéhosi srovnávacího standardu, vzhledem k němuž budou posuzovány ostatní fční domény - jejich oslabení, či naopak zachování…"/>
          <p:cNvSpPr txBox="1">
            <a:spLocks noGrp="1"/>
          </p:cNvSpPr>
          <p:nvPr>
            <p:ph type="body" idx="1"/>
          </p:nvPr>
        </p:nvSpPr>
        <p:spPr>
          <a:xfrm>
            <a:off x="481914" y="2533134"/>
            <a:ext cx="12196562" cy="70309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ůležité</a:t>
            </a:r>
            <a:r>
              <a:rPr sz="2200" dirty="0" smtClean="0"/>
              <a:t> </a:t>
            </a:r>
            <a:r>
              <a:rPr sz="2200" dirty="0"/>
              <a:t>pro </a:t>
            </a:r>
            <a:r>
              <a:rPr sz="2200" dirty="0" err="1"/>
              <a:t>stanovení</a:t>
            </a:r>
            <a:r>
              <a:rPr sz="2200" dirty="0"/>
              <a:t> </a:t>
            </a:r>
            <a:r>
              <a:rPr sz="2200" dirty="0" err="1"/>
              <a:t>jakéhosi</a:t>
            </a:r>
            <a:r>
              <a:rPr sz="2200" dirty="0"/>
              <a:t> </a:t>
            </a:r>
            <a:r>
              <a:rPr sz="2200" dirty="0" err="1"/>
              <a:t>srovnávacího</a:t>
            </a:r>
            <a:r>
              <a:rPr sz="2200" dirty="0"/>
              <a:t> </a:t>
            </a:r>
            <a:r>
              <a:rPr sz="2200" dirty="0" err="1"/>
              <a:t>standardu</a:t>
            </a:r>
            <a:r>
              <a:rPr sz="2200" dirty="0"/>
              <a:t>, </a:t>
            </a:r>
            <a:r>
              <a:rPr sz="2200" dirty="0" err="1"/>
              <a:t>vzhledem</a:t>
            </a:r>
            <a:r>
              <a:rPr sz="2200" dirty="0"/>
              <a:t> k </a:t>
            </a:r>
            <a:r>
              <a:rPr sz="2200" dirty="0" err="1"/>
              <a:t>němuž</a:t>
            </a:r>
            <a:r>
              <a:rPr sz="2200" dirty="0"/>
              <a:t> </a:t>
            </a:r>
            <a:r>
              <a:rPr sz="2200" dirty="0" err="1"/>
              <a:t>budou</a:t>
            </a:r>
            <a:r>
              <a:rPr sz="2200" dirty="0"/>
              <a:t> </a:t>
            </a:r>
            <a:r>
              <a:rPr sz="2200" dirty="0" err="1"/>
              <a:t>posuzovány</a:t>
            </a:r>
            <a:r>
              <a:rPr sz="2200" dirty="0"/>
              <a:t> </a:t>
            </a:r>
            <a:r>
              <a:rPr sz="2200" dirty="0" err="1"/>
              <a:t>ostatní</a:t>
            </a:r>
            <a:r>
              <a:rPr sz="2200" dirty="0"/>
              <a:t> </a:t>
            </a:r>
            <a:r>
              <a:rPr sz="2200" dirty="0" err="1"/>
              <a:t>fční</a:t>
            </a:r>
            <a:r>
              <a:rPr sz="2200" dirty="0"/>
              <a:t> </a:t>
            </a:r>
            <a:r>
              <a:rPr sz="2200" dirty="0" err="1"/>
              <a:t>domény</a:t>
            </a:r>
            <a:r>
              <a:rPr sz="2200" dirty="0"/>
              <a:t> -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,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naopak</a:t>
            </a:r>
            <a:r>
              <a:rPr sz="2200" dirty="0"/>
              <a:t> </a:t>
            </a:r>
            <a:r>
              <a:rPr sz="2200" dirty="0" err="1"/>
              <a:t>zachování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25-50%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 </a:t>
            </a:r>
            <a:r>
              <a:rPr sz="2200" dirty="0" err="1"/>
              <a:t>trpí</a:t>
            </a:r>
            <a:r>
              <a:rPr sz="2200" dirty="0"/>
              <a:t> </a:t>
            </a:r>
            <a:r>
              <a:rPr sz="2200" dirty="0" err="1"/>
              <a:t>vaskulární</a:t>
            </a:r>
            <a:r>
              <a:rPr sz="2200" dirty="0"/>
              <a:t> </a:t>
            </a:r>
            <a:r>
              <a:rPr sz="2200" dirty="0" err="1"/>
              <a:t>demencí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utná</a:t>
            </a:r>
            <a:r>
              <a:rPr sz="2200" dirty="0" smtClean="0"/>
              <a:t> </a:t>
            </a:r>
            <a:r>
              <a:rPr sz="2200" dirty="0" err="1"/>
              <a:t>opatrnost-pokles</a:t>
            </a:r>
            <a:r>
              <a:rPr sz="2200" dirty="0"/>
              <a:t> </a:t>
            </a:r>
            <a:r>
              <a:rPr sz="2200" dirty="0" err="1"/>
              <a:t>výkonu</a:t>
            </a:r>
            <a:r>
              <a:rPr sz="2200" dirty="0"/>
              <a:t> v </a:t>
            </a:r>
            <a:r>
              <a:rPr sz="2200" dirty="0" err="1"/>
              <a:t>testech</a:t>
            </a:r>
            <a:r>
              <a:rPr sz="2200" dirty="0"/>
              <a:t> </a:t>
            </a:r>
            <a:r>
              <a:rPr sz="2200" dirty="0" err="1"/>
              <a:t>inteligence</a:t>
            </a:r>
            <a:r>
              <a:rPr sz="2200" dirty="0"/>
              <a:t> </a:t>
            </a:r>
            <a:r>
              <a:rPr sz="2200" dirty="0" err="1"/>
              <a:t>nemusí</a:t>
            </a:r>
            <a:r>
              <a:rPr sz="2200" dirty="0"/>
              <a:t> </a:t>
            </a:r>
            <a:r>
              <a:rPr sz="2200" dirty="0" err="1"/>
              <a:t>znamenat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myšlenkových</a:t>
            </a:r>
            <a:r>
              <a:rPr sz="2200" dirty="0"/>
              <a:t> </a:t>
            </a:r>
            <a:r>
              <a:rPr sz="2200" dirty="0" err="1"/>
              <a:t>procesů</a:t>
            </a:r>
            <a:r>
              <a:rPr sz="2200" dirty="0"/>
              <a:t>, ale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,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poruch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č</a:t>
            </a:r>
            <a:r>
              <a:rPr sz="2200" dirty="0" err="1" smtClean="0"/>
              <a:t>asto</a:t>
            </a:r>
            <a:r>
              <a:rPr sz="2200" dirty="0" smtClean="0"/>
              <a:t>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a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, </a:t>
            </a:r>
            <a:r>
              <a:rPr sz="2200" dirty="0" err="1"/>
              <a:t>což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snížit</a:t>
            </a:r>
            <a:r>
              <a:rPr sz="2200" dirty="0"/>
              <a:t> </a:t>
            </a:r>
            <a:r>
              <a:rPr sz="2200" dirty="0" err="1"/>
              <a:t>intelektových</a:t>
            </a:r>
            <a:r>
              <a:rPr sz="2200" dirty="0"/>
              <a:t> </a:t>
            </a:r>
            <a:r>
              <a:rPr sz="2200" dirty="0" err="1"/>
              <a:t>výkon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p</a:t>
            </a:r>
            <a:r>
              <a:rPr sz="2200" dirty="0" smtClean="0"/>
              <a:t>roto </a:t>
            </a:r>
            <a:r>
              <a:rPr sz="2200" dirty="0"/>
              <a:t>je </a:t>
            </a:r>
            <a:r>
              <a:rPr sz="2200" dirty="0" err="1"/>
              <a:t>důležitá</a:t>
            </a:r>
            <a:r>
              <a:rPr sz="2200" dirty="0"/>
              <a:t> </a:t>
            </a:r>
            <a:r>
              <a:rPr sz="2200" dirty="0" err="1"/>
              <a:t>analýza</a:t>
            </a:r>
            <a:r>
              <a:rPr sz="2200" dirty="0"/>
              <a:t> </a:t>
            </a:r>
            <a:r>
              <a:rPr sz="2200" dirty="0" err="1"/>
              <a:t>faktorů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indexů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dílčích</a:t>
            </a:r>
            <a:r>
              <a:rPr sz="2200" dirty="0"/>
              <a:t> </a:t>
            </a:r>
            <a:r>
              <a:rPr sz="2200" dirty="0" err="1"/>
              <a:t>subtestů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pouhé</a:t>
            </a:r>
            <a:r>
              <a:rPr sz="2200" dirty="0"/>
              <a:t> </a:t>
            </a:r>
            <a:r>
              <a:rPr sz="2200" dirty="0" err="1"/>
              <a:t>zhodnocení</a:t>
            </a:r>
            <a:r>
              <a:rPr sz="2200" dirty="0"/>
              <a:t> </a:t>
            </a:r>
            <a:r>
              <a:rPr sz="2200" dirty="0" err="1"/>
              <a:t>celkového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a </a:t>
            </a:r>
            <a:r>
              <a:rPr sz="2200" dirty="0" err="1"/>
              <a:t>performačního</a:t>
            </a:r>
            <a:r>
              <a:rPr sz="2200" dirty="0"/>
              <a:t> </a:t>
            </a:r>
            <a:r>
              <a:rPr sz="2200" dirty="0" err="1"/>
              <a:t>výkonu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e</a:t>
            </a:r>
            <a:r>
              <a:rPr sz="2200" dirty="0" err="1" smtClean="0"/>
              <a:t>xistují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neverbální</a:t>
            </a:r>
            <a:r>
              <a:rPr sz="2200" dirty="0"/>
              <a:t> </a:t>
            </a:r>
            <a:r>
              <a:rPr sz="2200" dirty="0" err="1"/>
              <a:t>inteligenční</a:t>
            </a:r>
            <a:r>
              <a:rPr sz="2200" dirty="0"/>
              <a:t> testy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s</a:t>
            </a:r>
            <a:r>
              <a:rPr sz="2200" dirty="0" err="1" smtClean="0"/>
              <a:t>oučástí</a:t>
            </a:r>
            <a:r>
              <a:rPr sz="2200" dirty="0" smtClean="0"/>
              <a:t> </a:t>
            </a: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odhad</a:t>
            </a:r>
            <a:r>
              <a:rPr sz="2200" dirty="0"/>
              <a:t>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intelektové</a:t>
            </a:r>
            <a:r>
              <a:rPr sz="2200" dirty="0"/>
              <a:t> </a:t>
            </a:r>
            <a:r>
              <a:rPr sz="2200" dirty="0" err="1"/>
              <a:t>výkonnosti</a:t>
            </a:r>
            <a:r>
              <a:rPr sz="2200" dirty="0"/>
              <a:t> - OA,RA (</a:t>
            </a:r>
            <a:r>
              <a:rPr sz="2200" dirty="0" err="1"/>
              <a:t>vzdělání</a:t>
            </a:r>
            <a:r>
              <a:rPr sz="2200" dirty="0"/>
              <a:t>, </a:t>
            </a:r>
            <a:r>
              <a:rPr sz="2200" dirty="0" err="1"/>
              <a:t>kariéra</a:t>
            </a:r>
            <a:r>
              <a:rPr sz="2200" dirty="0"/>
              <a:t>, info od </a:t>
            </a:r>
            <a:r>
              <a:rPr sz="2200" dirty="0" err="1"/>
              <a:t>rodiny</a:t>
            </a:r>
            <a:r>
              <a:rPr sz="2200" dirty="0"/>
              <a:t>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použít</a:t>
            </a:r>
            <a:r>
              <a:rPr sz="2200" dirty="0"/>
              <a:t> testy,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považovány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odolné</a:t>
            </a:r>
            <a:r>
              <a:rPr sz="2200" dirty="0"/>
              <a:t> </a:t>
            </a:r>
            <a:r>
              <a:rPr sz="2200" dirty="0" err="1"/>
              <a:t>vůči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měří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krystalickou</a:t>
            </a:r>
            <a:r>
              <a:rPr sz="2200" dirty="0"/>
              <a:t> (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vzdělání</a:t>
            </a:r>
            <a:r>
              <a:rPr sz="2200" dirty="0"/>
              <a:t> a </a:t>
            </a:r>
            <a:r>
              <a:rPr sz="2200" dirty="0" err="1"/>
              <a:t>zkušenosti</a:t>
            </a:r>
            <a:r>
              <a:rPr sz="2200" dirty="0"/>
              <a:t> </a:t>
            </a:r>
            <a:r>
              <a:rPr sz="2200" dirty="0" err="1"/>
              <a:t>závislou</a:t>
            </a:r>
            <a:r>
              <a:rPr sz="2200" dirty="0"/>
              <a:t>) </a:t>
            </a:r>
            <a:r>
              <a:rPr sz="2200" dirty="0" err="1"/>
              <a:t>inteligenci</a:t>
            </a:r>
            <a:r>
              <a:rPr sz="22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ř. Subtesty z Wechslerových škál WAIS-R/III - Slovník, Informace…"/>
          <p:cNvSpPr txBox="1">
            <a:spLocks noGrp="1"/>
          </p:cNvSpPr>
          <p:nvPr>
            <p:ph type="body" idx="1"/>
          </p:nvPr>
        </p:nvSpPr>
        <p:spPr>
          <a:xfrm>
            <a:off x="816576" y="1999049"/>
            <a:ext cx="11527824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p</a:t>
            </a:r>
            <a:r>
              <a:rPr sz="2200" dirty="0" smtClean="0"/>
              <a:t>ř</a:t>
            </a:r>
            <a:r>
              <a:rPr sz="2200" dirty="0"/>
              <a:t>. </a:t>
            </a:r>
            <a:r>
              <a:rPr lang="cs-CZ" sz="2200" dirty="0" err="1" smtClean="0"/>
              <a:t>s</a:t>
            </a:r>
            <a:r>
              <a:rPr sz="2200" dirty="0" err="1" smtClean="0"/>
              <a:t>ubtesty</a:t>
            </a:r>
            <a:r>
              <a:rPr sz="2200" dirty="0" smtClean="0"/>
              <a:t> </a:t>
            </a:r>
            <a:r>
              <a:rPr sz="2200" dirty="0"/>
              <a:t>z </a:t>
            </a:r>
            <a:r>
              <a:rPr sz="2200" dirty="0" err="1"/>
              <a:t>Wechslerových</a:t>
            </a:r>
            <a:r>
              <a:rPr sz="2200" dirty="0"/>
              <a:t> </a:t>
            </a:r>
            <a:r>
              <a:rPr sz="2200" dirty="0" err="1"/>
              <a:t>škál</a:t>
            </a:r>
            <a:r>
              <a:rPr sz="2200" dirty="0"/>
              <a:t> WAIS-R/III - </a:t>
            </a:r>
            <a:r>
              <a:rPr sz="2200" dirty="0" err="1"/>
              <a:t>Slovník</a:t>
            </a:r>
            <a:r>
              <a:rPr sz="2200" dirty="0"/>
              <a:t>, </a:t>
            </a:r>
            <a:r>
              <a:rPr sz="2200" dirty="0" err="1"/>
              <a:t>Informace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s</a:t>
            </a:r>
            <a:r>
              <a:rPr sz="2200" dirty="0" err="1" smtClean="0"/>
              <a:t>peciální</a:t>
            </a:r>
            <a:r>
              <a:rPr sz="2200" dirty="0" smtClean="0"/>
              <a:t> testy</a:t>
            </a:r>
            <a:endParaRPr lang="cs-CZ" sz="2200" dirty="0" smtClean="0"/>
          </a:p>
          <a:p>
            <a:pPr lvl="1">
              <a:lnSpc>
                <a:spcPct val="100000"/>
              </a:lnSpc>
            </a:pPr>
            <a:r>
              <a:rPr sz="1915" dirty="0" smtClean="0"/>
              <a:t>National </a:t>
            </a:r>
            <a:r>
              <a:rPr sz="1915" dirty="0"/>
              <a:t>Adult Reading Test-Revised </a:t>
            </a:r>
            <a:r>
              <a:rPr lang="cs-CZ" sz="1915" dirty="0" smtClean="0"/>
              <a:t>(</a:t>
            </a:r>
            <a:r>
              <a:rPr sz="1915" dirty="0" smtClean="0"/>
              <a:t>NART-R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err="1" smtClean="0"/>
              <a:t>Nort</a:t>
            </a:r>
            <a:r>
              <a:rPr lang="cs-CZ" sz="1915" dirty="0" smtClean="0"/>
              <a:t>h</a:t>
            </a:r>
            <a:r>
              <a:rPr sz="1915" dirty="0" smtClean="0"/>
              <a:t> </a:t>
            </a:r>
            <a:r>
              <a:rPr sz="1915" dirty="0"/>
              <a:t>American Adult Reading Test </a:t>
            </a:r>
            <a:r>
              <a:rPr lang="cs-CZ" sz="1915" dirty="0" smtClean="0"/>
              <a:t>(</a:t>
            </a:r>
            <a:r>
              <a:rPr sz="1915" dirty="0" smtClean="0"/>
              <a:t>NAART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smtClean="0"/>
              <a:t>Wechsler </a:t>
            </a:r>
            <a:r>
              <a:rPr sz="1915" dirty="0"/>
              <a:t>Test of Adult Reading </a:t>
            </a:r>
            <a:r>
              <a:rPr lang="cs-CZ" sz="1915" dirty="0" smtClean="0"/>
              <a:t>(</a:t>
            </a:r>
            <a:r>
              <a:rPr sz="1915" dirty="0" smtClean="0"/>
              <a:t>WTAR</a:t>
            </a:r>
            <a:r>
              <a:rPr lang="cs-CZ" sz="1915" dirty="0"/>
              <a:t>)</a:t>
            </a:r>
            <a:endParaRPr lang="cs-CZ" sz="1915" dirty="0" smtClean="0"/>
          </a:p>
          <a:p>
            <a:pPr lvl="1">
              <a:lnSpc>
                <a:spcPct val="100000"/>
              </a:lnSpc>
            </a:pPr>
            <a:r>
              <a:rPr sz="1915" dirty="0" smtClean="0"/>
              <a:t>Wide </a:t>
            </a:r>
            <a:r>
              <a:rPr sz="1915" dirty="0"/>
              <a:t>Range Achievement Test -Revised </a:t>
            </a:r>
            <a:r>
              <a:rPr lang="cs-CZ" sz="1915" dirty="0" smtClean="0"/>
              <a:t>(</a:t>
            </a:r>
            <a:r>
              <a:rPr sz="1915" dirty="0" smtClean="0"/>
              <a:t>WRAT-R</a:t>
            </a:r>
            <a:r>
              <a:rPr lang="cs-CZ" sz="1915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sz="1915" dirty="0" smtClean="0"/>
              <a:t>u </a:t>
            </a:r>
            <a:r>
              <a:rPr sz="1915" dirty="0" err="1"/>
              <a:t>nás</a:t>
            </a:r>
            <a:r>
              <a:rPr sz="1915" dirty="0"/>
              <a:t> </a:t>
            </a:r>
            <a:r>
              <a:rPr sz="1915" dirty="0" err="1"/>
              <a:t>Český</a:t>
            </a:r>
            <a:r>
              <a:rPr sz="1915" dirty="0"/>
              <a:t> test </a:t>
            </a:r>
            <a:r>
              <a:rPr sz="1915" dirty="0" err="1"/>
              <a:t>čtení</a:t>
            </a:r>
            <a:r>
              <a:rPr sz="1915" dirty="0"/>
              <a:t> </a:t>
            </a:r>
            <a:r>
              <a:rPr sz="1915" dirty="0" err="1" smtClean="0"/>
              <a:t>slov</a:t>
            </a:r>
            <a:endParaRPr lang="cs-CZ" sz="1915" dirty="0" smtClean="0"/>
          </a:p>
          <a:p>
            <a:pPr>
              <a:lnSpc>
                <a:spcPct val="100000"/>
              </a:lnSpc>
            </a:pPr>
            <a:r>
              <a:rPr sz="2200" dirty="0" err="1" smtClean="0"/>
              <a:t>tyto</a:t>
            </a:r>
            <a:r>
              <a:rPr sz="2200" dirty="0" smtClean="0"/>
              <a:t> </a:t>
            </a:r>
            <a:r>
              <a:rPr sz="2200" dirty="0"/>
              <a:t>testy </a:t>
            </a:r>
            <a:r>
              <a:rPr sz="2200" dirty="0" err="1"/>
              <a:t>nejsou</a:t>
            </a:r>
            <a:r>
              <a:rPr sz="2200" dirty="0"/>
              <a:t> </a:t>
            </a:r>
            <a:r>
              <a:rPr sz="2200" dirty="0" err="1"/>
              <a:t>vhodné</a:t>
            </a:r>
            <a:r>
              <a:rPr sz="2200" dirty="0"/>
              <a:t> 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afázií</a:t>
            </a:r>
            <a:r>
              <a:rPr sz="2200" dirty="0"/>
              <a:t> a u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yšlení"/>
          <p:cNvSpPr txBox="1">
            <a:spLocks noGrp="1"/>
          </p:cNvSpPr>
          <p:nvPr>
            <p:ph type="title"/>
          </p:nvPr>
        </p:nvSpPr>
        <p:spPr>
          <a:xfrm>
            <a:off x="3026855" y="2442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Myšlení</a:t>
            </a:r>
            <a:endParaRPr sz="4800" dirty="0"/>
          </a:p>
        </p:txBody>
      </p:sp>
      <p:sp>
        <p:nvSpPr>
          <p:cNvPr id="177" name="Nejvyšší poznávací proces, který umožňuje zprostředkované poznávání skutečnosti…"/>
          <p:cNvSpPr txBox="1">
            <a:spLocks noGrp="1"/>
          </p:cNvSpPr>
          <p:nvPr>
            <p:ph type="body" idx="1"/>
          </p:nvPr>
        </p:nvSpPr>
        <p:spPr>
          <a:xfrm>
            <a:off x="679623" y="2471350"/>
            <a:ext cx="11973696" cy="67838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ejvyšší</a:t>
            </a:r>
            <a:r>
              <a:rPr sz="2200" dirty="0" smtClean="0"/>
              <a:t> </a:t>
            </a:r>
            <a:r>
              <a:rPr sz="2200" dirty="0" err="1"/>
              <a:t>poznávací</a:t>
            </a:r>
            <a:r>
              <a:rPr sz="2200" dirty="0"/>
              <a:t> </a:t>
            </a:r>
            <a:r>
              <a:rPr sz="2200" dirty="0" err="1"/>
              <a:t>proces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umožňuje</a:t>
            </a:r>
            <a:r>
              <a:rPr sz="2200" dirty="0"/>
              <a:t> </a:t>
            </a:r>
            <a:r>
              <a:rPr sz="2200" dirty="0" err="1"/>
              <a:t>zprostředkované</a:t>
            </a:r>
            <a:r>
              <a:rPr sz="2200" dirty="0"/>
              <a:t> </a:t>
            </a:r>
            <a:r>
              <a:rPr sz="2200" dirty="0" err="1"/>
              <a:t>poznávání</a:t>
            </a:r>
            <a:r>
              <a:rPr sz="2200" dirty="0"/>
              <a:t> </a:t>
            </a:r>
            <a:r>
              <a:rPr sz="2200" dirty="0" err="1"/>
              <a:t>skutečnosti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smtClean="0"/>
              <a:t>á </a:t>
            </a:r>
            <a:r>
              <a:rPr sz="2200" dirty="0" err="1"/>
              <a:t>fci</a:t>
            </a:r>
            <a:r>
              <a:rPr sz="2200" dirty="0"/>
              <a:t> </a:t>
            </a:r>
            <a:r>
              <a:rPr sz="2200" dirty="0" err="1"/>
              <a:t>integrační</a:t>
            </a:r>
            <a:r>
              <a:rPr sz="2200" dirty="0"/>
              <a:t>, </a:t>
            </a:r>
            <a:r>
              <a:rPr sz="2200" dirty="0" err="1"/>
              <a:t>předpokladem</a:t>
            </a:r>
            <a:r>
              <a:rPr sz="2200" dirty="0"/>
              <a:t> je </a:t>
            </a:r>
            <a:r>
              <a:rPr sz="2200" dirty="0" err="1"/>
              <a:t>správná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dílčích</a:t>
            </a:r>
            <a:r>
              <a:rPr sz="2200" dirty="0"/>
              <a:t> </a:t>
            </a:r>
            <a:r>
              <a:rPr sz="2200" dirty="0" err="1"/>
              <a:t>psychických</a:t>
            </a:r>
            <a:r>
              <a:rPr sz="2200" dirty="0"/>
              <a:t> </a:t>
            </a:r>
            <a:r>
              <a:rPr sz="2200" dirty="0" err="1" smtClean="0"/>
              <a:t>fcí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vnímání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vůle</a:t>
            </a:r>
            <a:r>
              <a:rPr sz="2200" dirty="0"/>
              <a:t>, </a:t>
            </a:r>
            <a:r>
              <a:rPr sz="2200" dirty="0" err="1"/>
              <a:t>emocí</a:t>
            </a:r>
            <a:r>
              <a:rPr sz="2200" dirty="0"/>
              <a:t>, </a:t>
            </a:r>
            <a:r>
              <a:rPr sz="2200" dirty="0" err="1"/>
              <a:t>řeči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robíhá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představách</a:t>
            </a:r>
            <a:r>
              <a:rPr sz="2200" dirty="0"/>
              <a:t> a </a:t>
            </a:r>
            <a:r>
              <a:rPr sz="2200" dirty="0" err="1"/>
              <a:t>pojmech</a:t>
            </a:r>
            <a:r>
              <a:rPr sz="2200" dirty="0"/>
              <a:t> - </a:t>
            </a:r>
            <a:r>
              <a:rPr sz="2200" dirty="0" err="1"/>
              <a:t>úzce</a:t>
            </a:r>
            <a:r>
              <a:rPr sz="2200" dirty="0"/>
              <a:t> </a:t>
            </a:r>
            <a:r>
              <a:rPr sz="2200" dirty="0" err="1"/>
              <a:t>svázáno</a:t>
            </a:r>
            <a:r>
              <a:rPr sz="2200" dirty="0"/>
              <a:t> s </a:t>
            </a:r>
            <a:r>
              <a:rPr sz="2200" dirty="0" err="1"/>
              <a:t>řečí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z</a:t>
            </a:r>
            <a:r>
              <a:rPr sz="2200" dirty="0" err="1" smtClean="0"/>
              <a:t>ahrnuje</a:t>
            </a:r>
            <a:r>
              <a:rPr sz="2200" dirty="0" smtClean="0"/>
              <a:t> </a:t>
            </a:r>
            <a:r>
              <a:rPr sz="2200" dirty="0" err="1"/>
              <a:t>porovnávání</a:t>
            </a:r>
            <a:r>
              <a:rPr sz="2200" dirty="0"/>
              <a:t>, </a:t>
            </a:r>
            <a:r>
              <a:rPr sz="2200" dirty="0" err="1"/>
              <a:t>rozlišování</a:t>
            </a:r>
            <a:r>
              <a:rPr sz="2200" dirty="0"/>
              <a:t>, </a:t>
            </a:r>
            <a:r>
              <a:rPr sz="2200" dirty="0" err="1"/>
              <a:t>kategorizace</a:t>
            </a:r>
            <a:r>
              <a:rPr sz="2200" dirty="0"/>
              <a:t>, </a:t>
            </a:r>
            <a:r>
              <a:rPr sz="2200" dirty="0" err="1"/>
              <a:t>analýza</a:t>
            </a:r>
            <a:r>
              <a:rPr sz="2200" dirty="0"/>
              <a:t> a </a:t>
            </a:r>
            <a:r>
              <a:rPr sz="2200" dirty="0" err="1"/>
              <a:t>syntéza</a:t>
            </a:r>
            <a:r>
              <a:rPr sz="2200" dirty="0"/>
              <a:t>, </a:t>
            </a:r>
            <a:r>
              <a:rPr sz="2200" dirty="0" err="1"/>
              <a:t>abstrakce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konkretizace</a:t>
            </a:r>
            <a:r>
              <a:rPr sz="2200" dirty="0"/>
              <a:t>, </a:t>
            </a:r>
            <a:r>
              <a:rPr sz="2200" dirty="0" err="1" smtClean="0"/>
              <a:t>induk</a:t>
            </a:r>
            <a:r>
              <a:rPr lang="cs-CZ" sz="2200" dirty="0" err="1" smtClean="0"/>
              <a:t>ce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dedukce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ožno</a:t>
            </a:r>
            <a:r>
              <a:rPr sz="2200" dirty="0" smtClean="0"/>
              <a:t> </a:t>
            </a:r>
            <a:r>
              <a:rPr sz="2200" dirty="0" err="1"/>
              <a:t>použít</a:t>
            </a:r>
            <a:r>
              <a:rPr sz="2200" dirty="0"/>
              <a:t> </a:t>
            </a:r>
            <a:r>
              <a:rPr sz="2200" dirty="0" err="1"/>
              <a:t>některé</a:t>
            </a:r>
            <a:r>
              <a:rPr sz="2200" dirty="0"/>
              <a:t> </a:t>
            </a:r>
            <a:r>
              <a:rPr sz="2200" dirty="0" err="1"/>
              <a:t>subtesty</a:t>
            </a:r>
            <a:r>
              <a:rPr sz="2200" dirty="0"/>
              <a:t> WAIS-R/III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vorba</a:t>
            </a:r>
            <a:r>
              <a:rPr sz="2200" dirty="0" smtClean="0"/>
              <a:t> </a:t>
            </a:r>
            <a:r>
              <a:rPr sz="2200" dirty="0" err="1"/>
              <a:t>pojmů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- California Proverb test; WAIS </a:t>
            </a:r>
            <a:r>
              <a:rPr sz="2200" dirty="0" err="1"/>
              <a:t>Podobnosti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vorba</a:t>
            </a:r>
            <a:r>
              <a:rPr sz="2200" dirty="0" smtClean="0"/>
              <a:t> </a:t>
            </a:r>
            <a:r>
              <a:rPr sz="2200" dirty="0" err="1"/>
              <a:t>pojmů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- Category Test; Raven’s Progressive Matrices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t</a:t>
            </a:r>
            <a:r>
              <a:rPr sz="2200" dirty="0" err="1" smtClean="0"/>
              <a:t>řídění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změna</a:t>
            </a:r>
            <a:r>
              <a:rPr sz="2200" dirty="0"/>
              <a:t> - Sorting Test; Wisconsin Card Sorting Test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yšlení</a:t>
            </a:r>
            <a:r>
              <a:rPr sz="2200" dirty="0" smtClean="0"/>
              <a:t> </a:t>
            </a:r>
            <a:r>
              <a:rPr sz="2200" dirty="0"/>
              <a:t>- WAIS - </a:t>
            </a:r>
            <a:r>
              <a:rPr sz="2200" dirty="0" err="1"/>
              <a:t>Porozumění</a:t>
            </a:r>
            <a:r>
              <a:rPr sz="2200" dirty="0"/>
              <a:t>, </a:t>
            </a:r>
            <a:r>
              <a:rPr sz="2200" dirty="0" err="1"/>
              <a:t>Doplňování</a:t>
            </a:r>
            <a:r>
              <a:rPr sz="2200" dirty="0"/>
              <a:t> </a:t>
            </a:r>
            <a:r>
              <a:rPr sz="2200" dirty="0" err="1"/>
              <a:t>obrázků</a:t>
            </a:r>
            <a:r>
              <a:rPr sz="2200" dirty="0"/>
              <a:t>, </a:t>
            </a:r>
            <a:r>
              <a:rPr sz="2200" dirty="0" err="1"/>
              <a:t>Řazení</a:t>
            </a:r>
            <a:r>
              <a:rPr sz="2200" dirty="0"/>
              <a:t> </a:t>
            </a:r>
            <a:r>
              <a:rPr sz="2200" dirty="0" err="1"/>
              <a:t>obrázků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ce frontálního laloku- exekutivní fce"/>
          <p:cNvSpPr txBox="1">
            <a:spLocks noGrp="1"/>
          </p:cNvSpPr>
          <p:nvPr>
            <p:ph type="title"/>
          </p:nvPr>
        </p:nvSpPr>
        <p:spPr>
          <a:xfrm>
            <a:off x="3471701" y="629906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Fce</a:t>
            </a:r>
            <a:r>
              <a:rPr sz="4800" dirty="0"/>
              <a:t> </a:t>
            </a:r>
            <a:r>
              <a:rPr sz="4800" dirty="0" err="1"/>
              <a:t>frontálního</a:t>
            </a:r>
            <a:r>
              <a:rPr sz="4800" dirty="0"/>
              <a:t> </a:t>
            </a:r>
            <a:r>
              <a:rPr sz="4800" dirty="0" err="1"/>
              <a:t>laloku</a:t>
            </a:r>
            <a:r>
              <a:rPr sz="4800" dirty="0"/>
              <a:t>- </a:t>
            </a:r>
            <a:r>
              <a:rPr sz="4800" dirty="0" err="1"/>
              <a:t>exekutivní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80" name="Koordinují ostatní mentální aktivity…"/>
          <p:cNvSpPr txBox="1">
            <a:spLocks noGrp="1"/>
          </p:cNvSpPr>
          <p:nvPr>
            <p:ph type="body" idx="1"/>
          </p:nvPr>
        </p:nvSpPr>
        <p:spPr>
          <a:xfrm>
            <a:off x="457200" y="2669059"/>
            <a:ext cx="11702288" cy="669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err="1" smtClean="0"/>
              <a:t>oordinují</a:t>
            </a:r>
            <a:r>
              <a:rPr sz="2200" dirty="0" smtClean="0"/>
              <a:t> </a:t>
            </a:r>
            <a:r>
              <a:rPr sz="2200" dirty="0" err="1"/>
              <a:t>ostatní</a:t>
            </a:r>
            <a:r>
              <a:rPr sz="2200" dirty="0"/>
              <a:t> </a:t>
            </a:r>
            <a:r>
              <a:rPr sz="2200" dirty="0" err="1"/>
              <a:t>mentální</a:t>
            </a:r>
            <a:r>
              <a:rPr sz="2200" dirty="0"/>
              <a:t> </a:t>
            </a:r>
            <a:r>
              <a:rPr sz="2200" dirty="0" err="1"/>
              <a:t>aktivity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smtClean="0"/>
              <a:t>ř</a:t>
            </a:r>
            <a:r>
              <a:rPr sz="2200" dirty="0"/>
              <a:t>. je </a:t>
            </a:r>
            <a:r>
              <a:rPr sz="2200" dirty="0" err="1"/>
              <a:t>vytváření</a:t>
            </a:r>
            <a:r>
              <a:rPr sz="2200" dirty="0"/>
              <a:t>, </a:t>
            </a:r>
            <a:r>
              <a:rPr sz="2200" dirty="0" err="1"/>
              <a:t>udržování</a:t>
            </a:r>
            <a:r>
              <a:rPr sz="2200" dirty="0"/>
              <a:t> a </a:t>
            </a:r>
            <a:r>
              <a:rPr sz="2200" dirty="0" err="1"/>
              <a:t>změna</a:t>
            </a:r>
            <a:r>
              <a:rPr sz="2200" dirty="0"/>
              <a:t> </a:t>
            </a:r>
            <a:r>
              <a:rPr sz="2200" dirty="0" err="1" smtClean="0"/>
              <a:t>činnost</a:t>
            </a:r>
            <a:r>
              <a:rPr lang="cs-CZ" sz="2200" dirty="0" smtClean="0"/>
              <a:t>i</a:t>
            </a:r>
            <a:r>
              <a:rPr sz="2200" dirty="0" smtClean="0"/>
              <a:t>; </a:t>
            </a:r>
            <a:r>
              <a:rPr sz="2200" dirty="0" err="1"/>
              <a:t>iniciace</a:t>
            </a:r>
            <a:r>
              <a:rPr sz="2200" dirty="0"/>
              <a:t>, </a:t>
            </a:r>
            <a:r>
              <a:rPr sz="2200" dirty="0" err="1"/>
              <a:t>plánování</a:t>
            </a:r>
            <a:r>
              <a:rPr sz="2200" dirty="0"/>
              <a:t> a </a:t>
            </a:r>
            <a:r>
              <a:rPr sz="2200" dirty="0" err="1"/>
              <a:t>organizace</a:t>
            </a:r>
            <a:r>
              <a:rPr sz="2200" dirty="0"/>
              <a:t>; </a:t>
            </a:r>
            <a:r>
              <a:rPr sz="2200" dirty="0" err="1"/>
              <a:t>tvorby</a:t>
            </a:r>
            <a:r>
              <a:rPr sz="2200" dirty="0"/>
              <a:t> </a:t>
            </a:r>
            <a:r>
              <a:rPr sz="2200" dirty="0" err="1"/>
              <a:t>soudů</a:t>
            </a:r>
            <a:r>
              <a:rPr sz="2200" dirty="0"/>
              <a:t> a </a:t>
            </a:r>
            <a:r>
              <a:rPr sz="2200" dirty="0" err="1"/>
              <a:t>úsudků</a:t>
            </a:r>
            <a:r>
              <a:rPr sz="2200" dirty="0"/>
              <a:t>; </a:t>
            </a:r>
            <a:r>
              <a:rPr sz="2200" dirty="0" err="1"/>
              <a:t>myšlení</a:t>
            </a:r>
            <a:r>
              <a:rPr sz="2200" dirty="0"/>
              <a:t> a </a:t>
            </a:r>
            <a:r>
              <a:rPr sz="2200" dirty="0" err="1"/>
              <a:t>abstrakce</a:t>
            </a:r>
            <a:r>
              <a:rPr sz="2200" dirty="0"/>
              <a:t>; </a:t>
            </a:r>
            <a:r>
              <a:rPr sz="2200" dirty="0" err="1"/>
              <a:t>seberegulace</a:t>
            </a:r>
            <a:r>
              <a:rPr sz="2200" dirty="0"/>
              <a:t>, </a:t>
            </a:r>
            <a:r>
              <a:rPr sz="2200" dirty="0" err="1"/>
              <a:t>selektivní</a:t>
            </a:r>
            <a:r>
              <a:rPr sz="2200" dirty="0"/>
              <a:t> </a:t>
            </a:r>
            <a:r>
              <a:rPr sz="2200" dirty="0" err="1"/>
              <a:t>inhibice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u</a:t>
            </a:r>
            <a:r>
              <a:rPr sz="2200" dirty="0" err="1" smtClean="0"/>
              <a:t>možňují</a:t>
            </a:r>
            <a:r>
              <a:rPr sz="2200" dirty="0" smtClean="0"/>
              <a:t> </a:t>
            </a:r>
            <a:r>
              <a:rPr sz="2200" dirty="0" err="1"/>
              <a:t>nám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 </a:t>
            </a:r>
            <a:r>
              <a:rPr sz="2200" dirty="0" err="1"/>
              <a:t>začít</a:t>
            </a:r>
            <a:r>
              <a:rPr sz="2200" dirty="0"/>
              <a:t> a </a:t>
            </a:r>
            <a:r>
              <a:rPr sz="2200" dirty="0" err="1"/>
              <a:t>ukončit</a:t>
            </a:r>
            <a:r>
              <a:rPr sz="2200" dirty="0"/>
              <a:t>, </a:t>
            </a:r>
            <a:r>
              <a:rPr sz="2200" dirty="0" err="1"/>
              <a:t>přizpůsobit</a:t>
            </a:r>
            <a:r>
              <a:rPr sz="2200" dirty="0"/>
              <a:t> </a:t>
            </a:r>
            <a:r>
              <a:rPr sz="2200" dirty="0" err="1"/>
              <a:t>novým</a:t>
            </a:r>
            <a:r>
              <a:rPr sz="2200" dirty="0"/>
              <a:t> </a:t>
            </a:r>
            <a:r>
              <a:rPr sz="2200" dirty="0" err="1"/>
              <a:t>podmínkám</a:t>
            </a:r>
            <a:r>
              <a:rPr sz="2200" dirty="0"/>
              <a:t>, </a:t>
            </a:r>
            <a:r>
              <a:rPr sz="2200" dirty="0" err="1"/>
              <a:t>změnit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potřeby</a:t>
            </a:r>
            <a:r>
              <a:rPr sz="2200" dirty="0"/>
              <a:t> </a:t>
            </a:r>
            <a:r>
              <a:rPr sz="2200" dirty="0" err="1"/>
              <a:t>strategii</a:t>
            </a:r>
            <a:r>
              <a:rPr sz="2200" dirty="0"/>
              <a:t>, aby </a:t>
            </a:r>
            <a:r>
              <a:rPr sz="2200" dirty="0" err="1"/>
              <a:t>jednání</a:t>
            </a:r>
            <a:r>
              <a:rPr sz="2200" dirty="0"/>
              <a:t> </a:t>
            </a:r>
            <a:r>
              <a:rPr sz="2200" dirty="0" err="1"/>
              <a:t>bylo</a:t>
            </a:r>
            <a:r>
              <a:rPr sz="2200" dirty="0"/>
              <a:t> </a:t>
            </a:r>
            <a:r>
              <a:rPr sz="2200" dirty="0" err="1"/>
              <a:t>smysluplné</a:t>
            </a:r>
            <a:r>
              <a:rPr sz="2200" dirty="0"/>
              <a:t> a </a:t>
            </a:r>
            <a:r>
              <a:rPr sz="2200" dirty="0" err="1"/>
              <a:t>úspěšné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e</a:t>
            </a:r>
            <a:r>
              <a:rPr sz="2200" dirty="0" err="1" smtClean="0"/>
              <a:t>xekutivní</a:t>
            </a:r>
            <a:r>
              <a:rPr sz="2200" dirty="0" smtClean="0"/>
              <a:t> </a:t>
            </a:r>
            <a:r>
              <a:rPr sz="2200" dirty="0" err="1"/>
              <a:t>dysfce</a:t>
            </a:r>
            <a:r>
              <a:rPr sz="2200" dirty="0"/>
              <a:t> </a:t>
            </a:r>
            <a:r>
              <a:rPr lang="cs-CZ" sz="2200" dirty="0" smtClean="0"/>
              <a:t>se </a:t>
            </a:r>
            <a:r>
              <a:rPr sz="2200" dirty="0" err="1" smtClean="0"/>
              <a:t>velmi</a:t>
            </a:r>
            <a:r>
              <a:rPr sz="2200" dirty="0" smtClean="0"/>
              <a:t> </a:t>
            </a:r>
            <a:r>
              <a:rPr sz="2200" dirty="0" err="1" smtClean="0"/>
              <a:t>čast</a:t>
            </a:r>
            <a:r>
              <a:rPr lang="cs-CZ" sz="2200" dirty="0" smtClean="0"/>
              <a:t>o</a:t>
            </a:r>
            <a:r>
              <a:rPr sz="2200" dirty="0" smtClean="0"/>
              <a:t> </a:t>
            </a:r>
            <a:r>
              <a:rPr sz="2200" dirty="0" err="1"/>
              <a:t>projeví</a:t>
            </a:r>
            <a:r>
              <a:rPr sz="2200" dirty="0"/>
              <a:t> </a:t>
            </a:r>
            <a:r>
              <a:rPr sz="2200" dirty="0" err="1" smtClean="0"/>
              <a:t>kognitivním</a:t>
            </a:r>
            <a:r>
              <a:rPr sz="2200" dirty="0" smtClean="0"/>
              <a:t> </a:t>
            </a:r>
            <a:r>
              <a:rPr sz="2200" dirty="0" err="1" smtClean="0"/>
              <a:t>oslabením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iniciací</a:t>
            </a:r>
            <a:r>
              <a:rPr sz="2200" dirty="0" smtClean="0"/>
              <a:t>/</a:t>
            </a:r>
            <a:r>
              <a:rPr sz="2200" dirty="0" err="1" smtClean="0"/>
              <a:t>potlačením</a:t>
            </a:r>
            <a:r>
              <a:rPr sz="2200" dirty="0" smtClean="0"/>
              <a:t> </a:t>
            </a:r>
            <a:r>
              <a:rPr sz="2200" dirty="0" err="1"/>
              <a:t>odpovědi</a:t>
            </a:r>
            <a:r>
              <a:rPr sz="2200" dirty="0"/>
              <a:t>, </a:t>
            </a:r>
            <a:r>
              <a:rPr sz="2200" dirty="0" err="1"/>
              <a:t>sníženou</a:t>
            </a:r>
            <a:r>
              <a:rPr sz="2200" dirty="0"/>
              <a:t> </a:t>
            </a:r>
            <a:r>
              <a:rPr sz="2200" dirty="0" err="1"/>
              <a:t>schopností</a:t>
            </a:r>
            <a:r>
              <a:rPr sz="2200" dirty="0"/>
              <a:t> </a:t>
            </a:r>
            <a:r>
              <a:rPr sz="2200" dirty="0" err="1"/>
              <a:t>udržet</a:t>
            </a:r>
            <a:r>
              <a:rPr sz="2200" dirty="0"/>
              <a:t> a </a:t>
            </a:r>
            <a:r>
              <a:rPr sz="2200" dirty="0" err="1"/>
              <a:t>změnit</a:t>
            </a:r>
            <a:r>
              <a:rPr sz="2200" dirty="0"/>
              <a:t> </a:t>
            </a:r>
            <a:r>
              <a:rPr sz="2200" dirty="0" err="1"/>
              <a:t>činnost</a:t>
            </a:r>
            <a:r>
              <a:rPr sz="2200" dirty="0"/>
              <a:t>, </a:t>
            </a:r>
            <a:r>
              <a:rPr sz="2200" dirty="0" err="1"/>
              <a:t>oslabenou</a:t>
            </a:r>
            <a:r>
              <a:rPr sz="2200" dirty="0"/>
              <a:t> </a:t>
            </a:r>
            <a:r>
              <a:rPr sz="2200" dirty="0" err="1"/>
              <a:t>schopností</a:t>
            </a:r>
            <a:r>
              <a:rPr sz="2200" dirty="0"/>
              <a:t> </a:t>
            </a:r>
            <a:r>
              <a:rPr sz="2200" dirty="0" err="1"/>
              <a:t>tvorby</a:t>
            </a:r>
            <a:r>
              <a:rPr sz="2200" dirty="0"/>
              <a:t> </a:t>
            </a:r>
            <a:r>
              <a:rPr sz="2200" dirty="0" err="1"/>
              <a:t>pojmů</a:t>
            </a:r>
            <a:r>
              <a:rPr sz="2200" dirty="0"/>
              <a:t>, </a:t>
            </a:r>
            <a:r>
              <a:rPr sz="2200" dirty="0" err="1"/>
              <a:t>řešení</a:t>
            </a:r>
            <a:r>
              <a:rPr sz="2200" dirty="0"/>
              <a:t> </a:t>
            </a:r>
            <a:r>
              <a:rPr sz="2200" dirty="0" err="1"/>
              <a:t>problémů</a:t>
            </a:r>
            <a:r>
              <a:rPr sz="2200" dirty="0"/>
              <a:t> a </a:t>
            </a:r>
            <a:r>
              <a:rPr sz="2200" dirty="0" err="1"/>
              <a:t>plánování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b</a:t>
            </a:r>
            <a:r>
              <a:rPr sz="2200" dirty="0" err="1" smtClean="0"/>
              <a:t>ehaviorálně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projevují</a:t>
            </a:r>
            <a:r>
              <a:rPr sz="2200" dirty="0"/>
              <a:t> </a:t>
            </a:r>
            <a:r>
              <a:rPr sz="2200" dirty="0" err="1" smtClean="0"/>
              <a:t>hypoaktivitou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nízkou</a:t>
            </a:r>
            <a:r>
              <a:rPr sz="2200" dirty="0"/>
              <a:t> </a:t>
            </a:r>
            <a:r>
              <a:rPr sz="2200" dirty="0" err="1"/>
              <a:t>motivací</a:t>
            </a:r>
            <a:r>
              <a:rPr sz="2200" dirty="0"/>
              <a:t>, </a:t>
            </a:r>
            <a:r>
              <a:rPr sz="2200" dirty="0" err="1"/>
              <a:t>apatií</a:t>
            </a:r>
            <a:r>
              <a:rPr sz="2200" dirty="0"/>
              <a:t>, </a:t>
            </a:r>
            <a:r>
              <a:rPr sz="2200" dirty="0" err="1"/>
              <a:t>abulií</a:t>
            </a:r>
            <a:r>
              <a:rPr sz="2200" dirty="0"/>
              <a:t>, </a:t>
            </a:r>
            <a:r>
              <a:rPr sz="2200" dirty="0" err="1"/>
              <a:t>oploštělou</a:t>
            </a:r>
            <a:r>
              <a:rPr sz="2200" dirty="0"/>
              <a:t> </a:t>
            </a:r>
            <a:r>
              <a:rPr sz="2200" dirty="0" err="1"/>
              <a:t>emotivitou</a:t>
            </a:r>
            <a:r>
              <a:rPr sz="2200" dirty="0"/>
              <a:t>)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hyperaktivitou</a:t>
            </a:r>
            <a:r>
              <a:rPr sz="2200" dirty="0"/>
              <a:t> (</a:t>
            </a:r>
            <a:r>
              <a:rPr sz="2200" dirty="0" err="1"/>
              <a:t>impulzivitou</a:t>
            </a:r>
            <a:r>
              <a:rPr sz="2200" dirty="0"/>
              <a:t>, </a:t>
            </a:r>
            <a:r>
              <a:rPr sz="2200" dirty="0" err="1"/>
              <a:t>desinhibicí</a:t>
            </a:r>
            <a:r>
              <a:rPr sz="2200" dirty="0"/>
              <a:t>, </a:t>
            </a:r>
            <a:r>
              <a:rPr sz="2200" dirty="0" err="1"/>
              <a:t>iritabilitou</a:t>
            </a:r>
            <a:r>
              <a:rPr sz="2200" dirty="0"/>
              <a:t>, </a:t>
            </a:r>
            <a:r>
              <a:rPr sz="2200" dirty="0" err="1"/>
              <a:t>roztržitostí</a:t>
            </a:r>
            <a:r>
              <a:rPr sz="2200" dirty="0"/>
              <a:t>,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labilitou</a:t>
            </a:r>
            <a:r>
              <a:rPr sz="2200" dirty="0"/>
              <a:t>)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d</a:t>
            </a:r>
            <a:r>
              <a:rPr sz="2200" dirty="0" err="1" smtClean="0"/>
              <a:t>otazník</a:t>
            </a:r>
            <a:r>
              <a:rPr sz="2200" dirty="0" smtClean="0"/>
              <a:t> </a:t>
            </a:r>
            <a:r>
              <a:rPr sz="2200" dirty="0"/>
              <a:t>pro </a:t>
            </a:r>
            <a:r>
              <a:rPr sz="2200" dirty="0" err="1"/>
              <a:t>rodinné</a:t>
            </a:r>
            <a:r>
              <a:rPr sz="2200" dirty="0"/>
              <a:t> </a:t>
            </a:r>
            <a:r>
              <a:rPr sz="2200" dirty="0" err="1"/>
              <a:t>příslušníky</a:t>
            </a:r>
            <a:r>
              <a:rPr sz="2200" dirty="0"/>
              <a:t> </a:t>
            </a:r>
            <a:r>
              <a:rPr sz="2200" dirty="0" smtClean="0"/>
              <a:t>Front</a:t>
            </a:r>
            <a:r>
              <a:rPr lang="cs-CZ" sz="2200" dirty="0" smtClean="0"/>
              <a:t>al</a:t>
            </a:r>
            <a:r>
              <a:rPr sz="2200" dirty="0" smtClean="0"/>
              <a:t> </a:t>
            </a:r>
            <a:r>
              <a:rPr sz="2200" dirty="0"/>
              <a:t>Systems Behavior Scale (2001) </a:t>
            </a:r>
            <a:r>
              <a:rPr sz="2200" dirty="0" err="1"/>
              <a:t>nebo</a:t>
            </a:r>
            <a:r>
              <a:rPr sz="2200" dirty="0"/>
              <a:t> Behavior Rating Inventory of Executive Function (2000) - forma pro </a:t>
            </a:r>
            <a:r>
              <a:rPr sz="2200" dirty="0" err="1"/>
              <a:t>rodiče</a:t>
            </a:r>
            <a:r>
              <a:rPr sz="2200" dirty="0"/>
              <a:t>, </a:t>
            </a:r>
            <a:r>
              <a:rPr sz="2200" dirty="0" err="1"/>
              <a:t>učitele</a:t>
            </a:r>
            <a:r>
              <a:rPr sz="2200" dirty="0"/>
              <a:t>, </a:t>
            </a:r>
            <a:r>
              <a:rPr sz="2200" dirty="0" err="1"/>
              <a:t>sebehodnocení</a:t>
            </a:r>
            <a:r>
              <a:rPr sz="2200" dirty="0"/>
              <a:t> pro </a:t>
            </a:r>
            <a:r>
              <a:rPr sz="2200" dirty="0" err="1"/>
              <a:t>děti</a:t>
            </a:r>
            <a:r>
              <a:rPr sz="2200" dirty="0"/>
              <a:t> a </a:t>
            </a:r>
            <a:r>
              <a:rPr sz="2200" dirty="0" err="1"/>
              <a:t>adolescenty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isconsin Card Sorting Test WCST…"/>
          <p:cNvSpPr txBox="1">
            <a:spLocks noGrp="1"/>
          </p:cNvSpPr>
          <p:nvPr>
            <p:ph type="body" idx="1"/>
          </p:nvPr>
        </p:nvSpPr>
        <p:spPr>
          <a:xfrm>
            <a:off x="952500" y="2320327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Wisconsin Card Sorting Test </a:t>
            </a:r>
            <a:r>
              <a:rPr lang="cs-CZ" sz="2200" dirty="0" smtClean="0"/>
              <a:t>(</a:t>
            </a:r>
            <a:r>
              <a:rPr sz="2200" dirty="0" smtClean="0"/>
              <a:t>WCST</a:t>
            </a:r>
            <a:r>
              <a:rPr lang="cs-CZ" sz="2200" dirty="0" smtClean="0"/>
              <a:t>)</a:t>
            </a:r>
            <a:endParaRPr sz="2200" dirty="0"/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Go/No-Go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Halstead Categories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 err="1"/>
              <a:t>Porteus</a:t>
            </a:r>
            <a:r>
              <a:rPr sz="2200" dirty="0"/>
              <a:t> Labyrinth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Benton Word Fluency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Stroop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Tower of London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Design Fluency Test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rPr sz="2200" dirty="0"/>
              <a:t>Frontal </a:t>
            </a:r>
            <a:r>
              <a:rPr sz="2200" dirty="0" smtClean="0"/>
              <a:t>Assessment </a:t>
            </a:r>
            <a:r>
              <a:rPr sz="2200" dirty="0"/>
              <a:t>Battery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iagnostika poruch řeči a jazyka"/>
          <p:cNvSpPr txBox="1">
            <a:spLocks noGrp="1"/>
          </p:cNvSpPr>
          <p:nvPr>
            <p:ph type="title"/>
          </p:nvPr>
        </p:nvSpPr>
        <p:spPr>
          <a:xfrm>
            <a:off x="3434634" y="24684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</a:t>
            </a:r>
            <a:r>
              <a:rPr sz="4800" dirty="0" err="1"/>
              <a:t>řeči</a:t>
            </a:r>
            <a:r>
              <a:rPr sz="4800" dirty="0"/>
              <a:t> a </a:t>
            </a:r>
            <a:r>
              <a:rPr sz="4800" dirty="0" err="1"/>
              <a:t>jazyka</a:t>
            </a:r>
            <a:endParaRPr sz="4800" dirty="0"/>
          </a:p>
        </p:txBody>
      </p:sp>
      <p:sp>
        <p:nvSpPr>
          <p:cNvPr id="185" name="Afázie- asi u 1/3 pacientů; velmi častý důsledek ischemických příhod levé střední mozkové tepny, postihující perisylvijské oblasti (Brocovo a Wernickeovo centrum a fasciculus arcuatus)…"/>
          <p:cNvSpPr txBox="1">
            <a:spLocks noGrp="1"/>
          </p:cNvSpPr>
          <p:nvPr>
            <p:ph type="body" idx="1"/>
          </p:nvPr>
        </p:nvSpPr>
        <p:spPr>
          <a:xfrm>
            <a:off x="345989" y="1986963"/>
            <a:ext cx="12381470" cy="70952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/>
              <a:t>a</a:t>
            </a:r>
            <a:r>
              <a:rPr sz="2200" b="1" dirty="0" err="1" smtClean="0"/>
              <a:t>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asi</a:t>
            </a:r>
            <a:r>
              <a:rPr sz="2200" dirty="0"/>
              <a:t> u 1/3 </a:t>
            </a:r>
            <a:r>
              <a:rPr sz="2200" dirty="0" err="1"/>
              <a:t>pacientů</a:t>
            </a:r>
            <a:r>
              <a:rPr sz="2200" dirty="0"/>
              <a:t>;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častý</a:t>
            </a:r>
            <a:r>
              <a:rPr sz="2200" dirty="0"/>
              <a:t>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ischemických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 </a:t>
            </a:r>
            <a:r>
              <a:rPr sz="2200" dirty="0" err="1"/>
              <a:t>levé</a:t>
            </a:r>
            <a:r>
              <a:rPr sz="2200" dirty="0"/>
              <a:t> </a:t>
            </a:r>
            <a:r>
              <a:rPr sz="2200" dirty="0" err="1"/>
              <a:t>střední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tepny</a:t>
            </a:r>
            <a:r>
              <a:rPr sz="2200" dirty="0"/>
              <a:t>, </a:t>
            </a:r>
            <a:r>
              <a:rPr sz="2200" dirty="0" err="1"/>
              <a:t>postihující</a:t>
            </a:r>
            <a:r>
              <a:rPr sz="2200" dirty="0"/>
              <a:t> </a:t>
            </a:r>
            <a:r>
              <a:rPr sz="2200" dirty="0" err="1"/>
              <a:t>perisylvijské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Brocovo</a:t>
            </a:r>
            <a:r>
              <a:rPr sz="2200" dirty="0"/>
              <a:t> a </a:t>
            </a:r>
            <a:r>
              <a:rPr sz="2200" dirty="0" err="1"/>
              <a:t>Wernickeovo</a:t>
            </a:r>
            <a:r>
              <a:rPr sz="2200" dirty="0"/>
              <a:t> centrum a fasciculus </a:t>
            </a:r>
            <a:r>
              <a:rPr sz="2200" dirty="0" err="1"/>
              <a:t>arcuatus</a:t>
            </a:r>
            <a:r>
              <a:rPr sz="2200" dirty="0"/>
              <a:t>)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dirty="0" smtClean="0"/>
              <a:t>j</a:t>
            </a:r>
            <a:r>
              <a:rPr sz="2200" dirty="0" smtClean="0"/>
              <a:t>e </a:t>
            </a:r>
            <a:r>
              <a:rPr sz="2200" dirty="0" err="1"/>
              <a:t>definována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postižení</a:t>
            </a:r>
            <a:r>
              <a:rPr sz="2200" dirty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vyjadřování</a:t>
            </a:r>
            <a:r>
              <a:rPr sz="2200" dirty="0"/>
              <a:t>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mluvenému</a:t>
            </a:r>
            <a:r>
              <a:rPr sz="2200" dirty="0"/>
              <a:t> </a:t>
            </a:r>
            <a:r>
              <a:rPr sz="2200" dirty="0" err="1"/>
              <a:t>slovu</a:t>
            </a:r>
            <a:r>
              <a:rPr sz="2200" dirty="0"/>
              <a:t>,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CNS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sz="2200" b="1" dirty="0" err="1" smtClean="0"/>
              <a:t>Brocov</a:t>
            </a:r>
            <a:r>
              <a:rPr lang="cs-CZ" sz="2200" b="1" dirty="0" smtClean="0"/>
              <a:t>a</a:t>
            </a:r>
            <a:r>
              <a:rPr sz="2200" b="1" dirty="0" smtClean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</a:t>
            </a:r>
            <a:r>
              <a:rPr sz="2200" dirty="0" err="1"/>
              <a:t>hledání</a:t>
            </a:r>
            <a:r>
              <a:rPr sz="2200" dirty="0"/>
              <a:t> </a:t>
            </a:r>
            <a:r>
              <a:rPr sz="2200" dirty="0" err="1"/>
              <a:t>výrazů</a:t>
            </a:r>
            <a:r>
              <a:rPr sz="2200" dirty="0"/>
              <a:t>,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opakování</a:t>
            </a:r>
            <a:r>
              <a:rPr sz="2200" dirty="0"/>
              <a:t>, </a:t>
            </a:r>
            <a:r>
              <a:rPr sz="2200" dirty="0" err="1"/>
              <a:t>agramatismy</a:t>
            </a:r>
            <a:r>
              <a:rPr sz="2200" dirty="0"/>
              <a:t>, </a:t>
            </a:r>
            <a:r>
              <a:rPr sz="2200" dirty="0" err="1"/>
              <a:t>nerozhodnost</a:t>
            </a:r>
            <a:r>
              <a:rPr sz="2200" dirty="0"/>
              <a:t>, </a:t>
            </a:r>
            <a:r>
              <a:rPr sz="2200" dirty="0" err="1"/>
              <a:t>neplynulá</a:t>
            </a:r>
            <a:r>
              <a:rPr sz="2200" dirty="0"/>
              <a:t> </a:t>
            </a:r>
            <a:r>
              <a:rPr sz="2200" dirty="0" err="1"/>
              <a:t>řeč</a:t>
            </a:r>
            <a:r>
              <a:rPr sz="2200" dirty="0"/>
              <a:t>, </a:t>
            </a:r>
            <a:r>
              <a:rPr sz="2200" dirty="0" err="1"/>
              <a:t>latence</a:t>
            </a:r>
            <a:r>
              <a:rPr sz="2200" dirty="0"/>
              <a:t>, </a:t>
            </a:r>
            <a:r>
              <a:rPr sz="2200" dirty="0" err="1"/>
              <a:t>fonemické</a:t>
            </a:r>
            <a:r>
              <a:rPr sz="2200" dirty="0"/>
              <a:t> </a:t>
            </a:r>
            <a:r>
              <a:rPr sz="2200" dirty="0" err="1"/>
              <a:t>parafázie</a:t>
            </a:r>
            <a:r>
              <a:rPr sz="2200" dirty="0"/>
              <a:t>,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apraxie</a:t>
            </a:r>
            <a:r>
              <a:rPr sz="2200" dirty="0"/>
              <a:t>, je </a:t>
            </a:r>
            <a:r>
              <a:rPr sz="2200" dirty="0" err="1"/>
              <a:t>zachováno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; </a:t>
            </a:r>
            <a:r>
              <a:rPr sz="2200" dirty="0" err="1"/>
              <a:t>řeč</a:t>
            </a:r>
            <a:r>
              <a:rPr sz="2200" dirty="0"/>
              <a:t> je </a:t>
            </a:r>
            <a:r>
              <a:rPr sz="2200" dirty="0" err="1"/>
              <a:t>telegrafická</a:t>
            </a:r>
            <a:r>
              <a:rPr sz="2200" dirty="0"/>
              <a:t>, s </a:t>
            </a:r>
            <a:r>
              <a:rPr sz="2200" dirty="0" err="1"/>
              <a:t>vynecháváním</a:t>
            </a:r>
            <a:r>
              <a:rPr sz="2200" dirty="0"/>
              <a:t> </a:t>
            </a:r>
            <a:r>
              <a:rPr sz="2200" dirty="0" err="1"/>
              <a:t>prvků</a:t>
            </a:r>
            <a:r>
              <a:rPr sz="2200" dirty="0"/>
              <a:t>, </a:t>
            </a:r>
            <a:r>
              <a:rPr sz="2200" dirty="0" err="1"/>
              <a:t>předložek</a:t>
            </a:r>
            <a:r>
              <a:rPr sz="2200" dirty="0"/>
              <a:t>, </a:t>
            </a:r>
            <a:r>
              <a:rPr sz="2200" dirty="0" err="1"/>
              <a:t>spojek</a:t>
            </a:r>
            <a:r>
              <a:rPr sz="2200" dirty="0"/>
              <a:t> a </a:t>
            </a:r>
            <a:r>
              <a:rPr sz="2200" dirty="0" err="1"/>
              <a:t>někdy</a:t>
            </a:r>
            <a:r>
              <a:rPr sz="2200" dirty="0"/>
              <a:t> </a:t>
            </a:r>
            <a:r>
              <a:rPr sz="2200" dirty="0" err="1"/>
              <a:t>sloves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sz="2200" b="1" dirty="0" err="1"/>
              <a:t>Wernickeova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r>
              <a:rPr sz="2200" b="1" dirty="0"/>
              <a:t> (</a:t>
            </a:r>
            <a:r>
              <a:rPr sz="2200" b="1" dirty="0" err="1"/>
              <a:t>senzorická</a:t>
            </a:r>
            <a:r>
              <a:rPr sz="2200" b="1" dirty="0" smtClean="0"/>
              <a:t>)</a:t>
            </a:r>
            <a:r>
              <a:rPr lang="cs-CZ" sz="2200" b="1" dirty="0" smtClean="0"/>
              <a:t> </a:t>
            </a:r>
            <a:r>
              <a:rPr sz="2200" dirty="0" smtClean="0"/>
              <a:t>-</a:t>
            </a:r>
            <a:r>
              <a:rPr sz="2200" b="1" dirty="0" smtClean="0"/>
              <a:t> </a:t>
            </a:r>
            <a:r>
              <a:rPr sz="2200" dirty="0" err="1"/>
              <a:t>řeč</a:t>
            </a:r>
            <a:r>
              <a:rPr sz="2200" dirty="0"/>
              <a:t> je </a:t>
            </a:r>
            <a:r>
              <a:rPr sz="2200" dirty="0" err="1"/>
              <a:t>fluentní</a:t>
            </a:r>
            <a:r>
              <a:rPr sz="2200" dirty="0"/>
              <a:t>, </a:t>
            </a:r>
            <a:r>
              <a:rPr sz="2200" dirty="0" err="1"/>
              <a:t>vyskytují</a:t>
            </a:r>
            <a:r>
              <a:rPr sz="2200" dirty="0"/>
              <a:t> se </a:t>
            </a:r>
            <a:r>
              <a:rPr sz="2200" dirty="0" err="1"/>
              <a:t>parafázie</a:t>
            </a:r>
            <a:r>
              <a:rPr sz="2200" dirty="0"/>
              <a:t> a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, </a:t>
            </a:r>
            <a:r>
              <a:rPr sz="2200" dirty="0" err="1"/>
              <a:t>opakování</a:t>
            </a:r>
            <a:r>
              <a:rPr sz="2200" dirty="0"/>
              <a:t> a </a:t>
            </a:r>
            <a:r>
              <a:rPr sz="2200" dirty="0" err="1"/>
              <a:t>pojmenování</a:t>
            </a:r>
            <a:r>
              <a:rPr sz="2200" dirty="0"/>
              <a:t> , </a:t>
            </a:r>
            <a:r>
              <a:rPr sz="2200" dirty="0" err="1"/>
              <a:t>včetně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</a:t>
            </a:r>
            <a:r>
              <a:rPr sz="2200" dirty="0" err="1"/>
              <a:t>čtení</a:t>
            </a:r>
            <a:r>
              <a:rPr sz="2200" dirty="0"/>
              <a:t> a </a:t>
            </a:r>
            <a:r>
              <a:rPr sz="2200" dirty="0" err="1"/>
              <a:t>psaní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ondukční</a:t>
            </a:r>
            <a:r>
              <a:rPr sz="2200" b="1" dirty="0" smtClean="0"/>
              <a:t> </a:t>
            </a:r>
            <a:r>
              <a:rPr sz="2200" b="1" dirty="0" err="1"/>
              <a:t>afázie</a:t>
            </a:r>
            <a:r>
              <a:rPr sz="2200" b="1" dirty="0"/>
              <a:t> </a:t>
            </a:r>
            <a:r>
              <a:rPr sz="2200" dirty="0"/>
              <a:t>(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fasciculus </a:t>
            </a:r>
            <a:r>
              <a:rPr sz="2200" dirty="0" err="1"/>
              <a:t>arcuatus</a:t>
            </a:r>
            <a:r>
              <a:rPr sz="2200" dirty="0" smtClean="0"/>
              <a:t>)-</a:t>
            </a:r>
            <a:r>
              <a:rPr lang="cs-CZ" sz="2200" dirty="0" smtClean="0"/>
              <a:t> </a:t>
            </a:r>
            <a:r>
              <a:rPr sz="2200" dirty="0" err="1" smtClean="0"/>
              <a:t>poruchy</a:t>
            </a:r>
            <a:r>
              <a:rPr sz="2200" dirty="0" smtClean="0"/>
              <a:t> </a:t>
            </a:r>
            <a:r>
              <a:rPr sz="2200" dirty="0" err="1"/>
              <a:t>opakování</a:t>
            </a:r>
            <a:r>
              <a:rPr sz="2200" dirty="0"/>
              <a:t>, s </a:t>
            </a:r>
            <a:r>
              <a:rPr sz="2200" dirty="0" err="1"/>
              <a:t>relativně</a:t>
            </a:r>
            <a:r>
              <a:rPr sz="2200" dirty="0"/>
              <a:t> </a:t>
            </a:r>
            <a:r>
              <a:rPr sz="2200" dirty="0" err="1"/>
              <a:t>kontaktním</a:t>
            </a:r>
            <a:r>
              <a:rPr sz="2200" dirty="0"/>
              <a:t> </a:t>
            </a:r>
            <a:r>
              <a:rPr sz="2200" dirty="0" err="1"/>
              <a:t>porozuměním</a:t>
            </a:r>
            <a:r>
              <a:rPr sz="2200" dirty="0"/>
              <a:t> a </a:t>
            </a:r>
            <a:r>
              <a:rPr sz="2200" dirty="0" err="1"/>
              <a:t>fluencí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b="1" dirty="0" err="1" smtClean="0"/>
              <a:t>t</a:t>
            </a:r>
            <a:r>
              <a:rPr sz="2200" b="1" dirty="0" err="1" smtClean="0"/>
              <a:t>ranskortikální</a:t>
            </a:r>
            <a:r>
              <a:rPr sz="2200" b="1" dirty="0" smtClean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(</a:t>
            </a:r>
            <a:r>
              <a:rPr sz="2200" dirty="0" err="1"/>
              <a:t>diskonekční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) 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asociačních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center;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motorická</a:t>
            </a:r>
            <a:r>
              <a:rPr sz="2200" b="1" dirty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spontánnosti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a </a:t>
            </a:r>
            <a:r>
              <a:rPr sz="2200" dirty="0" err="1"/>
              <a:t>psaní</a:t>
            </a:r>
            <a:r>
              <a:rPr sz="2200" dirty="0"/>
              <a:t> s </a:t>
            </a:r>
            <a:r>
              <a:rPr sz="2200" dirty="0" err="1"/>
              <a:t>intaktním</a:t>
            </a:r>
            <a:r>
              <a:rPr sz="2200" dirty="0"/>
              <a:t> </a:t>
            </a:r>
            <a:r>
              <a:rPr sz="2200" dirty="0" err="1"/>
              <a:t>porozuměním</a:t>
            </a:r>
            <a:r>
              <a:rPr sz="2200" dirty="0"/>
              <a:t> a </a:t>
            </a:r>
            <a:r>
              <a:rPr sz="2200" dirty="0" err="1"/>
              <a:t>opakováním</a:t>
            </a:r>
            <a:r>
              <a:rPr sz="2200" dirty="0"/>
              <a:t>;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senzorická</a:t>
            </a:r>
            <a:r>
              <a:rPr sz="2200" b="1" dirty="0"/>
              <a:t> </a:t>
            </a:r>
            <a:r>
              <a:rPr sz="2200" b="1" dirty="0" err="1" smtClean="0"/>
              <a:t>afázie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relativně</a:t>
            </a:r>
            <a:r>
              <a:rPr sz="2200" dirty="0"/>
              <a:t> </a:t>
            </a:r>
            <a:r>
              <a:rPr sz="2200" dirty="0" err="1"/>
              <a:t>fluentní</a:t>
            </a:r>
            <a:r>
              <a:rPr sz="2200" dirty="0"/>
              <a:t> </a:t>
            </a:r>
            <a:r>
              <a:rPr sz="2200" dirty="0" err="1"/>
              <a:t>řeč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s </a:t>
            </a:r>
            <a:r>
              <a:rPr sz="2200" dirty="0" err="1"/>
              <a:t>parafáziemi</a:t>
            </a:r>
            <a:r>
              <a:rPr sz="2200" dirty="0"/>
              <a:t>, s </a:t>
            </a:r>
            <a:r>
              <a:rPr sz="2200" dirty="0" err="1"/>
              <a:t>intaktním</a:t>
            </a:r>
            <a:r>
              <a:rPr sz="2200" dirty="0"/>
              <a:t> </a:t>
            </a:r>
            <a:r>
              <a:rPr sz="2200" dirty="0" err="1"/>
              <a:t>opakováním</a:t>
            </a:r>
            <a:r>
              <a:rPr sz="2200" dirty="0"/>
              <a:t> a </a:t>
            </a:r>
            <a:r>
              <a:rPr sz="2200" dirty="0" err="1"/>
              <a:t>špatným</a:t>
            </a:r>
            <a:r>
              <a:rPr sz="2200" dirty="0"/>
              <a:t> </a:t>
            </a:r>
            <a:r>
              <a:rPr sz="2200" dirty="0" err="1"/>
              <a:t>porozuměním</a:t>
            </a:r>
            <a:endParaRPr sz="22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center- </a:t>
            </a:r>
            <a:r>
              <a:rPr sz="2200" b="1" dirty="0" err="1"/>
              <a:t>globální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endParaRPr sz="2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vykle spontánní zlepšení během prvního roku po CMP, u menšiny přetrvává mírná reziduální porucha či permanentní afázie - logopedická péče!!!…"/>
          <p:cNvSpPr txBox="1">
            <a:spLocks noGrp="1"/>
          </p:cNvSpPr>
          <p:nvPr>
            <p:ph type="body" idx="1"/>
          </p:nvPr>
        </p:nvSpPr>
        <p:spPr>
          <a:xfrm>
            <a:off x="197709" y="1615991"/>
            <a:ext cx="12653318" cy="83929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o</a:t>
            </a:r>
            <a:r>
              <a:rPr sz="2200" dirty="0" err="1" smtClean="0"/>
              <a:t>bvykle</a:t>
            </a:r>
            <a:r>
              <a:rPr sz="2200" dirty="0" smtClean="0"/>
              <a:t> </a:t>
            </a:r>
            <a:r>
              <a:rPr sz="2200" dirty="0" err="1"/>
              <a:t>spontánní</a:t>
            </a:r>
            <a:r>
              <a:rPr sz="2200" dirty="0"/>
              <a:t> </a:t>
            </a:r>
            <a:r>
              <a:rPr sz="2200" dirty="0" err="1"/>
              <a:t>zlepšení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prvního</a:t>
            </a:r>
            <a:r>
              <a:rPr sz="2200" dirty="0"/>
              <a:t> </a:t>
            </a:r>
            <a:r>
              <a:rPr sz="2200" dirty="0" err="1"/>
              <a:t>roku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CMP, u </a:t>
            </a:r>
            <a:r>
              <a:rPr sz="2200" dirty="0" err="1"/>
              <a:t>menšiny</a:t>
            </a:r>
            <a:r>
              <a:rPr sz="2200" dirty="0"/>
              <a:t>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mírná</a:t>
            </a:r>
            <a:r>
              <a:rPr sz="2200" dirty="0"/>
              <a:t> </a:t>
            </a:r>
            <a:r>
              <a:rPr sz="2200" dirty="0" err="1"/>
              <a:t>reziduální</a:t>
            </a:r>
            <a:r>
              <a:rPr sz="2200" dirty="0"/>
              <a:t>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permanentní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- </a:t>
            </a:r>
            <a:r>
              <a:rPr sz="2200" dirty="0" err="1"/>
              <a:t>logopedická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!!!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smtClean="0"/>
              <a:t>ú</a:t>
            </a:r>
            <a:r>
              <a:rPr sz="2200" dirty="0" err="1" smtClean="0"/>
              <a:t>kolem</a:t>
            </a:r>
            <a:r>
              <a:rPr sz="2200" dirty="0" smtClean="0"/>
              <a:t> </a:t>
            </a:r>
            <a:r>
              <a:rPr sz="2200" dirty="0"/>
              <a:t>NPS </a:t>
            </a:r>
            <a:r>
              <a:rPr sz="2200" dirty="0" err="1" smtClean="0"/>
              <a:t>vyšetření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zhodnocení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užívání</a:t>
            </a:r>
            <a:r>
              <a:rPr sz="2200" dirty="0"/>
              <a:t>  </a:t>
            </a:r>
            <a:r>
              <a:rPr sz="2200" dirty="0" err="1"/>
              <a:t>slov</a:t>
            </a:r>
            <a:r>
              <a:rPr sz="2200" dirty="0"/>
              <a:t>, </a:t>
            </a:r>
            <a:r>
              <a:rPr sz="2200" dirty="0" err="1"/>
              <a:t>objasnění</a:t>
            </a:r>
            <a:r>
              <a:rPr sz="2200" dirty="0"/>
              <a:t> </a:t>
            </a:r>
            <a:r>
              <a:rPr sz="2200" dirty="0" err="1"/>
              <a:t>typů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obtíží</a:t>
            </a:r>
            <a:r>
              <a:rPr sz="2200" dirty="0"/>
              <a:t> </a:t>
            </a:r>
            <a:r>
              <a:rPr lang="cs-CZ" sz="2200" dirty="0" smtClean="0"/>
              <a:t> </a:t>
            </a:r>
            <a:r>
              <a:rPr sz="2200" dirty="0" smtClean="0"/>
              <a:t>v </a:t>
            </a:r>
            <a:r>
              <a:rPr sz="2200" dirty="0" err="1"/>
              <a:t>pojmenování</a:t>
            </a:r>
            <a:r>
              <a:rPr sz="2200" dirty="0"/>
              <a:t>,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vyšších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 </a:t>
            </a:r>
            <a:r>
              <a:rPr sz="2200" dirty="0" err="1"/>
              <a:t>dokumentace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</a:t>
            </a:r>
            <a:r>
              <a:rPr sz="2200" dirty="0" err="1"/>
              <a:t>času</a:t>
            </a:r>
            <a:endParaRPr sz="2200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b="1" dirty="0" err="1" smtClean="0"/>
              <a:t>ř</a:t>
            </a:r>
            <a:r>
              <a:rPr sz="2200" b="1" dirty="0" err="1" smtClean="0"/>
              <a:t>ada</a:t>
            </a:r>
            <a:r>
              <a:rPr sz="2200" b="1" dirty="0" smtClean="0"/>
              <a:t> </a:t>
            </a:r>
            <a:r>
              <a:rPr sz="2200" b="1" dirty="0" err="1"/>
              <a:t>screeningových</a:t>
            </a:r>
            <a:r>
              <a:rPr sz="2200" b="1" dirty="0"/>
              <a:t> </a:t>
            </a:r>
            <a:r>
              <a:rPr sz="2200" b="1" dirty="0" err="1"/>
              <a:t>metod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Frenchay</a:t>
            </a:r>
            <a:r>
              <a:rPr sz="2200" dirty="0"/>
              <a:t> Aphasia Screening Test (FAST); Mississippi Aphasia Screening Test (MAST)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omplexní</a:t>
            </a:r>
            <a:r>
              <a:rPr sz="2200" b="1" dirty="0" smtClean="0"/>
              <a:t> </a:t>
            </a:r>
            <a:r>
              <a:rPr sz="2200" b="1" dirty="0" err="1"/>
              <a:t>baterie</a:t>
            </a:r>
            <a:r>
              <a:rPr sz="2200" b="1" dirty="0"/>
              <a:t> pro </a:t>
            </a:r>
            <a:r>
              <a:rPr sz="2200" b="1" dirty="0" err="1"/>
              <a:t>vyšetření</a:t>
            </a:r>
            <a:r>
              <a:rPr sz="2200" b="1" dirty="0"/>
              <a:t> </a:t>
            </a:r>
            <a:r>
              <a:rPr sz="2200" b="1" dirty="0" err="1"/>
              <a:t>řeči</a:t>
            </a:r>
            <a:r>
              <a:rPr sz="2200" b="1" dirty="0"/>
              <a:t> a </a:t>
            </a:r>
            <a:r>
              <a:rPr sz="2200" b="1" dirty="0" err="1"/>
              <a:t>jazyka</a:t>
            </a:r>
            <a:endParaRPr sz="2200" b="1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 err="1"/>
              <a:t>Brocova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sz="2200" dirty="0" err="1"/>
              <a:t>Wernickeova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 -  Boston Diagnostic Aphasia Examination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t</a:t>
            </a:r>
            <a:r>
              <a:rPr sz="2200" dirty="0" err="1" smtClean="0"/>
              <a:t>ranskortikální</a:t>
            </a:r>
            <a:r>
              <a:rPr sz="2200" dirty="0" smtClean="0"/>
              <a:t> </a:t>
            </a:r>
            <a:r>
              <a:rPr sz="2200" dirty="0" err="1"/>
              <a:t>motorická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lang="cs-CZ" sz="2200" dirty="0" err="1" smtClean="0"/>
              <a:t>g</a:t>
            </a:r>
            <a:r>
              <a:rPr sz="2200" dirty="0" err="1" smtClean="0"/>
              <a:t>lobální</a:t>
            </a:r>
            <a:r>
              <a:rPr sz="2200" dirty="0" smtClean="0"/>
              <a:t> </a:t>
            </a:r>
            <a:r>
              <a:rPr sz="2200" dirty="0" err="1"/>
              <a:t>afázie</a:t>
            </a:r>
            <a:r>
              <a:rPr sz="2200" dirty="0"/>
              <a:t> - Multilingual Aphasia Examination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t</a:t>
            </a:r>
            <a:r>
              <a:rPr sz="2200" dirty="0" err="1" smtClean="0"/>
              <a:t>ranskortikální</a:t>
            </a:r>
            <a:r>
              <a:rPr sz="2200" dirty="0" smtClean="0"/>
              <a:t> </a:t>
            </a:r>
            <a:r>
              <a:rPr sz="2200" dirty="0" err="1"/>
              <a:t>senzorická</a:t>
            </a:r>
            <a:r>
              <a:rPr sz="2200" dirty="0"/>
              <a:t> </a:t>
            </a:r>
            <a:r>
              <a:rPr sz="2200" dirty="0" err="1"/>
              <a:t>afázie</a:t>
            </a:r>
            <a:r>
              <a:rPr sz="2200" dirty="0"/>
              <a:t>, </a:t>
            </a:r>
            <a:r>
              <a:rPr lang="cs-CZ" sz="2200" dirty="0" err="1" smtClean="0"/>
              <a:t>k</a:t>
            </a:r>
            <a:r>
              <a:rPr sz="2200" dirty="0" err="1" smtClean="0"/>
              <a:t>ondukční</a:t>
            </a:r>
            <a:r>
              <a:rPr sz="2200" dirty="0" smtClean="0"/>
              <a:t> </a:t>
            </a:r>
            <a:r>
              <a:rPr sz="2200" dirty="0" err="1"/>
              <a:t>afázie</a:t>
            </a:r>
            <a:r>
              <a:rPr sz="2200" dirty="0"/>
              <a:t> - Western Aphasia Battery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orozumění</a:t>
            </a:r>
            <a:r>
              <a:rPr sz="2200" dirty="0" smtClean="0"/>
              <a:t> </a:t>
            </a:r>
            <a:r>
              <a:rPr sz="2200" dirty="0"/>
              <a:t>- Token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ojmenování</a:t>
            </a:r>
            <a:r>
              <a:rPr sz="2200" dirty="0" smtClean="0"/>
              <a:t> </a:t>
            </a:r>
            <a:r>
              <a:rPr sz="2200" dirty="0"/>
              <a:t>- Boston Naming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s</a:t>
            </a:r>
            <a:r>
              <a:rPr sz="2200" dirty="0" err="1" smtClean="0"/>
              <a:t>lovník</a:t>
            </a:r>
            <a:r>
              <a:rPr sz="2200" dirty="0" smtClean="0"/>
              <a:t> </a:t>
            </a:r>
            <a:r>
              <a:rPr sz="2200" dirty="0"/>
              <a:t>- Peabody Picture Vocabulary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v</a:t>
            </a:r>
            <a:r>
              <a:rPr sz="2200" dirty="0" err="1" smtClean="0"/>
              <a:t>erbální</a:t>
            </a:r>
            <a:r>
              <a:rPr sz="2200" dirty="0" smtClean="0"/>
              <a:t> </a:t>
            </a:r>
            <a:r>
              <a:rPr sz="2200" dirty="0" err="1"/>
              <a:t>fluence</a:t>
            </a:r>
            <a:r>
              <a:rPr sz="2200" dirty="0"/>
              <a:t> - Controlled Oral Word Association Test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č</a:t>
            </a:r>
            <a:r>
              <a:rPr sz="2200" dirty="0" err="1" smtClean="0"/>
              <a:t>tení</a:t>
            </a:r>
            <a:r>
              <a:rPr sz="2200" dirty="0" smtClean="0"/>
              <a:t> </a:t>
            </a:r>
            <a:r>
              <a:rPr sz="2200" dirty="0"/>
              <a:t>- National Adult Reading Test; Wide Range Achievement Test: Reading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p</a:t>
            </a:r>
            <a:r>
              <a:rPr sz="2200" dirty="0" err="1" smtClean="0"/>
              <a:t>saní</a:t>
            </a:r>
            <a:r>
              <a:rPr sz="2200" dirty="0" smtClean="0"/>
              <a:t> </a:t>
            </a:r>
            <a:r>
              <a:rPr sz="2200" dirty="0"/>
              <a:t>- Boston Diagnostic Aphasia Examination: Cookie Theft Picture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iagnostika paměti a učení"/>
          <p:cNvSpPr txBox="1">
            <a:spLocks noGrp="1"/>
          </p:cNvSpPr>
          <p:nvPr>
            <p:ph type="title"/>
          </p:nvPr>
        </p:nvSpPr>
        <p:spPr>
          <a:xfrm>
            <a:off x="3323420" y="197420"/>
            <a:ext cx="949053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paměti</a:t>
            </a:r>
            <a:r>
              <a:rPr sz="4800" dirty="0"/>
              <a:t> a </a:t>
            </a:r>
            <a:r>
              <a:rPr sz="4800" dirty="0" err="1"/>
              <a:t>učení</a:t>
            </a:r>
            <a:endParaRPr sz="4800" dirty="0"/>
          </a:p>
        </p:txBody>
      </p:sp>
      <p:sp>
        <p:nvSpPr>
          <p:cNvPr id="190" name="Poruchy paměti nejčastější deficit po CMP, asi 50% pacientů v časné fázi a 10-30% pacientů po jednom roce…"/>
          <p:cNvSpPr txBox="1">
            <a:spLocks noGrp="1"/>
          </p:cNvSpPr>
          <p:nvPr>
            <p:ph type="body" idx="1"/>
          </p:nvPr>
        </p:nvSpPr>
        <p:spPr>
          <a:xfrm>
            <a:off x="197708" y="1598138"/>
            <a:ext cx="12406624" cy="7018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</a:t>
            </a:r>
            <a:r>
              <a:rPr sz="2000" dirty="0" err="1"/>
              <a:t>nejčastější</a:t>
            </a:r>
            <a:r>
              <a:rPr sz="2000" dirty="0"/>
              <a:t> deficit </a:t>
            </a:r>
            <a:r>
              <a:rPr sz="2000" dirty="0" err="1"/>
              <a:t>po</a:t>
            </a:r>
            <a:r>
              <a:rPr sz="2000" dirty="0"/>
              <a:t> CMP, </a:t>
            </a:r>
            <a:r>
              <a:rPr sz="2000" dirty="0" err="1"/>
              <a:t>asi</a:t>
            </a:r>
            <a:r>
              <a:rPr sz="2000" dirty="0"/>
              <a:t> 50% </a:t>
            </a:r>
            <a:r>
              <a:rPr sz="2000" dirty="0" err="1"/>
              <a:t>pacientů</a:t>
            </a:r>
            <a:r>
              <a:rPr sz="2000" dirty="0"/>
              <a:t> v </a:t>
            </a:r>
            <a:r>
              <a:rPr sz="2000" dirty="0" err="1"/>
              <a:t>časné</a:t>
            </a:r>
            <a:r>
              <a:rPr sz="2000" dirty="0"/>
              <a:t> </a:t>
            </a:r>
            <a:r>
              <a:rPr sz="2000" dirty="0" err="1"/>
              <a:t>fázi</a:t>
            </a:r>
            <a:r>
              <a:rPr sz="2000" dirty="0"/>
              <a:t> a 10-30% </a:t>
            </a:r>
            <a:r>
              <a:rPr sz="2000" dirty="0" err="1"/>
              <a:t>pacientů</a:t>
            </a:r>
            <a:r>
              <a:rPr sz="2000" dirty="0"/>
              <a:t> </a:t>
            </a:r>
            <a:r>
              <a:rPr lang="cs-CZ" sz="2000" dirty="0" smtClean="0"/>
              <a:t>                   </a:t>
            </a:r>
            <a:r>
              <a:rPr sz="2000" dirty="0" err="1" smtClean="0"/>
              <a:t>po</a:t>
            </a:r>
            <a:r>
              <a:rPr sz="2000" dirty="0" smtClean="0"/>
              <a:t> </a:t>
            </a:r>
            <a:r>
              <a:rPr sz="2000" dirty="0" err="1"/>
              <a:t>jednom</a:t>
            </a:r>
            <a:r>
              <a:rPr sz="2000" dirty="0"/>
              <a:t> </a:t>
            </a:r>
            <a:r>
              <a:rPr sz="2000" dirty="0" err="1"/>
              <a:t>roce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n</a:t>
            </a:r>
            <a:r>
              <a:rPr sz="2000" dirty="0" err="1" smtClean="0"/>
              <a:t>egativní</a:t>
            </a:r>
            <a:r>
              <a:rPr sz="2000" dirty="0" smtClean="0"/>
              <a:t> </a:t>
            </a:r>
            <a:r>
              <a:rPr sz="2000" dirty="0" err="1"/>
              <a:t>dopad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celkovou</a:t>
            </a:r>
            <a:r>
              <a:rPr sz="2000" dirty="0"/>
              <a:t> </a:t>
            </a:r>
            <a:r>
              <a:rPr sz="2000" dirty="0" err="1"/>
              <a:t>funkční</a:t>
            </a:r>
            <a:r>
              <a:rPr sz="2000" dirty="0"/>
              <a:t> </a:t>
            </a:r>
            <a:r>
              <a:rPr sz="2000" dirty="0" err="1"/>
              <a:t>nezávislost</a:t>
            </a:r>
            <a:r>
              <a:rPr sz="2000" dirty="0"/>
              <a:t>, </a:t>
            </a:r>
            <a:r>
              <a:rPr sz="2000" dirty="0" err="1"/>
              <a:t>úspěšnost</a:t>
            </a:r>
            <a:r>
              <a:rPr sz="2000" dirty="0"/>
              <a:t> </a:t>
            </a:r>
            <a:r>
              <a:rPr sz="2000" dirty="0" err="1"/>
              <a:t>rehabilitačních</a:t>
            </a:r>
            <a:r>
              <a:rPr sz="2000" dirty="0"/>
              <a:t> </a:t>
            </a:r>
            <a:r>
              <a:rPr sz="2000" dirty="0" err="1"/>
              <a:t>postupů</a:t>
            </a:r>
            <a:r>
              <a:rPr sz="2000" dirty="0"/>
              <a:t> a </a:t>
            </a:r>
            <a:r>
              <a:rPr sz="2000" dirty="0" err="1"/>
              <a:t>návrat</a:t>
            </a:r>
            <a:r>
              <a:rPr sz="2000" dirty="0"/>
              <a:t> </a:t>
            </a:r>
            <a:r>
              <a:rPr lang="cs-CZ" sz="2000" dirty="0" smtClean="0"/>
              <a:t>                 </a:t>
            </a:r>
            <a:r>
              <a:rPr sz="2000" dirty="0" smtClean="0"/>
              <a:t>do </a:t>
            </a:r>
            <a:r>
              <a:rPr sz="2000" dirty="0" err="1"/>
              <a:t>běžného</a:t>
            </a:r>
            <a:r>
              <a:rPr sz="2000" dirty="0"/>
              <a:t> </a:t>
            </a:r>
            <a:r>
              <a:rPr sz="2000" dirty="0" err="1"/>
              <a:t>života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v</a:t>
            </a:r>
            <a:r>
              <a:rPr sz="2000" dirty="0" err="1" smtClean="0"/>
              <a:t>yšetření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</a:t>
            </a:r>
            <a:r>
              <a:rPr sz="2000" dirty="0" err="1"/>
              <a:t>zahrnuje</a:t>
            </a:r>
            <a:r>
              <a:rPr sz="2000" dirty="0"/>
              <a:t> </a:t>
            </a:r>
            <a:r>
              <a:rPr sz="2000" dirty="0" err="1"/>
              <a:t>posouzení</a:t>
            </a:r>
            <a:r>
              <a:rPr sz="2000" dirty="0"/>
              <a:t> </a:t>
            </a:r>
            <a:r>
              <a:rPr sz="2000" dirty="0" err="1"/>
              <a:t>řady</a:t>
            </a:r>
            <a:r>
              <a:rPr sz="2000" dirty="0"/>
              <a:t> </a:t>
            </a:r>
            <a:r>
              <a:rPr sz="2000" dirty="0" err="1"/>
              <a:t>zdánlivě</a:t>
            </a:r>
            <a:r>
              <a:rPr sz="2000" dirty="0"/>
              <a:t> </a:t>
            </a:r>
            <a:r>
              <a:rPr sz="2000" dirty="0" err="1"/>
              <a:t>nesourodých</a:t>
            </a:r>
            <a:r>
              <a:rPr sz="2000" dirty="0"/>
              <a:t> </a:t>
            </a:r>
            <a:r>
              <a:rPr sz="2000" dirty="0" err="1"/>
              <a:t>procesů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verbálních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neverbálních</a:t>
            </a:r>
            <a:r>
              <a:rPr sz="2000" dirty="0"/>
              <a:t> </a:t>
            </a:r>
            <a:r>
              <a:rPr sz="2000" dirty="0" err="1"/>
              <a:t>modalitách</a:t>
            </a:r>
            <a:r>
              <a:rPr sz="2000" dirty="0"/>
              <a:t>; </a:t>
            </a:r>
            <a:r>
              <a:rPr sz="2000" dirty="0" err="1"/>
              <a:t>zahrnuje</a:t>
            </a:r>
            <a:r>
              <a:rPr sz="2000" dirty="0"/>
              <a:t> </a:t>
            </a:r>
            <a:r>
              <a:rPr sz="2000" dirty="0" err="1"/>
              <a:t>zhodnocení</a:t>
            </a:r>
            <a:r>
              <a:rPr sz="2000" dirty="0"/>
              <a:t> </a:t>
            </a:r>
            <a:r>
              <a:rPr sz="2000" dirty="0" err="1"/>
              <a:t>kódování</a:t>
            </a:r>
            <a:r>
              <a:rPr sz="2000" dirty="0"/>
              <a:t> a </a:t>
            </a:r>
            <a:r>
              <a:rPr sz="2000" dirty="0" err="1"/>
              <a:t>vštípení</a:t>
            </a:r>
            <a:r>
              <a:rPr sz="2000" dirty="0"/>
              <a:t> </a:t>
            </a:r>
            <a:r>
              <a:rPr sz="2000" dirty="0" err="1"/>
              <a:t>informací</a:t>
            </a:r>
            <a:r>
              <a:rPr sz="2000" dirty="0"/>
              <a:t>,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uchovávání</a:t>
            </a:r>
            <a:r>
              <a:rPr sz="2000" dirty="0"/>
              <a:t> a </a:t>
            </a:r>
            <a:r>
              <a:rPr sz="2000" dirty="0" err="1"/>
              <a:t>vybavení</a:t>
            </a:r>
            <a:r>
              <a:rPr sz="2000" dirty="0"/>
              <a:t>, </a:t>
            </a:r>
            <a:r>
              <a:rPr sz="2000" dirty="0" err="1"/>
              <a:t>rychlost</a:t>
            </a:r>
            <a:r>
              <a:rPr sz="2000" dirty="0"/>
              <a:t> </a:t>
            </a:r>
            <a:r>
              <a:rPr sz="2000" dirty="0" err="1"/>
              <a:t>zapomínání</a:t>
            </a:r>
            <a:r>
              <a:rPr sz="2000" dirty="0"/>
              <a:t>, </a:t>
            </a:r>
            <a:r>
              <a:rPr sz="2000" dirty="0" err="1"/>
              <a:t>náchylnost</a:t>
            </a:r>
            <a:r>
              <a:rPr sz="2000" dirty="0"/>
              <a:t> k </a:t>
            </a:r>
            <a:r>
              <a:rPr sz="2000" dirty="0" err="1"/>
              <a:t>interferenci</a:t>
            </a:r>
            <a:r>
              <a:rPr sz="2000" dirty="0"/>
              <a:t>, </a:t>
            </a:r>
            <a:r>
              <a:rPr sz="2000" dirty="0" err="1"/>
              <a:t>stejně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rekognici</a:t>
            </a:r>
            <a:r>
              <a:rPr sz="2000" dirty="0"/>
              <a:t> (</a:t>
            </a:r>
            <a:r>
              <a:rPr sz="2000" dirty="0" err="1"/>
              <a:t>znovupoznání</a:t>
            </a:r>
            <a:r>
              <a:rPr sz="2000" dirty="0"/>
              <a:t>) vs. </a:t>
            </a:r>
            <a:r>
              <a:rPr sz="2000" dirty="0" err="1"/>
              <a:t>spontánní</a:t>
            </a:r>
            <a:r>
              <a:rPr sz="2000" dirty="0"/>
              <a:t> </a:t>
            </a:r>
            <a:r>
              <a:rPr sz="2000" dirty="0" err="1"/>
              <a:t>vybavení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oruchy</a:t>
            </a:r>
            <a:r>
              <a:rPr sz="2000" dirty="0" smtClean="0"/>
              <a:t> </a:t>
            </a:r>
            <a:r>
              <a:rPr sz="2000" dirty="0" err="1"/>
              <a:t>paměti</a:t>
            </a:r>
            <a:r>
              <a:rPr sz="2000" dirty="0"/>
              <a:t> se </a:t>
            </a:r>
            <a:r>
              <a:rPr sz="2000" dirty="0" err="1"/>
              <a:t>mohou</a:t>
            </a:r>
            <a:r>
              <a:rPr sz="2000" dirty="0"/>
              <a:t> </a:t>
            </a:r>
            <a:r>
              <a:rPr sz="2000" dirty="0" err="1"/>
              <a:t>týkat</a:t>
            </a:r>
            <a:r>
              <a:rPr sz="2000" dirty="0"/>
              <a:t> </a:t>
            </a:r>
            <a:r>
              <a:rPr sz="2000" dirty="0" err="1"/>
              <a:t>dílčích</a:t>
            </a:r>
            <a:r>
              <a:rPr sz="2000" dirty="0"/>
              <a:t> </a:t>
            </a:r>
            <a:r>
              <a:rPr sz="2000" dirty="0" err="1"/>
              <a:t>procesů</a:t>
            </a:r>
            <a:r>
              <a:rPr sz="2000" dirty="0"/>
              <a:t>, </a:t>
            </a:r>
            <a:r>
              <a:rPr sz="2000" dirty="0" err="1"/>
              <a:t>obsahů</a:t>
            </a:r>
            <a:r>
              <a:rPr sz="2000" dirty="0"/>
              <a:t>, </a:t>
            </a:r>
            <a:r>
              <a:rPr sz="2000" dirty="0" err="1"/>
              <a:t>mohou</a:t>
            </a:r>
            <a:r>
              <a:rPr sz="2000" dirty="0"/>
              <a:t> se </a:t>
            </a:r>
            <a:r>
              <a:rPr sz="2000" dirty="0" err="1"/>
              <a:t>vyskytovat</a:t>
            </a:r>
            <a:r>
              <a:rPr sz="2000" dirty="0"/>
              <a:t> </a:t>
            </a:r>
            <a:r>
              <a:rPr sz="2000" dirty="0" err="1"/>
              <a:t>odchylky</a:t>
            </a:r>
            <a:r>
              <a:rPr sz="2000" dirty="0"/>
              <a:t>,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konfabulace</a:t>
            </a:r>
            <a:r>
              <a:rPr sz="2000" dirty="0"/>
              <a:t>, </a:t>
            </a:r>
            <a:r>
              <a:rPr sz="2000" dirty="0" err="1"/>
              <a:t>perseverace</a:t>
            </a:r>
            <a:r>
              <a:rPr sz="2000" dirty="0"/>
              <a:t>, </a:t>
            </a:r>
            <a:r>
              <a:rPr sz="2000" dirty="0" err="1"/>
              <a:t>oploštění</a:t>
            </a:r>
            <a:r>
              <a:rPr sz="2000" dirty="0"/>
              <a:t> </a:t>
            </a:r>
            <a:r>
              <a:rPr sz="2000" dirty="0" err="1"/>
              <a:t>křivky</a:t>
            </a:r>
            <a:r>
              <a:rPr sz="2000" dirty="0"/>
              <a:t> </a:t>
            </a:r>
            <a:r>
              <a:rPr sz="2000" dirty="0" err="1"/>
              <a:t>učení</a:t>
            </a:r>
            <a:r>
              <a:rPr sz="2000" dirty="0"/>
              <a:t>,...</a:t>
            </a:r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Lezaková</a:t>
            </a:r>
            <a:r>
              <a:rPr sz="2000" dirty="0"/>
              <a:t> (2004) </a:t>
            </a:r>
            <a:r>
              <a:rPr sz="2000" dirty="0" err="1"/>
              <a:t>doporučuje</a:t>
            </a:r>
            <a:r>
              <a:rPr sz="2000" dirty="0"/>
              <a:t> </a:t>
            </a:r>
            <a:r>
              <a:rPr sz="2000" dirty="0" err="1"/>
              <a:t>následující</a:t>
            </a:r>
            <a:r>
              <a:rPr sz="2000" dirty="0"/>
              <a:t> </a:t>
            </a:r>
            <a:r>
              <a:rPr sz="2000" dirty="0" err="1"/>
              <a:t>postup</a:t>
            </a:r>
            <a:r>
              <a:rPr sz="2000" dirty="0"/>
              <a:t>: </a:t>
            </a:r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1. </a:t>
            </a:r>
            <a:r>
              <a:rPr sz="2000" dirty="0" err="1"/>
              <a:t>orientace</a:t>
            </a:r>
            <a:r>
              <a:rPr sz="2000" dirty="0"/>
              <a:t> </a:t>
            </a:r>
            <a:r>
              <a:rPr sz="2000" dirty="0" err="1"/>
              <a:t>místem</a:t>
            </a:r>
            <a:r>
              <a:rPr sz="2000" dirty="0"/>
              <a:t> a </a:t>
            </a:r>
            <a:r>
              <a:rPr sz="2000" dirty="0" err="1"/>
              <a:t>časem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2. </a:t>
            </a:r>
            <a:r>
              <a:rPr sz="2000" dirty="0" err="1"/>
              <a:t>ověření</a:t>
            </a:r>
            <a:r>
              <a:rPr sz="2000" dirty="0"/>
              <a:t>, </a:t>
            </a:r>
            <a:r>
              <a:rPr sz="2000" dirty="0" err="1"/>
              <a:t>zda</a:t>
            </a:r>
            <a:r>
              <a:rPr sz="2000" dirty="0"/>
              <a:t> se </a:t>
            </a:r>
            <a:r>
              <a:rPr sz="2000" dirty="0" err="1"/>
              <a:t>pacient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naučit</a:t>
            </a:r>
            <a:r>
              <a:rPr sz="2000" dirty="0"/>
              <a:t> a </a:t>
            </a:r>
            <a:r>
              <a:rPr sz="2000" dirty="0" err="1"/>
              <a:t>vybavit</a:t>
            </a:r>
            <a:r>
              <a:rPr sz="2000" dirty="0"/>
              <a:t> </a:t>
            </a:r>
            <a:r>
              <a:rPr sz="2000" dirty="0" err="1"/>
              <a:t>smysluplné</a:t>
            </a:r>
            <a:r>
              <a:rPr sz="2000" dirty="0"/>
              <a:t> </a:t>
            </a:r>
            <a:r>
              <a:rPr sz="2000" dirty="0" err="1"/>
              <a:t>informace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3. </a:t>
            </a:r>
            <a:r>
              <a:rPr sz="2000" dirty="0" err="1"/>
              <a:t>schopnost</a:t>
            </a:r>
            <a:r>
              <a:rPr sz="2000" dirty="0"/>
              <a:t> </a:t>
            </a:r>
            <a:r>
              <a:rPr sz="2000" dirty="0" err="1"/>
              <a:t>učit</a:t>
            </a:r>
            <a:r>
              <a:rPr sz="2000" dirty="0"/>
              <a:t> se </a:t>
            </a:r>
            <a:r>
              <a:rPr sz="2000" dirty="0" err="1"/>
              <a:t>nazpaměť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4. </a:t>
            </a:r>
            <a:r>
              <a:rPr sz="2000" dirty="0" err="1"/>
              <a:t>vizuoprostorová</a:t>
            </a:r>
            <a:r>
              <a:rPr sz="2000" dirty="0"/>
              <a:t> </a:t>
            </a:r>
            <a:r>
              <a:rPr sz="2000" dirty="0" err="1"/>
              <a:t>paměť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5. </a:t>
            </a:r>
            <a:r>
              <a:rPr sz="2000" dirty="0" err="1"/>
              <a:t>oddálené</a:t>
            </a:r>
            <a:r>
              <a:rPr sz="2000" dirty="0"/>
              <a:t> </a:t>
            </a:r>
            <a:r>
              <a:rPr sz="2000" dirty="0" err="1"/>
              <a:t>vybavení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/>
              <a:t>6. </a:t>
            </a:r>
            <a:r>
              <a:rPr sz="2000" dirty="0" err="1"/>
              <a:t>autobiografická</a:t>
            </a:r>
            <a:r>
              <a:rPr sz="2000" dirty="0"/>
              <a:t> </a:t>
            </a:r>
            <a:r>
              <a:rPr sz="2000" dirty="0" err="1"/>
              <a:t>paměť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aměť je závislá na integritě základních psychických funkcí - pozornost, řeč a vnímání, jejich narušení může vést k sekundárním deficitům paměti…"/>
          <p:cNvSpPr txBox="1">
            <a:spLocks noGrp="1"/>
          </p:cNvSpPr>
          <p:nvPr>
            <p:ph type="body" idx="1"/>
          </p:nvPr>
        </p:nvSpPr>
        <p:spPr>
          <a:xfrm>
            <a:off x="345989" y="1495168"/>
            <a:ext cx="12443253" cy="7982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p</a:t>
            </a:r>
            <a:r>
              <a:rPr sz="2000" dirty="0" err="1" smtClean="0"/>
              <a:t>aměť</a:t>
            </a:r>
            <a:r>
              <a:rPr sz="2000" dirty="0" smtClean="0"/>
              <a:t> </a:t>
            </a:r>
            <a:r>
              <a:rPr sz="2000" dirty="0"/>
              <a:t>je </a:t>
            </a:r>
            <a:r>
              <a:rPr sz="2000" dirty="0" err="1"/>
              <a:t>závislá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integritě</a:t>
            </a:r>
            <a:r>
              <a:rPr sz="2000" dirty="0"/>
              <a:t> </a:t>
            </a:r>
            <a:r>
              <a:rPr sz="2000" dirty="0" err="1"/>
              <a:t>základních</a:t>
            </a:r>
            <a:r>
              <a:rPr sz="2000" dirty="0"/>
              <a:t> </a:t>
            </a:r>
            <a:r>
              <a:rPr sz="2000" dirty="0" err="1"/>
              <a:t>psychických</a:t>
            </a:r>
            <a:r>
              <a:rPr sz="2000" dirty="0"/>
              <a:t> </a:t>
            </a:r>
            <a:r>
              <a:rPr sz="2000" dirty="0" err="1"/>
              <a:t>funkcí</a:t>
            </a:r>
            <a:r>
              <a:rPr sz="2000" dirty="0"/>
              <a:t> - </a:t>
            </a:r>
            <a:r>
              <a:rPr sz="2000" dirty="0" err="1"/>
              <a:t>pozornost</a:t>
            </a:r>
            <a:r>
              <a:rPr sz="2000" dirty="0"/>
              <a:t>, </a:t>
            </a:r>
            <a:r>
              <a:rPr sz="2000" dirty="0" err="1"/>
              <a:t>řeč</a:t>
            </a:r>
            <a:r>
              <a:rPr sz="2000" dirty="0"/>
              <a:t> a </a:t>
            </a:r>
            <a:r>
              <a:rPr sz="2000" dirty="0" err="1"/>
              <a:t>vnímání</a:t>
            </a:r>
            <a:r>
              <a:rPr sz="2000" dirty="0"/>
              <a:t>,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narušení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vést</a:t>
            </a:r>
            <a:r>
              <a:rPr sz="2000" dirty="0"/>
              <a:t> k </a:t>
            </a:r>
            <a:r>
              <a:rPr sz="2000" dirty="0" err="1"/>
              <a:t>sekundárním</a:t>
            </a:r>
            <a:r>
              <a:rPr sz="2000" dirty="0"/>
              <a:t> </a:t>
            </a:r>
            <a:r>
              <a:rPr sz="2000" dirty="0" err="1"/>
              <a:t>deficitům</a:t>
            </a:r>
            <a:r>
              <a:rPr sz="2000" dirty="0"/>
              <a:t> </a:t>
            </a:r>
            <a:r>
              <a:rPr sz="2000" dirty="0" err="1"/>
              <a:t>paměti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i</a:t>
            </a:r>
            <a:r>
              <a:rPr sz="2000" dirty="0" err="1" smtClean="0"/>
              <a:t>dentifikace</a:t>
            </a:r>
            <a:r>
              <a:rPr sz="2000" dirty="0" smtClean="0"/>
              <a:t> </a:t>
            </a:r>
            <a:r>
              <a:rPr sz="2000" dirty="0" err="1"/>
              <a:t>zachovaných</a:t>
            </a:r>
            <a:r>
              <a:rPr sz="2000" dirty="0"/>
              <a:t> </a:t>
            </a:r>
            <a:r>
              <a:rPr sz="2000" dirty="0" err="1"/>
              <a:t>paměťových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podpořit</a:t>
            </a:r>
            <a:r>
              <a:rPr sz="2000" dirty="0"/>
              <a:t> </a:t>
            </a:r>
            <a:r>
              <a:rPr sz="2000" dirty="0" err="1"/>
              <a:t>proces</a:t>
            </a:r>
            <a:r>
              <a:rPr sz="2000" dirty="0"/>
              <a:t> </a:t>
            </a:r>
            <a:r>
              <a:rPr sz="2000" dirty="0" err="1"/>
              <a:t>rehabilitace</a:t>
            </a:r>
            <a:r>
              <a:rPr sz="2000" dirty="0"/>
              <a:t> a </a:t>
            </a:r>
            <a:r>
              <a:rPr sz="2000" dirty="0" err="1" smtClean="0"/>
              <a:t>reintegrace</a:t>
            </a:r>
            <a:r>
              <a:rPr lang="cs-CZ" sz="2000" dirty="0" smtClean="0"/>
              <a:t>                  </a:t>
            </a:r>
            <a:r>
              <a:rPr sz="2000" dirty="0" smtClean="0"/>
              <a:t> </a:t>
            </a:r>
            <a:r>
              <a:rPr sz="2000" dirty="0"/>
              <a:t>do </a:t>
            </a:r>
            <a:r>
              <a:rPr sz="2000" dirty="0" err="1"/>
              <a:t>běžného</a:t>
            </a:r>
            <a:r>
              <a:rPr sz="2000" dirty="0"/>
              <a:t> </a:t>
            </a:r>
            <a:r>
              <a:rPr sz="2000" dirty="0" err="1"/>
              <a:t>života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o</a:t>
            </a:r>
            <a:r>
              <a:rPr sz="2000" dirty="0" err="1" smtClean="0"/>
              <a:t>blasti</a:t>
            </a:r>
            <a:r>
              <a:rPr sz="2000" dirty="0" smtClean="0"/>
              <a:t> </a:t>
            </a:r>
            <a:r>
              <a:rPr sz="2000" dirty="0" err="1"/>
              <a:t>významné</a:t>
            </a:r>
            <a:r>
              <a:rPr sz="2000" dirty="0"/>
              <a:t> pro </a:t>
            </a:r>
            <a:r>
              <a:rPr sz="2000" dirty="0" err="1"/>
              <a:t>paměťové</a:t>
            </a:r>
            <a:r>
              <a:rPr sz="2000" dirty="0"/>
              <a:t> </a:t>
            </a:r>
            <a:r>
              <a:rPr sz="2000" dirty="0" err="1"/>
              <a:t>fce</a:t>
            </a:r>
            <a:r>
              <a:rPr sz="2000" dirty="0"/>
              <a:t> - </a:t>
            </a:r>
            <a:r>
              <a:rPr sz="2000" dirty="0" err="1"/>
              <a:t>mediální</a:t>
            </a:r>
            <a:r>
              <a:rPr sz="2000" dirty="0"/>
              <a:t> </a:t>
            </a:r>
            <a:r>
              <a:rPr sz="2000" dirty="0" err="1"/>
              <a:t>temporální</a:t>
            </a:r>
            <a:r>
              <a:rPr sz="2000" dirty="0"/>
              <a:t> </a:t>
            </a:r>
            <a:r>
              <a:rPr sz="2000" dirty="0" err="1"/>
              <a:t>lalok</a:t>
            </a:r>
            <a:r>
              <a:rPr sz="2000" dirty="0"/>
              <a:t> (</a:t>
            </a:r>
            <a:r>
              <a:rPr sz="2000" dirty="0" err="1"/>
              <a:t>hipokampus</a:t>
            </a:r>
            <a:r>
              <a:rPr sz="2000" dirty="0"/>
              <a:t>), </a:t>
            </a:r>
            <a:r>
              <a:rPr sz="2000" dirty="0" err="1"/>
              <a:t>frontální</a:t>
            </a:r>
            <a:r>
              <a:rPr sz="2000" dirty="0"/>
              <a:t> </a:t>
            </a:r>
            <a:r>
              <a:rPr sz="2000" dirty="0" err="1"/>
              <a:t>lalok</a:t>
            </a:r>
            <a:r>
              <a:rPr sz="2000" dirty="0"/>
              <a:t>, diencephalon, </a:t>
            </a:r>
            <a:r>
              <a:rPr sz="2000" dirty="0" err="1"/>
              <a:t>asociační</a:t>
            </a:r>
            <a:r>
              <a:rPr sz="2000" dirty="0"/>
              <a:t> </a:t>
            </a:r>
            <a:r>
              <a:rPr sz="2000" dirty="0" err="1"/>
              <a:t>oblasti</a:t>
            </a:r>
            <a:r>
              <a:rPr sz="2000" dirty="0"/>
              <a:t> </a:t>
            </a:r>
            <a:r>
              <a:rPr sz="2000" dirty="0" err="1"/>
              <a:t>posteriorního</a:t>
            </a:r>
            <a:r>
              <a:rPr sz="2000" dirty="0"/>
              <a:t> </a:t>
            </a:r>
            <a:r>
              <a:rPr sz="2000" dirty="0" err="1"/>
              <a:t>kortexu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800" dirty="0"/>
              <a:t>Testy </a:t>
            </a:r>
            <a:r>
              <a:rPr sz="1800" dirty="0" err="1"/>
              <a:t>paměti</a:t>
            </a:r>
            <a:endParaRPr sz="1800" dirty="0"/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Wechsler Memory Scale- R/III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California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 err="1"/>
              <a:t>Buschke</a:t>
            </a:r>
            <a:r>
              <a:rPr sz="1515" dirty="0"/>
              <a:t> Selective Reminding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Hopkins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Rey Auditory Verbal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Rey-</a:t>
            </a:r>
            <a:r>
              <a:rPr sz="1515" dirty="0" err="1"/>
              <a:t>Osterrieth</a:t>
            </a:r>
            <a:r>
              <a:rPr sz="1515" dirty="0"/>
              <a:t> Complex Figure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Benton Visual Retention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 err="1"/>
              <a:t>Corsi</a:t>
            </a:r>
            <a:r>
              <a:rPr sz="1515" dirty="0"/>
              <a:t> Block Tapping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Serial Digit Learning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Interference Learning Test</a:t>
            </a:r>
          </a:p>
          <a:p>
            <a:pPr marL="854700" lvl="1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1515" dirty="0"/>
              <a:t>Memory Assessment Scales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iagnostika poruch pozornosti a neglektu"/>
          <p:cNvSpPr txBox="1">
            <a:spLocks noGrp="1"/>
          </p:cNvSpPr>
          <p:nvPr>
            <p:ph type="title"/>
          </p:nvPr>
        </p:nvSpPr>
        <p:spPr>
          <a:xfrm>
            <a:off x="3471701" y="29627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</a:t>
            </a:r>
            <a:r>
              <a:rPr sz="4800" dirty="0" err="1"/>
              <a:t>pozornosti</a:t>
            </a:r>
            <a:r>
              <a:rPr sz="4800" dirty="0"/>
              <a:t> a </a:t>
            </a:r>
            <a:r>
              <a:rPr sz="4800" dirty="0" err="1"/>
              <a:t>neglektu</a:t>
            </a:r>
            <a:endParaRPr sz="4800" dirty="0"/>
          </a:p>
        </p:txBody>
      </p:sp>
      <p:sp>
        <p:nvSpPr>
          <p:cNvPr id="195" name="Poruchy pozornosti asi u 80% pacientů; mohou zkreslovat pacientův skutečný výkon…"/>
          <p:cNvSpPr txBox="1">
            <a:spLocks noGrp="1"/>
          </p:cNvSpPr>
          <p:nvPr>
            <p:ph type="body" idx="1"/>
          </p:nvPr>
        </p:nvSpPr>
        <p:spPr>
          <a:xfrm>
            <a:off x="444843" y="2545492"/>
            <a:ext cx="12344400" cy="6993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pozornosti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u 80% </a:t>
            </a:r>
            <a:r>
              <a:rPr sz="2200" dirty="0" err="1"/>
              <a:t>pacientů</a:t>
            </a:r>
            <a:r>
              <a:rPr sz="2200" dirty="0"/>
              <a:t>;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zkreslovat</a:t>
            </a:r>
            <a:r>
              <a:rPr sz="2200" dirty="0"/>
              <a:t> </a:t>
            </a:r>
            <a:r>
              <a:rPr sz="2200" dirty="0" err="1"/>
              <a:t>pacientův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výkon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ozornost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proces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který</a:t>
            </a:r>
            <a:r>
              <a:rPr sz="2200" dirty="0" smtClean="0"/>
              <a:t> </a:t>
            </a:r>
            <a:r>
              <a:rPr sz="2200" dirty="0" err="1"/>
              <a:t>zprostředkovává</a:t>
            </a:r>
            <a:r>
              <a:rPr sz="2200" dirty="0"/>
              <a:t> </a:t>
            </a:r>
            <a:r>
              <a:rPr sz="2200" dirty="0" err="1"/>
              <a:t>reakci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konkrétní</a:t>
            </a:r>
            <a:r>
              <a:rPr sz="2200" dirty="0"/>
              <a:t> </a:t>
            </a:r>
            <a:r>
              <a:rPr sz="2200" dirty="0" err="1"/>
              <a:t>podněty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vybírány</a:t>
            </a:r>
            <a:r>
              <a:rPr sz="2200" dirty="0"/>
              <a:t> </a:t>
            </a:r>
            <a:r>
              <a:rPr sz="2200" dirty="0" err="1"/>
              <a:t>podle</a:t>
            </a:r>
            <a:r>
              <a:rPr sz="2200" dirty="0"/>
              <a:t>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kritérií</a:t>
            </a:r>
            <a:r>
              <a:rPr sz="2200" dirty="0"/>
              <a:t>, </a:t>
            </a:r>
            <a:r>
              <a:rPr sz="2200" dirty="0" err="1"/>
              <a:t>zatímco</a:t>
            </a:r>
            <a:r>
              <a:rPr sz="2200" dirty="0"/>
              <a:t> </a:t>
            </a:r>
            <a:r>
              <a:rPr sz="2200" dirty="0" err="1"/>
              <a:t>jiné</a:t>
            </a:r>
            <a:r>
              <a:rPr sz="2200" dirty="0"/>
              <a:t> </a:t>
            </a:r>
            <a:r>
              <a:rPr sz="2200" dirty="0" err="1"/>
              <a:t>podněty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potlačeny</a:t>
            </a:r>
            <a:r>
              <a:rPr sz="2200" dirty="0"/>
              <a:t>; je to </a:t>
            </a:r>
            <a:r>
              <a:rPr sz="2200" dirty="0" err="1"/>
              <a:t>tedy</a:t>
            </a:r>
            <a:r>
              <a:rPr sz="2200" dirty="0"/>
              <a:t> </a:t>
            </a:r>
            <a:r>
              <a:rPr sz="2200" dirty="0" err="1"/>
              <a:t>připravenost</a:t>
            </a:r>
            <a:r>
              <a:rPr sz="2200" dirty="0"/>
              <a:t> k </a:t>
            </a:r>
            <a:r>
              <a:rPr sz="2200" dirty="0" err="1"/>
              <a:t>rychlé</a:t>
            </a:r>
            <a:r>
              <a:rPr sz="2200" dirty="0"/>
              <a:t> a </a:t>
            </a:r>
            <a:r>
              <a:rPr sz="2200" dirty="0" err="1"/>
              <a:t>přiměřené</a:t>
            </a:r>
            <a:r>
              <a:rPr sz="2200" dirty="0"/>
              <a:t> </a:t>
            </a:r>
            <a:r>
              <a:rPr sz="2200" dirty="0" err="1"/>
              <a:t>reakci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vybrané</a:t>
            </a:r>
            <a:r>
              <a:rPr sz="2200" dirty="0"/>
              <a:t> </a:t>
            </a:r>
            <a:r>
              <a:rPr sz="2200" dirty="0" err="1" smtClean="0"/>
              <a:t>podněty</a:t>
            </a:r>
            <a:r>
              <a:rPr lang="cs-CZ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Broadbent 1958)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ledujeme</a:t>
            </a:r>
            <a:r>
              <a:rPr sz="2200" dirty="0" smtClean="0"/>
              <a:t> </a:t>
            </a:r>
            <a:r>
              <a:rPr sz="2200" dirty="0" err="1"/>
              <a:t>jednoduchý</a:t>
            </a:r>
            <a:r>
              <a:rPr sz="2200" dirty="0"/>
              <a:t> </a:t>
            </a:r>
            <a:r>
              <a:rPr sz="2200" dirty="0" err="1"/>
              <a:t>reakční</a:t>
            </a:r>
            <a:r>
              <a:rPr sz="2200" dirty="0"/>
              <a:t> </a:t>
            </a:r>
            <a:r>
              <a:rPr sz="2200" dirty="0" err="1"/>
              <a:t>čas</a:t>
            </a:r>
            <a:r>
              <a:rPr sz="2200" dirty="0"/>
              <a:t>, </a:t>
            </a:r>
            <a:r>
              <a:rPr sz="2200" dirty="0" err="1"/>
              <a:t>bdělost</a:t>
            </a:r>
            <a:r>
              <a:rPr sz="2200" dirty="0"/>
              <a:t>, </a:t>
            </a:r>
            <a:r>
              <a:rPr sz="2200" dirty="0" err="1"/>
              <a:t>výběrovost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sklon</a:t>
            </a:r>
            <a:r>
              <a:rPr sz="2200" dirty="0"/>
              <a:t> k </a:t>
            </a:r>
            <a:r>
              <a:rPr sz="2200" dirty="0" err="1"/>
              <a:t>perseveraci</a:t>
            </a:r>
            <a:r>
              <a:rPr sz="2200" dirty="0"/>
              <a:t>, </a:t>
            </a:r>
            <a:r>
              <a:rPr sz="2200" dirty="0" err="1" smtClean="0"/>
              <a:t>kapacit</a:t>
            </a: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 smtClean="0"/>
              <a:t>rozdělen</a:t>
            </a:r>
            <a:r>
              <a:rPr lang="cs-CZ" sz="2200" dirty="0" smtClean="0"/>
              <a:t>ou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, </a:t>
            </a:r>
            <a:r>
              <a:rPr sz="2200" dirty="0" err="1" smtClean="0"/>
              <a:t>vigilanc</a:t>
            </a:r>
            <a:r>
              <a:rPr lang="cs-CZ" sz="2200" dirty="0" smtClean="0"/>
              <a:t>i</a:t>
            </a:r>
            <a:r>
              <a:rPr sz="2200" dirty="0" smtClean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smyslu</a:t>
            </a:r>
            <a:r>
              <a:rPr sz="2200" dirty="0"/>
              <a:t> </a:t>
            </a:r>
            <a:r>
              <a:rPr sz="2200" dirty="0" err="1"/>
              <a:t>udržení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</a:t>
            </a:r>
            <a:r>
              <a:rPr sz="2200" dirty="0" err="1"/>
              <a:t>pozornosti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/>
              <a:t>CMP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opomíjení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</a:t>
            </a:r>
            <a:r>
              <a:rPr sz="2200" dirty="0" err="1"/>
              <a:t>kontralaterálních</a:t>
            </a:r>
            <a:r>
              <a:rPr sz="2200" dirty="0"/>
              <a:t> k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- </a:t>
            </a:r>
            <a:r>
              <a:rPr sz="2200" dirty="0" err="1"/>
              <a:t>hemineglekt</a:t>
            </a:r>
            <a:r>
              <a:rPr sz="2200" dirty="0"/>
              <a:t> (hemi-</a:t>
            </a:r>
            <a:r>
              <a:rPr sz="2200" dirty="0" err="1"/>
              <a:t>nepozornost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dospělých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neglekt</a:t>
            </a:r>
            <a:r>
              <a:rPr sz="2200" dirty="0"/>
              <a:t> </a:t>
            </a:r>
            <a:r>
              <a:rPr sz="2200" dirty="0" err="1"/>
              <a:t>závažnější</a:t>
            </a:r>
            <a:r>
              <a:rPr sz="2200" dirty="0"/>
              <a:t> a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déle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pravé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u </a:t>
            </a:r>
            <a:r>
              <a:rPr sz="2200" dirty="0" err="1"/>
              <a:t>lézí</a:t>
            </a:r>
            <a:r>
              <a:rPr sz="2200" dirty="0"/>
              <a:t> </a:t>
            </a:r>
            <a:r>
              <a:rPr sz="2200" dirty="0" err="1"/>
              <a:t>druhostranných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různě</a:t>
            </a:r>
            <a:r>
              <a:rPr sz="2200" dirty="0"/>
              <a:t> </a:t>
            </a:r>
            <a:r>
              <a:rPr sz="2200" dirty="0" err="1"/>
              <a:t>závažný</a:t>
            </a:r>
            <a:r>
              <a:rPr sz="2200" dirty="0"/>
              <a:t>, </a:t>
            </a:r>
            <a:r>
              <a:rPr sz="2200" dirty="0" err="1" smtClean="0"/>
              <a:t>mů</a:t>
            </a:r>
            <a:r>
              <a:rPr lang="cs-CZ" sz="2200" dirty="0"/>
              <a:t>ž</a:t>
            </a:r>
            <a:r>
              <a:rPr sz="2200" dirty="0" smtClean="0"/>
              <a:t>e </a:t>
            </a:r>
            <a:r>
              <a:rPr sz="2200" dirty="0"/>
              <a:t>se </a:t>
            </a:r>
            <a:r>
              <a:rPr sz="2200" dirty="0" err="1"/>
              <a:t>týkat</a:t>
            </a:r>
            <a:r>
              <a:rPr sz="2200" dirty="0"/>
              <a:t>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 smtClean="0"/>
              <a:t>prostoru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osobního</a:t>
            </a:r>
            <a:r>
              <a:rPr sz="2200" dirty="0"/>
              <a:t> </a:t>
            </a:r>
            <a:r>
              <a:rPr sz="2200" dirty="0" err="1"/>
              <a:t>prostoru</a:t>
            </a:r>
            <a:r>
              <a:rPr sz="2200" dirty="0"/>
              <a:t>, </a:t>
            </a:r>
            <a:r>
              <a:rPr sz="2200" dirty="0" err="1"/>
              <a:t>vzdálenějšího</a:t>
            </a:r>
            <a:r>
              <a:rPr sz="2200" dirty="0"/>
              <a:t> </a:t>
            </a:r>
            <a:r>
              <a:rPr sz="2200" dirty="0" err="1"/>
              <a:t>prostoru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ůže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specifický</a:t>
            </a:r>
            <a:r>
              <a:rPr sz="2200" dirty="0"/>
              <a:t> k </a:t>
            </a:r>
            <a:r>
              <a:rPr sz="2200" dirty="0" err="1"/>
              <a:t>typu</a:t>
            </a:r>
            <a:r>
              <a:rPr sz="2200" dirty="0"/>
              <a:t> </a:t>
            </a:r>
            <a:r>
              <a:rPr sz="2200" dirty="0" err="1"/>
              <a:t>podnětu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úkolu</a:t>
            </a:r>
            <a:r>
              <a:rPr sz="2200" dirty="0"/>
              <a:t> (</a:t>
            </a:r>
            <a:r>
              <a:rPr sz="2200" dirty="0" err="1"/>
              <a:t>percepční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motorický</a:t>
            </a:r>
            <a:r>
              <a:rPr sz="2200" dirty="0"/>
              <a:t>),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lang="cs-CZ" sz="2200" dirty="0" smtClean="0"/>
              <a:t>                               </a:t>
            </a:r>
            <a:r>
              <a:rPr sz="2200" dirty="0" smtClean="0"/>
              <a:t>k </a:t>
            </a:r>
            <a:r>
              <a:rPr sz="2200" dirty="0" err="1"/>
              <a:t>senzorické</a:t>
            </a:r>
            <a:r>
              <a:rPr sz="2200" dirty="0"/>
              <a:t> </a:t>
            </a:r>
            <a:r>
              <a:rPr sz="2200" dirty="0" err="1"/>
              <a:t>modalitě</a:t>
            </a:r>
            <a:r>
              <a:rPr sz="2200" dirty="0"/>
              <a:t> (</a:t>
            </a:r>
            <a:r>
              <a:rPr sz="2200" dirty="0" err="1"/>
              <a:t>vizuální</a:t>
            </a:r>
            <a:r>
              <a:rPr sz="2200" dirty="0"/>
              <a:t>, </a:t>
            </a:r>
            <a:r>
              <a:rPr sz="2200" dirty="0" err="1"/>
              <a:t>auditivní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taktilní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ůže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jemný</a:t>
            </a:r>
            <a:r>
              <a:rPr sz="2200" dirty="0"/>
              <a:t>, </a:t>
            </a:r>
            <a:r>
              <a:rPr sz="2200" dirty="0" err="1"/>
              <a:t>nutné</a:t>
            </a:r>
            <a:r>
              <a:rPr sz="2200" dirty="0"/>
              <a:t> </a:t>
            </a:r>
            <a:r>
              <a:rPr sz="2200" dirty="0" err="1"/>
              <a:t>pozorování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v </a:t>
            </a:r>
            <a:r>
              <a:rPr sz="2200" dirty="0" err="1"/>
              <a:t>přirozeném</a:t>
            </a:r>
            <a:r>
              <a:rPr sz="2200" dirty="0"/>
              <a:t> </a:t>
            </a:r>
            <a:r>
              <a:rPr sz="2200" dirty="0" err="1"/>
              <a:t>prostředí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MP"/>
          <p:cNvSpPr txBox="1">
            <a:spLocks noGrp="1"/>
          </p:cNvSpPr>
          <p:nvPr>
            <p:ph type="title"/>
          </p:nvPr>
        </p:nvSpPr>
        <p:spPr>
          <a:xfrm>
            <a:off x="3088640" y="30863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CMP</a:t>
            </a:r>
          </a:p>
        </p:txBody>
      </p:sp>
      <p:sp>
        <p:nvSpPr>
          <p:cNvPr id="126" name="Zahrnují heterogenní skupinu cerebrovaskulárních onemocnění, kterým odpovídají specifické klinické příznaky, příčiny a strategie léčby…"/>
          <p:cNvSpPr txBox="1">
            <a:spLocks noGrp="1"/>
          </p:cNvSpPr>
          <p:nvPr>
            <p:ph type="body" idx="1"/>
          </p:nvPr>
        </p:nvSpPr>
        <p:spPr>
          <a:xfrm>
            <a:off x="630195" y="2172318"/>
            <a:ext cx="12047837" cy="7762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000" dirty="0" err="1" smtClean="0"/>
              <a:t>z</a:t>
            </a:r>
            <a:r>
              <a:rPr sz="2200" dirty="0" err="1" smtClean="0"/>
              <a:t>ahrnují</a:t>
            </a:r>
            <a:r>
              <a:rPr sz="2200" dirty="0" smtClean="0"/>
              <a:t> </a:t>
            </a:r>
            <a:r>
              <a:rPr sz="2200" dirty="0" err="1"/>
              <a:t>heterogenní</a:t>
            </a:r>
            <a:r>
              <a:rPr sz="2200" dirty="0"/>
              <a:t> </a:t>
            </a:r>
            <a:r>
              <a:rPr sz="2200" dirty="0" err="1"/>
              <a:t>skupinu</a:t>
            </a:r>
            <a:r>
              <a:rPr sz="2200" dirty="0"/>
              <a:t> </a:t>
            </a:r>
            <a:r>
              <a:rPr sz="2200" dirty="0" err="1"/>
              <a:t>cerebrovaskulárních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, </a:t>
            </a:r>
            <a:r>
              <a:rPr sz="2200" dirty="0" err="1"/>
              <a:t>kterým</a:t>
            </a:r>
            <a:r>
              <a:rPr sz="2200" dirty="0"/>
              <a:t> </a:t>
            </a:r>
            <a:r>
              <a:rPr sz="2200" dirty="0" err="1"/>
              <a:t>odpovídají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klinické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, </a:t>
            </a:r>
            <a:r>
              <a:rPr sz="2200" dirty="0" err="1"/>
              <a:t>příčiny</a:t>
            </a:r>
            <a:r>
              <a:rPr sz="2200" dirty="0"/>
              <a:t> a </a:t>
            </a:r>
            <a:r>
              <a:rPr sz="2200" dirty="0" err="1"/>
              <a:t>strategie</a:t>
            </a:r>
            <a:r>
              <a:rPr sz="2200" dirty="0"/>
              <a:t> </a:t>
            </a:r>
            <a:r>
              <a:rPr sz="2200" dirty="0" err="1"/>
              <a:t>léčby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j</a:t>
            </a:r>
            <a:r>
              <a:rPr sz="2200" dirty="0" err="1" smtClean="0"/>
              <a:t>sou</a:t>
            </a:r>
            <a:r>
              <a:rPr sz="2200" dirty="0" smtClean="0"/>
              <a:t> </a:t>
            </a:r>
            <a:r>
              <a:rPr sz="2200" dirty="0" err="1"/>
              <a:t>definovány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rychle</a:t>
            </a:r>
            <a:r>
              <a:rPr sz="2200" dirty="0"/>
              <a:t> se </a:t>
            </a:r>
            <a:r>
              <a:rPr sz="2200" dirty="0" err="1"/>
              <a:t>rozvíjející</a:t>
            </a:r>
            <a:r>
              <a:rPr sz="2200" dirty="0"/>
              <a:t> </a:t>
            </a:r>
            <a:r>
              <a:rPr sz="2200" dirty="0" err="1"/>
              <a:t>ložiskové</a:t>
            </a:r>
            <a:r>
              <a:rPr sz="2200" dirty="0"/>
              <a:t>, </a:t>
            </a:r>
            <a:r>
              <a:rPr sz="2200" dirty="0" err="1"/>
              <a:t>občas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celkové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trvající</a:t>
            </a:r>
            <a:r>
              <a:rPr sz="2200" dirty="0"/>
              <a:t> </a:t>
            </a:r>
            <a:r>
              <a:rPr sz="2200" dirty="0" err="1"/>
              <a:t>déle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24 </a:t>
            </a:r>
            <a:r>
              <a:rPr sz="2200" dirty="0" err="1"/>
              <a:t>hodin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končící</a:t>
            </a:r>
            <a:r>
              <a:rPr sz="2200" dirty="0"/>
              <a:t> </a:t>
            </a:r>
            <a:r>
              <a:rPr sz="2200" dirty="0" err="1"/>
              <a:t>smrtí</a:t>
            </a:r>
            <a:r>
              <a:rPr sz="2200" dirty="0"/>
              <a:t> </a:t>
            </a:r>
            <a:r>
              <a:rPr sz="2200" dirty="0" err="1"/>
              <a:t>nemocného</a:t>
            </a:r>
            <a:r>
              <a:rPr sz="2200" dirty="0"/>
              <a:t> bez </a:t>
            </a:r>
            <a:r>
              <a:rPr sz="2200" dirty="0" err="1"/>
              <a:t>přítomnosti</a:t>
            </a:r>
            <a:r>
              <a:rPr sz="2200" dirty="0"/>
              <a:t> </a:t>
            </a:r>
            <a:r>
              <a:rPr sz="2200" dirty="0" err="1"/>
              <a:t>jiné</a:t>
            </a:r>
            <a:r>
              <a:rPr sz="2200" dirty="0"/>
              <a:t> </a:t>
            </a:r>
            <a:r>
              <a:rPr sz="2200" dirty="0" err="1"/>
              <a:t>zjevné</a:t>
            </a:r>
            <a:r>
              <a:rPr sz="2200" dirty="0"/>
              <a:t> </a:t>
            </a:r>
            <a:r>
              <a:rPr sz="2200" dirty="0" err="1"/>
              <a:t>příčiny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smtClean="0"/>
              <a:t>e </a:t>
            </a:r>
            <a:r>
              <a:rPr sz="2200" dirty="0" err="1"/>
              <a:t>vyspělých</a:t>
            </a:r>
            <a:r>
              <a:rPr sz="2200" dirty="0"/>
              <a:t> </a:t>
            </a:r>
            <a:r>
              <a:rPr sz="2200" dirty="0" err="1"/>
              <a:t>zemích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nejčastější</a:t>
            </a:r>
            <a:r>
              <a:rPr sz="2200" dirty="0"/>
              <a:t> </a:t>
            </a:r>
            <a:r>
              <a:rPr sz="2200" dirty="0" err="1"/>
              <a:t>příčina</a:t>
            </a:r>
            <a:r>
              <a:rPr sz="2200" dirty="0"/>
              <a:t> </a:t>
            </a:r>
            <a:r>
              <a:rPr sz="2200" dirty="0" err="1"/>
              <a:t>úmrtí</a:t>
            </a:r>
            <a:r>
              <a:rPr sz="2200" dirty="0"/>
              <a:t> -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 smtClean="0"/>
              <a:t>kardiovaskulárních</a:t>
            </a:r>
            <a:r>
              <a:rPr lang="cs-CZ" sz="2200" dirty="0" smtClean="0"/>
              <a:t>                                 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onemocněních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i</a:t>
            </a:r>
            <a:r>
              <a:rPr sz="2200" dirty="0" err="1" smtClean="0"/>
              <a:t>ncidence</a:t>
            </a:r>
            <a:r>
              <a:rPr sz="2200" dirty="0" smtClean="0"/>
              <a:t> </a:t>
            </a:r>
            <a:r>
              <a:rPr sz="2200" dirty="0"/>
              <a:t>300-400/100000 </a:t>
            </a:r>
            <a:r>
              <a:rPr sz="2200" dirty="0" err="1"/>
              <a:t>obyvatel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rok</a:t>
            </a:r>
            <a:r>
              <a:rPr sz="2200" dirty="0"/>
              <a:t>, </a:t>
            </a:r>
            <a:r>
              <a:rPr sz="2200" dirty="0" err="1"/>
              <a:t>zvyšuje</a:t>
            </a:r>
            <a:r>
              <a:rPr sz="2200" dirty="0"/>
              <a:t> se </a:t>
            </a:r>
            <a:r>
              <a:rPr sz="2200" dirty="0" err="1"/>
              <a:t>stoupajícím</a:t>
            </a:r>
            <a:r>
              <a:rPr sz="2200" dirty="0"/>
              <a:t> </a:t>
            </a:r>
            <a:r>
              <a:rPr sz="2200" dirty="0" err="1"/>
              <a:t>věkem</a:t>
            </a:r>
            <a:r>
              <a:rPr sz="2200" dirty="0"/>
              <a:t> -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četnost</a:t>
            </a:r>
            <a:r>
              <a:rPr sz="2200" dirty="0"/>
              <a:t> </a:t>
            </a:r>
            <a:r>
              <a:rPr sz="2200" dirty="0" smtClean="0"/>
              <a:t>v </a:t>
            </a:r>
            <a:r>
              <a:rPr sz="2200" dirty="0" err="1"/>
              <a:t>budoucnosti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c</a:t>
            </a:r>
            <a:r>
              <a:rPr sz="2200" dirty="0" err="1" smtClean="0"/>
              <a:t>elosvětově</a:t>
            </a:r>
            <a:r>
              <a:rPr sz="2200" dirty="0" smtClean="0"/>
              <a:t> </a:t>
            </a:r>
            <a:r>
              <a:rPr sz="2200" dirty="0" err="1"/>
              <a:t>odhad</a:t>
            </a:r>
            <a:r>
              <a:rPr sz="2200" dirty="0"/>
              <a:t> incidence je 5-5,5 </a:t>
            </a:r>
            <a:r>
              <a:rPr sz="2200" dirty="0" err="1"/>
              <a:t>miliónů</a:t>
            </a:r>
            <a:r>
              <a:rPr sz="2200" dirty="0"/>
              <a:t>, z </a:t>
            </a:r>
            <a:r>
              <a:rPr sz="2200" dirty="0" err="1"/>
              <a:t>toho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jak</a:t>
            </a:r>
            <a:r>
              <a:rPr sz="2200" dirty="0"/>
              <a:t> 0,5 </a:t>
            </a:r>
            <a:r>
              <a:rPr sz="2200" dirty="0" err="1"/>
              <a:t>miliónu</a:t>
            </a:r>
            <a:r>
              <a:rPr sz="2200" dirty="0"/>
              <a:t> v </a:t>
            </a:r>
            <a:r>
              <a:rPr sz="2200" dirty="0" err="1"/>
              <a:t>Evropě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osun</a:t>
            </a:r>
            <a:r>
              <a:rPr sz="2200" dirty="0" smtClean="0"/>
              <a:t> </a:t>
            </a:r>
            <a:r>
              <a:rPr sz="2200" dirty="0" err="1"/>
              <a:t>výskytu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do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věkových</a:t>
            </a:r>
            <a:r>
              <a:rPr sz="2200" dirty="0"/>
              <a:t> </a:t>
            </a:r>
            <a:r>
              <a:rPr sz="2200" dirty="0" err="1"/>
              <a:t>kategorií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ortalita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akutní</a:t>
            </a:r>
            <a:r>
              <a:rPr sz="2200" dirty="0"/>
              <a:t> </a:t>
            </a:r>
            <a:r>
              <a:rPr sz="2200" dirty="0" err="1"/>
              <a:t>fázi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prvních</a:t>
            </a:r>
            <a:r>
              <a:rPr sz="2200" dirty="0" smtClean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týdnech</a:t>
            </a:r>
            <a:r>
              <a:rPr sz="2200" dirty="0"/>
              <a:t>) je </a:t>
            </a:r>
            <a:r>
              <a:rPr sz="2200" dirty="0" err="1"/>
              <a:t>asi</a:t>
            </a:r>
            <a:r>
              <a:rPr sz="2200" dirty="0"/>
              <a:t> 10-15%,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třetina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do </a:t>
            </a:r>
            <a:r>
              <a:rPr sz="2200" dirty="0" err="1"/>
              <a:t>jednoho</a:t>
            </a:r>
            <a:r>
              <a:rPr sz="2200" dirty="0"/>
              <a:t> </a:t>
            </a:r>
            <a:r>
              <a:rPr sz="2200" dirty="0" err="1"/>
              <a:t>roku</a:t>
            </a:r>
            <a:r>
              <a:rPr sz="2200" dirty="0"/>
              <a:t> </a:t>
            </a:r>
            <a:r>
              <a:rPr sz="2200" dirty="0" err="1"/>
              <a:t>umírá</a:t>
            </a:r>
            <a:endParaRPr sz="2200" dirty="0"/>
          </a:p>
          <a:p>
            <a:pPr marL="266700" indent="-266700" defTabSz="350520">
              <a:lnSpc>
                <a:spcPct val="110000"/>
              </a:lnSpc>
              <a:spcBef>
                <a:spcPts val="2500"/>
              </a:spcBef>
              <a:defRPr sz="1920"/>
            </a:pPr>
            <a:r>
              <a:rPr lang="cs-CZ" sz="2200" dirty="0"/>
              <a:t>z</a:t>
            </a:r>
            <a:r>
              <a:rPr lang="cs-CZ" sz="2200" dirty="0" smtClean="0"/>
              <a:t> </a:t>
            </a:r>
            <a:r>
              <a:rPr sz="2200" dirty="0" err="1" smtClean="0"/>
              <a:t>celkového</a:t>
            </a:r>
            <a:r>
              <a:rPr sz="2200" dirty="0" smtClean="0"/>
              <a:t> </a:t>
            </a:r>
            <a:r>
              <a:rPr sz="2200" dirty="0" err="1"/>
              <a:t>počtu</a:t>
            </a:r>
            <a:r>
              <a:rPr sz="2200" dirty="0"/>
              <a:t> </a:t>
            </a:r>
            <a:r>
              <a:rPr sz="2200" dirty="0" err="1"/>
              <a:t>přeživších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40-50% </a:t>
            </a:r>
            <a:r>
              <a:rPr sz="2200" dirty="0" err="1"/>
              <a:t>trpí</a:t>
            </a:r>
            <a:r>
              <a:rPr sz="2200" dirty="0"/>
              <a:t> </a:t>
            </a:r>
            <a:r>
              <a:rPr sz="2200" dirty="0" err="1"/>
              <a:t>handicapem</a:t>
            </a:r>
            <a:r>
              <a:rPr sz="2200" dirty="0"/>
              <a:t> a KD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uchový pozornost - WAIS-R/III: Opakování čísel; Paced Auditory Serial Addition Test; Continuous Performance Test…"/>
          <p:cNvSpPr txBox="1">
            <a:spLocks noGrp="1"/>
          </p:cNvSpPr>
          <p:nvPr>
            <p:ph type="body" idx="1"/>
          </p:nvPr>
        </p:nvSpPr>
        <p:spPr>
          <a:xfrm>
            <a:off x="952500" y="175191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smtClean="0"/>
              <a:t>s</a:t>
            </a:r>
            <a:r>
              <a:rPr sz="2200" dirty="0" err="1" smtClean="0"/>
              <a:t>luchov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 - WAIS-R/III: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čísel</a:t>
            </a:r>
            <a:r>
              <a:rPr sz="2200" dirty="0"/>
              <a:t>; Paced Auditory Serial Addition Test; Continuous Performance Test</a:t>
            </a:r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pozornost</a:t>
            </a:r>
            <a:r>
              <a:rPr sz="2200" dirty="0"/>
              <a:t> a </a:t>
            </a:r>
            <a:r>
              <a:rPr sz="2200" dirty="0" err="1"/>
              <a:t>prostorový</a:t>
            </a:r>
            <a:r>
              <a:rPr sz="2200" dirty="0"/>
              <a:t> </a:t>
            </a:r>
            <a:r>
              <a:rPr sz="2200" dirty="0" err="1"/>
              <a:t>neglekt</a:t>
            </a:r>
            <a:r>
              <a:rPr sz="2200" dirty="0"/>
              <a:t> - Line Bisection Test; Symbol Digit Modalities Test; Trail Making Test; Test of Visual Neglect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Vyšší vizuoprostorové fce"/>
          <p:cNvSpPr txBox="1">
            <a:spLocks noGrp="1"/>
          </p:cNvSpPr>
          <p:nvPr>
            <p:ph type="title"/>
          </p:nvPr>
        </p:nvSpPr>
        <p:spPr>
          <a:xfrm>
            <a:off x="3657053" y="38277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7280"/>
            </a:lvl1pPr>
          </a:lstStyle>
          <a:p>
            <a:r>
              <a:rPr sz="4800" dirty="0" err="1"/>
              <a:t>Vyšší</a:t>
            </a:r>
            <a:r>
              <a:rPr sz="4800" dirty="0"/>
              <a:t> </a:t>
            </a:r>
            <a:r>
              <a:rPr sz="4800" dirty="0" err="1"/>
              <a:t>vizuoprostorové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200" name="Velmi mírné až těžké deficity zpracování vizuálních informací (zda poškození vizuálního kortexu či zrakových drah)…"/>
          <p:cNvSpPr txBox="1">
            <a:spLocks noGrp="1"/>
          </p:cNvSpPr>
          <p:nvPr>
            <p:ph type="body" idx="1"/>
          </p:nvPr>
        </p:nvSpPr>
        <p:spPr>
          <a:xfrm>
            <a:off x="432485" y="2656703"/>
            <a:ext cx="12097265" cy="67591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err="1" smtClean="0"/>
              <a:t>elmi</a:t>
            </a:r>
            <a:r>
              <a:rPr sz="2200" dirty="0" smtClean="0"/>
              <a:t> </a:t>
            </a:r>
            <a:r>
              <a:rPr sz="2200" dirty="0" err="1"/>
              <a:t>mírné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těžké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(</a:t>
            </a:r>
            <a:r>
              <a:rPr sz="2200" dirty="0" err="1"/>
              <a:t>zda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vizuálního</a:t>
            </a:r>
            <a:r>
              <a:rPr sz="2200" dirty="0"/>
              <a:t> </a:t>
            </a:r>
            <a:r>
              <a:rPr sz="2200" dirty="0" err="1"/>
              <a:t>kortexu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zrakových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j</a:t>
            </a:r>
            <a:r>
              <a:rPr sz="2200" dirty="0" err="1" smtClean="0"/>
              <a:t>emné</a:t>
            </a:r>
            <a:r>
              <a:rPr sz="2200" dirty="0" smtClean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vizuálního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,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zrakového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korová</a:t>
            </a:r>
            <a:r>
              <a:rPr sz="2200" dirty="0"/>
              <a:t> </a:t>
            </a:r>
            <a:r>
              <a:rPr sz="2200" dirty="0" err="1"/>
              <a:t>slepota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34-75%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mít</a:t>
            </a:r>
            <a:r>
              <a:rPr sz="2200" dirty="0"/>
              <a:t> </a:t>
            </a:r>
            <a:r>
              <a:rPr sz="2200" dirty="0" err="1"/>
              <a:t>potíže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úlohách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ejčastějším</a:t>
            </a:r>
            <a:r>
              <a:rPr sz="2200" dirty="0" smtClean="0"/>
              <a:t> </a:t>
            </a:r>
            <a:r>
              <a:rPr sz="2200" dirty="0" err="1"/>
              <a:t>projevem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v </a:t>
            </a:r>
            <a:r>
              <a:rPr sz="2200" dirty="0" err="1"/>
              <a:t>identifikaci</a:t>
            </a:r>
            <a:r>
              <a:rPr sz="2200" dirty="0"/>
              <a:t> a </a:t>
            </a:r>
            <a:r>
              <a:rPr sz="2200" dirty="0" err="1"/>
              <a:t>lokalizaci</a:t>
            </a:r>
            <a:r>
              <a:rPr sz="2200" dirty="0"/>
              <a:t> </a:t>
            </a:r>
            <a:r>
              <a:rPr sz="2200" dirty="0" err="1"/>
              <a:t>objektů</a:t>
            </a:r>
            <a:r>
              <a:rPr sz="2200" dirty="0"/>
              <a:t> v </a:t>
            </a:r>
            <a:r>
              <a:rPr sz="2200" dirty="0" err="1"/>
              <a:t>zorném</a:t>
            </a:r>
            <a:r>
              <a:rPr sz="2200" dirty="0"/>
              <a:t> </a:t>
            </a:r>
            <a:r>
              <a:rPr sz="2200" dirty="0" err="1"/>
              <a:t>poli</a:t>
            </a:r>
            <a:r>
              <a:rPr sz="2200" dirty="0"/>
              <a:t> - “co” </a:t>
            </a:r>
            <a:r>
              <a:rPr sz="2200" dirty="0" err="1"/>
              <a:t>vizuopercepce</a:t>
            </a:r>
            <a:r>
              <a:rPr sz="2200" dirty="0"/>
              <a:t> a “</a:t>
            </a:r>
            <a:r>
              <a:rPr sz="2200" dirty="0" err="1"/>
              <a:t>kde</a:t>
            </a:r>
            <a:r>
              <a:rPr sz="2200" dirty="0"/>
              <a:t>” </a:t>
            </a:r>
            <a:r>
              <a:rPr sz="2200" dirty="0" err="1"/>
              <a:t>vizuoprostorová</a:t>
            </a:r>
            <a:r>
              <a:rPr sz="2200" dirty="0"/>
              <a:t> </a:t>
            </a:r>
            <a:r>
              <a:rPr sz="2200" dirty="0" err="1"/>
              <a:t>schopnost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/>
              <a:t>NPS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hodnotí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diskriminaci</a:t>
            </a:r>
            <a:r>
              <a:rPr sz="2200" dirty="0"/>
              <a:t>,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organizaci</a:t>
            </a:r>
            <a:r>
              <a:rPr sz="2200" dirty="0"/>
              <a:t> a </a:t>
            </a:r>
            <a:r>
              <a:rPr sz="2200" dirty="0" err="1"/>
              <a:t>stranově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vizuopercepční</a:t>
            </a:r>
            <a:r>
              <a:rPr sz="2200" dirty="0"/>
              <a:t> </a:t>
            </a:r>
            <a:r>
              <a:rPr sz="2200" dirty="0" err="1"/>
              <a:t>schopnosti</a:t>
            </a:r>
            <a:r>
              <a:rPr sz="2200" dirty="0"/>
              <a:t>; </a:t>
            </a:r>
            <a:r>
              <a:rPr sz="2200" dirty="0" err="1"/>
              <a:t>detekce</a:t>
            </a:r>
            <a:r>
              <a:rPr sz="2200" dirty="0"/>
              <a:t>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agnózie</a:t>
            </a:r>
            <a:r>
              <a:rPr sz="2200" dirty="0"/>
              <a:t> 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poznávání</a:t>
            </a:r>
            <a:r>
              <a:rPr sz="2200" dirty="0"/>
              <a:t> </a:t>
            </a:r>
            <a:r>
              <a:rPr sz="2200" dirty="0" err="1"/>
              <a:t>vizuálních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(</a:t>
            </a:r>
            <a:r>
              <a:rPr sz="2200" dirty="0" err="1"/>
              <a:t>kde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sémantický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)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nenarušeném</a:t>
            </a:r>
            <a:r>
              <a:rPr sz="2200" dirty="0"/>
              <a:t> </a:t>
            </a:r>
            <a:r>
              <a:rPr sz="2200" dirty="0" err="1"/>
              <a:t>vizuálním</a:t>
            </a:r>
            <a:r>
              <a:rPr sz="2200" dirty="0"/>
              <a:t> </a:t>
            </a:r>
            <a:r>
              <a:rPr sz="2200" dirty="0" err="1"/>
              <a:t>vnímání</a:t>
            </a:r>
            <a:r>
              <a:rPr sz="2200" dirty="0"/>
              <a:t>, </a:t>
            </a:r>
            <a:r>
              <a:rPr sz="2200" dirty="0" err="1"/>
              <a:t>rozlišujeme</a:t>
            </a:r>
            <a:r>
              <a:rPr sz="2200" dirty="0"/>
              <a:t> </a:t>
            </a:r>
            <a:r>
              <a:rPr sz="2200" dirty="0" err="1"/>
              <a:t>apercepční</a:t>
            </a:r>
            <a:r>
              <a:rPr sz="2200" dirty="0"/>
              <a:t> (</a:t>
            </a:r>
            <a:r>
              <a:rPr sz="2200" dirty="0" err="1"/>
              <a:t>narušená</a:t>
            </a:r>
            <a:r>
              <a:rPr sz="2200" dirty="0"/>
              <a:t>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úroveň</a:t>
            </a:r>
            <a:r>
              <a:rPr sz="2200" dirty="0"/>
              <a:t> </a:t>
            </a:r>
            <a:r>
              <a:rPr sz="2200" dirty="0" err="1"/>
              <a:t>percepčního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) a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agnózii</a:t>
            </a:r>
            <a:r>
              <a:rPr sz="2200" dirty="0"/>
              <a:t> (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odpovídající</a:t>
            </a:r>
            <a:r>
              <a:rPr sz="2200" dirty="0"/>
              <a:t> </a:t>
            </a:r>
            <a:r>
              <a:rPr sz="2200" dirty="0" err="1"/>
              <a:t>pojem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rozopagnózie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 smtClean="0"/>
              <a:t>tváří</a:t>
            </a:r>
            <a:endParaRPr lang="cs-CZ" sz="2200" dirty="0" smtClean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sz="2200" dirty="0" err="1" smtClean="0"/>
              <a:t>barvová</a:t>
            </a:r>
            <a:r>
              <a:rPr sz="2200" dirty="0" smtClean="0"/>
              <a:t> </a:t>
            </a:r>
            <a:r>
              <a:rPr sz="2200" dirty="0" err="1"/>
              <a:t>agnózie</a:t>
            </a:r>
            <a:r>
              <a:rPr sz="2200" dirty="0"/>
              <a:t> 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barev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izuoprostorové schopnosti jako vyhledávání - Judgment of Line Orientation (Benton 1975), konstrukční schopnosti a vizuální organizace - Rey-Osterrieth Complex Figure Test - je citlivý na poruchy jemné motoriky, které mohou značně zkreslovat konstrukční schopnosti…"/>
          <p:cNvSpPr txBox="1">
            <a:spLocks noGrp="1"/>
          </p:cNvSpPr>
          <p:nvPr>
            <p:ph type="body" idx="1"/>
          </p:nvPr>
        </p:nvSpPr>
        <p:spPr>
          <a:xfrm>
            <a:off x="494270" y="1690128"/>
            <a:ext cx="12220832" cy="81582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izuoprostorové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vyhledávání</a:t>
            </a:r>
            <a:r>
              <a:rPr sz="2200" dirty="0"/>
              <a:t> - Judgment of Line Orientation (Benton 1975</a:t>
            </a:r>
            <a:r>
              <a:rPr sz="2200" dirty="0" smtClean="0"/>
              <a:t>)</a:t>
            </a:r>
            <a:endParaRPr lang="cs-CZ" sz="2200" dirty="0" smtClean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sz="2200" dirty="0" err="1" smtClean="0"/>
              <a:t>konstrukční</a:t>
            </a:r>
            <a:r>
              <a:rPr sz="2200" dirty="0" smtClean="0"/>
              <a:t> </a:t>
            </a:r>
            <a:r>
              <a:rPr sz="2200" dirty="0" err="1"/>
              <a:t>schopnosti</a:t>
            </a:r>
            <a:r>
              <a:rPr sz="2200" dirty="0"/>
              <a:t> a </a:t>
            </a:r>
            <a:r>
              <a:rPr sz="2200" dirty="0" err="1"/>
              <a:t>vizuální</a:t>
            </a:r>
            <a:r>
              <a:rPr sz="2200" dirty="0"/>
              <a:t> </a:t>
            </a:r>
            <a:r>
              <a:rPr sz="2200" dirty="0" err="1"/>
              <a:t>organizace</a:t>
            </a:r>
            <a:r>
              <a:rPr sz="2200" dirty="0"/>
              <a:t> - Rey-</a:t>
            </a:r>
            <a:r>
              <a:rPr sz="2200" dirty="0" err="1"/>
              <a:t>Osterrieth</a:t>
            </a:r>
            <a:r>
              <a:rPr sz="2200" dirty="0"/>
              <a:t> Complex Figure Test - je </a:t>
            </a:r>
            <a:r>
              <a:rPr sz="2200" dirty="0" err="1"/>
              <a:t>citlivý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značně</a:t>
            </a:r>
            <a:r>
              <a:rPr sz="2200" dirty="0"/>
              <a:t> </a:t>
            </a:r>
            <a:r>
              <a:rPr sz="2200" dirty="0" err="1"/>
              <a:t>zkreslovat</a:t>
            </a:r>
            <a:r>
              <a:rPr sz="2200" dirty="0"/>
              <a:t> </a:t>
            </a:r>
            <a:r>
              <a:rPr sz="2200" dirty="0" err="1"/>
              <a:t>konstrukční</a:t>
            </a:r>
            <a:r>
              <a:rPr sz="2200" dirty="0"/>
              <a:t> </a:t>
            </a:r>
            <a:r>
              <a:rPr sz="2200" dirty="0" err="1"/>
              <a:t>schopnosti</a:t>
            </a:r>
            <a:endParaRPr sz="2200" dirty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izuomotorické</a:t>
            </a:r>
            <a:r>
              <a:rPr sz="2200" dirty="0" smtClean="0"/>
              <a:t> </a:t>
            </a:r>
            <a:r>
              <a:rPr sz="2200" dirty="0" err="1"/>
              <a:t>konstrukce</a:t>
            </a:r>
            <a:r>
              <a:rPr sz="2200" dirty="0"/>
              <a:t> - WAIS-R/III: </a:t>
            </a:r>
            <a:r>
              <a:rPr sz="2200" dirty="0" err="1"/>
              <a:t>Kostky</a:t>
            </a:r>
            <a:r>
              <a:rPr sz="2200" dirty="0"/>
              <a:t>, </a:t>
            </a:r>
            <a:r>
              <a:rPr sz="2200" dirty="0" err="1"/>
              <a:t>Skládání</a:t>
            </a:r>
            <a:r>
              <a:rPr sz="2200" dirty="0"/>
              <a:t> </a:t>
            </a:r>
            <a:r>
              <a:rPr sz="2200" dirty="0" err="1"/>
              <a:t>objektů</a:t>
            </a:r>
            <a:r>
              <a:rPr sz="2200" dirty="0"/>
              <a:t>; Complex Figure </a:t>
            </a:r>
            <a:r>
              <a:rPr sz="2200" dirty="0" err="1"/>
              <a:t>Test,Corwin</a:t>
            </a:r>
            <a:r>
              <a:rPr sz="2200" dirty="0"/>
              <a:t>; Rey-</a:t>
            </a:r>
            <a:r>
              <a:rPr sz="2200" dirty="0" err="1"/>
              <a:t>Osterrieth</a:t>
            </a:r>
            <a:r>
              <a:rPr sz="2200" dirty="0"/>
              <a:t> Complex Figure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rekognice</a:t>
            </a:r>
            <a:r>
              <a:rPr sz="2200" dirty="0"/>
              <a:t> - Visual Form Discrimination Test; Test of Facial Recognition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percepce</a:t>
            </a:r>
            <a:r>
              <a:rPr sz="2200" dirty="0"/>
              <a:t> - </a:t>
            </a:r>
            <a:r>
              <a:rPr lang="cs-CZ" sz="2200" dirty="0" err="1"/>
              <a:t>h</a:t>
            </a:r>
            <a:r>
              <a:rPr sz="2200" dirty="0" err="1" smtClean="0"/>
              <a:t>omonymní</a:t>
            </a:r>
            <a:r>
              <a:rPr sz="2200" dirty="0" smtClean="0"/>
              <a:t> hemi</a:t>
            </a:r>
            <a:r>
              <a:rPr lang="cs-CZ" sz="2200" dirty="0" err="1" smtClean="0"/>
              <a:t>an</a:t>
            </a:r>
            <a:r>
              <a:rPr sz="2200" dirty="0" err="1" smtClean="0"/>
              <a:t>opie</a:t>
            </a:r>
            <a:r>
              <a:rPr sz="2200" dirty="0"/>
              <a:t>; Double Simultaneous Stimulation Test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v</a:t>
            </a:r>
            <a:r>
              <a:rPr sz="2200" dirty="0" err="1" smtClean="0"/>
              <a:t>izuální</a:t>
            </a:r>
            <a:r>
              <a:rPr sz="2200" dirty="0" smtClean="0"/>
              <a:t> </a:t>
            </a:r>
            <a:r>
              <a:rPr sz="2200" dirty="0" err="1"/>
              <a:t>organizace</a:t>
            </a:r>
            <a:r>
              <a:rPr sz="2200" dirty="0"/>
              <a:t> a </a:t>
            </a:r>
            <a:r>
              <a:rPr sz="2200" dirty="0" err="1"/>
              <a:t>integrace</a:t>
            </a:r>
            <a:r>
              <a:rPr sz="2200" dirty="0"/>
              <a:t> - Hooper Visual Organization Test; Visual Object and Space Perception Battery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oruchy jemné motoriky a senzorických fcí"/>
          <p:cNvSpPr txBox="1">
            <a:spLocks noGrp="1"/>
          </p:cNvSpPr>
          <p:nvPr>
            <p:ph type="title"/>
          </p:nvPr>
        </p:nvSpPr>
        <p:spPr>
          <a:xfrm>
            <a:off x="3484059" y="60519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jemné</a:t>
            </a:r>
            <a:r>
              <a:rPr sz="4800" dirty="0"/>
              <a:t> </a:t>
            </a:r>
            <a:r>
              <a:rPr sz="4800" dirty="0" err="1"/>
              <a:t>motoriky</a:t>
            </a:r>
            <a:r>
              <a:rPr sz="4800" dirty="0"/>
              <a:t> a </a:t>
            </a:r>
            <a:r>
              <a:rPr sz="4800" dirty="0" err="1"/>
              <a:t>senzorických</a:t>
            </a:r>
            <a:r>
              <a:rPr sz="4800" dirty="0"/>
              <a:t> </a:t>
            </a:r>
            <a:r>
              <a:rPr sz="4800" dirty="0" err="1"/>
              <a:t>fcí</a:t>
            </a:r>
            <a:endParaRPr sz="4800" dirty="0"/>
          </a:p>
        </p:txBody>
      </p:sp>
      <p:sp>
        <p:nvSpPr>
          <p:cNvPr id="205" name="Časté senzorické a motorické deficity kontralaterálně ke straně léze…"/>
          <p:cNvSpPr txBox="1">
            <a:spLocks noGrp="1"/>
          </p:cNvSpPr>
          <p:nvPr>
            <p:ph type="body" idx="1"/>
          </p:nvPr>
        </p:nvSpPr>
        <p:spPr>
          <a:xfrm>
            <a:off x="481915" y="2780269"/>
            <a:ext cx="12270258" cy="6536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č</a:t>
            </a:r>
            <a:r>
              <a:rPr sz="2200" dirty="0" err="1" smtClean="0"/>
              <a:t>asté</a:t>
            </a:r>
            <a:r>
              <a:rPr sz="2200" dirty="0" smtClean="0"/>
              <a:t> </a:t>
            </a:r>
            <a:r>
              <a:rPr sz="2200" dirty="0" err="1"/>
              <a:t>senzorické</a:t>
            </a:r>
            <a:r>
              <a:rPr sz="2200" dirty="0"/>
              <a:t> a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kontralaterálně</a:t>
            </a:r>
            <a:r>
              <a:rPr sz="2200" dirty="0"/>
              <a:t>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straně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a</a:t>
            </a:r>
            <a:r>
              <a:rPr sz="2200" b="1" dirty="0" err="1" smtClean="0"/>
              <a:t>praxie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porozumět</a:t>
            </a:r>
            <a:r>
              <a:rPr sz="2200" dirty="0"/>
              <a:t> a </a:t>
            </a:r>
            <a:r>
              <a:rPr sz="2200" dirty="0" err="1"/>
              <a:t>provést</a:t>
            </a:r>
            <a:r>
              <a:rPr sz="2200" dirty="0"/>
              <a:t> </a:t>
            </a:r>
            <a:r>
              <a:rPr sz="2200" dirty="0" err="1"/>
              <a:t>naučené</a:t>
            </a:r>
            <a:r>
              <a:rPr sz="2200" dirty="0"/>
              <a:t> </a:t>
            </a:r>
            <a:r>
              <a:rPr sz="2200" dirty="0" err="1"/>
              <a:t>pohyby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i</a:t>
            </a:r>
            <a:r>
              <a:rPr sz="2200" b="1" dirty="0" err="1" smtClean="0"/>
              <a:t>deomotorická</a:t>
            </a:r>
            <a:r>
              <a:rPr sz="2200" b="1" dirty="0" smtClean="0"/>
              <a:t>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provádění</a:t>
            </a:r>
            <a:r>
              <a:rPr sz="2200" dirty="0"/>
              <a:t> </a:t>
            </a:r>
            <a:r>
              <a:rPr sz="2200" dirty="0" err="1"/>
              <a:t>naučených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neverbální</a:t>
            </a:r>
            <a:r>
              <a:rPr sz="2200" dirty="0"/>
              <a:t> </a:t>
            </a:r>
            <a:r>
              <a:rPr sz="2200" dirty="0" err="1"/>
              <a:t>výzvu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b="1" dirty="0" err="1" smtClean="0"/>
              <a:t>i</a:t>
            </a:r>
            <a:r>
              <a:rPr sz="2200" b="1" dirty="0" err="1" smtClean="0"/>
              <a:t>deační</a:t>
            </a:r>
            <a:r>
              <a:rPr sz="2200" b="1" dirty="0" smtClean="0"/>
              <a:t>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předmětů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pravolevé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sekvenčního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, </a:t>
            </a:r>
            <a:r>
              <a:rPr sz="2200" dirty="0" err="1"/>
              <a:t>koordinace</a:t>
            </a:r>
            <a:r>
              <a:rPr sz="2200" dirty="0"/>
              <a:t>,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dominance </a:t>
            </a:r>
            <a:r>
              <a:rPr sz="2200" dirty="0" err="1"/>
              <a:t>ruky</a:t>
            </a:r>
            <a:r>
              <a:rPr sz="2200" dirty="0"/>
              <a:t>,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 a </a:t>
            </a:r>
            <a:r>
              <a:rPr sz="2200" dirty="0" err="1"/>
              <a:t>síly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p</a:t>
            </a:r>
            <a:r>
              <a:rPr sz="2200" dirty="0" err="1" smtClean="0"/>
              <a:t>okles</a:t>
            </a:r>
            <a:r>
              <a:rPr sz="2200" dirty="0" smtClean="0"/>
              <a:t> </a:t>
            </a:r>
            <a:r>
              <a:rPr sz="2200" dirty="0" err="1"/>
              <a:t>výkonu</a:t>
            </a:r>
            <a:r>
              <a:rPr sz="2200" dirty="0"/>
              <a:t> v </a:t>
            </a:r>
            <a:r>
              <a:rPr sz="2200" dirty="0" err="1"/>
              <a:t>rychlostních</a:t>
            </a:r>
            <a:r>
              <a:rPr sz="2200" dirty="0"/>
              <a:t>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testech</a:t>
            </a:r>
            <a:r>
              <a:rPr sz="2200" dirty="0"/>
              <a:t> ne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poruše</a:t>
            </a:r>
            <a:r>
              <a:rPr sz="2200" dirty="0"/>
              <a:t> </a:t>
            </a:r>
            <a:r>
              <a:rPr sz="2200" dirty="0" err="1"/>
              <a:t>jemné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, ale </a:t>
            </a:r>
            <a:r>
              <a:rPr sz="2200" dirty="0" err="1"/>
              <a:t>oslabením</a:t>
            </a:r>
            <a:r>
              <a:rPr sz="2200" dirty="0"/>
              <a:t> </a:t>
            </a:r>
            <a:r>
              <a:rPr sz="2200" dirty="0" err="1" smtClean="0"/>
              <a:t>zpracování</a:t>
            </a:r>
            <a:r>
              <a:rPr sz="2200" dirty="0" smtClean="0"/>
              <a:t> </a:t>
            </a:r>
            <a:r>
              <a:rPr sz="2200" dirty="0" err="1"/>
              <a:t>informací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2200" dirty="0"/>
              <a:t>Finger Tapping Test (Halstead 1947); Grooved Pegboard Test (</a:t>
            </a:r>
            <a:r>
              <a:rPr sz="2200" dirty="0" err="1"/>
              <a:t>Klove</a:t>
            </a:r>
            <a:r>
              <a:rPr sz="2200" dirty="0"/>
              <a:t> 1963); Grip Strength (</a:t>
            </a:r>
            <a:r>
              <a:rPr sz="2200" dirty="0" err="1"/>
              <a:t>Spreen</a:t>
            </a:r>
            <a:r>
              <a:rPr sz="2200" dirty="0"/>
              <a:t>, Strauss 1998); </a:t>
            </a:r>
            <a:r>
              <a:rPr sz="2200" dirty="0" err="1"/>
              <a:t>zkoušky</a:t>
            </a:r>
            <a:r>
              <a:rPr sz="2200" dirty="0"/>
              <a:t> </a:t>
            </a:r>
            <a:r>
              <a:rPr sz="2200" dirty="0" err="1"/>
              <a:t>kreslení</a:t>
            </a:r>
            <a:r>
              <a:rPr sz="2200" dirty="0"/>
              <a:t> a </a:t>
            </a:r>
            <a:r>
              <a:rPr sz="2200" dirty="0" err="1"/>
              <a:t>psaní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smtClean="0"/>
              <a:t>k</a:t>
            </a:r>
            <a:r>
              <a:rPr sz="2200" dirty="0" smtClean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testům</a:t>
            </a:r>
            <a:r>
              <a:rPr sz="2200" dirty="0"/>
              <a:t> </a:t>
            </a:r>
            <a:r>
              <a:rPr sz="2200" dirty="0" err="1"/>
              <a:t>patří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taktilního</a:t>
            </a:r>
            <a:r>
              <a:rPr sz="2200" dirty="0"/>
              <a:t>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tvarů</a:t>
            </a:r>
            <a:r>
              <a:rPr sz="2200" dirty="0"/>
              <a:t>, </a:t>
            </a:r>
            <a:r>
              <a:rPr sz="2200" dirty="0" err="1"/>
              <a:t>grafestezie</a:t>
            </a:r>
            <a:r>
              <a:rPr sz="2200" dirty="0"/>
              <a:t> (</a:t>
            </a:r>
            <a:r>
              <a:rPr sz="2200" dirty="0" err="1"/>
              <a:t>psaní</a:t>
            </a:r>
            <a:r>
              <a:rPr sz="2200" dirty="0"/>
              <a:t> </a:t>
            </a:r>
            <a:r>
              <a:rPr sz="2200" dirty="0" err="1"/>
              <a:t>čísel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bříška</a:t>
            </a:r>
            <a:r>
              <a:rPr sz="2200" dirty="0"/>
              <a:t> </a:t>
            </a:r>
            <a:r>
              <a:rPr sz="2200" dirty="0" err="1"/>
              <a:t>prstů</a:t>
            </a:r>
            <a:r>
              <a:rPr sz="2200" dirty="0"/>
              <a:t>), </a:t>
            </a:r>
            <a:r>
              <a:rPr sz="2200" dirty="0" err="1"/>
              <a:t>rozpoznávání</a:t>
            </a:r>
            <a:r>
              <a:rPr sz="2200" dirty="0"/>
              <a:t> </a:t>
            </a:r>
            <a:r>
              <a:rPr sz="2200" dirty="0" err="1"/>
              <a:t>prstů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oruchy osobnosti a emotivity"/>
          <p:cNvSpPr txBox="1">
            <a:spLocks noGrp="1"/>
          </p:cNvSpPr>
          <p:nvPr>
            <p:ph type="title"/>
          </p:nvPr>
        </p:nvSpPr>
        <p:spPr>
          <a:xfrm>
            <a:off x="3088640" y="48162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osobnosti</a:t>
            </a:r>
            <a:r>
              <a:rPr sz="4800" dirty="0"/>
              <a:t> </a:t>
            </a:r>
            <a:r>
              <a:rPr lang="cs-CZ" sz="4800" dirty="0" smtClean="0"/>
              <a:t>                   </a:t>
            </a:r>
            <a:r>
              <a:rPr sz="4800" dirty="0" smtClean="0"/>
              <a:t>a </a:t>
            </a:r>
            <a:r>
              <a:rPr sz="4800" dirty="0" err="1"/>
              <a:t>emotivity</a:t>
            </a:r>
            <a:endParaRPr sz="4800" dirty="0"/>
          </a:p>
        </p:txBody>
      </p:sp>
      <p:sp>
        <p:nvSpPr>
          <p:cNvPr id="208" name="Zmapování emočního přizpůsobení, chování, osobní zkušenosti s nemocí a specifických charakteristik a změn osobnosti…"/>
          <p:cNvSpPr txBox="1">
            <a:spLocks noGrp="1"/>
          </p:cNvSpPr>
          <p:nvPr>
            <p:ph type="body" idx="1"/>
          </p:nvPr>
        </p:nvSpPr>
        <p:spPr>
          <a:xfrm>
            <a:off x="358347" y="2483706"/>
            <a:ext cx="12257902" cy="69312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z</a:t>
            </a:r>
            <a:r>
              <a:rPr sz="2000" dirty="0" err="1" smtClean="0"/>
              <a:t>mapování</a:t>
            </a:r>
            <a:r>
              <a:rPr sz="2000" dirty="0" smtClean="0"/>
              <a:t> </a:t>
            </a:r>
            <a:r>
              <a:rPr sz="2000" dirty="0" err="1"/>
              <a:t>emočního</a:t>
            </a:r>
            <a:r>
              <a:rPr sz="2000" dirty="0"/>
              <a:t> </a:t>
            </a:r>
            <a:r>
              <a:rPr sz="2000" dirty="0" err="1"/>
              <a:t>přizpůsobení</a:t>
            </a:r>
            <a:r>
              <a:rPr sz="2000" dirty="0"/>
              <a:t>, </a:t>
            </a:r>
            <a:r>
              <a:rPr sz="2000" dirty="0" err="1"/>
              <a:t>chování</a:t>
            </a:r>
            <a:r>
              <a:rPr sz="2000" dirty="0"/>
              <a:t>, </a:t>
            </a:r>
            <a:r>
              <a:rPr sz="2000" dirty="0" err="1"/>
              <a:t>osobní</a:t>
            </a:r>
            <a:r>
              <a:rPr sz="2000" dirty="0"/>
              <a:t> </a:t>
            </a:r>
            <a:r>
              <a:rPr sz="2000" dirty="0" err="1"/>
              <a:t>zkušenosti</a:t>
            </a:r>
            <a:r>
              <a:rPr sz="2000" dirty="0"/>
              <a:t> s </a:t>
            </a:r>
            <a:r>
              <a:rPr sz="2000" dirty="0" err="1"/>
              <a:t>nemocí</a:t>
            </a:r>
            <a:r>
              <a:rPr sz="2000" dirty="0"/>
              <a:t> a </a:t>
            </a:r>
            <a:r>
              <a:rPr sz="2000" dirty="0" err="1"/>
              <a:t>specifických</a:t>
            </a:r>
            <a:r>
              <a:rPr sz="2000" dirty="0"/>
              <a:t> </a:t>
            </a:r>
            <a:r>
              <a:rPr sz="2000" dirty="0" err="1"/>
              <a:t>charakteristik</a:t>
            </a:r>
            <a:r>
              <a:rPr sz="2000" dirty="0"/>
              <a:t> a </a:t>
            </a:r>
            <a:r>
              <a:rPr sz="2000" dirty="0" err="1"/>
              <a:t>změn</a:t>
            </a:r>
            <a:r>
              <a:rPr sz="2000" dirty="0"/>
              <a:t> </a:t>
            </a:r>
            <a:r>
              <a:rPr sz="2000" dirty="0" err="1"/>
              <a:t>osobnosti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000" dirty="0"/>
              <a:t>CMP - </a:t>
            </a:r>
            <a:r>
              <a:rPr sz="2000" dirty="0" err="1"/>
              <a:t>významná</a:t>
            </a:r>
            <a:r>
              <a:rPr sz="2000" dirty="0"/>
              <a:t> </a:t>
            </a:r>
            <a:r>
              <a:rPr sz="2000" dirty="0" err="1"/>
              <a:t>existenciální</a:t>
            </a:r>
            <a:r>
              <a:rPr sz="2000" dirty="0"/>
              <a:t> </a:t>
            </a:r>
            <a:r>
              <a:rPr sz="2000" dirty="0" err="1"/>
              <a:t>zkušenost</a:t>
            </a:r>
            <a:r>
              <a:rPr sz="2000" dirty="0"/>
              <a:t>; </a:t>
            </a:r>
            <a:r>
              <a:rPr sz="2000" dirty="0" err="1"/>
              <a:t>náhlá</a:t>
            </a:r>
            <a:r>
              <a:rPr sz="2000" dirty="0"/>
              <a:t> a bez </a:t>
            </a:r>
            <a:r>
              <a:rPr sz="2000" dirty="0" err="1"/>
              <a:t>varování</a:t>
            </a:r>
            <a:r>
              <a:rPr sz="2000" dirty="0"/>
              <a:t> - </a:t>
            </a:r>
            <a:r>
              <a:rPr sz="2000" dirty="0" err="1"/>
              <a:t>výskyt</a:t>
            </a:r>
            <a:r>
              <a:rPr sz="2000" dirty="0"/>
              <a:t> </a:t>
            </a:r>
            <a:r>
              <a:rPr sz="2000" dirty="0" err="1"/>
              <a:t>obdobných</a:t>
            </a:r>
            <a:r>
              <a:rPr sz="2000" dirty="0"/>
              <a:t> </a:t>
            </a:r>
            <a:r>
              <a:rPr sz="2000" dirty="0" err="1"/>
              <a:t>potíží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lang="cs-CZ" sz="2000" dirty="0" smtClean="0"/>
              <a:t>             </a:t>
            </a:r>
            <a:r>
              <a:rPr sz="2000" dirty="0" smtClean="0"/>
              <a:t>u </a:t>
            </a:r>
            <a:r>
              <a:rPr lang="cs-CZ" sz="2000" dirty="0" smtClean="0"/>
              <a:t>PTSD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n</a:t>
            </a:r>
            <a:r>
              <a:rPr sz="2000" dirty="0" err="1" smtClean="0"/>
              <a:t>ejčastěji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sz="2000" dirty="0" err="1"/>
              <a:t>apatie</a:t>
            </a:r>
            <a:r>
              <a:rPr sz="2000" dirty="0"/>
              <a:t> a </a:t>
            </a:r>
            <a:r>
              <a:rPr sz="2000" dirty="0" err="1"/>
              <a:t>ztráta</a:t>
            </a:r>
            <a:r>
              <a:rPr sz="2000" dirty="0"/>
              <a:t> </a:t>
            </a:r>
            <a:r>
              <a:rPr sz="2000" dirty="0" err="1"/>
              <a:t>zájmu</a:t>
            </a:r>
            <a:r>
              <a:rPr sz="2000" dirty="0"/>
              <a:t>, </a:t>
            </a:r>
            <a:r>
              <a:rPr sz="2000" dirty="0" err="1"/>
              <a:t>organické</a:t>
            </a:r>
            <a:r>
              <a:rPr sz="2000" dirty="0"/>
              <a:t> </a:t>
            </a:r>
            <a:r>
              <a:rPr sz="2000" dirty="0" err="1"/>
              <a:t>změny</a:t>
            </a:r>
            <a:r>
              <a:rPr sz="2000" dirty="0"/>
              <a:t> </a:t>
            </a:r>
            <a:r>
              <a:rPr sz="2000" dirty="0" err="1"/>
              <a:t>osobnosti</a:t>
            </a:r>
            <a:r>
              <a:rPr sz="2000" dirty="0"/>
              <a:t>, </a:t>
            </a:r>
            <a:r>
              <a:rPr sz="2000" dirty="0" err="1"/>
              <a:t>agresivita</a:t>
            </a:r>
            <a:r>
              <a:rPr sz="2000" dirty="0"/>
              <a:t>,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labilita</a:t>
            </a:r>
            <a:r>
              <a:rPr sz="2000" dirty="0"/>
              <a:t>, </a:t>
            </a:r>
            <a:r>
              <a:rPr sz="2000" dirty="0" err="1"/>
              <a:t>organicky</a:t>
            </a:r>
            <a:r>
              <a:rPr sz="2000" dirty="0"/>
              <a:t> </a:t>
            </a:r>
            <a:r>
              <a:rPr sz="2000" dirty="0" err="1" smtClean="0"/>
              <a:t>podmíněné</a:t>
            </a:r>
            <a:r>
              <a:rPr lang="cs-CZ" sz="2000" dirty="0" smtClean="0"/>
              <a:t> </a:t>
            </a:r>
            <a:r>
              <a:rPr sz="2000" dirty="0" err="1" smtClean="0"/>
              <a:t>poruchy</a:t>
            </a:r>
            <a:r>
              <a:rPr sz="2000" dirty="0" smtClean="0"/>
              <a:t> </a:t>
            </a:r>
            <a:r>
              <a:rPr sz="2000" dirty="0" err="1"/>
              <a:t>nálady</a:t>
            </a:r>
            <a:r>
              <a:rPr sz="2000" dirty="0"/>
              <a:t> a </a:t>
            </a:r>
            <a:r>
              <a:rPr sz="2000" dirty="0" err="1"/>
              <a:t>emocí</a:t>
            </a:r>
            <a:r>
              <a:rPr sz="2000" dirty="0"/>
              <a:t> - </a:t>
            </a:r>
            <a:r>
              <a:rPr sz="2000" dirty="0" err="1"/>
              <a:t>deprese</a:t>
            </a:r>
            <a:r>
              <a:rPr sz="2000" dirty="0"/>
              <a:t> a </a:t>
            </a:r>
            <a:r>
              <a:rPr sz="2000" dirty="0" err="1"/>
              <a:t>úzkost</a:t>
            </a:r>
            <a:r>
              <a:rPr sz="2000" dirty="0"/>
              <a:t>, </a:t>
            </a:r>
            <a:r>
              <a:rPr sz="2000" dirty="0" err="1"/>
              <a:t>psychosociální</a:t>
            </a:r>
            <a:r>
              <a:rPr sz="2000" dirty="0"/>
              <a:t> </a:t>
            </a:r>
            <a:r>
              <a:rPr sz="2000" dirty="0" err="1"/>
              <a:t>maladjustace</a:t>
            </a:r>
            <a:r>
              <a:rPr sz="2000" dirty="0"/>
              <a:t>, </a:t>
            </a:r>
            <a:r>
              <a:rPr sz="2000" dirty="0" err="1"/>
              <a:t>úbytek</a:t>
            </a:r>
            <a:r>
              <a:rPr sz="2000" dirty="0"/>
              <a:t> </a:t>
            </a:r>
            <a:r>
              <a:rPr sz="2000" dirty="0" err="1"/>
              <a:t>iniciativy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d</a:t>
            </a:r>
            <a:r>
              <a:rPr sz="2000" dirty="0" err="1" smtClean="0"/>
              <a:t>eprese</a:t>
            </a:r>
            <a:r>
              <a:rPr sz="2000" dirty="0" smtClean="0"/>
              <a:t> </a:t>
            </a:r>
            <a:r>
              <a:rPr sz="2000" dirty="0"/>
              <a:t>u 10-40% </a:t>
            </a:r>
            <a:r>
              <a:rPr sz="2000" dirty="0" err="1"/>
              <a:t>pacientů</a:t>
            </a:r>
            <a:r>
              <a:rPr sz="2000" dirty="0"/>
              <a:t>; </a:t>
            </a:r>
            <a:r>
              <a:rPr sz="2000" dirty="0" err="1"/>
              <a:t>vzácněji</a:t>
            </a:r>
            <a:r>
              <a:rPr sz="2000" dirty="0"/>
              <a:t> </a:t>
            </a:r>
            <a:r>
              <a:rPr sz="2000" dirty="0" err="1"/>
              <a:t>psychózy</a:t>
            </a:r>
            <a:r>
              <a:rPr sz="2000" dirty="0"/>
              <a:t> a </a:t>
            </a:r>
            <a:r>
              <a:rPr sz="2000" dirty="0" err="1"/>
              <a:t>mánie</a:t>
            </a:r>
            <a:r>
              <a:rPr sz="2000" dirty="0"/>
              <a:t> - </a:t>
            </a:r>
            <a:r>
              <a:rPr sz="2000" dirty="0" err="1"/>
              <a:t>zejména</a:t>
            </a:r>
            <a:r>
              <a:rPr sz="2000" dirty="0"/>
              <a:t> u </a:t>
            </a:r>
            <a:r>
              <a:rPr sz="2000" dirty="0" err="1"/>
              <a:t>pravostranných</a:t>
            </a:r>
            <a:r>
              <a:rPr sz="2000" dirty="0"/>
              <a:t> </a:t>
            </a:r>
            <a:r>
              <a:rPr sz="2000" dirty="0" err="1"/>
              <a:t>poškození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smtClean="0"/>
              <a:t>z</a:t>
            </a:r>
            <a:r>
              <a:rPr sz="2000" dirty="0" smtClean="0"/>
              <a:t>m</a:t>
            </a:r>
            <a:r>
              <a:rPr lang="cs-CZ" sz="2000" dirty="0" smtClean="0"/>
              <a:t>ě</a:t>
            </a:r>
            <a:r>
              <a:rPr sz="2000" dirty="0" err="1" smtClean="0"/>
              <a:t>ny</a:t>
            </a:r>
            <a:r>
              <a:rPr sz="2000" dirty="0" smtClean="0"/>
              <a:t> </a:t>
            </a:r>
            <a:r>
              <a:rPr sz="2000" dirty="0"/>
              <a:t>v </a:t>
            </a:r>
            <a:r>
              <a:rPr sz="2000" dirty="0" err="1" smtClean="0"/>
              <a:t>emotivitě</a:t>
            </a:r>
            <a:r>
              <a:rPr lang="cs-CZ" sz="2000" dirty="0" smtClean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err="1" smtClean="0"/>
              <a:t>poškození</a:t>
            </a:r>
            <a:r>
              <a:rPr sz="2000" dirty="0" smtClean="0"/>
              <a:t> </a:t>
            </a:r>
            <a:r>
              <a:rPr sz="2000" dirty="0" err="1"/>
              <a:t>frontálních</a:t>
            </a:r>
            <a:r>
              <a:rPr sz="2000" dirty="0"/>
              <a:t> </a:t>
            </a:r>
            <a:r>
              <a:rPr sz="2000" dirty="0" err="1" smtClean="0"/>
              <a:t>laloků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lhostejnost</a:t>
            </a:r>
            <a:r>
              <a:rPr sz="2000" dirty="0"/>
              <a:t> a </a:t>
            </a:r>
            <a:r>
              <a:rPr sz="2000" dirty="0" err="1"/>
              <a:t>apatie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p</a:t>
            </a:r>
            <a:r>
              <a:rPr sz="2000" dirty="0" err="1" smtClean="0"/>
              <a:t>okud</a:t>
            </a:r>
            <a:r>
              <a:rPr sz="2000" dirty="0" smtClean="0"/>
              <a:t> </a:t>
            </a:r>
            <a:r>
              <a:rPr sz="2000" dirty="0" err="1"/>
              <a:t>dorzolaterální</a:t>
            </a:r>
            <a:r>
              <a:rPr sz="2000" dirty="0"/>
              <a:t> oblast </a:t>
            </a:r>
            <a:r>
              <a:rPr sz="2000" dirty="0" smtClean="0"/>
              <a:t>FL-</a:t>
            </a:r>
            <a:r>
              <a:rPr lang="cs-CZ" sz="2000" dirty="0" smtClean="0"/>
              <a:t> </a:t>
            </a:r>
            <a:r>
              <a:rPr sz="2000" dirty="0" err="1" smtClean="0"/>
              <a:t>apatie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err="1" smtClean="0"/>
              <a:t>nedostatek</a:t>
            </a:r>
            <a:r>
              <a:rPr sz="2000" dirty="0" smtClean="0"/>
              <a:t> </a:t>
            </a:r>
            <a:r>
              <a:rPr sz="2000" dirty="0" err="1"/>
              <a:t>iniciativy</a:t>
            </a:r>
            <a:r>
              <a:rPr sz="2000" dirty="0"/>
              <a:t>, </a:t>
            </a:r>
            <a:r>
              <a:rPr sz="2000" dirty="0" err="1"/>
              <a:t>neschopnost</a:t>
            </a:r>
            <a:r>
              <a:rPr sz="2000" dirty="0"/>
              <a:t> </a:t>
            </a:r>
            <a:r>
              <a:rPr sz="2000" dirty="0" err="1"/>
              <a:t>dlouhodobějšího</a:t>
            </a:r>
            <a:r>
              <a:rPr sz="2000" dirty="0"/>
              <a:t> </a:t>
            </a:r>
            <a:r>
              <a:rPr sz="2000" dirty="0" err="1"/>
              <a:t>plánování</a:t>
            </a:r>
            <a:r>
              <a:rPr sz="2000" dirty="0"/>
              <a:t>, </a:t>
            </a:r>
            <a:r>
              <a:rPr sz="2000" dirty="0" err="1"/>
              <a:t>ztráta</a:t>
            </a:r>
            <a:r>
              <a:rPr sz="2000" dirty="0"/>
              <a:t>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odolnosti</a:t>
            </a:r>
            <a:r>
              <a:rPr sz="2000" dirty="0"/>
              <a:t>; </a:t>
            </a:r>
            <a:r>
              <a:rPr sz="2000" dirty="0" err="1"/>
              <a:t>termín</a:t>
            </a:r>
            <a:r>
              <a:rPr sz="2000" dirty="0"/>
              <a:t> </a:t>
            </a:r>
            <a:r>
              <a:rPr sz="2000" dirty="0" err="1"/>
              <a:t>pseudodeprese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000" dirty="0" err="1" smtClean="0"/>
              <a:t>p</a:t>
            </a:r>
            <a:r>
              <a:rPr sz="2000" dirty="0" err="1" smtClean="0"/>
              <a:t>okud</a:t>
            </a:r>
            <a:r>
              <a:rPr sz="2000" dirty="0" smtClean="0"/>
              <a:t> </a:t>
            </a:r>
            <a:r>
              <a:rPr sz="2000" dirty="0" err="1"/>
              <a:t>orbitofrontální</a:t>
            </a:r>
            <a:r>
              <a:rPr sz="2000" dirty="0"/>
              <a:t> oblast FL - </a:t>
            </a:r>
            <a:r>
              <a:rPr sz="2000" dirty="0" err="1"/>
              <a:t>egoistické</a:t>
            </a:r>
            <a:r>
              <a:rPr sz="2000" dirty="0"/>
              <a:t>, </a:t>
            </a:r>
            <a:r>
              <a:rPr sz="2000" dirty="0" err="1"/>
              <a:t>bezohledné</a:t>
            </a:r>
            <a:r>
              <a:rPr sz="2000" dirty="0"/>
              <a:t> </a:t>
            </a:r>
            <a:r>
              <a:rPr sz="2000" dirty="0" err="1"/>
              <a:t>chování</a:t>
            </a:r>
            <a:r>
              <a:rPr sz="2000" dirty="0"/>
              <a:t>, </a:t>
            </a:r>
            <a:r>
              <a:rPr sz="2000" dirty="0" err="1"/>
              <a:t>agresivní</a:t>
            </a:r>
            <a:r>
              <a:rPr sz="2000" dirty="0"/>
              <a:t>, </a:t>
            </a:r>
            <a:r>
              <a:rPr sz="2000" dirty="0" err="1"/>
              <a:t>kombinované</a:t>
            </a:r>
            <a:r>
              <a:rPr sz="2000" dirty="0"/>
              <a:t> se </a:t>
            </a:r>
            <a:r>
              <a:rPr sz="2000" dirty="0" err="1"/>
              <a:t>sexuálně</a:t>
            </a:r>
            <a:r>
              <a:rPr sz="2000" dirty="0"/>
              <a:t> </a:t>
            </a:r>
            <a:r>
              <a:rPr sz="2000" dirty="0" err="1"/>
              <a:t>podbarveným</a:t>
            </a:r>
            <a:r>
              <a:rPr sz="2000" dirty="0"/>
              <a:t> </a:t>
            </a:r>
            <a:r>
              <a:rPr sz="2000" dirty="0" err="1"/>
              <a:t>humorem</a:t>
            </a:r>
            <a:r>
              <a:rPr sz="2000" dirty="0"/>
              <a:t>; </a:t>
            </a:r>
            <a:r>
              <a:rPr sz="2000" dirty="0" err="1"/>
              <a:t>termín</a:t>
            </a:r>
            <a:r>
              <a:rPr sz="2000" dirty="0"/>
              <a:t> </a:t>
            </a:r>
            <a:r>
              <a:rPr sz="2000" dirty="0" err="1"/>
              <a:t>pseudopsychopatické</a:t>
            </a:r>
            <a:endParaRPr sz="20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000" dirty="0"/>
              <a:t>KF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významně</a:t>
            </a:r>
            <a:r>
              <a:rPr sz="2000" dirty="0"/>
              <a:t> </a:t>
            </a:r>
            <a:r>
              <a:rPr sz="2000" dirty="0" err="1"/>
              <a:t>ovlivněny</a:t>
            </a:r>
            <a:r>
              <a:rPr sz="2000" dirty="0"/>
              <a:t> </a:t>
            </a:r>
            <a:r>
              <a:rPr sz="2000" dirty="0" err="1" smtClean="0"/>
              <a:t>úzkost</a:t>
            </a:r>
            <a:r>
              <a:rPr lang="cs-CZ" sz="2000" dirty="0" smtClean="0"/>
              <a:t>í</a:t>
            </a:r>
            <a:r>
              <a:rPr sz="2000" dirty="0" smtClean="0"/>
              <a:t> </a:t>
            </a:r>
            <a:r>
              <a:rPr sz="2000" dirty="0"/>
              <a:t>a </a:t>
            </a:r>
            <a:r>
              <a:rPr sz="2000" dirty="0" err="1"/>
              <a:t>depresí</a:t>
            </a:r>
            <a:r>
              <a:rPr sz="2000" dirty="0" smtClean="0"/>
              <a:t>,</a:t>
            </a:r>
            <a:r>
              <a:rPr lang="cs-CZ" sz="2000" dirty="0" smtClean="0"/>
              <a:t> </a:t>
            </a:r>
            <a:r>
              <a:rPr sz="2000" dirty="0" smtClean="0"/>
              <a:t>proto </a:t>
            </a:r>
            <a:r>
              <a:rPr sz="2000" dirty="0" err="1"/>
              <a:t>nutné</a:t>
            </a:r>
            <a:r>
              <a:rPr sz="2000" dirty="0"/>
              <a:t> </a:t>
            </a:r>
            <a:r>
              <a:rPr sz="2000" dirty="0" err="1"/>
              <a:t>vyšetření</a:t>
            </a:r>
            <a:r>
              <a:rPr sz="2000" dirty="0"/>
              <a:t> </a:t>
            </a:r>
            <a:r>
              <a:rPr sz="2000" dirty="0" err="1"/>
              <a:t>emočního</a:t>
            </a:r>
            <a:r>
              <a:rPr sz="2000" dirty="0"/>
              <a:t> </a:t>
            </a:r>
            <a:r>
              <a:rPr sz="2000" dirty="0" err="1"/>
              <a:t>stavu</a:t>
            </a:r>
            <a:r>
              <a:rPr sz="2000" dirty="0"/>
              <a:t> - </a:t>
            </a:r>
            <a:r>
              <a:rPr sz="2000" dirty="0" err="1"/>
              <a:t>klinické</a:t>
            </a:r>
            <a:r>
              <a:rPr sz="2000" dirty="0"/>
              <a:t> </a:t>
            </a:r>
            <a:r>
              <a:rPr sz="2000" dirty="0" err="1"/>
              <a:t>pozorování</a:t>
            </a:r>
            <a:r>
              <a:rPr sz="2000" dirty="0"/>
              <a:t>, </a:t>
            </a:r>
            <a:r>
              <a:rPr sz="2000" dirty="0" err="1"/>
              <a:t>rozhovor</a:t>
            </a:r>
            <a:r>
              <a:rPr sz="2000" dirty="0"/>
              <a:t>, </a:t>
            </a:r>
            <a:r>
              <a:rPr sz="2000" dirty="0" err="1"/>
              <a:t>sebeposuzující</a:t>
            </a:r>
            <a:r>
              <a:rPr sz="2000" dirty="0"/>
              <a:t> </a:t>
            </a:r>
            <a:r>
              <a:rPr sz="2000" dirty="0" err="1"/>
              <a:t>škály</a:t>
            </a:r>
            <a:r>
              <a:rPr sz="2000" dirty="0"/>
              <a:t>, </a:t>
            </a:r>
            <a:r>
              <a:rPr sz="2000" dirty="0" err="1"/>
              <a:t>behaviorální</a:t>
            </a:r>
            <a:r>
              <a:rPr sz="2000" dirty="0"/>
              <a:t> </a:t>
            </a:r>
            <a:r>
              <a:rPr sz="2000" dirty="0" err="1"/>
              <a:t>škály</a:t>
            </a:r>
            <a:r>
              <a:rPr sz="2000" dirty="0"/>
              <a:t>, </a:t>
            </a:r>
            <a:r>
              <a:rPr sz="2000" dirty="0" err="1"/>
              <a:t>projektivní</a:t>
            </a:r>
            <a:r>
              <a:rPr sz="2000" dirty="0"/>
              <a:t> testy; </a:t>
            </a:r>
            <a:r>
              <a:rPr sz="2000" dirty="0" err="1"/>
              <a:t>informace</a:t>
            </a:r>
            <a:r>
              <a:rPr sz="2000" dirty="0"/>
              <a:t> od </a:t>
            </a:r>
            <a:r>
              <a:rPr sz="2000" dirty="0" err="1"/>
              <a:t>rodiny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Některé škály mohou být zvýšené ne kvůli emoční poruše, ale fyzickému oslabení jako následku CMP (např. BDI-II - několik položek na somatické fungování)…"/>
          <p:cNvSpPr txBox="1">
            <a:spLocks noGrp="1"/>
          </p:cNvSpPr>
          <p:nvPr>
            <p:ph type="body" idx="1"/>
          </p:nvPr>
        </p:nvSpPr>
        <p:spPr>
          <a:xfrm>
            <a:off x="952500" y="1912554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n</a:t>
            </a:r>
            <a:r>
              <a:rPr sz="2200" dirty="0" err="1" smtClean="0"/>
              <a:t>ěkteré</a:t>
            </a:r>
            <a:r>
              <a:rPr sz="2200" dirty="0" smtClean="0"/>
              <a:t> </a:t>
            </a:r>
            <a:r>
              <a:rPr sz="2200" dirty="0" err="1"/>
              <a:t>škály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zvýšené</a:t>
            </a:r>
            <a:r>
              <a:rPr sz="2200" dirty="0"/>
              <a:t> ne </a:t>
            </a:r>
            <a:r>
              <a:rPr sz="2200" dirty="0" err="1"/>
              <a:t>kvůli</a:t>
            </a:r>
            <a:r>
              <a:rPr sz="2200" dirty="0"/>
              <a:t>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poruše</a:t>
            </a:r>
            <a:r>
              <a:rPr sz="2200" dirty="0"/>
              <a:t>, ale </a:t>
            </a:r>
            <a:r>
              <a:rPr sz="2200" dirty="0" err="1"/>
              <a:t>fyzickému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následku</a:t>
            </a:r>
            <a:r>
              <a:rPr sz="2200" dirty="0"/>
              <a:t> CMP (</a:t>
            </a:r>
            <a:r>
              <a:rPr sz="2200" dirty="0" err="1"/>
              <a:t>např</a:t>
            </a:r>
            <a:r>
              <a:rPr sz="2200" dirty="0"/>
              <a:t>. BDI-II - </a:t>
            </a:r>
            <a:r>
              <a:rPr sz="2200" dirty="0" err="1"/>
              <a:t>několik</a:t>
            </a:r>
            <a:r>
              <a:rPr sz="2200" dirty="0"/>
              <a:t> </a:t>
            </a:r>
            <a:r>
              <a:rPr sz="2200" dirty="0" err="1"/>
              <a:t>položek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somatické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)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z</a:t>
            </a:r>
            <a:r>
              <a:rPr sz="2200" dirty="0" err="1" smtClean="0"/>
              <a:t>ahrnout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źivota</a:t>
            </a:r>
            <a:r>
              <a:rPr sz="2200" dirty="0"/>
              <a:t> - </a:t>
            </a:r>
            <a:r>
              <a:rPr sz="2200" dirty="0" err="1"/>
              <a:t>hlavně</a:t>
            </a:r>
            <a:r>
              <a:rPr sz="2200" dirty="0"/>
              <a:t> u </a:t>
            </a:r>
            <a:r>
              <a:rPr sz="2200" dirty="0" err="1"/>
              <a:t>dlouhodobého</a:t>
            </a:r>
            <a:r>
              <a:rPr sz="2200" dirty="0"/>
              <a:t> </a:t>
            </a:r>
            <a:r>
              <a:rPr sz="2200" dirty="0" err="1"/>
              <a:t>sledování</a:t>
            </a:r>
            <a:endParaRPr sz="2200" dirty="0"/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š</a:t>
            </a:r>
            <a:r>
              <a:rPr sz="2200" dirty="0" err="1" smtClean="0"/>
              <a:t>kály</a:t>
            </a:r>
            <a:r>
              <a:rPr sz="2200" dirty="0" smtClean="0"/>
              <a:t> </a:t>
            </a:r>
            <a:r>
              <a:rPr sz="2200" dirty="0" err="1"/>
              <a:t>deprese</a:t>
            </a:r>
            <a:r>
              <a:rPr sz="2200" dirty="0"/>
              <a:t> a </a:t>
            </a:r>
            <a:r>
              <a:rPr sz="2200" dirty="0" err="1"/>
              <a:t>úzkosti</a:t>
            </a:r>
            <a:r>
              <a:rPr sz="2200" dirty="0"/>
              <a:t> - Beck Depression Inventory; Geriatric Depression Scale; Montgomery Aberg Depression Rating Scale; Hamilton Anxiety Rating Scale; </a:t>
            </a:r>
            <a:r>
              <a:rPr sz="2200" dirty="0" err="1"/>
              <a:t>Zung</a:t>
            </a:r>
            <a:r>
              <a:rPr sz="2200" dirty="0"/>
              <a:t> Self Rating Anxiety Scale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p</a:t>
            </a:r>
            <a:r>
              <a:rPr sz="2200" dirty="0" err="1" smtClean="0"/>
              <a:t>sychiatrické</a:t>
            </a:r>
            <a:r>
              <a:rPr sz="2200" dirty="0" smtClean="0"/>
              <a:t> </a:t>
            </a:r>
            <a:r>
              <a:rPr sz="2200" dirty="0" err="1"/>
              <a:t>škály</a:t>
            </a:r>
            <a:r>
              <a:rPr sz="2200" dirty="0"/>
              <a:t> - Minnesota Multiphasic Personality Inventory; Sickness Impact Profile (SIP); Symptom Check List-90-R</a:t>
            </a:r>
          </a:p>
          <a:p>
            <a:pPr marL="368934" indent="-368934" defTabSz="484886">
              <a:lnSpc>
                <a:spcPct val="100000"/>
              </a:lnSpc>
              <a:spcBef>
                <a:spcPts val="3400"/>
              </a:spcBef>
              <a:defRPr sz="2656"/>
            </a:pPr>
            <a:r>
              <a:rPr lang="cs-CZ" sz="2200" dirty="0" err="1" smtClean="0"/>
              <a:t>m</a:t>
            </a:r>
            <a:r>
              <a:rPr sz="2200" dirty="0" err="1" smtClean="0"/>
              <a:t>etody</a:t>
            </a:r>
            <a:r>
              <a:rPr sz="2200" dirty="0" smtClean="0"/>
              <a:t> </a:t>
            </a:r>
            <a:r>
              <a:rPr sz="2200" dirty="0" err="1"/>
              <a:t>zaměřené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- Medical Outcome Study Short Form 36 (SF-36); Quality of Well-Being, Self Administered (SF-12); EORTC Euro </a:t>
            </a:r>
            <a:r>
              <a:rPr sz="2200" dirty="0" err="1"/>
              <a:t>Quol</a:t>
            </a:r>
            <a:r>
              <a:rPr sz="2200" dirty="0"/>
              <a:t> (QLCQ-30); Nottingham Health Profile; WHOQOL; SQUALA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ávěr"/>
          <p:cNvSpPr txBox="1">
            <a:spLocks noGrp="1"/>
          </p:cNvSpPr>
          <p:nvPr>
            <p:ph type="title"/>
          </p:nvPr>
        </p:nvSpPr>
        <p:spPr>
          <a:xfrm>
            <a:off x="3088640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213" name="Díky vzniku komplexních cerebrovaskulárních center a iktových jednotek se snížila mortalita a morbidita, tím se otevřela řada klinických a výzkumných problémů…"/>
          <p:cNvSpPr txBox="1">
            <a:spLocks noGrp="1"/>
          </p:cNvSpPr>
          <p:nvPr>
            <p:ph type="body" idx="1"/>
          </p:nvPr>
        </p:nvSpPr>
        <p:spPr>
          <a:xfrm>
            <a:off x="383059" y="2162433"/>
            <a:ext cx="12344399" cy="7290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íky</a:t>
            </a:r>
            <a:r>
              <a:rPr sz="2200" dirty="0" smtClean="0"/>
              <a:t> </a:t>
            </a:r>
            <a:r>
              <a:rPr sz="2200" dirty="0" err="1"/>
              <a:t>vzniku</a:t>
            </a:r>
            <a:r>
              <a:rPr sz="2200" dirty="0"/>
              <a:t> </a:t>
            </a:r>
            <a:r>
              <a:rPr sz="2200" dirty="0" err="1"/>
              <a:t>komplexních</a:t>
            </a:r>
            <a:r>
              <a:rPr sz="2200" dirty="0"/>
              <a:t> </a:t>
            </a:r>
            <a:r>
              <a:rPr sz="2200" dirty="0" err="1"/>
              <a:t>cerebrovaskulárních</a:t>
            </a:r>
            <a:r>
              <a:rPr sz="2200" dirty="0"/>
              <a:t> center a </a:t>
            </a:r>
            <a:r>
              <a:rPr sz="2200" dirty="0" err="1"/>
              <a:t>iktových</a:t>
            </a:r>
            <a:r>
              <a:rPr sz="2200" dirty="0"/>
              <a:t> </a:t>
            </a:r>
            <a:r>
              <a:rPr sz="2200" dirty="0" err="1"/>
              <a:t>jednotek</a:t>
            </a:r>
            <a:r>
              <a:rPr sz="2200" dirty="0"/>
              <a:t> se </a:t>
            </a:r>
            <a:r>
              <a:rPr sz="2200" dirty="0" err="1"/>
              <a:t>snížila</a:t>
            </a:r>
            <a:r>
              <a:rPr sz="2200" dirty="0"/>
              <a:t> </a:t>
            </a:r>
            <a:r>
              <a:rPr sz="2200" dirty="0" err="1"/>
              <a:t>mortalita</a:t>
            </a:r>
            <a:r>
              <a:rPr sz="2200" dirty="0"/>
              <a:t> a </a:t>
            </a:r>
            <a:r>
              <a:rPr sz="2200" dirty="0" err="1"/>
              <a:t>morbidita</a:t>
            </a:r>
            <a:r>
              <a:rPr sz="2200" dirty="0"/>
              <a:t>, </a:t>
            </a:r>
            <a:r>
              <a:rPr sz="2200" dirty="0" err="1"/>
              <a:t>tím</a:t>
            </a:r>
            <a:r>
              <a:rPr sz="2200" dirty="0"/>
              <a:t> se </a:t>
            </a:r>
            <a:r>
              <a:rPr sz="2200" dirty="0" err="1"/>
              <a:t>otevřela</a:t>
            </a:r>
            <a:r>
              <a:rPr sz="2200" dirty="0"/>
              <a:t> </a:t>
            </a:r>
            <a:r>
              <a:rPr sz="2200" dirty="0" err="1"/>
              <a:t>řada</a:t>
            </a:r>
            <a:r>
              <a:rPr sz="2200" dirty="0"/>
              <a:t> </a:t>
            </a:r>
            <a:r>
              <a:rPr sz="2200" dirty="0" err="1"/>
              <a:t>klinických</a:t>
            </a:r>
            <a:r>
              <a:rPr sz="2200" dirty="0"/>
              <a:t> a </a:t>
            </a:r>
            <a:r>
              <a:rPr sz="2200" dirty="0" err="1"/>
              <a:t>výzkumných</a:t>
            </a:r>
            <a:r>
              <a:rPr sz="2200" dirty="0"/>
              <a:t> </a:t>
            </a:r>
            <a:r>
              <a:rPr sz="2200" dirty="0" err="1"/>
              <a:t>problémů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opad</a:t>
            </a:r>
            <a:r>
              <a:rPr sz="2200" dirty="0" smtClean="0"/>
              <a:t> </a:t>
            </a:r>
            <a:r>
              <a:rPr sz="2200" dirty="0"/>
              <a:t>CMP </a:t>
            </a:r>
            <a:r>
              <a:rPr sz="2200" dirty="0" err="1"/>
              <a:t>na</a:t>
            </a:r>
            <a:r>
              <a:rPr sz="2200" dirty="0"/>
              <a:t> NPS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rozsáhlejší</a:t>
            </a:r>
            <a:r>
              <a:rPr sz="2200" dirty="0"/>
              <a:t>, </a:t>
            </a:r>
            <a:r>
              <a:rPr sz="2200" dirty="0" err="1"/>
              <a:t>než</a:t>
            </a:r>
            <a:r>
              <a:rPr sz="2200" dirty="0"/>
              <a:t> se u </a:t>
            </a:r>
            <a:r>
              <a:rPr sz="2200" dirty="0" err="1"/>
              <a:t>specifických</a:t>
            </a:r>
            <a:r>
              <a:rPr sz="2200" dirty="0"/>
              <a:t> </a:t>
            </a:r>
            <a:r>
              <a:rPr sz="2200" dirty="0" err="1"/>
              <a:t>lézí</a:t>
            </a:r>
            <a:r>
              <a:rPr sz="2200" dirty="0"/>
              <a:t> </a:t>
            </a:r>
            <a:r>
              <a:rPr sz="2200" dirty="0" err="1"/>
              <a:t>očekává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/>
              <a:t>v KF, </a:t>
            </a:r>
            <a:r>
              <a:rPr sz="2200" dirty="0" err="1"/>
              <a:t>zejména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koncentraci</a:t>
            </a:r>
            <a:r>
              <a:rPr sz="2200" dirty="0"/>
              <a:t>,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a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mnohdy</a:t>
            </a:r>
            <a:r>
              <a:rPr sz="2200" dirty="0"/>
              <a:t> </a:t>
            </a:r>
            <a:r>
              <a:rPr sz="2200" dirty="0" err="1"/>
              <a:t>nezávislé</a:t>
            </a:r>
            <a:r>
              <a:rPr sz="2200" dirty="0"/>
              <a:t> </a:t>
            </a:r>
            <a:r>
              <a:rPr sz="2200" dirty="0" err="1" smtClean="0"/>
              <a:t>na</a:t>
            </a:r>
            <a:r>
              <a:rPr lang="cs-CZ" sz="2200" dirty="0" smtClean="0"/>
              <a:t> </a:t>
            </a:r>
            <a:r>
              <a:rPr sz="2200" dirty="0" err="1" smtClean="0"/>
              <a:t>lokalizaci</a:t>
            </a:r>
            <a:r>
              <a:rPr sz="2200" dirty="0" smtClean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, </a:t>
            </a:r>
            <a:r>
              <a:rPr sz="2200" dirty="0" err="1"/>
              <a:t>neboť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závisí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funkční</a:t>
            </a:r>
            <a:r>
              <a:rPr sz="2200" dirty="0"/>
              <a:t> </a:t>
            </a:r>
            <a:r>
              <a:rPr sz="2200" dirty="0" err="1"/>
              <a:t>integraci</a:t>
            </a:r>
            <a:r>
              <a:rPr sz="2200" dirty="0"/>
              <a:t>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dalších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r</a:t>
            </a:r>
            <a:r>
              <a:rPr sz="2200" dirty="0" err="1" smtClean="0"/>
              <a:t>eintegrace</a:t>
            </a:r>
            <a:r>
              <a:rPr sz="2200" dirty="0" smtClean="0"/>
              <a:t> </a:t>
            </a:r>
            <a:r>
              <a:rPr sz="2200" dirty="0"/>
              <a:t>do </a:t>
            </a:r>
            <a:r>
              <a:rPr sz="2200" dirty="0" err="1"/>
              <a:t>domácího</a:t>
            </a:r>
            <a:r>
              <a:rPr sz="2200" dirty="0"/>
              <a:t> a </a:t>
            </a:r>
            <a:r>
              <a:rPr sz="2200" dirty="0" err="1"/>
              <a:t>pracovního</a:t>
            </a:r>
            <a:r>
              <a:rPr sz="2200" dirty="0"/>
              <a:t> </a:t>
            </a:r>
            <a:r>
              <a:rPr sz="2200" dirty="0" err="1"/>
              <a:t>prostředí</a:t>
            </a:r>
            <a:r>
              <a:rPr sz="2200" dirty="0"/>
              <a:t> je </a:t>
            </a:r>
            <a:r>
              <a:rPr sz="2200" dirty="0" err="1"/>
              <a:t>mnohdy</a:t>
            </a:r>
            <a:r>
              <a:rPr sz="2200" dirty="0"/>
              <a:t> </a:t>
            </a:r>
            <a:r>
              <a:rPr sz="2200" dirty="0" err="1"/>
              <a:t>obtížná</a:t>
            </a:r>
            <a:r>
              <a:rPr sz="2200" dirty="0"/>
              <a:t> - </a:t>
            </a:r>
            <a:r>
              <a:rPr sz="2200" dirty="0" err="1"/>
              <a:t>motorické</a:t>
            </a:r>
            <a:r>
              <a:rPr sz="2200" dirty="0"/>
              <a:t>, </a:t>
            </a:r>
            <a:r>
              <a:rPr sz="2200" dirty="0" err="1"/>
              <a:t>senzorické</a:t>
            </a:r>
            <a:r>
              <a:rPr sz="2200" dirty="0"/>
              <a:t> </a:t>
            </a:r>
            <a:r>
              <a:rPr lang="cs-CZ" sz="2200" dirty="0" smtClean="0"/>
              <a:t>a</a:t>
            </a:r>
            <a:r>
              <a:rPr sz="2200" dirty="0" smtClean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limitují</a:t>
            </a:r>
            <a:r>
              <a:rPr sz="2200" dirty="0"/>
              <a:t> a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zásadní</a:t>
            </a:r>
            <a:r>
              <a:rPr sz="2200" dirty="0"/>
              <a:t> </a:t>
            </a:r>
            <a:r>
              <a:rPr sz="2200" dirty="0" err="1"/>
              <a:t>změnou</a:t>
            </a:r>
            <a:r>
              <a:rPr sz="2200" dirty="0"/>
              <a:t> </a:t>
            </a:r>
            <a:r>
              <a:rPr sz="2200" dirty="0" err="1"/>
              <a:t>vzhledem</a:t>
            </a:r>
            <a:r>
              <a:rPr sz="2200" dirty="0"/>
              <a:t> </a:t>
            </a:r>
            <a:r>
              <a:rPr lang="cs-CZ" sz="2200" dirty="0" smtClean="0"/>
              <a:t>                           </a:t>
            </a:r>
            <a:r>
              <a:rPr sz="2200" dirty="0" smtClean="0"/>
              <a:t>k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úrovni</a:t>
            </a:r>
            <a:r>
              <a:rPr sz="2200" dirty="0"/>
              <a:t> </a:t>
            </a:r>
            <a:r>
              <a:rPr sz="2200" dirty="0" err="1"/>
              <a:t>fungování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t</a:t>
            </a:r>
            <a:r>
              <a:rPr sz="2200" dirty="0" err="1" smtClean="0"/>
              <a:t>ím</a:t>
            </a:r>
            <a:r>
              <a:rPr sz="2200" dirty="0" smtClean="0"/>
              <a:t>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ubývá</a:t>
            </a:r>
            <a:r>
              <a:rPr sz="2200" dirty="0"/>
              <a:t> </a:t>
            </a:r>
            <a:r>
              <a:rPr sz="2200" dirty="0" err="1" smtClean="0"/>
              <a:t>samostatnosti</a:t>
            </a:r>
            <a:r>
              <a:rPr sz="2200" dirty="0"/>
              <a:t>,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narůstat</a:t>
            </a:r>
            <a:r>
              <a:rPr sz="2200" dirty="0"/>
              <a:t> </a:t>
            </a:r>
            <a:r>
              <a:rPr sz="2200" dirty="0" err="1"/>
              <a:t>potřeba</a:t>
            </a:r>
            <a:r>
              <a:rPr sz="2200" dirty="0"/>
              <a:t> </a:t>
            </a:r>
            <a:r>
              <a:rPr sz="2200" dirty="0" err="1"/>
              <a:t>pomoci</a:t>
            </a:r>
            <a:r>
              <a:rPr sz="2200" dirty="0"/>
              <a:t> a </a:t>
            </a:r>
            <a:r>
              <a:rPr sz="2200" dirty="0" err="1"/>
              <a:t>potřeba</a:t>
            </a:r>
            <a:r>
              <a:rPr sz="2200" dirty="0"/>
              <a:t> </a:t>
            </a:r>
            <a:r>
              <a:rPr sz="2200" dirty="0" err="1"/>
              <a:t>medicínské</a:t>
            </a:r>
            <a:r>
              <a:rPr sz="2200" dirty="0"/>
              <a:t>, </a:t>
            </a:r>
            <a:r>
              <a:rPr sz="2200" dirty="0" err="1"/>
              <a:t>sociální</a:t>
            </a:r>
            <a:r>
              <a:rPr sz="2200" dirty="0"/>
              <a:t>, </a:t>
            </a:r>
            <a:r>
              <a:rPr sz="2200" dirty="0" err="1"/>
              <a:t>ekonomické</a:t>
            </a:r>
            <a:r>
              <a:rPr sz="2200" dirty="0"/>
              <a:t> a </a:t>
            </a:r>
            <a:r>
              <a:rPr sz="2200" dirty="0" err="1"/>
              <a:t>psychologické</a:t>
            </a:r>
            <a:r>
              <a:rPr sz="2200" dirty="0"/>
              <a:t> </a:t>
            </a:r>
            <a:r>
              <a:rPr sz="2200" dirty="0" err="1"/>
              <a:t>péče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ároky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rodinné</a:t>
            </a:r>
            <a:r>
              <a:rPr sz="2200" dirty="0"/>
              <a:t> </a:t>
            </a:r>
            <a:r>
              <a:rPr sz="2200" dirty="0" err="1" smtClean="0"/>
              <a:t>příslušníky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fungování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rodinného</a:t>
            </a:r>
            <a:r>
              <a:rPr sz="2200" dirty="0"/>
              <a:t> </a:t>
            </a:r>
            <a:r>
              <a:rPr sz="2200" dirty="0" err="1"/>
              <a:t>systému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rodinných</a:t>
            </a:r>
            <a:r>
              <a:rPr sz="2200" dirty="0"/>
              <a:t> </a:t>
            </a:r>
            <a:r>
              <a:rPr sz="2200" dirty="0" err="1"/>
              <a:t>příslušníků</a:t>
            </a:r>
            <a:r>
              <a:rPr sz="2200" dirty="0"/>
              <a:t>  </a:t>
            </a:r>
            <a:r>
              <a:rPr sz="2200" dirty="0" err="1"/>
              <a:t>vysoká</a:t>
            </a:r>
            <a:r>
              <a:rPr sz="2200" dirty="0"/>
              <a:t> incidence </a:t>
            </a:r>
            <a:r>
              <a:rPr sz="2200" dirty="0" err="1"/>
              <a:t>deprese</a:t>
            </a:r>
            <a:r>
              <a:rPr sz="2200" dirty="0"/>
              <a:t> a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emočních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- </a:t>
            </a:r>
            <a:r>
              <a:rPr sz="2200" dirty="0" err="1"/>
              <a:t>součástí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edukace</a:t>
            </a:r>
            <a:r>
              <a:rPr sz="2200" dirty="0"/>
              <a:t> </a:t>
            </a:r>
            <a:r>
              <a:rPr sz="2200" dirty="0" err="1"/>
              <a:t>rodiny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podpůrná</a:t>
            </a:r>
            <a:r>
              <a:rPr sz="2200" dirty="0" smtClean="0"/>
              <a:t> </a:t>
            </a:r>
            <a:r>
              <a:rPr sz="2200" dirty="0" err="1"/>
              <a:t>rodinná</a:t>
            </a:r>
            <a:r>
              <a:rPr sz="2200" dirty="0"/>
              <a:t> PST - </a:t>
            </a:r>
            <a:r>
              <a:rPr sz="2200" dirty="0" err="1"/>
              <a:t>vliv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celkový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úspěšnost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</a:t>
            </a:r>
            <a:r>
              <a:rPr sz="2200" dirty="0" err="1"/>
              <a:t>pacienta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eurokognitivní poruchy lze částečně predikovat na základě podtypu CMP, narušené mozkové tepny a lokalizace, ale jsou ovlivněny faktory na straně pacienta a dalšími komorbidními poruchami…"/>
          <p:cNvSpPr txBox="1">
            <a:spLocks noGrp="1"/>
          </p:cNvSpPr>
          <p:nvPr>
            <p:ph type="body" idx="1"/>
          </p:nvPr>
        </p:nvSpPr>
        <p:spPr>
          <a:xfrm>
            <a:off x="630195" y="2233830"/>
            <a:ext cx="12196119" cy="8009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err="1" smtClean="0"/>
              <a:t>n</a:t>
            </a:r>
            <a:r>
              <a:rPr sz="2400" dirty="0" err="1" smtClean="0"/>
              <a:t>eurokognitivní</a:t>
            </a:r>
            <a:r>
              <a:rPr sz="2400" dirty="0" smtClean="0"/>
              <a:t>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částečně</a:t>
            </a:r>
            <a:r>
              <a:rPr sz="2400" dirty="0"/>
              <a:t> </a:t>
            </a:r>
            <a:r>
              <a:rPr sz="2400" dirty="0" err="1"/>
              <a:t>predikovat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základě</a:t>
            </a:r>
            <a:r>
              <a:rPr sz="2400" dirty="0"/>
              <a:t> </a:t>
            </a:r>
            <a:r>
              <a:rPr sz="2400" dirty="0" err="1"/>
              <a:t>podtypu</a:t>
            </a:r>
            <a:r>
              <a:rPr sz="2400" dirty="0"/>
              <a:t> CMP, </a:t>
            </a:r>
            <a:r>
              <a:rPr sz="2400" dirty="0" err="1"/>
              <a:t>narušené</a:t>
            </a:r>
            <a:r>
              <a:rPr sz="2400" dirty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tepny</a:t>
            </a:r>
            <a:r>
              <a:rPr sz="2400" dirty="0"/>
              <a:t> a </a:t>
            </a:r>
            <a:r>
              <a:rPr sz="2400" dirty="0" err="1"/>
              <a:t>lokalizace</a:t>
            </a:r>
            <a:r>
              <a:rPr sz="2400" dirty="0"/>
              <a:t>, ale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ovlivněny</a:t>
            </a:r>
            <a:r>
              <a:rPr sz="2400" dirty="0"/>
              <a:t> </a:t>
            </a:r>
            <a:r>
              <a:rPr sz="2400" dirty="0" err="1"/>
              <a:t>faktory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straně</a:t>
            </a:r>
            <a:r>
              <a:rPr sz="2400" dirty="0"/>
              <a:t> </a:t>
            </a:r>
            <a:r>
              <a:rPr sz="2400" dirty="0" err="1"/>
              <a:t>pacienta</a:t>
            </a:r>
            <a:r>
              <a:rPr sz="2400" dirty="0"/>
              <a:t> a </a:t>
            </a:r>
            <a:r>
              <a:rPr sz="2400" dirty="0" err="1"/>
              <a:t>dalšími</a:t>
            </a:r>
            <a:r>
              <a:rPr sz="2400" dirty="0"/>
              <a:t> </a:t>
            </a:r>
            <a:r>
              <a:rPr sz="2400" dirty="0" err="1"/>
              <a:t>komorbidními</a:t>
            </a:r>
            <a:r>
              <a:rPr sz="2400" dirty="0"/>
              <a:t> </a:t>
            </a:r>
            <a:r>
              <a:rPr sz="2400" dirty="0" err="1"/>
              <a:t>poruchami</a:t>
            </a:r>
            <a:endParaRPr sz="24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důsledku</a:t>
            </a:r>
            <a:r>
              <a:rPr sz="2400" dirty="0"/>
              <a:t> </a:t>
            </a:r>
            <a:r>
              <a:rPr sz="2400" dirty="0" err="1"/>
              <a:t>reziduálního</a:t>
            </a:r>
            <a:r>
              <a:rPr sz="2400" dirty="0"/>
              <a:t> </a:t>
            </a:r>
            <a:r>
              <a:rPr sz="2400" dirty="0" err="1"/>
              <a:t>neurologického</a:t>
            </a:r>
            <a:r>
              <a:rPr sz="2400" dirty="0"/>
              <a:t> </a:t>
            </a:r>
            <a:r>
              <a:rPr sz="2400" dirty="0" err="1"/>
              <a:t>deficitu</a:t>
            </a:r>
            <a:r>
              <a:rPr sz="2400" dirty="0"/>
              <a:t> </a:t>
            </a:r>
            <a:r>
              <a:rPr sz="2400" dirty="0" err="1"/>
              <a:t>dochází</a:t>
            </a:r>
            <a:r>
              <a:rPr sz="2400" dirty="0"/>
              <a:t> </a:t>
            </a:r>
            <a:r>
              <a:rPr sz="2400" dirty="0" err="1"/>
              <a:t>často</a:t>
            </a:r>
            <a:r>
              <a:rPr sz="2400" dirty="0"/>
              <a:t> k </a:t>
            </a:r>
            <a:r>
              <a:rPr sz="2400" dirty="0" err="1"/>
              <a:t>trvalé</a:t>
            </a:r>
            <a:r>
              <a:rPr sz="2400" dirty="0"/>
              <a:t> </a:t>
            </a:r>
            <a:r>
              <a:rPr sz="2400" dirty="0" err="1"/>
              <a:t>invaliditě</a:t>
            </a:r>
            <a:r>
              <a:rPr sz="2400" dirty="0"/>
              <a:t> a </a:t>
            </a:r>
            <a:r>
              <a:rPr sz="2400" dirty="0" err="1"/>
              <a:t>částečné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úplné</a:t>
            </a:r>
            <a:r>
              <a:rPr sz="2400" dirty="0"/>
              <a:t> </a:t>
            </a:r>
            <a:r>
              <a:rPr sz="2400" dirty="0" err="1" smtClean="0"/>
              <a:t>závislosti</a:t>
            </a:r>
            <a:r>
              <a:rPr lang="cs-CZ" sz="2400" dirty="0" smtClean="0"/>
              <a:t> </a:t>
            </a:r>
            <a:r>
              <a:rPr sz="2400" dirty="0" err="1" smtClean="0"/>
              <a:t>na</a:t>
            </a:r>
            <a:r>
              <a:rPr sz="2400" dirty="0" smtClean="0"/>
              <a:t> </a:t>
            </a:r>
            <a:r>
              <a:rPr sz="2400" dirty="0" err="1"/>
              <a:t>pomoci</a:t>
            </a:r>
            <a:r>
              <a:rPr sz="2400" dirty="0"/>
              <a:t> </a:t>
            </a:r>
            <a:r>
              <a:rPr sz="2400" dirty="0" err="1"/>
              <a:t>druhé</a:t>
            </a:r>
            <a:r>
              <a:rPr sz="2400" dirty="0"/>
              <a:t> </a:t>
            </a:r>
            <a:r>
              <a:rPr sz="2400" dirty="0" err="1"/>
              <a:t>osoby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běžných</a:t>
            </a:r>
            <a:r>
              <a:rPr sz="2400" dirty="0"/>
              <a:t> </a:t>
            </a:r>
            <a:r>
              <a:rPr sz="2400" dirty="0" err="1"/>
              <a:t>denních</a:t>
            </a:r>
            <a:r>
              <a:rPr sz="2400" dirty="0"/>
              <a:t> </a:t>
            </a:r>
            <a:r>
              <a:rPr sz="2400" dirty="0" err="1"/>
              <a:t>aktivitách</a:t>
            </a:r>
            <a:r>
              <a:rPr sz="2400" dirty="0"/>
              <a:t> </a:t>
            </a:r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400" dirty="0"/>
              <a:t>CMP- </a:t>
            </a:r>
            <a:r>
              <a:rPr sz="2400" dirty="0" err="1"/>
              <a:t>problém</a:t>
            </a:r>
            <a:r>
              <a:rPr sz="2400" dirty="0"/>
              <a:t> </a:t>
            </a:r>
            <a:r>
              <a:rPr sz="2400" dirty="0" err="1"/>
              <a:t>medicínský</a:t>
            </a:r>
            <a:r>
              <a:rPr sz="2400" dirty="0"/>
              <a:t>, </a:t>
            </a:r>
            <a:r>
              <a:rPr sz="2400" dirty="0" err="1"/>
              <a:t>sociální</a:t>
            </a:r>
            <a:r>
              <a:rPr sz="2400" dirty="0"/>
              <a:t>, </a:t>
            </a:r>
            <a:r>
              <a:rPr sz="2400" dirty="0" err="1"/>
              <a:t>ekonomický</a:t>
            </a:r>
            <a:r>
              <a:rPr sz="2400" dirty="0"/>
              <a:t>, </a:t>
            </a:r>
            <a:r>
              <a:rPr sz="2400" dirty="0" err="1"/>
              <a:t>etický</a:t>
            </a:r>
            <a:r>
              <a:rPr sz="2400" dirty="0"/>
              <a:t> a </a:t>
            </a:r>
            <a:r>
              <a:rPr sz="2400" dirty="0" err="1"/>
              <a:t>celospolečenský</a:t>
            </a:r>
            <a:endParaRPr sz="24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400" dirty="0" smtClean="0"/>
              <a:t>z</a:t>
            </a:r>
            <a:r>
              <a:rPr sz="2400" dirty="0" smtClean="0"/>
              <a:t> </a:t>
            </a:r>
            <a:r>
              <a:rPr sz="2400" dirty="0"/>
              <a:t>NPS </a:t>
            </a:r>
            <a:r>
              <a:rPr sz="2400" dirty="0" err="1"/>
              <a:t>pohledu</a:t>
            </a:r>
            <a:r>
              <a:rPr sz="2400" dirty="0"/>
              <a:t> </a:t>
            </a:r>
            <a:r>
              <a:rPr sz="2400" dirty="0" err="1"/>
              <a:t>důležité</a:t>
            </a:r>
            <a:r>
              <a:rPr sz="2400" dirty="0"/>
              <a:t> </a:t>
            </a:r>
            <a:r>
              <a:rPr sz="2400" dirty="0" err="1"/>
              <a:t>sledování</a:t>
            </a:r>
            <a:r>
              <a:rPr sz="2400" dirty="0"/>
              <a:t> a </a:t>
            </a:r>
            <a:r>
              <a:rPr sz="2400" dirty="0" err="1"/>
              <a:t>zaznamenávání</a:t>
            </a:r>
            <a:r>
              <a:rPr sz="2400" dirty="0"/>
              <a:t> </a:t>
            </a:r>
            <a:r>
              <a:rPr sz="2400" dirty="0" err="1"/>
              <a:t>psychických</a:t>
            </a:r>
            <a:r>
              <a:rPr sz="2400" dirty="0"/>
              <a:t> </a:t>
            </a:r>
            <a:r>
              <a:rPr lang="cs-CZ" sz="2400" dirty="0" smtClean="0"/>
              <a:t>                                 </a:t>
            </a:r>
            <a:r>
              <a:rPr sz="2400" dirty="0" smtClean="0"/>
              <a:t>a </a:t>
            </a:r>
            <a:r>
              <a:rPr sz="2400" dirty="0" err="1"/>
              <a:t>behaviorálních</a:t>
            </a:r>
            <a:r>
              <a:rPr sz="2400" dirty="0"/>
              <a:t> </a:t>
            </a:r>
            <a:r>
              <a:rPr sz="2400" dirty="0" err="1"/>
              <a:t>změn</a:t>
            </a:r>
            <a:r>
              <a:rPr sz="2400" dirty="0"/>
              <a:t> v </a:t>
            </a:r>
            <a:r>
              <a:rPr sz="2400" dirty="0" err="1"/>
              <a:t>průběhu</a:t>
            </a:r>
            <a:r>
              <a:rPr sz="2400" dirty="0"/>
              <a:t> </a:t>
            </a:r>
            <a:r>
              <a:rPr sz="2400" dirty="0" err="1" smtClean="0"/>
              <a:t>času</a:t>
            </a:r>
            <a:endParaRPr lang="cs-CZ" sz="2400" dirty="0" smtClean="0"/>
          </a:p>
          <a:p>
            <a:pPr marL="1050280" lvl="1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115" dirty="0" err="1" smtClean="0"/>
              <a:t>význam</a:t>
            </a:r>
            <a:r>
              <a:rPr sz="2115" dirty="0" smtClean="0"/>
              <a:t> </a:t>
            </a:r>
            <a:r>
              <a:rPr sz="2115" dirty="0"/>
              <a:t>pro </a:t>
            </a:r>
            <a:r>
              <a:rPr sz="2115" dirty="0" err="1"/>
              <a:t>hodnocení</a:t>
            </a:r>
            <a:r>
              <a:rPr sz="2115" dirty="0"/>
              <a:t> </a:t>
            </a:r>
            <a:r>
              <a:rPr sz="2115" dirty="0" err="1"/>
              <a:t>úspěšnosti</a:t>
            </a:r>
            <a:r>
              <a:rPr sz="2115" dirty="0"/>
              <a:t> </a:t>
            </a:r>
            <a:r>
              <a:rPr sz="2115" dirty="0" err="1"/>
              <a:t>lékařských</a:t>
            </a:r>
            <a:r>
              <a:rPr sz="2115" dirty="0"/>
              <a:t> </a:t>
            </a:r>
            <a:r>
              <a:rPr sz="2115" dirty="0" err="1"/>
              <a:t>intervencí</a:t>
            </a:r>
            <a:r>
              <a:rPr sz="2115" dirty="0"/>
              <a:t>, ale </a:t>
            </a:r>
            <a:r>
              <a:rPr sz="2115" dirty="0" err="1"/>
              <a:t>též</a:t>
            </a:r>
            <a:r>
              <a:rPr sz="2115" dirty="0"/>
              <a:t> </a:t>
            </a:r>
            <a:r>
              <a:rPr sz="2115" dirty="0" err="1"/>
              <a:t>rehabilitačních</a:t>
            </a:r>
            <a:r>
              <a:rPr sz="2115" dirty="0"/>
              <a:t> </a:t>
            </a:r>
            <a:r>
              <a:rPr sz="2115" dirty="0" err="1"/>
              <a:t>strategií</a:t>
            </a:r>
            <a:r>
              <a:rPr sz="2115" dirty="0" smtClean="0"/>
              <a:t>,</a:t>
            </a:r>
            <a:r>
              <a:rPr lang="cs-CZ" sz="2115" dirty="0" smtClean="0"/>
              <a:t> </a:t>
            </a:r>
            <a:r>
              <a:rPr sz="2115" dirty="0" err="1" smtClean="0"/>
              <a:t>kognitivního</a:t>
            </a:r>
            <a:r>
              <a:rPr sz="2115" dirty="0" smtClean="0"/>
              <a:t> </a:t>
            </a:r>
            <a:r>
              <a:rPr sz="2115" dirty="0" err="1"/>
              <a:t>tréninku</a:t>
            </a:r>
            <a:r>
              <a:rPr sz="2115" dirty="0"/>
              <a:t> a </a:t>
            </a:r>
            <a:r>
              <a:rPr sz="2115" dirty="0" err="1"/>
              <a:t>psychoterapie</a:t>
            </a:r>
            <a:r>
              <a:rPr sz="2115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tiopatogeneze"/>
          <p:cNvSpPr txBox="1">
            <a:spLocks noGrp="1"/>
          </p:cNvSpPr>
          <p:nvPr>
            <p:ph type="title"/>
          </p:nvPr>
        </p:nvSpPr>
        <p:spPr>
          <a:xfrm>
            <a:off x="3088640" y="-19800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Etiopatogeneze</a:t>
            </a:r>
            <a:endParaRPr sz="4800" dirty="0"/>
          </a:p>
        </p:txBody>
      </p:sp>
      <p:sp>
        <p:nvSpPr>
          <p:cNvPr id="131" name="Heterogenní skupina poruch…"/>
          <p:cNvSpPr txBox="1">
            <a:spLocks noGrp="1"/>
          </p:cNvSpPr>
          <p:nvPr>
            <p:ph type="body" idx="1"/>
          </p:nvPr>
        </p:nvSpPr>
        <p:spPr>
          <a:xfrm>
            <a:off x="74134" y="2409567"/>
            <a:ext cx="12183762" cy="6907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h</a:t>
            </a:r>
            <a:r>
              <a:rPr sz="2200" dirty="0" err="1" smtClean="0"/>
              <a:t>eterogenní</a:t>
            </a:r>
            <a:r>
              <a:rPr sz="2200" dirty="0" smtClean="0"/>
              <a:t> </a:t>
            </a:r>
            <a:r>
              <a:rPr sz="2200" dirty="0" err="1"/>
              <a:t>skupina</a:t>
            </a:r>
            <a:r>
              <a:rPr sz="2200" dirty="0"/>
              <a:t> </a:t>
            </a:r>
            <a:r>
              <a:rPr sz="2200" dirty="0" err="1"/>
              <a:t>poruch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ělení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ischemické</a:t>
            </a:r>
            <a:r>
              <a:rPr sz="2200" dirty="0"/>
              <a:t> a </a:t>
            </a:r>
            <a:r>
              <a:rPr sz="2200" dirty="0" err="1"/>
              <a:t>hemoragické</a:t>
            </a:r>
            <a:r>
              <a:rPr sz="2200" dirty="0"/>
              <a:t> </a:t>
            </a:r>
            <a:endParaRPr lang="cs-CZ" sz="2200" dirty="0" smtClean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endParaRPr sz="2000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930087" y="1753882"/>
            <a:ext cx="8439147" cy="73533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tiopatogeneze"/>
          <p:cNvSpPr txBox="1">
            <a:spLocks noGrp="1"/>
          </p:cNvSpPr>
          <p:nvPr>
            <p:ph type="title"/>
          </p:nvPr>
        </p:nvSpPr>
        <p:spPr>
          <a:xfrm>
            <a:off x="3088640" y="41984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Etiopatogeneze</a:t>
            </a:r>
            <a:endParaRPr sz="4800" dirty="0"/>
          </a:p>
        </p:txBody>
      </p:sp>
      <p:sp>
        <p:nvSpPr>
          <p:cNvPr id="131" name="Heterogenní skupina poruch…"/>
          <p:cNvSpPr txBox="1">
            <a:spLocks noGrp="1"/>
          </p:cNvSpPr>
          <p:nvPr>
            <p:ph type="body" idx="1"/>
          </p:nvPr>
        </p:nvSpPr>
        <p:spPr>
          <a:xfrm>
            <a:off x="580768" y="2409567"/>
            <a:ext cx="12183762" cy="6907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/>
              <a:t>p</a:t>
            </a:r>
            <a:r>
              <a:rPr sz="2200" dirty="0" err="1" smtClean="0"/>
              <a:t>orucha</a:t>
            </a:r>
            <a:r>
              <a:rPr sz="2200" dirty="0" smtClean="0"/>
              <a:t> </a:t>
            </a:r>
            <a:r>
              <a:rPr sz="2200" dirty="0" err="1"/>
              <a:t>prokrvení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z </a:t>
            </a:r>
            <a:r>
              <a:rPr sz="2200" dirty="0" err="1"/>
              <a:t>důvodu</a:t>
            </a:r>
            <a:r>
              <a:rPr sz="2200" dirty="0"/>
              <a:t> </a:t>
            </a:r>
            <a:r>
              <a:rPr sz="2200" dirty="0" err="1"/>
              <a:t>trombu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embolu</a:t>
            </a:r>
            <a:r>
              <a:rPr sz="2200" dirty="0"/>
              <a:t> </a:t>
            </a:r>
            <a:r>
              <a:rPr lang="cs-CZ" sz="2200" dirty="0" smtClean="0"/>
              <a:t>                            </a:t>
            </a:r>
            <a:r>
              <a:rPr sz="2200" dirty="0" smtClean="0"/>
              <a:t>v </a:t>
            </a:r>
            <a:r>
              <a:rPr sz="2200" dirty="0" err="1"/>
              <a:t>přívodné</a:t>
            </a:r>
            <a:r>
              <a:rPr sz="2200" dirty="0"/>
              <a:t> </a:t>
            </a:r>
            <a:r>
              <a:rPr sz="2200" dirty="0" err="1"/>
              <a:t>arterii</a:t>
            </a:r>
            <a:r>
              <a:rPr sz="2200" dirty="0"/>
              <a:t> se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b="1" dirty="0" err="1"/>
              <a:t>ischemie</a:t>
            </a:r>
            <a:r>
              <a:rPr sz="2200" dirty="0"/>
              <a:t> - </a:t>
            </a:r>
            <a:r>
              <a:rPr sz="2200" dirty="0" err="1"/>
              <a:t>klasifikace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aterosklerotická</a:t>
            </a:r>
            <a:r>
              <a:rPr sz="2200" dirty="0"/>
              <a:t>, </a:t>
            </a:r>
            <a:r>
              <a:rPr sz="2200" dirty="0" err="1"/>
              <a:t>lakunární</a:t>
            </a:r>
            <a:r>
              <a:rPr sz="2200" dirty="0"/>
              <a:t>, </a:t>
            </a:r>
            <a:r>
              <a:rPr sz="2200" dirty="0" err="1"/>
              <a:t>kardioembolická</a:t>
            </a:r>
            <a:r>
              <a:rPr sz="2200" dirty="0"/>
              <a:t>, </a:t>
            </a:r>
            <a:r>
              <a:rPr sz="2200" dirty="0" err="1"/>
              <a:t>kryptogenní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jiná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u</a:t>
            </a:r>
            <a:r>
              <a:rPr sz="2200" dirty="0" err="1" smtClean="0"/>
              <a:t>závěr</a:t>
            </a:r>
            <a:r>
              <a:rPr sz="2200" dirty="0" smtClean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arterie</a:t>
            </a:r>
            <a:r>
              <a:rPr sz="2200" dirty="0"/>
              <a:t> </a:t>
            </a:r>
            <a:r>
              <a:rPr sz="2200" dirty="0" err="1"/>
              <a:t>krevní</a:t>
            </a:r>
            <a:r>
              <a:rPr sz="2200" dirty="0"/>
              <a:t> </a:t>
            </a:r>
            <a:r>
              <a:rPr sz="2200" dirty="0" err="1"/>
              <a:t>sraženinou</a:t>
            </a:r>
            <a:r>
              <a:rPr sz="2200" dirty="0"/>
              <a:t>, </a:t>
            </a:r>
            <a:r>
              <a:rPr sz="2200" dirty="0" err="1"/>
              <a:t>která</a:t>
            </a:r>
            <a:r>
              <a:rPr sz="2200" dirty="0"/>
              <a:t> </a:t>
            </a:r>
            <a:r>
              <a:rPr sz="2200" dirty="0" err="1"/>
              <a:t>pochází</a:t>
            </a:r>
            <a:r>
              <a:rPr sz="2200" dirty="0"/>
              <a:t>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srdce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vzdálené</a:t>
            </a:r>
            <a:r>
              <a:rPr sz="2200" dirty="0"/>
              <a:t> </a:t>
            </a:r>
            <a:r>
              <a:rPr sz="2200" dirty="0" err="1"/>
              <a:t>cévy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se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b="1" dirty="0"/>
              <a:t>embolus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vznikne</a:t>
            </a:r>
            <a:r>
              <a:rPr sz="2200" dirty="0"/>
              <a:t> v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tepně</a:t>
            </a:r>
            <a:r>
              <a:rPr sz="2200" dirty="0"/>
              <a:t> - </a:t>
            </a:r>
            <a:r>
              <a:rPr sz="2200" b="1" dirty="0" err="1"/>
              <a:t>trombus</a:t>
            </a:r>
            <a:endParaRPr sz="2200" b="1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h</a:t>
            </a:r>
            <a:r>
              <a:rPr sz="2200" b="1" dirty="0" err="1" smtClean="0"/>
              <a:t>emoragická</a:t>
            </a:r>
            <a:r>
              <a:rPr sz="2200" b="1" dirty="0" smtClean="0"/>
              <a:t> </a:t>
            </a:r>
            <a:r>
              <a:rPr sz="2200" b="1" dirty="0"/>
              <a:t>CMP </a:t>
            </a:r>
            <a:r>
              <a:rPr sz="2200" dirty="0" err="1"/>
              <a:t>vzniká</a:t>
            </a:r>
            <a:r>
              <a:rPr sz="2200" dirty="0"/>
              <a:t> z </a:t>
            </a:r>
            <a:r>
              <a:rPr sz="2200" dirty="0" err="1"/>
              <a:t>důvodu</a:t>
            </a:r>
            <a:r>
              <a:rPr sz="2200" dirty="0"/>
              <a:t> </a:t>
            </a:r>
            <a:r>
              <a:rPr sz="2200" dirty="0" err="1"/>
              <a:t>netraumatického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klasifikace</a:t>
            </a:r>
            <a:r>
              <a:rPr sz="2200" dirty="0"/>
              <a:t> - </a:t>
            </a:r>
            <a:r>
              <a:rPr sz="2200" dirty="0" err="1"/>
              <a:t>intracerebrální</a:t>
            </a:r>
            <a:r>
              <a:rPr sz="2200" dirty="0"/>
              <a:t> (</a:t>
            </a:r>
            <a:r>
              <a:rPr sz="2200" dirty="0" err="1"/>
              <a:t>intraparenchymová</a:t>
            </a:r>
            <a:r>
              <a:rPr sz="2200" dirty="0"/>
              <a:t>), </a:t>
            </a:r>
            <a:r>
              <a:rPr sz="2200" dirty="0" err="1"/>
              <a:t>intraventrikulární</a:t>
            </a:r>
            <a:r>
              <a:rPr sz="2200" dirty="0"/>
              <a:t>, </a:t>
            </a:r>
            <a:r>
              <a:rPr sz="2200" dirty="0" err="1"/>
              <a:t>subarachnoidální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subdurální</a:t>
            </a:r>
            <a:r>
              <a:rPr sz="2200" dirty="0" smtClean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epidurální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t</a:t>
            </a:r>
            <a:r>
              <a:rPr sz="2200" b="1" dirty="0" err="1" smtClean="0"/>
              <a:t>ranzientní</a:t>
            </a:r>
            <a:r>
              <a:rPr sz="2200" b="1" dirty="0" smtClean="0"/>
              <a:t> </a:t>
            </a:r>
            <a:r>
              <a:rPr sz="2200" b="1" dirty="0" err="1"/>
              <a:t>ischemická</a:t>
            </a:r>
            <a:r>
              <a:rPr sz="2200" b="1" dirty="0"/>
              <a:t> </a:t>
            </a:r>
            <a:r>
              <a:rPr sz="2200" b="1" dirty="0" err="1"/>
              <a:t>ataka</a:t>
            </a:r>
            <a:r>
              <a:rPr sz="2200" b="1" dirty="0"/>
              <a:t> (TIA) </a:t>
            </a:r>
            <a:r>
              <a:rPr sz="2200" dirty="0"/>
              <a:t>- </a:t>
            </a:r>
            <a:r>
              <a:rPr sz="2200" dirty="0" err="1"/>
              <a:t>dočasný</a:t>
            </a:r>
            <a:r>
              <a:rPr sz="2200" dirty="0"/>
              <a:t> </a:t>
            </a:r>
            <a:r>
              <a:rPr sz="2200" dirty="0" err="1"/>
              <a:t>fokální</a:t>
            </a:r>
            <a:r>
              <a:rPr sz="2200" dirty="0"/>
              <a:t> </a:t>
            </a:r>
            <a:r>
              <a:rPr sz="2200" dirty="0" err="1"/>
              <a:t>neurologický</a:t>
            </a:r>
            <a:r>
              <a:rPr sz="2200" dirty="0"/>
              <a:t> </a:t>
            </a:r>
            <a:r>
              <a:rPr sz="2200" dirty="0" smtClean="0"/>
              <a:t>deficit</a:t>
            </a:r>
            <a:r>
              <a:rPr lang="cs-CZ" sz="2200" dirty="0" smtClean="0"/>
              <a:t>                                    </a:t>
            </a:r>
            <a:r>
              <a:rPr sz="2200" dirty="0" smtClean="0"/>
              <a:t> </a:t>
            </a:r>
            <a:r>
              <a:rPr sz="2200" dirty="0"/>
              <a:t>z </a:t>
            </a:r>
            <a:r>
              <a:rPr sz="2200" dirty="0" err="1"/>
              <a:t>předpokládané</a:t>
            </a:r>
            <a:r>
              <a:rPr sz="2200" dirty="0"/>
              <a:t> </a:t>
            </a:r>
            <a:r>
              <a:rPr sz="2200" dirty="0" err="1"/>
              <a:t>vaskulární</a:t>
            </a:r>
            <a:r>
              <a:rPr sz="2200" dirty="0"/>
              <a:t> </a:t>
            </a:r>
            <a:r>
              <a:rPr sz="2200" dirty="0" err="1"/>
              <a:t>příčiny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nemá</a:t>
            </a:r>
            <a:r>
              <a:rPr sz="2200" dirty="0"/>
              <a:t> </a:t>
            </a:r>
            <a:r>
              <a:rPr sz="2200" dirty="0" err="1"/>
              <a:t>jasnou</a:t>
            </a:r>
            <a:r>
              <a:rPr sz="2200" dirty="0"/>
              <a:t> </a:t>
            </a:r>
            <a:r>
              <a:rPr sz="2200" dirty="0" err="1"/>
              <a:t>evidenci</a:t>
            </a:r>
            <a:r>
              <a:rPr sz="2200" dirty="0"/>
              <a:t> </a:t>
            </a:r>
            <a:r>
              <a:rPr sz="2200" dirty="0" err="1"/>
              <a:t>infarktu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zobrazovacích</a:t>
            </a:r>
            <a:r>
              <a:rPr sz="2200" dirty="0"/>
              <a:t> </a:t>
            </a:r>
            <a:r>
              <a:rPr sz="2200" dirty="0" err="1"/>
              <a:t>metodách</a:t>
            </a:r>
            <a:r>
              <a:rPr sz="2200" dirty="0"/>
              <a:t> a </a:t>
            </a:r>
            <a:r>
              <a:rPr sz="2200" dirty="0" err="1"/>
              <a:t>odezní</a:t>
            </a:r>
            <a:r>
              <a:rPr sz="2200" dirty="0"/>
              <a:t> do 24 </a:t>
            </a:r>
            <a:r>
              <a:rPr sz="2200" dirty="0" err="1"/>
              <a:t>hodin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err="1" smtClean="0"/>
              <a:t>zácnější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 - </a:t>
            </a:r>
            <a:r>
              <a:rPr sz="2200" dirty="0" err="1"/>
              <a:t>intrakraniální</a:t>
            </a:r>
            <a:r>
              <a:rPr sz="2200" dirty="0"/>
              <a:t> </a:t>
            </a:r>
            <a:r>
              <a:rPr sz="2200" dirty="0" err="1"/>
              <a:t>tromboflebitidy</a:t>
            </a:r>
            <a:r>
              <a:rPr sz="2200" dirty="0"/>
              <a:t> a </a:t>
            </a:r>
            <a:r>
              <a:rPr sz="2200" dirty="0" err="1"/>
              <a:t>trombózy</a:t>
            </a:r>
            <a:r>
              <a:rPr sz="2200" dirty="0"/>
              <a:t> </a:t>
            </a:r>
            <a:r>
              <a:rPr sz="2200" dirty="0" err="1"/>
              <a:t>splavů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723031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izikové faktory"/>
          <p:cNvSpPr txBox="1">
            <a:spLocks noGrp="1"/>
          </p:cNvSpPr>
          <p:nvPr>
            <p:ph type="title"/>
          </p:nvPr>
        </p:nvSpPr>
        <p:spPr>
          <a:xfrm>
            <a:off x="3113354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Rizikové</a:t>
            </a:r>
            <a:r>
              <a:rPr sz="4800" dirty="0"/>
              <a:t> </a:t>
            </a:r>
            <a:r>
              <a:rPr sz="4800" dirty="0" err="1"/>
              <a:t>faktory</a:t>
            </a:r>
            <a:endParaRPr sz="4800" dirty="0"/>
          </a:p>
        </p:txBody>
      </p:sp>
      <p:sp>
        <p:nvSpPr>
          <p:cNvPr id="134" name="Vyšší věk, hypertenze, fibrilace síní, kouření a diabet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v</a:t>
            </a:r>
            <a:r>
              <a:rPr sz="2200" dirty="0" err="1" smtClean="0"/>
              <a:t>yšší</a:t>
            </a:r>
            <a:r>
              <a:rPr sz="2200" dirty="0" smtClean="0"/>
              <a:t> </a:t>
            </a:r>
            <a:r>
              <a:rPr sz="2200" dirty="0" err="1"/>
              <a:t>věk</a:t>
            </a:r>
            <a:r>
              <a:rPr sz="2200" dirty="0"/>
              <a:t>, </a:t>
            </a:r>
            <a:r>
              <a:rPr sz="2200" dirty="0" err="1"/>
              <a:t>hypertenze</a:t>
            </a:r>
            <a:r>
              <a:rPr sz="2200" dirty="0"/>
              <a:t>, </a:t>
            </a:r>
            <a:r>
              <a:rPr sz="2200" dirty="0" err="1"/>
              <a:t>fibrilace</a:t>
            </a:r>
            <a:r>
              <a:rPr sz="2200" dirty="0"/>
              <a:t> </a:t>
            </a:r>
            <a:r>
              <a:rPr sz="2200" dirty="0" err="1"/>
              <a:t>síní</a:t>
            </a:r>
            <a:r>
              <a:rPr sz="2200" dirty="0"/>
              <a:t>, </a:t>
            </a:r>
            <a:r>
              <a:rPr sz="2200" dirty="0" err="1"/>
              <a:t>kouření</a:t>
            </a:r>
            <a:r>
              <a:rPr sz="2200" dirty="0"/>
              <a:t> a diabetes</a:t>
            </a:r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s</a:t>
            </a:r>
            <a:r>
              <a:rPr sz="2200" dirty="0" err="1" smtClean="0"/>
              <a:t>rdeční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, </a:t>
            </a:r>
            <a:r>
              <a:rPr sz="2200" dirty="0" err="1"/>
              <a:t>obezita</a:t>
            </a:r>
            <a:r>
              <a:rPr sz="2200" dirty="0"/>
              <a:t>, </a:t>
            </a:r>
            <a:r>
              <a:rPr sz="2200" dirty="0" err="1"/>
              <a:t>stenóza</a:t>
            </a:r>
            <a:r>
              <a:rPr sz="2200" dirty="0"/>
              <a:t> </a:t>
            </a:r>
            <a:r>
              <a:rPr sz="2200" dirty="0" err="1"/>
              <a:t>karotidy</a:t>
            </a:r>
            <a:r>
              <a:rPr sz="2200" dirty="0"/>
              <a:t>, </a:t>
            </a:r>
            <a:r>
              <a:rPr sz="2200" dirty="0" err="1"/>
              <a:t>infekce</a:t>
            </a:r>
            <a:r>
              <a:rPr sz="2200" dirty="0"/>
              <a:t> a </a:t>
            </a:r>
            <a:r>
              <a:rPr sz="2200" dirty="0" err="1"/>
              <a:t>abuzus</a:t>
            </a:r>
            <a:r>
              <a:rPr sz="2200" dirty="0"/>
              <a:t> </a:t>
            </a:r>
            <a:r>
              <a:rPr sz="2200" dirty="0" err="1"/>
              <a:t>alkoholu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jedinců</a:t>
            </a:r>
            <a:r>
              <a:rPr sz="2200" dirty="0"/>
              <a:t> 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struktury</a:t>
            </a:r>
            <a:r>
              <a:rPr sz="2200" dirty="0"/>
              <a:t> </a:t>
            </a:r>
            <a:r>
              <a:rPr sz="2200" dirty="0" err="1"/>
              <a:t>cév</a:t>
            </a:r>
            <a:r>
              <a:rPr sz="2200" dirty="0"/>
              <a:t>, </a:t>
            </a:r>
            <a:r>
              <a:rPr sz="2200" dirty="0" err="1"/>
              <a:t>hematologické</a:t>
            </a:r>
            <a:r>
              <a:rPr sz="2200" dirty="0"/>
              <a:t> </a:t>
            </a:r>
            <a:r>
              <a:rPr sz="2200" dirty="0" err="1"/>
              <a:t>poruchy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n</a:t>
            </a:r>
            <a:r>
              <a:rPr sz="2200" dirty="0" err="1" smtClean="0"/>
              <a:t>itrolební</a:t>
            </a:r>
            <a:r>
              <a:rPr sz="2200" dirty="0" smtClean="0"/>
              <a:t> </a:t>
            </a:r>
            <a:r>
              <a:rPr sz="2200" dirty="0" err="1"/>
              <a:t>žilní</a:t>
            </a:r>
            <a:r>
              <a:rPr sz="2200" dirty="0"/>
              <a:t> </a:t>
            </a:r>
            <a:r>
              <a:rPr sz="2200" dirty="0" err="1"/>
              <a:t>trombózy,které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příčinou</a:t>
            </a:r>
            <a:r>
              <a:rPr sz="2200" dirty="0"/>
              <a:t>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ischemických</a:t>
            </a:r>
            <a:r>
              <a:rPr sz="2200" dirty="0"/>
              <a:t>,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hemoragických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spojovány</a:t>
            </a:r>
            <a:r>
              <a:rPr sz="2200" dirty="0"/>
              <a:t> s </a:t>
            </a:r>
            <a:r>
              <a:rPr sz="2200" dirty="0" err="1"/>
              <a:t>užíváním</a:t>
            </a:r>
            <a:r>
              <a:rPr sz="2200" dirty="0"/>
              <a:t> </a:t>
            </a:r>
            <a:r>
              <a:rPr sz="2200" dirty="0" err="1"/>
              <a:t>orálních</a:t>
            </a:r>
            <a:r>
              <a:rPr sz="2200" dirty="0"/>
              <a:t> </a:t>
            </a:r>
            <a:r>
              <a:rPr sz="2200" dirty="0" err="1"/>
              <a:t>kontraceptiv</a:t>
            </a:r>
            <a:r>
              <a:rPr sz="2200" dirty="0"/>
              <a:t>, </a:t>
            </a:r>
            <a:r>
              <a:rPr sz="2200" dirty="0" err="1"/>
              <a:t>infekce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 a </a:t>
            </a:r>
            <a:r>
              <a:rPr sz="2200" dirty="0" err="1"/>
              <a:t>krku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CNS, </a:t>
            </a:r>
            <a:r>
              <a:rPr sz="2200" dirty="0" err="1"/>
              <a:t>malignitami</a:t>
            </a:r>
            <a:r>
              <a:rPr sz="2200" dirty="0"/>
              <a:t>, </a:t>
            </a:r>
            <a:r>
              <a:rPr sz="2200" dirty="0" err="1"/>
              <a:t>protrombotickými</a:t>
            </a:r>
            <a:r>
              <a:rPr sz="2200" dirty="0"/>
              <a:t> </a:t>
            </a:r>
            <a:r>
              <a:rPr sz="2200" dirty="0" err="1"/>
              <a:t>stavy</a:t>
            </a:r>
            <a:r>
              <a:rPr sz="2200" dirty="0"/>
              <a:t>, </a:t>
            </a:r>
            <a:r>
              <a:rPr sz="2200" dirty="0" err="1"/>
              <a:t>záněty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těhotenstvím</a:t>
            </a:r>
            <a:endParaRPr sz="2200" dirty="0"/>
          </a:p>
          <a:p>
            <a:pPr marL="351155" indent="-351155" defTabSz="461518">
              <a:lnSpc>
                <a:spcPct val="110000"/>
              </a:lnSpc>
              <a:spcBef>
                <a:spcPts val="3300"/>
              </a:spcBef>
              <a:defRPr sz="2528"/>
            </a:pPr>
            <a:r>
              <a:rPr lang="cs-CZ" sz="2200" dirty="0" err="1" smtClean="0"/>
              <a:t>b</a:t>
            </a:r>
            <a:r>
              <a:rPr sz="2200" dirty="0" err="1" smtClean="0"/>
              <a:t>ěžným</a:t>
            </a:r>
            <a:r>
              <a:rPr sz="2200" dirty="0" smtClean="0"/>
              <a:t> </a:t>
            </a:r>
            <a:r>
              <a:rPr sz="2200" dirty="0" err="1"/>
              <a:t>rizikovým</a:t>
            </a:r>
            <a:r>
              <a:rPr sz="2200" dirty="0"/>
              <a:t> </a:t>
            </a:r>
            <a:r>
              <a:rPr sz="2200" dirty="0" err="1"/>
              <a:t>faktorem</a:t>
            </a:r>
            <a:r>
              <a:rPr sz="2200" dirty="0"/>
              <a:t> pro </a:t>
            </a:r>
            <a:r>
              <a:rPr sz="2200" dirty="0" err="1"/>
              <a:t>intracerebrální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je </a:t>
            </a:r>
            <a:r>
              <a:rPr sz="2200" dirty="0" err="1"/>
              <a:t>hypertenze</a:t>
            </a:r>
            <a:r>
              <a:rPr sz="2200" dirty="0"/>
              <a:t>,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amyloidová</a:t>
            </a:r>
            <a:r>
              <a:rPr sz="2200" dirty="0"/>
              <a:t> </a:t>
            </a:r>
            <a:r>
              <a:rPr sz="2200" dirty="0" err="1" smtClean="0"/>
              <a:t>angiopati</a:t>
            </a:r>
            <a:r>
              <a:rPr lang="cs-CZ" sz="2200" dirty="0" smtClean="0"/>
              <a:t>e,</a:t>
            </a:r>
            <a:r>
              <a:rPr sz="2200" dirty="0" smtClean="0"/>
              <a:t> </a:t>
            </a:r>
            <a:r>
              <a:rPr sz="2200" dirty="0" err="1"/>
              <a:t>zvýšený</a:t>
            </a:r>
            <a:r>
              <a:rPr sz="2200" dirty="0"/>
              <a:t> cholesterol,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antikoagulancii</a:t>
            </a:r>
            <a:r>
              <a:rPr sz="2200" dirty="0"/>
              <a:t>, </a:t>
            </a:r>
            <a:r>
              <a:rPr sz="2200" dirty="0" err="1"/>
              <a:t>zvýšená</a:t>
            </a:r>
            <a:r>
              <a:rPr sz="2200" dirty="0"/>
              <a:t> </a:t>
            </a:r>
            <a:r>
              <a:rPr sz="2200" dirty="0" err="1"/>
              <a:t>konzumace</a:t>
            </a:r>
            <a:r>
              <a:rPr sz="2200" dirty="0"/>
              <a:t> </a:t>
            </a:r>
            <a:r>
              <a:rPr sz="2200" dirty="0" err="1"/>
              <a:t>alkoholu</a:t>
            </a:r>
            <a:r>
              <a:rPr sz="2200" dirty="0"/>
              <a:t>, </a:t>
            </a:r>
            <a:r>
              <a:rPr sz="2200" dirty="0" err="1"/>
              <a:t>kouření</a:t>
            </a:r>
            <a:r>
              <a:rPr sz="2200" dirty="0"/>
              <a:t>, </a:t>
            </a:r>
            <a:r>
              <a:rPr sz="2200" dirty="0" err="1"/>
              <a:t>dialýza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 smtClean="0"/>
              <a:t>drog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kokain</a:t>
            </a:r>
            <a:r>
              <a:rPr sz="2200" dirty="0"/>
              <a:t>, </a:t>
            </a:r>
            <a:r>
              <a:rPr sz="2200" dirty="0" err="1"/>
              <a:t>amfetaminy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ozkové ischemie"/>
          <p:cNvSpPr txBox="1">
            <a:spLocks noGrp="1"/>
          </p:cNvSpPr>
          <p:nvPr>
            <p:ph type="title"/>
          </p:nvPr>
        </p:nvSpPr>
        <p:spPr>
          <a:xfrm>
            <a:off x="3323420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Mozkové</a:t>
            </a:r>
            <a:r>
              <a:rPr sz="4800" dirty="0"/>
              <a:t> </a:t>
            </a:r>
            <a:r>
              <a:rPr sz="4800" dirty="0" err="1"/>
              <a:t>ischemie</a:t>
            </a:r>
            <a:endParaRPr sz="4800" dirty="0"/>
          </a:p>
        </p:txBody>
      </p:sp>
      <p:sp>
        <p:nvSpPr>
          <p:cNvPr id="137" name="Zaujímají 80% všech CMP…"/>
          <p:cNvSpPr txBox="1">
            <a:spLocks noGrp="1"/>
          </p:cNvSpPr>
          <p:nvPr>
            <p:ph type="body" idx="1"/>
          </p:nvPr>
        </p:nvSpPr>
        <p:spPr>
          <a:xfrm>
            <a:off x="593124" y="2409568"/>
            <a:ext cx="12010768" cy="6895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z</a:t>
            </a:r>
            <a:r>
              <a:rPr sz="2200" dirty="0" err="1" smtClean="0"/>
              <a:t>aujímají</a:t>
            </a:r>
            <a:r>
              <a:rPr sz="2200" dirty="0" smtClean="0"/>
              <a:t> </a:t>
            </a:r>
            <a:r>
              <a:rPr sz="2200" dirty="0"/>
              <a:t>80% </a:t>
            </a:r>
            <a:r>
              <a:rPr sz="2200" dirty="0" err="1"/>
              <a:t>všech</a:t>
            </a:r>
            <a:r>
              <a:rPr sz="2200" dirty="0"/>
              <a:t> CMP</a:t>
            </a:r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znik</a:t>
            </a:r>
            <a:r>
              <a:rPr sz="2200" dirty="0" smtClean="0"/>
              <a:t> </a:t>
            </a:r>
            <a:r>
              <a:rPr sz="2200" dirty="0"/>
              <a:t>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kritického</a:t>
            </a:r>
            <a:r>
              <a:rPr sz="2200" dirty="0"/>
              <a:t>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perfuze</a:t>
            </a:r>
            <a:r>
              <a:rPr sz="2200" dirty="0"/>
              <a:t> </a:t>
            </a:r>
            <a:r>
              <a:rPr sz="2200" dirty="0" smtClean="0"/>
              <a:t>č</a:t>
            </a:r>
            <a:r>
              <a:rPr lang="cs-CZ" sz="2200" dirty="0" err="1" smtClean="0"/>
              <a:t>ás</a:t>
            </a:r>
            <a:r>
              <a:rPr sz="2200" dirty="0" err="1" smtClean="0"/>
              <a:t>ti</a:t>
            </a:r>
            <a:r>
              <a:rPr sz="2200" dirty="0" smtClean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oklesne</a:t>
            </a:r>
            <a:r>
              <a:rPr sz="2200" dirty="0" smtClean="0"/>
              <a:t>-li </a:t>
            </a:r>
            <a:r>
              <a:rPr sz="2200" dirty="0" err="1"/>
              <a:t>průtok</a:t>
            </a:r>
            <a:r>
              <a:rPr sz="2200" dirty="0"/>
              <a:t> pod 20ml,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poruše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perfuze</a:t>
            </a:r>
            <a:r>
              <a:rPr sz="2200" dirty="0"/>
              <a:t> a </a:t>
            </a:r>
            <a:r>
              <a:rPr sz="2200" dirty="0" err="1" smtClean="0"/>
              <a:t>klinickým</a:t>
            </a:r>
            <a:r>
              <a:rPr lang="cs-CZ" sz="2200" dirty="0" smtClean="0"/>
              <a:t> </a:t>
            </a:r>
            <a:r>
              <a:rPr sz="2200" dirty="0" err="1" smtClean="0"/>
              <a:t>příznakům</a:t>
            </a:r>
            <a:r>
              <a:rPr sz="2200" dirty="0" smtClean="0"/>
              <a:t> </a:t>
            </a:r>
            <a:r>
              <a:rPr sz="2200" dirty="0" err="1"/>
              <a:t>ischemické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smtClean="0"/>
              <a:t>rev </a:t>
            </a:r>
            <a:r>
              <a:rPr sz="2200" dirty="0" err="1" smtClean="0"/>
              <a:t>ztmavne</a:t>
            </a:r>
            <a:r>
              <a:rPr lang="cs-CZ" sz="2200" dirty="0" smtClean="0"/>
              <a:t> </a:t>
            </a:r>
            <a:r>
              <a:rPr sz="2200" dirty="0" smtClean="0"/>
              <a:t>(v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saturace</a:t>
            </a:r>
            <a:r>
              <a:rPr sz="2200" dirty="0"/>
              <a:t> </a:t>
            </a:r>
            <a:r>
              <a:rPr sz="2200" dirty="0" err="1"/>
              <a:t>kyslíkem</a:t>
            </a:r>
            <a:r>
              <a:rPr sz="2200" dirty="0"/>
              <a:t>) a je </a:t>
            </a:r>
            <a:r>
              <a:rPr sz="2200" dirty="0" err="1"/>
              <a:t>viskóznější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j</a:t>
            </a:r>
            <a:r>
              <a:rPr sz="2200" dirty="0" err="1" smtClean="0"/>
              <a:t>ádro</a:t>
            </a:r>
            <a:r>
              <a:rPr sz="2200" dirty="0" smtClean="0"/>
              <a:t> </a:t>
            </a:r>
            <a:r>
              <a:rPr sz="2200" dirty="0" err="1"/>
              <a:t>ischemie</a:t>
            </a:r>
            <a:r>
              <a:rPr sz="2200" dirty="0"/>
              <a:t> je </a:t>
            </a:r>
            <a:r>
              <a:rPr sz="2200" dirty="0" err="1"/>
              <a:t>obklopeno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penumbrou</a:t>
            </a:r>
            <a:r>
              <a:rPr sz="2200" dirty="0"/>
              <a:t>, </a:t>
            </a:r>
            <a:r>
              <a:rPr sz="2200" dirty="0" err="1"/>
              <a:t>hypoperfuzní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která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schopna</a:t>
            </a:r>
            <a:r>
              <a:rPr sz="2200" dirty="0"/>
              <a:t> </a:t>
            </a:r>
            <a:r>
              <a:rPr sz="2200" dirty="0" err="1"/>
              <a:t>obnovy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dojde</a:t>
            </a:r>
            <a:r>
              <a:rPr sz="2200" dirty="0"/>
              <a:t> k </a:t>
            </a:r>
            <a:r>
              <a:rPr sz="2200" dirty="0" err="1"/>
              <a:t>časné</a:t>
            </a:r>
            <a:r>
              <a:rPr sz="2200" dirty="0"/>
              <a:t> </a:t>
            </a:r>
            <a:r>
              <a:rPr sz="2200" dirty="0" err="1"/>
              <a:t>intervenci</a:t>
            </a:r>
            <a:r>
              <a:rPr sz="2200" dirty="0"/>
              <a:t> </a:t>
            </a:r>
            <a:r>
              <a:rPr lang="cs-CZ" sz="2200" dirty="0" smtClean="0"/>
              <a:t>–</a:t>
            </a:r>
            <a:r>
              <a:rPr sz="2200" dirty="0" smtClean="0"/>
              <a:t> </a:t>
            </a:r>
            <a:r>
              <a:rPr sz="2200" dirty="0" err="1" smtClean="0"/>
              <a:t>cíl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/>
              <a:t>co </a:t>
            </a:r>
            <a:r>
              <a:rPr sz="2200" dirty="0" err="1"/>
              <a:t>nejrychlejší</a:t>
            </a:r>
            <a:r>
              <a:rPr sz="2200" dirty="0"/>
              <a:t> </a:t>
            </a:r>
            <a:r>
              <a:rPr sz="2200" dirty="0" err="1"/>
              <a:t>obnova</a:t>
            </a:r>
            <a:r>
              <a:rPr sz="2200" dirty="0"/>
              <a:t> </a:t>
            </a:r>
            <a:r>
              <a:rPr sz="2200" dirty="0" err="1"/>
              <a:t>cévního</a:t>
            </a:r>
            <a:r>
              <a:rPr sz="2200" dirty="0"/>
              <a:t> </a:t>
            </a:r>
            <a:r>
              <a:rPr sz="2200" dirty="0" err="1"/>
              <a:t>průtoku</a:t>
            </a:r>
            <a:r>
              <a:rPr sz="2200" dirty="0"/>
              <a:t> a </a:t>
            </a:r>
            <a:r>
              <a:rPr sz="2200" dirty="0" err="1"/>
              <a:t>záchrana</a:t>
            </a:r>
            <a:r>
              <a:rPr sz="2200" dirty="0"/>
              <a:t> </a:t>
            </a:r>
            <a:r>
              <a:rPr sz="2200" dirty="0" err="1"/>
              <a:t>penumbry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oklesne</a:t>
            </a:r>
            <a:r>
              <a:rPr sz="2200" dirty="0" smtClean="0"/>
              <a:t>-li </a:t>
            </a:r>
            <a:r>
              <a:rPr sz="2200" dirty="0" err="1"/>
              <a:t>průtok</a:t>
            </a:r>
            <a:r>
              <a:rPr sz="2200" dirty="0"/>
              <a:t> pod 10 ml,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selhání</a:t>
            </a:r>
            <a:r>
              <a:rPr sz="2200" dirty="0"/>
              <a:t> </a:t>
            </a:r>
            <a:r>
              <a:rPr sz="2200" dirty="0" err="1"/>
              <a:t>regulačních</a:t>
            </a:r>
            <a:r>
              <a:rPr sz="2200" dirty="0"/>
              <a:t> </a:t>
            </a:r>
            <a:r>
              <a:rPr sz="2200" dirty="0" err="1"/>
              <a:t>mechanismů</a:t>
            </a:r>
            <a:r>
              <a:rPr sz="2200" dirty="0"/>
              <a:t> </a:t>
            </a:r>
            <a:r>
              <a:rPr lang="cs-CZ" sz="2200" dirty="0" smtClean="0"/>
              <a:t>                                </a:t>
            </a:r>
            <a:r>
              <a:rPr sz="2200" dirty="0" smtClean="0"/>
              <a:t>a </a:t>
            </a:r>
            <a:r>
              <a:rPr sz="2200" dirty="0"/>
              <a:t>k </a:t>
            </a:r>
            <a:r>
              <a:rPr sz="2200" dirty="0" err="1"/>
              <a:t>encefalomalacii</a:t>
            </a:r>
            <a:r>
              <a:rPr sz="2200" dirty="0"/>
              <a:t> a </a:t>
            </a:r>
            <a:r>
              <a:rPr sz="2200" dirty="0" err="1"/>
              <a:t>mozkovému</a:t>
            </a:r>
            <a:r>
              <a:rPr sz="2200" dirty="0"/>
              <a:t> </a:t>
            </a:r>
            <a:r>
              <a:rPr sz="2200" dirty="0" err="1"/>
              <a:t>infarktu</a:t>
            </a:r>
            <a:endParaRPr sz="2200" dirty="0"/>
          </a:p>
          <a:p>
            <a:pPr marL="288925" indent="-288925" defTabSz="379729">
              <a:lnSpc>
                <a:spcPct val="11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r</a:t>
            </a:r>
            <a:r>
              <a:rPr sz="2200" dirty="0" err="1" smtClean="0"/>
              <a:t>ozsah</a:t>
            </a:r>
            <a:r>
              <a:rPr sz="2200" dirty="0" smtClean="0"/>
              <a:t> </a:t>
            </a:r>
            <a:r>
              <a:rPr sz="2200" dirty="0" err="1"/>
              <a:t>poškozené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je </a:t>
            </a:r>
            <a:r>
              <a:rPr sz="2200" dirty="0" err="1"/>
              <a:t>závislý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délce</a:t>
            </a:r>
            <a:r>
              <a:rPr sz="2200" dirty="0"/>
              <a:t> </a:t>
            </a:r>
            <a:r>
              <a:rPr sz="2200" dirty="0" err="1"/>
              <a:t>trvání</a:t>
            </a:r>
            <a:r>
              <a:rPr sz="2200" dirty="0"/>
              <a:t> a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objemu</a:t>
            </a:r>
            <a:r>
              <a:rPr sz="2200" dirty="0"/>
              <a:t> </a:t>
            </a:r>
            <a:r>
              <a:rPr sz="2200" dirty="0" err="1"/>
              <a:t>krve</a:t>
            </a:r>
            <a:r>
              <a:rPr sz="2200" dirty="0"/>
              <a:t> </a:t>
            </a:r>
            <a:r>
              <a:rPr sz="2200" dirty="0" err="1"/>
              <a:t>zásobující</a:t>
            </a:r>
            <a:r>
              <a:rPr sz="2200" dirty="0"/>
              <a:t> </a:t>
            </a:r>
            <a:r>
              <a:rPr sz="2200" dirty="0" err="1"/>
              <a:t>danou</a:t>
            </a:r>
            <a:r>
              <a:rPr sz="2200" dirty="0"/>
              <a:t> oblast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zároveň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kompenzačních</a:t>
            </a:r>
            <a:r>
              <a:rPr sz="2200" dirty="0"/>
              <a:t> </a:t>
            </a:r>
            <a:r>
              <a:rPr sz="2200" dirty="0" err="1"/>
              <a:t>mechanismech</a:t>
            </a:r>
            <a:r>
              <a:rPr sz="2200" dirty="0"/>
              <a:t>, </a:t>
            </a:r>
            <a:r>
              <a:rPr sz="2200" dirty="0" err="1"/>
              <a:t>jako</a:t>
            </a:r>
            <a:r>
              <a:rPr sz="2200" dirty="0"/>
              <a:t> je </a:t>
            </a:r>
            <a:r>
              <a:rPr sz="2200" dirty="0" err="1"/>
              <a:t>kolaterální</a:t>
            </a:r>
            <a:r>
              <a:rPr sz="2200" dirty="0"/>
              <a:t> </a:t>
            </a:r>
            <a:r>
              <a:rPr sz="2200" dirty="0" err="1"/>
              <a:t>zásobení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ozkové hemoragie"/>
          <p:cNvSpPr txBox="1">
            <a:spLocks noGrp="1"/>
          </p:cNvSpPr>
          <p:nvPr>
            <p:ph type="title"/>
          </p:nvPr>
        </p:nvSpPr>
        <p:spPr>
          <a:xfrm>
            <a:off x="3484058" y="44455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Mozkové</a:t>
            </a:r>
            <a:r>
              <a:rPr sz="4800" dirty="0"/>
              <a:t> </a:t>
            </a:r>
            <a:r>
              <a:rPr sz="4800" dirty="0" err="1"/>
              <a:t>hemoragie</a:t>
            </a:r>
            <a:endParaRPr sz="4800" dirty="0"/>
          </a:p>
        </p:txBody>
      </p:sp>
      <p:sp>
        <p:nvSpPr>
          <p:cNvPr id="140" name="Jsou netraumatického původu a vznikají v důsledku ruptury cévní stěny některé z mozkových arterií…"/>
          <p:cNvSpPr txBox="1">
            <a:spLocks noGrp="1"/>
          </p:cNvSpPr>
          <p:nvPr>
            <p:ph type="body" idx="1"/>
          </p:nvPr>
        </p:nvSpPr>
        <p:spPr>
          <a:xfrm>
            <a:off x="845312" y="2545491"/>
            <a:ext cx="11709594" cy="69815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j</a:t>
            </a:r>
            <a:r>
              <a:rPr sz="2200" dirty="0" err="1" smtClean="0"/>
              <a:t>sou</a:t>
            </a:r>
            <a:r>
              <a:rPr sz="2200" dirty="0" smtClean="0"/>
              <a:t> </a:t>
            </a:r>
            <a:r>
              <a:rPr sz="2200" dirty="0" err="1"/>
              <a:t>netraumatického</a:t>
            </a:r>
            <a:r>
              <a:rPr sz="2200" dirty="0"/>
              <a:t> </a:t>
            </a:r>
            <a:r>
              <a:rPr sz="2200" dirty="0" err="1"/>
              <a:t>původu</a:t>
            </a:r>
            <a:r>
              <a:rPr sz="2200" dirty="0"/>
              <a:t> a </a:t>
            </a:r>
            <a:r>
              <a:rPr sz="2200" dirty="0" err="1"/>
              <a:t>vznikají</a:t>
            </a:r>
            <a:r>
              <a:rPr sz="2200" dirty="0"/>
              <a:t> 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ruptury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stěny</a:t>
            </a:r>
            <a:r>
              <a:rPr sz="2200" dirty="0"/>
              <a:t> </a:t>
            </a:r>
            <a:r>
              <a:rPr sz="2200" dirty="0" err="1"/>
              <a:t>některé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z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arterií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k</a:t>
            </a:r>
            <a:r>
              <a:rPr sz="2200" dirty="0" smtClean="0"/>
              <a:t>rev </a:t>
            </a:r>
            <a:r>
              <a:rPr sz="2200" dirty="0" err="1"/>
              <a:t>vniká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,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rozvoji</a:t>
            </a:r>
            <a:r>
              <a:rPr sz="2200" dirty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edému</a:t>
            </a:r>
            <a:r>
              <a:rPr sz="2200" dirty="0"/>
              <a:t>, </a:t>
            </a:r>
            <a:r>
              <a:rPr sz="2200" dirty="0" err="1"/>
              <a:t>stlačení</a:t>
            </a:r>
            <a:r>
              <a:rPr sz="2200" dirty="0"/>
              <a:t> </a:t>
            </a:r>
            <a:r>
              <a:rPr sz="2200" dirty="0" err="1"/>
              <a:t>okolních</a:t>
            </a:r>
            <a:r>
              <a:rPr sz="2200" dirty="0"/>
              <a:t> </a:t>
            </a:r>
            <a:r>
              <a:rPr sz="2200" dirty="0" err="1"/>
              <a:t>cév</a:t>
            </a:r>
            <a:r>
              <a:rPr sz="2200" dirty="0"/>
              <a:t>, </a:t>
            </a:r>
            <a:r>
              <a:rPr sz="2200" dirty="0" err="1"/>
              <a:t>hypoxii</a:t>
            </a:r>
            <a:r>
              <a:rPr sz="2200" dirty="0"/>
              <a:t> a </a:t>
            </a:r>
            <a:r>
              <a:rPr sz="2200" dirty="0" err="1"/>
              <a:t>toxickému</a:t>
            </a:r>
            <a:r>
              <a:rPr sz="2200" dirty="0"/>
              <a:t> </a:t>
            </a:r>
            <a:r>
              <a:rPr sz="2200" dirty="0" err="1"/>
              <a:t>působení</a:t>
            </a:r>
            <a:r>
              <a:rPr sz="2200" dirty="0"/>
              <a:t> </a:t>
            </a:r>
            <a:r>
              <a:rPr sz="2200" dirty="0" err="1"/>
              <a:t>koagula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h</a:t>
            </a:r>
            <a:r>
              <a:rPr sz="2200" dirty="0" err="1" smtClean="0"/>
              <a:t>emoragie</a:t>
            </a:r>
            <a:r>
              <a:rPr sz="2200" dirty="0" smtClean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intracerebrální</a:t>
            </a:r>
            <a:r>
              <a:rPr sz="2200" dirty="0"/>
              <a:t>, </a:t>
            </a:r>
            <a:r>
              <a:rPr sz="2200" dirty="0" err="1"/>
              <a:t>subarachnoidální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intraventrikulární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kombinace</a:t>
            </a:r>
            <a:r>
              <a:rPr sz="2200" dirty="0"/>
              <a:t> -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15% </a:t>
            </a:r>
            <a:r>
              <a:rPr sz="2200" dirty="0" err="1"/>
              <a:t>všech</a:t>
            </a:r>
            <a:r>
              <a:rPr sz="2200" dirty="0"/>
              <a:t> CMP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t</a:t>
            </a:r>
            <a:r>
              <a:rPr sz="2200" dirty="0" err="1" smtClean="0"/>
              <a:t>ypické</a:t>
            </a:r>
            <a:r>
              <a:rPr sz="2200" dirty="0" smtClean="0"/>
              <a:t> </a:t>
            </a:r>
            <a:r>
              <a:rPr sz="2200" dirty="0" err="1"/>
              <a:t>tříštivé</a:t>
            </a:r>
            <a:r>
              <a:rPr sz="2200" dirty="0"/>
              <a:t> </a:t>
            </a:r>
            <a:r>
              <a:rPr sz="2200" dirty="0" err="1"/>
              <a:t>hemoragie</a:t>
            </a:r>
            <a:r>
              <a:rPr sz="2200" dirty="0"/>
              <a:t> </a:t>
            </a:r>
            <a:r>
              <a:rPr sz="2200" dirty="0" err="1"/>
              <a:t>zaujímají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</a:t>
            </a:r>
            <a:r>
              <a:rPr sz="2200" dirty="0" smtClean="0"/>
              <a:t>10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sz="2200" dirty="0"/>
              <a:t>12%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příhod</a:t>
            </a:r>
            <a:r>
              <a:rPr sz="2200" dirty="0"/>
              <a:t>; </a:t>
            </a:r>
            <a:r>
              <a:rPr sz="2200" dirty="0" err="1" smtClean="0"/>
              <a:t>dojde</a:t>
            </a:r>
            <a:r>
              <a:rPr lang="cs-CZ" sz="2200" dirty="0" smtClean="0"/>
              <a:t>        </a:t>
            </a:r>
            <a:r>
              <a:rPr sz="2200" dirty="0" smtClean="0"/>
              <a:t> </a:t>
            </a:r>
            <a:r>
              <a:rPr sz="2200" dirty="0"/>
              <a:t>k </a:t>
            </a:r>
            <a:r>
              <a:rPr sz="2200" dirty="0" err="1"/>
              <a:t>ruptuře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stěny</a:t>
            </a:r>
            <a:r>
              <a:rPr sz="2200" dirty="0"/>
              <a:t> a </a:t>
            </a:r>
            <a:r>
              <a:rPr sz="2200" dirty="0" err="1"/>
              <a:t>následnému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do BG, </a:t>
            </a:r>
            <a:r>
              <a:rPr sz="2200" dirty="0" err="1"/>
              <a:t>thalamu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kmene</a:t>
            </a:r>
            <a:r>
              <a:rPr sz="2200" dirty="0"/>
              <a:t> a </a:t>
            </a:r>
            <a:r>
              <a:rPr sz="2200" dirty="0" err="1"/>
              <a:t>mozečku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g</a:t>
            </a:r>
            <a:r>
              <a:rPr sz="2200" dirty="0" err="1" smtClean="0"/>
              <a:t>lobózní</a:t>
            </a:r>
            <a:r>
              <a:rPr sz="2200" dirty="0"/>
              <a:t>, </a:t>
            </a:r>
            <a:r>
              <a:rPr sz="2200" dirty="0" err="1"/>
              <a:t>atypické</a:t>
            </a:r>
            <a:r>
              <a:rPr sz="2200" dirty="0"/>
              <a:t> </a:t>
            </a:r>
            <a:r>
              <a:rPr sz="2200" dirty="0" err="1"/>
              <a:t>hemoragie</a:t>
            </a:r>
            <a:r>
              <a:rPr sz="2200" dirty="0"/>
              <a:t> - </a:t>
            </a:r>
            <a:r>
              <a:rPr sz="2200" dirty="0" err="1"/>
              <a:t>ruptura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anomálie</a:t>
            </a:r>
            <a:endParaRPr sz="2200" dirty="0"/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a</a:t>
            </a:r>
            <a:r>
              <a:rPr sz="2200" dirty="0" err="1" smtClean="0"/>
              <a:t>rteriovenózní</a:t>
            </a:r>
            <a:r>
              <a:rPr sz="2200" dirty="0" smtClean="0"/>
              <a:t> </a:t>
            </a:r>
            <a:r>
              <a:rPr sz="2200" dirty="0" err="1"/>
              <a:t>malformace</a:t>
            </a:r>
            <a:r>
              <a:rPr sz="2200" dirty="0"/>
              <a:t> (AVM) 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kongenitální</a:t>
            </a:r>
            <a:r>
              <a:rPr sz="2200" dirty="0"/>
              <a:t> </a:t>
            </a:r>
            <a:r>
              <a:rPr sz="2200" dirty="0" err="1"/>
              <a:t>vývojové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abnormality, </a:t>
            </a:r>
            <a:r>
              <a:rPr sz="2200" dirty="0" err="1"/>
              <a:t>kdy</a:t>
            </a:r>
            <a:r>
              <a:rPr sz="2200" dirty="0"/>
              <a:t> </a:t>
            </a:r>
            <a:r>
              <a:rPr sz="2200" dirty="0" err="1"/>
              <a:t>oslabená</a:t>
            </a:r>
            <a:r>
              <a:rPr sz="2200" dirty="0"/>
              <a:t> </a:t>
            </a:r>
            <a:r>
              <a:rPr sz="2200" dirty="0" err="1"/>
              <a:t>cévní</a:t>
            </a:r>
            <a:r>
              <a:rPr sz="2200" dirty="0"/>
              <a:t> </a:t>
            </a:r>
            <a:r>
              <a:rPr sz="2200" dirty="0" err="1"/>
              <a:t>stěna</a:t>
            </a:r>
            <a:r>
              <a:rPr sz="2200" dirty="0"/>
              <a:t> a </a:t>
            </a:r>
            <a:r>
              <a:rPr sz="2200" dirty="0" err="1"/>
              <a:t>zvýšený</a:t>
            </a:r>
            <a:r>
              <a:rPr sz="2200" dirty="0"/>
              <a:t> </a:t>
            </a:r>
            <a:r>
              <a:rPr sz="2200" dirty="0" err="1"/>
              <a:t>průtok</a:t>
            </a:r>
            <a:r>
              <a:rPr sz="2200" dirty="0"/>
              <a:t> </a:t>
            </a:r>
            <a:r>
              <a:rPr sz="2200" dirty="0" err="1"/>
              <a:t>krve</a:t>
            </a:r>
            <a:r>
              <a:rPr sz="2200" dirty="0"/>
              <a:t> </a:t>
            </a:r>
            <a:r>
              <a:rPr sz="2200" dirty="0" err="1"/>
              <a:t>predisponují</a:t>
            </a:r>
            <a:r>
              <a:rPr sz="2200" dirty="0"/>
              <a:t> </a:t>
            </a:r>
            <a:r>
              <a:rPr sz="2200" dirty="0" err="1"/>
              <a:t>tuto</a:t>
            </a:r>
            <a:r>
              <a:rPr sz="2200" dirty="0"/>
              <a:t> oblast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(incidence 2-4%; </a:t>
            </a:r>
            <a:r>
              <a:rPr sz="2200" dirty="0" err="1" smtClean="0"/>
              <a:t>mor</a:t>
            </a:r>
            <a:r>
              <a:rPr lang="cs-CZ" sz="2200" dirty="0" smtClean="0"/>
              <a:t>ta</a:t>
            </a:r>
            <a:r>
              <a:rPr sz="2200" dirty="0" err="1" smtClean="0"/>
              <a:t>lita</a:t>
            </a:r>
            <a:r>
              <a:rPr sz="2200" dirty="0" smtClean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vysoká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1-2%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rok</a:t>
            </a:r>
            <a:r>
              <a:rPr sz="2200" dirty="0"/>
              <a:t>; </a:t>
            </a:r>
            <a:r>
              <a:rPr sz="2200" dirty="0" err="1"/>
              <a:t>manifestace</a:t>
            </a:r>
            <a:r>
              <a:rPr sz="2200" dirty="0"/>
              <a:t>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decenium</a:t>
            </a:r>
            <a:r>
              <a:rPr sz="2200" dirty="0"/>
              <a:t>)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lang="cs-CZ" sz="2200" dirty="0" err="1" smtClean="0"/>
              <a:t>i</a:t>
            </a:r>
            <a:r>
              <a:rPr sz="2200" dirty="0" err="1" smtClean="0"/>
              <a:t>ntracerebrální</a:t>
            </a:r>
            <a:r>
              <a:rPr sz="2200" dirty="0" smtClean="0"/>
              <a:t> </a:t>
            </a:r>
            <a:r>
              <a:rPr sz="2200" dirty="0" err="1"/>
              <a:t>krvácení</a:t>
            </a:r>
            <a:r>
              <a:rPr sz="2200" dirty="0"/>
              <a:t> - </a:t>
            </a: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následek</a:t>
            </a:r>
            <a:r>
              <a:rPr sz="2200" dirty="0"/>
              <a:t> </a:t>
            </a:r>
            <a:r>
              <a:rPr sz="2200" dirty="0" err="1"/>
              <a:t>medikamentózní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, </a:t>
            </a:r>
            <a:r>
              <a:rPr sz="2200" dirty="0" err="1"/>
              <a:t>angiopatie</a:t>
            </a:r>
            <a:r>
              <a:rPr sz="2200" dirty="0"/>
              <a:t> </a:t>
            </a:r>
            <a:r>
              <a:rPr lang="cs-CZ" sz="2200" dirty="0" smtClean="0"/>
              <a:t>             </a:t>
            </a:r>
            <a:r>
              <a:rPr sz="2200" dirty="0" smtClean="0"/>
              <a:t>a </a:t>
            </a:r>
            <a:r>
              <a:rPr sz="2200" dirty="0" err="1"/>
              <a:t>koagulopatie</a:t>
            </a:r>
            <a:r>
              <a:rPr sz="2200" dirty="0"/>
              <a:t>, </a:t>
            </a:r>
            <a:r>
              <a:rPr sz="2200" dirty="0" err="1"/>
              <a:t>hypertenze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drog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jedinců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254</TotalTime>
  <Words>4003</Words>
  <Application>Microsoft Office PowerPoint</Application>
  <PresentationFormat>Vlastní</PresentationFormat>
  <Paragraphs>288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Kondenzační stopa</vt:lpstr>
      <vt:lpstr>Cévní mozkové příhody Epilepsie</vt:lpstr>
      <vt:lpstr>CMP</vt:lpstr>
      <vt:lpstr>CMP</vt:lpstr>
      <vt:lpstr>Prezentace aplikace PowerPoint</vt:lpstr>
      <vt:lpstr>Etiopatogeneze</vt:lpstr>
      <vt:lpstr>Etiopatogeneze</vt:lpstr>
      <vt:lpstr>Rizikové faktory</vt:lpstr>
      <vt:lpstr>Mozkové ischemie</vt:lpstr>
      <vt:lpstr>Mozkové hemoragie</vt:lpstr>
      <vt:lpstr>Subarachnoidální krvácení</vt:lpstr>
      <vt:lpstr>Klinický obraz CMP</vt:lpstr>
      <vt:lpstr>Diagnostika CMP</vt:lpstr>
      <vt:lpstr>Terapie CMP</vt:lpstr>
      <vt:lpstr>NPS vyšetření                                   u cerebrovaskulárních onemocnění </vt:lpstr>
      <vt:lpstr>Specifika neuropsychologické diagnostiky</vt:lpstr>
      <vt:lpstr>Nejčastější NPS poruchy po získaném poškození mozku (Hutter 2000)</vt:lpstr>
      <vt:lpstr>NPS vyšetření v akutní fázi </vt:lpstr>
      <vt:lpstr>Screeningové testy</vt:lpstr>
      <vt:lpstr>Prezentace aplikace PowerPoint</vt:lpstr>
      <vt:lpstr>Vyšetření intelektových fcí</vt:lpstr>
      <vt:lpstr>Prezentace aplikace PowerPoint</vt:lpstr>
      <vt:lpstr>Myšlení</vt:lpstr>
      <vt:lpstr>Fce frontálního laloku- exekutivní fce</vt:lpstr>
      <vt:lpstr>Prezentace aplikace PowerPoint</vt:lpstr>
      <vt:lpstr>Diagnostika poruch řeči a jazyka</vt:lpstr>
      <vt:lpstr>Prezentace aplikace PowerPoint</vt:lpstr>
      <vt:lpstr>Diagnostika paměti a učení</vt:lpstr>
      <vt:lpstr>Prezentace aplikace PowerPoint</vt:lpstr>
      <vt:lpstr>Diagnostika poruch pozornosti a neglektu</vt:lpstr>
      <vt:lpstr>Prezentace aplikace PowerPoint</vt:lpstr>
      <vt:lpstr>Vyšší vizuoprostorové fce</vt:lpstr>
      <vt:lpstr>Prezentace aplikace PowerPoint</vt:lpstr>
      <vt:lpstr>Poruchy jemné motoriky a senzorických fcí</vt:lpstr>
      <vt:lpstr>Poruchy osobnosti                    a emotivity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mozkové příhody Epilepsie</dc:title>
  <cp:lastModifiedBy>user</cp:lastModifiedBy>
  <cp:revision>41</cp:revision>
  <dcterms:modified xsi:type="dcterms:W3CDTF">2018-10-09T06:44:49Z</dcterms:modified>
</cp:coreProperties>
</file>