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0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-1134" y="-2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018242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480" y="2564843"/>
            <a:ext cx="10403840" cy="2595692"/>
          </a:xfrm>
        </p:spPr>
        <p:txBody>
          <a:bodyPr anchor="b">
            <a:normAutofit/>
          </a:bodyPr>
          <a:lstStyle>
            <a:lvl1pPr algn="l">
              <a:defRPr sz="8533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480" y="5165797"/>
            <a:ext cx="10403840" cy="975360"/>
          </a:xfrm>
        </p:spPr>
        <p:txBody>
          <a:bodyPr>
            <a:normAutofit/>
          </a:bodyPr>
          <a:lstStyle>
            <a:lvl1pPr marL="0" indent="0" algn="l">
              <a:buNone/>
              <a:defRPr sz="2844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36865" y="6149469"/>
            <a:ext cx="3267455" cy="519289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0480" y="6149471"/>
            <a:ext cx="6941312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680" y="2035012"/>
            <a:ext cx="3088640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8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05" y="6680692"/>
            <a:ext cx="11315886" cy="1165305"/>
          </a:xfrm>
        </p:spPr>
        <p:txBody>
          <a:bodyPr anchor="b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5305" y="1389561"/>
            <a:ext cx="11307036" cy="4845471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312" y="7845996"/>
            <a:ext cx="11314176" cy="1062292"/>
          </a:xfrm>
        </p:spPr>
        <p:txBody>
          <a:bodyPr/>
          <a:lstStyle>
            <a:lvl1pPr marL="0" indent="0" algn="l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26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12" y="1071692"/>
            <a:ext cx="11314176" cy="3985731"/>
          </a:xfrm>
        </p:spPr>
        <p:txBody>
          <a:bodyPr anchor="ctr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5360" y="5189880"/>
            <a:ext cx="11054080" cy="1892767"/>
          </a:xfrm>
        </p:spPr>
        <p:txBody>
          <a:bodyPr anchor="ctr"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10650" y="541869"/>
            <a:ext cx="3104896" cy="519289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5312" y="541869"/>
            <a:ext cx="6870266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0618" y="541869"/>
            <a:ext cx="948870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46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766" y="1071693"/>
            <a:ext cx="10828302" cy="3919977"/>
          </a:xfrm>
        </p:spPr>
        <p:txBody>
          <a:bodyPr anchor="ctr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0790" y="4991671"/>
            <a:ext cx="10232252" cy="632097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5360" y="5937206"/>
            <a:ext cx="11063114" cy="1168021"/>
          </a:xfrm>
        </p:spPr>
        <p:txBody>
          <a:bodyPr anchor="ctr">
            <a:normAutofit/>
          </a:bodyPr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10650" y="541869"/>
            <a:ext cx="3104896" cy="519289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5312" y="539646"/>
            <a:ext cx="6870266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0618" y="541869"/>
            <a:ext cx="948870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329185" y="1148758"/>
            <a:ext cx="650240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3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586465" y="4297003"/>
            <a:ext cx="650240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37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9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1599577"/>
            <a:ext cx="11057468" cy="3572388"/>
          </a:xfrm>
        </p:spPr>
        <p:txBody>
          <a:bodyPr anchor="b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5349" y="5188717"/>
            <a:ext cx="11055798" cy="1422059"/>
          </a:xfrm>
        </p:spPr>
        <p:txBody>
          <a:bodyPr anchor="t"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10650" y="538858"/>
            <a:ext cx="3104896" cy="519289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45312" y="538858"/>
            <a:ext cx="6870266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0618" y="541869"/>
            <a:ext cx="948870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8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088642" y="1083734"/>
            <a:ext cx="9070847" cy="185438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45313" y="3131847"/>
            <a:ext cx="3641344" cy="877966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312" y="4130936"/>
            <a:ext cx="3641344" cy="4777357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6515" y="3130784"/>
            <a:ext cx="3641344" cy="891071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694444" y="4130230"/>
            <a:ext cx="3641344" cy="4778058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18143" y="3118743"/>
            <a:ext cx="3641344" cy="891071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518144" y="4130936"/>
            <a:ext cx="3641344" cy="4777357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552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088643" y="1083733"/>
            <a:ext cx="9076599" cy="184234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45312" y="5850084"/>
            <a:ext cx="3641344" cy="971044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45312" y="3316224"/>
            <a:ext cx="3641344" cy="2143716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45312" y="6821125"/>
            <a:ext cx="3641344" cy="2087164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775" y="5850084"/>
            <a:ext cx="3641344" cy="971044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681774" y="3316224"/>
            <a:ext cx="3641344" cy="214735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80331" y="6821123"/>
            <a:ext cx="3641344" cy="2087164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23897" y="5850084"/>
            <a:ext cx="3641344" cy="971044"/>
          </a:xfrm>
        </p:spPr>
        <p:txBody>
          <a:bodyPr anchor="b">
            <a:noAutofit/>
          </a:bodyPr>
          <a:lstStyle>
            <a:lvl1pPr marL="0" indent="0">
              <a:buNone/>
              <a:defRPr sz="3413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523895" y="3316226"/>
            <a:ext cx="3641344" cy="2146018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523765" y="6821121"/>
            <a:ext cx="3641344" cy="2087164"/>
          </a:xfrm>
        </p:spPr>
        <p:txBody>
          <a:bodyPr anchor="t">
            <a:normAutofit/>
          </a:bodyPr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668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312" y="3121152"/>
            <a:ext cx="11314176" cy="578713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377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64928" y="1062661"/>
            <a:ext cx="2194560" cy="604256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313" y="1061157"/>
            <a:ext cx="8928761" cy="60440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10650" y="541869"/>
            <a:ext cx="3104896" cy="519289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5312" y="541869"/>
            <a:ext cx="6870266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0618" y="541869"/>
            <a:ext cx="948870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32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868850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50093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1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5226"/>
            <a:ext cx="13004800" cy="2648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12" y="1071694"/>
            <a:ext cx="11314176" cy="3984974"/>
          </a:xfrm>
        </p:spPr>
        <p:txBody>
          <a:bodyPr anchor="b">
            <a:normAutofit/>
          </a:bodyPr>
          <a:lstStyle>
            <a:lvl1pPr algn="r">
              <a:defRPr sz="5689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313" y="5179344"/>
            <a:ext cx="11314177" cy="1925879"/>
          </a:xfrm>
        </p:spPr>
        <p:txBody>
          <a:bodyPr>
            <a:normAutofit/>
          </a:bodyPr>
          <a:lstStyle>
            <a:lvl1pPr marL="0" indent="0" algn="r">
              <a:buNone/>
              <a:defRPr sz="3129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10650" y="541869"/>
            <a:ext cx="3104896" cy="519289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5312" y="541869"/>
            <a:ext cx="6870266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0619" y="541869"/>
            <a:ext cx="948868" cy="519289"/>
          </a:xfrm>
        </p:spPr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1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313" y="3121152"/>
            <a:ext cx="5561712" cy="57871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2096" y="3121152"/>
            <a:ext cx="5557390" cy="57871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640" y="1083733"/>
            <a:ext cx="9070848" cy="184234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042" y="3105852"/>
            <a:ext cx="5238982" cy="1171786"/>
          </a:xfrm>
        </p:spPr>
        <p:txBody>
          <a:bodyPr anchor="b">
            <a:normAutofit/>
          </a:bodyPr>
          <a:lstStyle>
            <a:lvl1pPr marL="0" indent="0">
              <a:buNone/>
              <a:defRPr sz="3982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311" y="4455350"/>
            <a:ext cx="5561712" cy="44529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4826" y="3105852"/>
            <a:ext cx="5234661" cy="1171786"/>
          </a:xfrm>
        </p:spPr>
        <p:txBody>
          <a:bodyPr anchor="b">
            <a:normAutofit/>
          </a:bodyPr>
          <a:lstStyle>
            <a:lvl1pPr marL="0" indent="0">
              <a:buNone/>
              <a:defRPr sz="3982" b="0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2095" y="4455350"/>
            <a:ext cx="5557392" cy="44529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6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09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12" y="2167467"/>
            <a:ext cx="4389120" cy="2275840"/>
          </a:xfrm>
        </p:spPr>
        <p:txBody>
          <a:bodyPr anchor="b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7040" y="1062059"/>
            <a:ext cx="6632448" cy="7846229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312" y="4443307"/>
            <a:ext cx="4389120" cy="4464981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4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312" y="2167467"/>
            <a:ext cx="5796594" cy="2275840"/>
          </a:xfrm>
        </p:spPr>
        <p:txBody>
          <a:bodyPr anchor="b"/>
          <a:lstStyle>
            <a:lvl1pPr algn="l">
              <a:defRPr sz="455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36923" y="1068433"/>
            <a:ext cx="5225577" cy="7839855"/>
          </a:xfr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312" y="4443307"/>
            <a:ext cx="5796594" cy="4464981"/>
          </a:xfr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0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04800" cy="15375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88640" y="1087108"/>
            <a:ext cx="9070848" cy="1838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312" y="3121152"/>
            <a:ext cx="11314176" cy="578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19616" y="9040144"/>
            <a:ext cx="3039872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5312" y="9039426"/>
            <a:ext cx="8079232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541869"/>
            <a:ext cx="28122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52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txStyles>
    <p:titleStyle>
      <a:lvl1pPr algn="r" defTabSz="1300460" rtl="0" eaLnBrk="1" latinLnBrk="0" hangingPunct="1">
        <a:lnSpc>
          <a:spcPct val="90000"/>
        </a:lnSpc>
        <a:spcBef>
          <a:spcPct val="0"/>
        </a:spcBef>
        <a:buNone/>
        <a:defRPr sz="5689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129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Epilepsie"/>
          <p:cNvSpPr txBox="1">
            <a:spLocks noGrp="1"/>
          </p:cNvSpPr>
          <p:nvPr>
            <p:ph type="title"/>
          </p:nvPr>
        </p:nvSpPr>
        <p:spPr>
          <a:xfrm>
            <a:off x="3088640" y="222130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 err="1"/>
              <a:t>Epilepsie</a:t>
            </a:r>
            <a:endParaRPr sz="4800" dirty="0"/>
          </a:p>
        </p:txBody>
      </p:sp>
      <p:sp>
        <p:nvSpPr>
          <p:cNvPr id="216" name="Pacienti s EPI - často klienty NPS ambulancí…"/>
          <p:cNvSpPr txBox="1">
            <a:spLocks noGrp="1"/>
          </p:cNvSpPr>
          <p:nvPr>
            <p:ph type="body" idx="1"/>
          </p:nvPr>
        </p:nvSpPr>
        <p:spPr>
          <a:xfrm>
            <a:off x="659960" y="2409568"/>
            <a:ext cx="11894504" cy="6498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86715" indent="-386715" defTabSz="508254">
              <a:lnSpc>
                <a:spcPct val="100000"/>
              </a:lnSpc>
              <a:spcBef>
                <a:spcPts val="3600"/>
              </a:spcBef>
              <a:defRPr sz="2784"/>
            </a:pPr>
            <a:r>
              <a:rPr lang="cs-CZ" sz="2200" dirty="0" err="1" smtClean="0"/>
              <a:t>p</a:t>
            </a:r>
            <a:r>
              <a:rPr sz="2200" dirty="0" err="1" smtClean="0"/>
              <a:t>acienti</a:t>
            </a:r>
            <a:r>
              <a:rPr sz="2200" dirty="0" smtClean="0"/>
              <a:t> </a:t>
            </a:r>
            <a:r>
              <a:rPr sz="2200" dirty="0"/>
              <a:t>s EPI - </a:t>
            </a:r>
            <a:r>
              <a:rPr sz="2200" dirty="0" err="1"/>
              <a:t>často</a:t>
            </a:r>
            <a:r>
              <a:rPr sz="2200" dirty="0"/>
              <a:t> </a:t>
            </a:r>
            <a:r>
              <a:rPr sz="2200" dirty="0" err="1"/>
              <a:t>klienty</a:t>
            </a:r>
            <a:r>
              <a:rPr sz="2200" dirty="0"/>
              <a:t> NPS </a:t>
            </a:r>
            <a:r>
              <a:rPr sz="2200" dirty="0" err="1"/>
              <a:t>ambulancí</a:t>
            </a:r>
            <a:endParaRPr sz="2200" dirty="0"/>
          </a:p>
          <a:p>
            <a:pPr marL="386715" indent="-386715" defTabSz="508254">
              <a:lnSpc>
                <a:spcPct val="100000"/>
              </a:lnSpc>
              <a:spcBef>
                <a:spcPts val="3600"/>
              </a:spcBef>
              <a:defRPr sz="2784"/>
            </a:pPr>
            <a:r>
              <a:rPr sz="2200" dirty="0"/>
              <a:t>EPI je </a:t>
            </a:r>
            <a:r>
              <a:rPr sz="2200" dirty="0" err="1"/>
              <a:t>jedním</a:t>
            </a:r>
            <a:r>
              <a:rPr sz="2200" dirty="0"/>
              <a:t> z </a:t>
            </a:r>
            <a:r>
              <a:rPr sz="2200" dirty="0" err="1"/>
              <a:t>nejčastějších</a:t>
            </a:r>
            <a:r>
              <a:rPr sz="2200" dirty="0"/>
              <a:t> </a:t>
            </a:r>
            <a:r>
              <a:rPr sz="2200" dirty="0" err="1"/>
              <a:t>neurologických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 (</a:t>
            </a:r>
            <a:r>
              <a:rPr sz="2200" dirty="0" err="1"/>
              <a:t>úzce</a:t>
            </a:r>
            <a:r>
              <a:rPr sz="2200" dirty="0"/>
              <a:t> </a:t>
            </a:r>
            <a:r>
              <a:rPr sz="2200" dirty="0" err="1"/>
              <a:t>souvisí</a:t>
            </a:r>
            <a:r>
              <a:rPr sz="2200" dirty="0"/>
              <a:t> s </a:t>
            </a:r>
            <a:r>
              <a:rPr sz="2200" dirty="0" err="1"/>
              <a:t>kognitivními</a:t>
            </a:r>
            <a:r>
              <a:rPr sz="2200" dirty="0"/>
              <a:t> a </a:t>
            </a:r>
            <a:r>
              <a:rPr sz="2200" dirty="0" err="1"/>
              <a:t>behaviorálními</a:t>
            </a:r>
            <a:r>
              <a:rPr sz="2200" dirty="0"/>
              <a:t> </a:t>
            </a:r>
            <a:r>
              <a:rPr sz="2200" dirty="0" err="1"/>
              <a:t>procesy</a:t>
            </a:r>
            <a:r>
              <a:rPr sz="2200" dirty="0"/>
              <a:t>)</a:t>
            </a:r>
          </a:p>
          <a:p>
            <a:pPr marL="386715" indent="-386715" defTabSz="508254">
              <a:lnSpc>
                <a:spcPct val="100000"/>
              </a:lnSpc>
              <a:spcBef>
                <a:spcPts val="3600"/>
              </a:spcBef>
              <a:defRPr sz="2784"/>
            </a:pPr>
            <a:r>
              <a:rPr lang="cs-CZ" sz="2200" dirty="0" err="1" smtClean="0"/>
              <a:t>ř</a:t>
            </a:r>
            <a:r>
              <a:rPr sz="2200" dirty="0" err="1" smtClean="0"/>
              <a:t>ada</a:t>
            </a:r>
            <a:r>
              <a:rPr sz="2200" dirty="0" smtClean="0"/>
              <a:t> </a:t>
            </a:r>
            <a:r>
              <a:rPr sz="2200" dirty="0" err="1"/>
              <a:t>pacientů</a:t>
            </a:r>
            <a:r>
              <a:rPr sz="2200" dirty="0"/>
              <a:t> je v </a:t>
            </a:r>
            <a:r>
              <a:rPr sz="2200" dirty="0" err="1"/>
              <a:t>aktivním</a:t>
            </a:r>
            <a:r>
              <a:rPr sz="2200" dirty="0"/>
              <a:t> </a:t>
            </a:r>
            <a:r>
              <a:rPr sz="2200" dirty="0" err="1"/>
              <a:t>věku</a:t>
            </a:r>
            <a:r>
              <a:rPr sz="2200" dirty="0"/>
              <a:t> - </a:t>
            </a:r>
            <a:r>
              <a:rPr sz="2200" dirty="0" err="1"/>
              <a:t>řeší</a:t>
            </a:r>
            <a:r>
              <a:rPr sz="2200" dirty="0"/>
              <a:t> </a:t>
            </a:r>
            <a:r>
              <a:rPr sz="2200" dirty="0" err="1"/>
              <a:t>problematiku</a:t>
            </a:r>
            <a:r>
              <a:rPr sz="2200" dirty="0"/>
              <a:t> </a:t>
            </a:r>
            <a:r>
              <a:rPr sz="2200" dirty="0" err="1"/>
              <a:t>pracovního</a:t>
            </a:r>
            <a:r>
              <a:rPr sz="2200" dirty="0"/>
              <a:t> </a:t>
            </a:r>
            <a:r>
              <a:rPr sz="2200" dirty="0" err="1"/>
              <a:t>uplatnění</a:t>
            </a:r>
            <a:r>
              <a:rPr sz="2200" dirty="0"/>
              <a:t>, </a:t>
            </a:r>
            <a:r>
              <a:rPr sz="2200" dirty="0" err="1"/>
              <a:t>charakteru</a:t>
            </a:r>
            <a:r>
              <a:rPr sz="2200" dirty="0"/>
              <a:t> </a:t>
            </a:r>
            <a:r>
              <a:rPr sz="2200" dirty="0" err="1"/>
              <a:t>vzdělávání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vzdělavatelnost</a:t>
            </a:r>
            <a:r>
              <a:rPr sz="2200" dirty="0"/>
              <a:t> </a:t>
            </a:r>
            <a:r>
              <a:rPr sz="2200" dirty="0" err="1"/>
              <a:t>obecně</a:t>
            </a:r>
            <a:r>
              <a:rPr sz="2200" dirty="0"/>
              <a:t>, </a:t>
            </a:r>
            <a:r>
              <a:rPr sz="2200" dirty="0" err="1"/>
              <a:t>invalidních</a:t>
            </a:r>
            <a:r>
              <a:rPr sz="2200" dirty="0"/>
              <a:t> </a:t>
            </a:r>
            <a:r>
              <a:rPr sz="2200" dirty="0" err="1"/>
              <a:t>důchodů</a:t>
            </a:r>
            <a:r>
              <a:rPr sz="2200" dirty="0"/>
              <a:t>, </a:t>
            </a:r>
            <a:r>
              <a:rPr sz="2200" dirty="0" err="1"/>
              <a:t>řidičských</a:t>
            </a:r>
            <a:r>
              <a:rPr sz="2200" dirty="0"/>
              <a:t> </a:t>
            </a:r>
            <a:r>
              <a:rPr sz="2200" dirty="0" err="1"/>
              <a:t>průkazů</a:t>
            </a:r>
            <a:r>
              <a:rPr sz="2200" dirty="0" smtClean="0"/>
              <a:t>,</a:t>
            </a:r>
            <a:r>
              <a:rPr lang="cs-CZ" sz="2200" dirty="0" smtClean="0"/>
              <a:t> </a:t>
            </a:r>
            <a:r>
              <a:rPr sz="2200" dirty="0" err="1" smtClean="0"/>
              <a:t>průkazů</a:t>
            </a:r>
            <a:r>
              <a:rPr sz="2200" dirty="0" smtClean="0"/>
              <a:t> </a:t>
            </a:r>
            <a:r>
              <a:rPr sz="2200" dirty="0"/>
              <a:t>ZTP </a:t>
            </a:r>
            <a:r>
              <a:rPr sz="2200" dirty="0" err="1"/>
              <a:t>nebo</a:t>
            </a:r>
            <a:r>
              <a:rPr sz="2200" dirty="0"/>
              <a:t> ZTP/P</a:t>
            </a:r>
          </a:p>
          <a:p>
            <a:pPr marL="386715" indent="-386715" defTabSz="508254">
              <a:lnSpc>
                <a:spcPct val="100000"/>
              </a:lnSpc>
              <a:spcBef>
                <a:spcPts val="3600"/>
              </a:spcBef>
              <a:defRPr sz="2784"/>
            </a:pPr>
            <a:r>
              <a:rPr lang="cs-CZ" sz="2200" dirty="0" err="1" smtClean="0"/>
              <a:t>z</a:t>
            </a:r>
            <a:r>
              <a:rPr sz="2200" dirty="0" smtClean="0"/>
              <a:t>de </a:t>
            </a:r>
            <a:r>
              <a:rPr sz="2200" dirty="0" err="1"/>
              <a:t>všude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NPS </a:t>
            </a:r>
            <a:r>
              <a:rPr sz="2200" dirty="0" err="1"/>
              <a:t>nezastupitelné</a:t>
            </a:r>
            <a:r>
              <a:rPr sz="2200" dirty="0"/>
              <a:t> </a:t>
            </a:r>
            <a:r>
              <a:rPr sz="2200" dirty="0" err="1"/>
              <a:t>místo</a:t>
            </a:r>
            <a:endParaRPr sz="2200" dirty="0"/>
          </a:p>
          <a:p>
            <a:pPr marL="386715" indent="-386715" defTabSz="508254">
              <a:lnSpc>
                <a:spcPct val="100000"/>
              </a:lnSpc>
              <a:spcBef>
                <a:spcPts val="3600"/>
              </a:spcBef>
              <a:defRPr sz="2784"/>
            </a:pPr>
            <a:r>
              <a:rPr lang="cs-CZ" sz="2200" dirty="0" err="1" smtClean="0"/>
              <a:t>s</a:t>
            </a:r>
            <a:r>
              <a:rPr sz="2200" dirty="0" err="1" smtClean="0"/>
              <a:t>pecializované</a:t>
            </a:r>
            <a:r>
              <a:rPr sz="2200" dirty="0" smtClean="0"/>
              <a:t>  </a:t>
            </a:r>
            <a:r>
              <a:rPr sz="2200" dirty="0" err="1"/>
              <a:t>epileptologické</a:t>
            </a:r>
            <a:r>
              <a:rPr sz="2200" dirty="0"/>
              <a:t> ambulance </a:t>
            </a:r>
            <a:r>
              <a:rPr sz="2200" dirty="0" err="1" smtClean="0"/>
              <a:t>nebo</a:t>
            </a:r>
            <a:r>
              <a:rPr sz="2200" dirty="0" smtClean="0"/>
              <a:t> </a:t>
            </a:r>
            <a:r>
              <a:rPr sz="2200" dirty="0" err="1"/>
              <a:t>specializovaná</a:t>
            </a:r>
            <a:r>
              <a:rPr sz="2200" dirty="0"/>
              <a:t> </a:t>
            </a:r>
            <a:r>
              <a:rPr sz="2200" dirty="0" err="1"/>
              <a:t>centra</a:t>
            </a:r>
            <a:r>
              <a:rPr sz="2200" dirty="0"/>
              <a:t> pro </a:t>
            </a:r>
            <a:r>
              <a:rPr sz="2200" dirty="0" err="1"/>
              <a:t>léčbu</a:t>
            </a:r>
            <a:r>
              <a:rPr sz="2200" dirty="0"/>
              <a:t> </a:t>
            </a:r>
            <a:r>
              <a:rPr sz="2200" dirty="0" err="1"/>
              <a:t>epilepsie</a:t>
            </a:r>
            <a:r>
              <a:rPr sz="2200" dirty="0"/>
              <a:t> a </a:t>
            </a:r>
            <a:r>
              <a:rPr sz="2200" dirty="0" err="1"/>
              <a:t>epileptochirurgii</a:t>
            </a:r>
            <a:r>
              <a:rPr sz="2200" dirty="0"/>
              <a:t> (Brno, Praha) </a:t>
            </a:r>
            <a:r>
              <a:rPr sz="2200" dirty="0" err="1"/>
              <a:t>nemohou</a:t>
            </a:r>
            <a:r>
              <a:rPr sz="2200" dirty="0"/>
              <a:t> bez NPS </a:t>
            </a:r>
            <a:r>
              <a:rPr sz="2200" dirty="0" err="1" smtClean="0"/>
              <a:t>existovat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NPS vyšetření"/>
          <p:cNvSpPr txBox="1">
            <a:spLocks noGrp="1"/>
          </p:cNvSpPr>
          <p:nvPr>
            <p:ph type="title"/>
          </p:nvPr>
        </p:nvSpPr>
        <p:spPr>
          <a:xfrm>
            <a:off x="3088640" y="135633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NPS </a:t>
            </a:r>
            <a:r>
              <a:rPr sz="4800" dirty="0" err="1"/>
              <a:t>vyšetření</a:t>
            </a:r>
            <a:endParaRPr sz="4800" dirty="0"/>
          </a:p>
        </p:txBody>
      </p:sp>
      <p:sp>
        <p:nvSpPr>
          <p:cNvPr id="239" name="Kromě standardních položek ( definování účelu, základní anamnestické údaje, základní údaje o onemocnění, psychiatricko-psychologická anamnéza, zhodnocení kvality spolupráce, emotivity, aktuálního psychického stavu, psychopatologie, intelektového nadání a dalších specifických schopností - paměťových schopností, exekutivních fcí včetně pozornosti a kvality myšlení, zhodnocení symbolických, gnostických, praktických a vizuoprostorových schopností) také zhodnocení laterality, dle kontextu rozvahu o případné lateralizaci nebo topizaci funkčního oslabení KF…"/>
          <p:cNvSpPr txBox="1">
            <a:spLocks noGrp="1"/>
          </p:cNvSpPr>
          <p:nvPr>
            <p:ph type="body" idx="1"/>
          </p:nvPr>
        </p:nvSpPr>
        <p:spPr>
          <a:xfrm>
            <a:off x="494270" y="2063578"/>
            <a:ext cx="12109622" cy="74140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k</a:t>
            </a:r>
            <a:r>
              <a:rPr sz="2200" dirty="0" err="1" smtClean="0"/>
              <a:t>romě</a:t>
            </a:r>
            <a:r>
              <a:rPr sz="2200" dirty="0" smtClean="0"/>
              <a:t> </a:t>
            </a:r>
            <a:r>
              <a:rPr sz="2200" dirty="0" err="1"/>
              <a:t>standardních</a:t>
            </a:r>
            <a:r>
              <a:rPr sz="2200" dirty="0"/>
              <a:t> </a:t>
            </a:r>
            <a:r>
              <a:rPr sz="2200" dirty="0" err="1"/>
              <a:t>položek</a:t>
            </a:r>
            <a:r>
              <a:rPr sz="2200" dirty="0"/>
              <a:t> </a:t>
            </a:r>
            <a:r>
              <a:rPr sz="2200" dirty="0" smtClean="0"/>
              <a:t>(</a:t>
            </a:r>
            <a:r>
              <a:rPr sz="2200" dirty="0" err="1" smtClean="0"/>
              <a:t>definování</a:t>
            </a:r>
            <a:r>
              <a:rPr sz="2200" dirty="0" smtClean="0"/>
              <a:t> </a:t>
            </a:r>
            <a:r>
              <a:rPr sz="2200" dirty="0" err="1"/>
              <a:t>účelu</a:t>
            </a:r>
            <a:r>
              <a:rPr sz="2200" dirty="0"/>
              <a:t>, </a:t>
            </a:r>
            <a:r>
              <a:rPr sz="2200" dirty="0" err="1"/>
              <a:t>základní</a:t>
            </a:r>
            <a:r>
              <a:rPr sz="2200" dirty="0"/>
              <a:t> </a:t>
            </a:r>
            <a:r>
              <a:rPr sz="2200" dirty="0" err="1"/>
              <a:t>anamnestické</a:t>
            </a:r>
            <a:r>
              <a:rPr sz="2200" dirty="0"/>
              <a:t> </a:t>
            </a:r>
            <a:r>
              <a:rPr sz="2200" dirty="0" err="1"/>
              <a:t>údaje</a:t>
            </a:r>
            <a:r>
              <a:rPr sz="2200" dirty="0"/>
              <a:t>, </a:t>
            </a:r>
            <a:r>
              <a:rPr sz="2200" dirty="0" err="1"/>
              <a:t>základní</a:t>
            </a:r>
            <a:r>
              <a:rPr sz="2200" dirty="0"/>
              <a:t> </a:t>
            </a:r>
            <a:r>
              <a:rPr sz="2200" dirty="0" err="1"/>
              <a:t>údaje</a:t>
            </a:r>
            <a:r>
              <a:rPr sz="2200" dirty="0"/>
              <a:t> o </a:t>
            </a:r>
            <a:r>
              <a:rPr sz="2200" dirty="0" err="1"/>
              <a:t>onemocnění</a:t>
            </a:r>
            <a:r>
              <a:rPr sz="2200" dirty="0"/>
              <a:t>, </a:t>
            </a:r>
            <a:r>
              <a:rPr sz="2200" dirty="0" err="1"/>
              <a:t>psychiatricko-psychologická</a:t>
            </a:r>
            <a:r>
              <a:rPr sz="2200" dirty="0"/>
              <a:t> </a:t>
            </a:r>
            <a:r>
              <a:rPr sz="2200" dirty="0" err="1"/>
              <a:t>anamnéza</a:t>
            </a:r>
            <a:r>
              <a:rPr sz="2200" dirty="0"/>
              <a:t>, </a:t>
            </a:r>
            <a:r>
              <a:rPr sz="2200" dirty="0" err="1"/>
              <a:t>zhodnocení</a:t>
            </a:r>
            <a:r>
              <a:rPr sz="2200" dirty="0"/>
              <a:t> </a:t>
            </a:r>
            <a:r>
              <a:rPr sz="2200" dirty="0" err="1"/>
              <a:t>kvality</a:t>
            </a:r>
            <a:r>
              <a:rPr sz="2200" dirty="0"/>
              <a:t> </a:t>
            </a:r>
            <a:r>
              <a:rPr sz="2200" dirty="0" err="1"/>
              <a:t>spolupráce</a:t>
            </a:r>
            <a:r>
              <a:rPr sz="2200" dirty="0"/>
              <a:t>, </a:t>
            </a:r>
            <a:r>
              <a:rPr sz="2200" dirty="0" err="1"/>
              <a:t>emotivity</a:t>
            </a:r>
            <a:r>
              <a:rPr sz="2200" dirty="0"/>
              <a:t>, </a:t>
            </a:r>
            <a:r>
              <a:rPr sz="2200" dirty="0" err="1"/>
              <a:t>aktuálního</a:t>
            </a:r>
            <a:r>
              <a:rPr sz="2200" dirty="0"/>
              <a:t> </a:t>
            </a:r>
            <a:r>
              <a:rPr sz="2200" dirty="0" err="1"/>
              <a:t>psychického</a:t>
            </a:r>
            <a:r>
              <a:rPr sz="2200" dirty="0"/>
              <a:t> </a:t>
            </a:r>
            <a:r>
              <a:rPr sz="2200" dirty="0" err="1"/>
              <a:t>stavu</a:t>
            </a:r>
            <a:r>
              <a:rPr sz="2200" dirty="0"/>
              <a:t>, </a:t>
            </a:r>
            <a:r>
              <a:rPr sz="2200" dirty="0" err="1"/>
              <a:t>psychopatologie</a:t>
            </a:r>
            <a:r>
              <a:rPr sz="2200" dirty="0"/>
              <a:t>, </a:t>
            </a:r>
            <a:r>
              <a:rPr sz="2200" dirty="0" err="1"/>
              <a:t>intelektového</a:t>
            </a:r>
            <a:r>
              <a:rPr sz="2200" dirty="0"/>
              <a:t> </a:t>
            </a:r>
            <a:r>
              <a:rPr sz="2200" dirty="0" err="1"/>
              <a:t>nadání</a:t>
            </a:r>
            <a:r>
              <a:rPr sz="2200" dirty="0"/>
              <a:t> a </a:t>
            </a:r>
            <a:r>
              <a:rPr sz="2200" dirty="0" err="1"/>
              <a:t>dalších</a:t>
            </a:r>
            <a:r>
              <a:rPr sz="2200" dirty="0"/>
              <a:t> </a:t>
            </a:r>
            <a:r>
              <a:rPr sz="2200" dirty="0" err="1"/>
              <a:t>specifických</a:t>
            </a:r>
            <a:r>
              <a:rPr sz="2200" dirty="0"/>
              <a:t> </a:t>
            </a:r>
            <a:r>
              <a:rPr sz="2200" dirty="0" err="1"/>
              <a:t>schopností</a:t>
            </a:r>
            <a:r>
              <a:rPr sz="2200" dirty="0"/>
              <a:t> - </a:t>
            </a:r>
            <a:r>
              <a:rPr sz="2200" dirty="0" err="1"/>
              <a:t>paměťových</a:t>
            </a:r>
            <a:r>
              <a:rPr sz="2200" dirty="0"/>
              <a:t> </a:t>
            </a:r>
            <a:r>
              <a:rPr sz="2200" dirty="0" err="1"/>
              <a:t>schopností</a:t>
            </a:r>
            <a:r>
              <a:rPr sz="2200" dirty="0"/>
              <a:t>, </a:t>
            </a:r>
            <a:r>
              <a:rPr sz="2200" dirty="0" err="1"/>
              <a:t>exekutivních</a:t>
            </a:r>
            <a:r>
              <a:rPr sz="2200" dirty="0"/>
              <a:t> </a:t>
            </a:r>
            <a:r>
              <a:rPr sz="2200" dirty="0" err="1"/>
              <a:t>fcí</a:t>
            </a:r>
            <a:r>
              <a:rPr sz="2200" dirty="0"/>
              <a:t> 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pozornosti</a:t>
            </a:r>
            <a:r>
              <a:rPr sz="2200" dirty="0"/>
              <a:t> a </a:t>
            </a:r>
            <a:r>
              <a:rPr sz="2200" dirty="0" err="1"/>
              <a:t>kvality</a:t>
            </a:r>
            <a:r>
              <a:rPr sz="2200" dirty="0"/>
              <a:t> </a:t>
            </a:r>
            <a:r>
              <a:rPr sz="2200" dirty="0" err="1"/>
              <a:t>myšlení</a:t>
            </a:r>
            <a:r>
              <a:rPr sz="2200" dirty="0"/>
              <a:t>, </a:t>
            </a:r>
            <a:r>
              <a:rPr sz="2200" dirty="0" err="1"/>
              <a:t>zhodnocení</a:t>
            </a:r>
            <a:r>
              <a:rPr sz="2200" dirty="0"/>
              <a:t> </a:t>
            </a:r>
            <a:r>
              <a:rPr sz="2200" dirty="0" err="1"/>
              <a:t>symbolických</a:t>
            </a:r>
            <a:r>
              <a:rPr sz="2200" dirty="0"/>
              <a:t>, </a:t>
            </a:r>
            <a:r>
              <a:rPr sz="2200" dirty="0" err="1"/>
              <a:t>gnostických</a:t>
            </a:r>
            <a:r>
              <a:rPr sz="2200" dirty="0"/>
              <a:t>, </a:t>
            </a:r>
            <a:r>
              <a:rPr sz="2200" dirty="0" err="1"/>
              <a:t>praktických</a:t>
            </a:r>
            <a:r>
              <a:rPr sz="2200" dirty="0"/>
              <a:t> a </a:t>
            </a:r>
            <a:r>
              <a:rPr sz="2200" dirty="0" err="1"/>
              <a:t>vizuoprostorových</a:t>
            </a:r>
            <a:r>
              <a:rPr sz="2200" dirty="0"/>
              <a:t> </a:t>
            </a:r>
            <a:r>
              <a:rPr sz="2200" dirty="0" err="1"/>
              <a:t>schopností</a:t>
            </a:r>
            <a:r>
              <a:rPr sz="2200" dirty="0"/>
              <a:t>) </a:t>
            </a:r>
            <a:r>
              <a:rPr sz="2200" dirty="0" err="1"/>
              <a:t>také</a:t>
            </a:r>
            <a:r>
              <a:rPr sz="2200" dirty="0"/>
              <a:t> </a:t>
            </a:r>
            <a:r>
              <a:rPr sz="2200" dirty="0" err="1"/>
              <a:t>zhodnocení</a:t>
            </a:r>
            <a:r>
              <a:rPr sz="2200" dirty="0"/>
              <a:t> laterality, </a:t>
            </a:r>
            <a:r>
              <a:rPr sz="2200" dirty="0" err="1"/>
              <a:t>dle</a:t>
            </a:r>
            <a:r>
              <a:rPr sz="2200" dirty="0"/>
              <a:t> </a:t>
            </a:r>
            <a:r>
              <a:rPr sz="2200" dirty="0" err="1"/>
              <a:t>kontextu</a:t>
            </a:r>
            <a:r>
              <a:rPr sz="2200" dirty="0"/>
              <a:t> </a:t>
            </a:r>
            <a:r>
              <a:rPr sz="2200" dirty="0" err="1" smtClean="0"/>
              <a:t>rozvah</a:t>
            </a:r>
            <a:r>
              <a:rPr lang="cs-CZ" sz="2200" dirty="0" smtClean="0"/>
              <a:t>y</a:t>
            </a:r>
            <a:r>
              <a:rPr sz="2200" dirty="0" smtClean="0"/>
              <a:t> </a:t>
            </a:r>
            <a:r>
              <a:rPr sz="2200" dirty="0"/>
              <a:t>o </a:t>
            </a:r>
            <a:r>
              <a:rPr sz="2200" dirty="0" err="1"/>
              <a:t>případné</a:t>
            </a:r>
            <a:r>
              <a:rPr sz="2200" dirty="0"/>
              <a:t> </a:t>
            </a:r>
            <a:r>
              <a:rPr sz="2200" dirty="0" err="1"/>
              <a:t>lateralizaci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topizaci</a:t>
            </a:r>
            <a:r>
              <a:rPr sz="2200" dirty="0"/>
              <a:t> </a:t>
            </a:r>
            <a:r>
              <a:rPr sz="2200" dirty="0" err="1"/>
              <a:t>funkčního</a:t>
            </a:r>
            <a:r>
              <a:rPr sz="2200" dirty="0"/>
              <a:t> </a:t>
            </a:r>
            <a:r>
              <a:rPr sz="2200" dirty="0" err="1"/>
              <a:t>oslabení</a:t>
            </a:r>
            <a:r>
              <a:rPr sz="2200" dirty="0"/>
              <a:t> KF</a:t>
            </a:r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smtClean="0"/>
              <a:t>u</a:t>
            </a:r>
            <a:r>
              <a:rPr sz="2200" dirty="0" smtClean="0"/>
              <a:t> </a:t>
            </a:r>
            <a:r>
              <a:rPr sz="2200" dirty="0" err="1"/>
              <a:t>kontrolního</a:t>
            </a:r>
            <a:r>
              <a:rPr sz="2200" dirty="0"/>
              <a:t> </a:t>
            </a:r>
            <a:r>
              <a:rPr sz="2200" dirty="0" err="1"/>
              <a:t>vyšetření</a:t>
            </a:r>
            <a:r>
              <a:rPr sz="2200" dirty="0"/>
              <a:t> </a:t>
            </a:r>
            <a:r>
              <a:rPr sz="2200" dirty="0" err="1"/>
              <a:t>posouzení</a:t>
            </a:r>
            <a:r>
              <a:rPr sz="2200" dirty="0"/>
              <a:t> </a:t>
            </a:r>
            <a:r>
              <a:rPr sz="2200" dirty="0" err="1"/>
              <a:t>míry</a:t>
            </a:r>
            <a:r>
              <a:rPr sz="2200" dirty="0"/>
              <a:t> </a:t>
            </a:r>
            <a:r>
              <a:rPr sz="2200" dirty="0" err="1"/>
              <a:t>deteriorace</a:t>
            </a:r>
            <a:r>
              <a:rPr sz="2200" dirty="0"/>
              <a:t>/</a:t>
            </a:r>
            <a:r>
              <a:rPr sz="2200" dirty="0" err="1"/>
              <a:t>stabilizace</a:t>
            </a:r>
            <a:r>
              <a:rPr sz="2200" dirty="0"/>
              <a:t>/</a:t>
            </a:r>
            <a:r>
              <a:rPr sz="2200" dirty="0" err="1"/>
              <a:t>zlepšení</a:t>
            </a:r>
            <a:r>
              <a:rPr sz="2200" dirty="0"/>
              <a:t> KF, </a:t>
            </a:r>
            <a:r>
              <a:rPr sz="2200" dirty="0" err="1"/>
              <a:t>jejich</a:t>
            </a:r>
            <a:r>
              <a:rPr sz="2200" dirty="0"/>
              <a:t> </a:t>
            </a:r>
            <a:r>
              <a:rPr sz="2200" dirty="0" err="1"/>
              <a:t>změny</a:t>
            </a:r>
            <a:r>
              <a:rPr sz="2200" dirty="0"/>
              <a:t> v </a:t>
            </a:r>
            <a:r>
              <a:rPr sz="2200" dirty="0" err="1"/>
              <a:t>čase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/>
              <a:t>u</a:t>
            </a:r>
            <a:r>
              <a:rPr lang="cs-CZ" sz="2200" dirty="0" smtClean="0"/>
              <a:t> </a:t>
            </a:r>
            <a:r>
              <a:rPr sz="2200" dirty="0" err="1" smtClean="0"/>
              <a:t>pacientů</a:t>
            </a:r>
            <a:r>
              <a:rPr sz="2200" dirty="0" smtClean="0"/>
              <a:t> </a:t>
            </a:r>
            <a:r>
              <a:rPr sz="2200" dirty="0"/>
              <a:t>v </a:t>
            </a:r>
            <a:r>
              <a:rPr sz="2200" dirty="0" err="1"/>
              <a:t>rámci</a:t>
            </a:r>
            <a:r>
              <a:rPr sz="2200" dirty="0"/>
              <a:t> </a:t>
            </a:r>
            <a:r>
              <a:rPr sz="2200" dirty="0" err="1"/>
              <a:t>epileptochirurgického</a:t>
            </a:r>
            <a:r>
              <a:rPr sz="2200" dirty="0"/>
              <a:t> </a:t>
            </a:r>
            <a:r>
              <a:rPr sz="2200" dirty="0" err="1"/>
              <a:t>programu</a:t>
            </a:r>
            <a:r>
              <a:rPr sz="2200" dirty="0"/>
              <a:t> </a:t>
            </a:r>
            <a:r>
              <a:rPr sz="2200" dirty="0" err="1"/>
              <a:t>též</a:t>
            </a:r>
            <a:r>
              <a:rPr sz="2200" dirty="0"/>
              <a:t> </a:t>
            </a:r>
            <a:r>
              <a:rPr sz="2200" dirty="0" err="1"/>
              <a:t>posouzení</a:t>
            </a:r>
            <a:r>
              <a:rPr sz="2200" dirty="0"/>
              <a:t> </a:t>
            </a:r>
            <a:r>
              <a:rPr sz="2200" dirty="0" err="1"/>
              <a:t>míry</a:t>
            </a:r>
            <a:r>
              <a:rPr sz="2200" dirty="0"/>
              <a:t> </a:t>
            </a:r>
            <a:r>
              <a:rPr sz="2200" dirty="0" err="1"/>
              <a:t>motivovanosti</a:t>
            </a:r>
            <a:r>
              <a:rPr sz="2200" dirty="0"/>
              <a:t> k </a:t>
            </a:r>
            <a:r>
              <a:rPr sz="2200" dirty="0" err="1"/>
              <a:t>zákroku</a:t>
            </a:r>
            <a:r>
              <a:rPr sz="2200" dirty="0"/>
              <a:t> a </a:t>
            </a:r>
            <a:r>
              <a:rPr sz="2200" dirty="0" err="1"/>
              <a:t>kvality</a:t>
            </a:r>
            <a:r>
              <a:rPr sz="2200" dirty="0"/>
              <a:t> </a:t>
            </a:r>
            <a:r>
              <a:rPr sz="2200" dirty="0" err="1"/>
              <a:t>spolupráce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s</a:t>
            </a:r>
            <a:r>
              <a:rPr sz="2200" dirty="0" err="1" smtClean="0"/>
              <a:t>pecifickou</a:t>
            </a:r>
            <a:r>
              <a:rPr sz="2200" dirty="0" smtClean="0"/>
              <a:t> </a:t>
            </a:r>
            <a:r>
              <a:rPr sz="2200" dirty="0" err="1"/>
              <a:t>oblastí</a:t>
            </a:r>
            <a:r>
              <a:rPr sz="2200" dirty="0"/>
              <a:t> je </a:t>
            </a:r>
            <a:r>
              <a:rPr sz="2200" dirty="0" err="1"/>
              <a:t>hodnocení</a:t>
            </a:r>
            <a:r>
              <a:rPr sz="2200" dirty="0"/>
              <a:t> </a:t>
            </a:r>
            <a:r>
              <a:rPr sz="2200" dirty="0" err="1"/>
              <a:t>úrovně</a:t>
            </a:r>
            <a:r>
              <a:rPr sz="2200" dirty="0"/>
              <a:t> </a:t>
            </a:r>
            <a:r>
              <a:rPr sz="2200" dirty="0" err="1"/>
              <a:t>KF,osobnostní</a:t>
            </a:r>
            <a:r>
              <a:rPr sz="2200" dirty="0"/>
              <a:t> </a:t>
            </a:r>
            <a:r>
              <a:rPr sz="2200" dirty="0" err="1"/>
              <a:t>zralosti</a:t>
            </a:r>
            <a:r>
              <a:rPr sz="2200" dirty="0"/>
              <a:t>, </a:t>
            </a:r>
            <a:r>
              <a:rPr sz="2200" dirty="0" err="1"/>
              <a:t>samostatnosti</a:t>
            </a:r>
            <a:r>
              <a:rPr sz="2200" dirty="0"/>
              <a:t> </a:t>
            </a:r>
            <a:r>
              <a:rPr lang="cs-CZ" sz="2200" dirty="0" smtClean="0"/>
              <a:t>                          </a:t>
            </a:r>
            <a:r>
              <a:rPr sz="2200" dirty="0" smtClean="0"/>
              <a:t>a </a:t>
            </a:r>
            <a:r>
              <a:rPr sz="2200" dirty="0" err="1"/>
              <a:t>schopnosti</a:t>
            </a:r>
            <a:r>
              <a:rPr sz="2200" dirty="0"/>
              <a:t> </a:t>
            </a:r>
            <a:r>
              <a:rPr sz="2200" dirty="0" err="1"/>
              <a:t>sebeobsluhy</a:t>
            </a:r>
            <a:r>
              <a:rPr sz="2200" dirty="0"/>
              <a:t> v </a:t>
            </a:r>
            <a:r>
              <a:rPr sz="2200" dirty="0" err="1"/>
              <a:t>běžném</a:t>
            </a:r>
            <a:r>
              <a:rPr sz="2200" dirty="0"/>
              <a:t> </a:t>
            </a:r>
            <a:r>
              <a:rPr sz="2200" dirty="0" err="1"/>
              <a:t>životě</a:t>
            </a:r>
            <a:r>
              <a:rPr sz="2200" dirty="0"/>
              <a:t> u </a:t>
            </a:r>
            <a:r>
              <a:rPr sz="2200" dirty="0" err="1"/>
              <a:t>pacientů</a:t>
            </a:r>
            <a:r>
              <a:rPr sz="2200" dirty="0"/>
              <a:t> </a:t>
            </a:r>
            <a:r>
              <a:rPr sz="2200" dirty="0" smtClean="0"/>
              <a:t>s </a:t>
            </a:r>
            <a:r>
              <a:rPr sz="2200" dirty="0" err="1"/>
              <a:t>těžší</a:t>
            </a:r>
            <a:r>
              <a:rPr sz="2200" dirty="0"/>
              <a:t> MR </a:t>
            </a:r>
            <a:r>
              <a:rPr sz="2200" dirty="0" err="1"/>
              <a:t>nebo</a:t>
            </a:r>
            <a:r>
              <a:rPr sz="2200" dirty="0"/>
              <a:t> u </a:t>
            </a:r>
            <a:r>
              <a:rPr sz="2200" dirty="0" err="1"/>
              <a:t>mladších</a:t>
            </a:r>
            <a:r>
              <a:rPr sz="2200" dirty="0"/>
              <a:t> </a:t>
            </a:r>
            <a:r>
              <a:rPr sz="2200" dirty="0" err="1"/>
              <a:t>dětských</a:t>
            </a:r>
            <a:r>
              <a:rPr sz="2200" dirty="0"/>
              <a:t> </a:t>
            </a:r>
            <a:r>
              <a:rPr sz="2200" dirty="0" err="1"/>
              <a:t>pacientů</a:t>
            </a:r>
            <a:r>
              <a:rPr sz="2200" dirty="0"/>
              <a:t> - </a:t>
            </a:r>
            <a:r>
              <a:rPr sz="2200" dirty="0" err="1"/>
              <a:t>zde</a:t>
            </a:r>
            <a:r>
              <a:rPr sz="2200" dirty="0"/>
              <a:t> </a:t>
            </a:r>
            <a:r>
              <a:rPr sz="2200" dirty="0" err="1"/>
              <a:t>zaměření</a:t>
            </a:r>
            <a:r>
              <a:rPr sz="2200" dirty="0"/>
              <a:t> </a:t>
            </a:r>
            <a:r>
              <a:rPr sz="2200" dirty="0" err="1"/>
              <a:t>spíše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zhodnocení</a:t>
            </a:r>
            <a:r>
              <a:rPr sz="2200" dirty="0"/>
              <a:t> </a:t>
            </a:r>
            <a:r>
              <a:rPr sz="2200" dirty="0" err="1"/>
              <a:t>vývojové</a:t>
            </a:r>
            <a:r>
              <a:rPr sz="2200" dirty="0"/>
              <a:t> </a:t>
            </a:r>
            <a:r>
              <a:rPr sz="2200" dirty="0" err="1"/>
              <a:t>úrovně</a:t>
            </a:r>
            <a:r>
              <a:rPr sz="2200" dirty="0"/>
              <a:t> </a:t>
            </a:r>
            <a:r>
              <a:rPr sz="2200" dirty="0" err="1"/>
              <a:t>jednotlivých</a:t>
            </a:r>
            <a:r>
              <a:rPr sz="2200" dirty="0"/>
              <a:t> </a:t>
            </a:r>
            <a:r>
              <a:rPr sz="2200" dirty="0" err="1"/>
              <a:t>schopností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K hodnocení intelektu - WAIS-III nebo WISC-III; užití Ravenových progresivních matric zavádějící…"/>
          <p:cNvSpPr txBox="1">
            <a:spLocks noGrp="1"/>
          </p:cNvSpPr>
          <p:nvPr>
            <p:ph type="body" idx="1"/>
          </p:nvPr>
        </p:nvSpPr>
        <p:spPr>
          <a:xfrm>
            <a:off x="395417" y="1297459"/>
            <a:ext cx="12294972" cy="7710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smtClean="0"/>
              <a:t>k</a:t>
            </a:r>
            <a:r>
              <a:rPr sz="2200" dirty="0" smtClean="0"/>
              <a:t> </a:t>
            </a:r>
            <a:r>
              <a:rPr sz="2200" dirty="0" err="1"/>
              <a:t>hodnocení</a:t>
            </a:r>
            <a:r>
              <a:rPr sz="2200" dirty="0"/>
              <a:t> </a:t>
            </a:r>
            <a:r>
              <a:rPr sz="2200" dirty="0" err="1"/>
              <a:t>intelektu</a:t>
            </a:r>
            <a:r>
              <a:rPr sz="2200" dirty="0"/>
              <a:t> - WAIS-III </a:t>
            </a:r>
            <a:r>
              <a:rPr sz="2200" dirty="0" err="1"/>
              <a:t>nebo</a:t>
            </a:r>
            <a:r>
              <a:rPr sz="2200" dirty="0"/>
              <a:t> WISC-III; </a:t>
            </a:r>
            <a:r>
              <a:rPr sz="2200" dirty="0" err="1"/>
              <a:t>užití</a:t>
            </a:r>
            <a:r>
              <a:rPr sz="2200" dirty="0"/>
              <a:t> </a:t>
            </a:r>
            <a:r>
              <a:rPr sz="2200" dirty="0" err="1"/>
              <a:t>Ravenových</a:t>
            </a:r>
            <a:r>
              <a:rPr sz="2200" dirty="0"/>
              <a:t> </a:t>
            </a:r>
            <a:r>
              <a:rPr sz="2200" dirty="0" err="1"/>
              <a:t>progresivních</a:t>
            </a:r>
            <a:r>
              <a:rPr sz="2200" dirty="0"/>
              <a:t> matric </a:t>
            </a:r>
            <a:r>
              <a:rPr sz="2200" dirty="0" err="1"/>
              <a:t>zavádějící</a:t>
            </a:r>
            <a:endParaRPr sz="2200" dirty="0"/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err="1" smtClean="0"/>
              <a:t>t</a:t>
            </a:r>
            <a:r>
              <a:rPr sz="2200" dirty="0" err="1" smtClean="0"/>
              <a:t>aktéž</a:t>
            </a:r>
            <a:r>
              <a:rPr sz="2200" dirty="0" smtClean="0"/>
              <a:t> </a:t>
            </a:r>
            <a:r>
              <a:rPr sz="2200" dirty="0" err="1"/>
              <a:t>užití</a:t>
            </a:r>
            <a:r>
              <a:rPr sz="2200" dirty="0"/>
              <a:t> </a:t>
            </a:r>
            <a:r>
              <a:rPr sz="2200" dirty="0" err="1"/>
              <a:t>screeningových</a:t>
            </a:r>
            <a:r>
              <a:rPr sz="2200" dirty="0"/>
              <a:t> </a:t>
            </a:r>
            <a:r>
              <a:rPr sz="2200" dirty="0" err="1"/>
              <a:t>metod</a:t>
            </a:r>
            <a:r>
              <a:rPr sz="2200" dirty="0"/>
              <a:t> (MMSE </a:t>
            </a:r>
            <a:r>
              <a:rPr sz="2200" dirty="0" err="1"/>
              <a:t>nebo</a:t>
            </a:r>
            <a:r>
              <a:rPr sz="2200" dirty="0"/>
              <a:t> ACE-R) je pro </a:t>
            </a:r>
            <a:r>
              <a:rPr sz="2200" dirty="0" err="1"/>
              <a:t>pacienty</a:t>
            </a:r>
            <a:r>
              <a:rPr sz="2200" dirty="0"/>
              <a:t> s EPI </a:t>
            </a:r>
            <a:r>
              <a:rPr sz="2200" dirty="0" err="1"/>
              <a:t>nedostačující</a:t>
            </a:r>
            <a:endParaRPr sz="2200" dirty="0"/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 err="1"/>
              <a:t>praxi</a:t>
            </a:r>
            <a:r>
              <a:rPr sz="2200" dirty="0"/>
              <a:t> </a:t>
            </a:r>
            <a:r>
              <a:rPr sz="2200" dirty="0" err="1"/>
              <a:t>nemusíme</a:t>
            </a:r>
            <a:r>
              <a:rPr sz="2200" dirty="0"/>
              <a:t> </a:t>
            </a:r>
            <a:r>
              <a:rPr sz="2200" dirty="0" err="1"/>
              <a:t>nutně</a:t>
            </a:r>
            <a:r>
              <a:rPr sz="2200" dirty="0"/>
              <a:t> </a:t>
            </a:r>
            <a:r>
              <a:rPr sz="2200" dirty="0" err="1"/>
              <a:t>nacházet</a:t>
            </a:r>
            <a:r>
              <a:rPr sz="2200" dirty="0"/>
              <a:t> </a:t>
            </a:r>
            <a:r>
              <a:rPr sz="2200" dirty="0" err="1"/>
              <a:t>deterioraci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intelektu</a:t>
            </a:r>
            <a:r>
              <a:rPr sz="2200" dirty="0"/>
              <a:t>; </a:t>
            </a:r>
            <a:r>
              <a:rPr sz="2200" dirty="0" err="1"/>
              <a:t>manifestovat</a:t>
            </a:r>
            <a:r>
              <a:rPr sz="2200" dirty="0"/>
              <a:t> se </a:t>
            </a:r>
            <a:r>
              <a:rPr sz="2200" dirty="0" err="1"/>
              <a:t>mohou</a:t>
            </a:r>
            <a:r>
              <a:rPr sz="2200" dirty="0"/>
              <a:t> </a:t>
            </a:r>
            <a:r>
              <a:rPr sz="2200" dirty="0" err="1"/>
              <a:t>parciální</a:t>
            </a:r>
            <a:r>
              <a:rPr sz="2200" dirty="0"/>
              <a:t> </a:t>
            </a:r>
            <a:r>
              <a:rPr sz="2200" dirty="0" err="1"/>
              <a:t>specifické</a:t>
            </a:r>
            <a:r>
              <a:rPr sz="2200" dirty="0"/>
              <a:t> </a:t>
            </a:r>
            <a:r>
              <a:rPr sz="2200" dirty="0" err="1"/>
              <a:t>deficity</a:t>
            </a:r>
            <a:r>
              <a:rPr sz="2200" dirty="0"/>
              <a:t>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korelují</a:t>
            </a:r>
            <a:r>
              <a:rPr sz="2200" dirty="0"/>
              <a:t> </a:t>
            </a:r>
            <a:r>
              <a:rPr sz="2200" dirty="0" err="1"/>
              <a:t>např</a:t>
            </a:r>
            <a:r>
              <a:rPr sz="2200" dirty="0"/>
              <a:t>. s </a:t>
            </a:r>
            <a:r>
              <a:rPr sz="2200" dirty="0" err="1"/>
              <a:t>lokalizací</a:t>
            </a:r>
            <a:r>
              <a:rPr sz="2200" dirty="0"/>
              <a:t> </a:t>
            </a:r>
            <a:r>
              <a:rPr sz="2200" dirty="0" err="1"/>
              <a:t>epileptogenní</a:t>
            </a:r>
            <a:r>
              <a:rPr sz="2200" dirty="0"/>
              <a:t> </a:t>
            </a:r>
            <a:r>
              <a:rPr sz="2200" dirty="0" err="1"/>
              <a:t>zóny</a:t>
            </a:r>
            <a:r>
              <a:rPr sz="2200" dirty="0"/>
              <a:t> (</a:t>
            </a:r>
            <a:r>
              <a:rPr sz="2200" dirty="0" err="1"/>
              <a:t>např</a:t>
            </a:r>
            <a:r>
              <a:rPr sz="2200" dirty="0"/>
              <a:t>: u </a:t>
            </a:r>
            <a:r>
              <a:rPr sz="2200" dirty="0" err="1"/>
              <a:t>pacientů</a:t>
            </a:r>
            <a:r>
              <a:rPr sz="2200" dirty="0"/>
              <a:t> s EPI </a:t>
            </a:r>
            <a:r>
              <a:rPr lang="cs-CZ" sz="2200" dirty="0" smtClean="0"/>
              <a:t>FL </a:t>
            </a:r>
            <a:r>
              <a:rPr sz="2200" dirty="0" err="1" smtClean="0"/>
              <a:t>můžeme</a:t>
            </a:r>
            <a:r>
              <a:rPr sz="2200" dirty="0" smtClean="0"/>
              <a:t> </a:t>
            </a:r>
            <a:r>
              <a:rPr sz="2200" dirty="0" err="1"/>
              <a:t>pozorovat</a:t>
            </a:r>
            <a:r>
              <a:rPr sz="2200" dirty="0"/>
              <a:t> </a:t>
            </a:r>
            <a:r>
              <a:rPr sz="2200" dirty="0" err="1"/>
              <a:t>nižší</a:t>
            </a:r>
            <a:r>
              <a:rPr sz="2200" dirty="0"/>
              <a:t> </a:t>
            </a:r>
            <a:r>
              <a:rPr sz="2200" dirty="0" err="1"/>
              <a:t>výkony</a:t>
            </a:r>
            <a:r>
              <a:rPr sz="2200" dirty="0"/>
              <a:t> v </a:t>
            </a:r>
            <a:r>
              <a:rPr sz="2200" dirty="0" err="1"/>
              <a:t>subtestech</a:t>
            </a:r>
            <a:r>
              <a:rPr sz="2200" dirty="0"/>
              <a:t> </a:t>
            </a:r>
            <a:r>
              <a:rPr sz="2200" dirty="0" err="1"/>
              <a:t>Symboly</a:t>
            </a:r>
            <a:r>
              <a:rPr sz="2200" dirty="0"/>
              <a:t>, </a:t>
            </a:r>
            <a:r>
              <a:rPr sz="2200" dirty="0" err="1"/>
              <a:t>Opakování</a:t>
            </a:r>
            <a:r>
              <a:rPr sz="2200" dirty="0"/>
              <a:t> </a:t>
            </a:r>
            <a:r>
              <a:rPr sz="2200" dirty="0" err="1"/>
              <a:t>čísel</a:t>
            </a:r>
            <a:r>
              <a:rPr sz="2200" dirty="0"/>
              <a:t>, </a:t>
            </a:r>
            <a:r>
              <a:rPr sz="2200" dirty="0" err="1"/>
              <a:t>Podobnosti</a:t>
            </a:r>
            <a:r>
              <a:rPr sz="2200" dirty="0"/>
              <a:t>, </a:t>
            </a:r>
            <a:r>
              <a:rPr sz="2200" dirty="0" err="1"/>
              <a:t>Skládání</a:t>
            </a:r>
            <a:r>
              <a:rPr sz="2200" dirty="0"/>
              <a:t> </a:t>
            </a:r>
            <a:r>
              <a:rPr sz="2200" dirty="0" err="1"/>
              <a:t>objektů</a:t>
            </a:r>
            <a:r>
              <a:rPr sz="2200" dirty="0"/>
              <a:t>)</a:t>
            </a:r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err="1" smtClean="0"/>
              <a:t>u</a:t>
            </a:r>
            <a:r>
              <a:rPr sz="2200" dirty="0" err="1" smtClean="0"/>
              <a:t>rčení</a:t>
            </a:r>
            <a:r>
              <a:rPr sz="2200" dirty="0" smtClean="0"/>
              <a:t> </a:t>
            </a:r>
            <a:r>
              <a:rPr sz="2200" dirty="0" err="1"/>
              <a:t>typu</a:t>
            </a:r>
            <a:r>
              <a:rPr sz="2200" dirty="0"/>
              <a:t> laterality </a:t>
            </a:r>
            <a:r>
              <a:rPr sz="2200" dirty="0" err="1"/>
              <a:t>umožňuje</a:t>
            </a:r>
            <a:r>
              <a:rPr sz="2200" dirty="0"/>
              <a:t> </a:t>
            </a:r>
            <a:r>
              <a:rPr sz="2200" dirty="0" err="1"/>
              <a:t>vyslovit</a:t>
            </a:r>
            <a:r>
              <a:rPr sz="2200" dirty="0"/>
              <a:t> </a:t>
            </a:r>
            <a:r>
              <a:rPr sz="2200" dirty="0" err="1"/>
              <a:t>předpoklad</a:t>
            </a:r>
            <a:r>
              <a:rPr sz="2200" dirty="0" smtClean="0"/>
              <a:t>,</a:t>
            </a:r>
            <a:r>
              <a:rPr lang="cs-CZ" sz="2200" dirty="0" smtClean="0"/>
              <a:t> </a:t>
            </a:r>
            <a:r>
              <a:rPr sz="2200" dirty="0" err="1" smtClean="0"/>
              <a:t>která</a:t>
            </a:r>
            <a:r>
              <a:rPr sz="2200" dirty="0" smtClean="0"/>
              <a:t> </a:t>
            </a:r>
            <a:r>
              <a:rPr sz="2200" dirty="0"/>
              <a:t>z </a:t>
            </a:r>
            <a:r>
              <a:rPr sz="2200" dirty="0" err="1"/>
              <a:t>mozkových</a:t>
            </a:r>
            <a:r>
              <a:rPr sz="2200" dirty="0"/>
              <a:t> </a:t>
            </a:r>
            <a:r>
              <a:rPr sz="2200" dirty="0" err="1"/>
              <a:t>hemisfér</a:t>
            </a:r>
            <a:r>
              <a:rPr sz="2200" dirty="0"/>
              <a:t> je </a:t>
            </a:r>
            <a:r>
              <a:rPr sz="2200" dirty="0" err="1"/>
              <a:t>dominantní</a:t>
            </a:r>
            <a:r>
              <a:rPr sz="2200" dirty="0"/>
              <a:t>,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základě</a:t>
            </a:r>
            <a:r>
              <a:rPr sz="2200" dirty="0"/>
              <a:t> </a:t>
            </a:r>
            <a:r>
              <a:rPr sz="2200" dirty="0" err="1"/>
              <a:t>toho</a:t>
            </a:r>
            <a:r>
              <a:rPr sz="2200" dirty="0"/>
              <a:t> </a:t>
            </a:r>
            <a:r>
              <a:rPr sz="2200" dirty="0" err="1"/>
              <a:t>lze</a:t>
            </a:r>
            <a:r>
              <a:rPr sz="2200" dirty="0"/>
              <a:t> </a:t>
            </a:r>
            <a:r>
              <a:rPr sz="2200" dirty="0" err="1"/>
              <a:t>usuzovat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lateralizaci</a:t>
            </a:r>
            <a:r>
              <a:rPr sz="2200" dirty="0"/>
              <a:t> </a:t>
            </a:r>
            <a:r>
              <a:rPr sz="2200" dirty="0" err="1"/>
              <a:t>některých</a:t>
            </a:r>
            <a:r>
              <a:rPr sz="2200" dirty="0"/>
              <a:t> </a:t>
            </a:r>
            <a:r>
              <a:rPr sz="2200" dirty="0" err="1"/>
              <a:t>kognitivních</a:t>
            </a:r>
            <a:r>
              <a:rPr sz="2200" dirty="0"/>
              <a:t> </a:t>
            </a:r>
            <a:r>
              <a:rPr sz="2200" dirty="0" err="1"/>
              <a:t>procesů</a:t>
            </a:r>
            <a:endParaRPr sz="2200" dirty="0"/>
          </a:p>
          <a:p>
            <a:pPr marL="921375" lvl="1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1915" dirty="0" smtClean="0"/>
              <a:t>u</a:t>
            </a:r>
            <a:r>
              <a:rPr sz="1915" dirty="0" smtClean="0"/>
              <a:t> </a:t>
            </a:r>
            <a:r>
              <a:rPr sz="1915" dirty="0" err="1"/>
              <a:t>naprosté</a:t>
            </a:r>
            <a:r>
              <a:rPr sz="1915" dirty="0"/>
              <a:t> </a:t>
            </a:r>
            <a:r>
              <a:rPr sz="1915" dirty="0" err="1"/>
              <a:t>většiny</a:t>
            </a:r>
            <a:r>
              <a:rPr sz="1915" dirty="0"/>
              <a:t> </a:t>
            </a:r>
            <a:r>
              <a:rPr sz="1915" dirty="0" err="1"/>
              <a:t>praváků</a:t>
            </a:r>
            <a:r>
              <a:rPr sz="1915" dirty="0"/>
              <a:t> je </a:t>
            </a:r>
            <a:r>
              <a:rPr sz="1915" dirty="0" err="1"/>
              <a:t>dominantní</a:t>
            </a:r>
            <a:r>
              <a:rPr sz="1915" dirty="0"/>
              <a:t> </a:t>
            </a:r>
            <a:r>
              <a:rPr sz="1915" dirty="0" err="1"/>
              <a:t>levá</a:t>
            </a:r>
            <a:r>
              <a:rPr sz="1915" dirty="0"/>
              <a:t> </a:t>
            </a:r>
            <a:r>
              <a:rPr sz="1915" dirty="0" err="1"/>
              <a:t>hemisféra</a:t>
            </a:r>
            <a:r>
              <a:rPr sz="1915" dirty="0"/>
              <a:t> (90-95%), u </a:t>
            </a:r>
            <a:r>
              <a:rPr sz="1915" dirty="0" err="1"/>
              <a:t>leváků</a:t>
            </a:r>
            <a:r>
              <a:rPr sz="1915" dirty="0"/>
              <a:t> </a:t>
            </a:r>
            <a:r>
              <a:rPr sz="1915" dirty="0" err="1"/>
              <a:t>levostranná</a:t>
            </a:r>
            <a:r>
              <a:rPr sz="1915" dirty="0"/>
              <a:t> </a:t>
            </a:r>
            <a:r>
              <a:rPr sz="1915" dirty="0" err="1"/>
              <a:t>hemisferální</a:t>
            </a:r>
            <a:r>
              <a:rPr sz="1915" dirty="0"/>
              <a:t> </a:t>
            </a:r>
            <a:r>
              <a:rPr sz="1915" dirty="0" err="1" smtClean="0"/>
              <a:t>dominanc</a:t>
            </a:r>
            <a:r>
              <a:rPr lang="cs-CZ" sz="1915" dirty="0" smtClean="0"/>
              <a:t>e </a:t>
            </a:r>
            <a:r>
              <a:rPr sz="1915" dirty="0" smtClean="0"/>
              <a:t>(63-75</a:t>
            </a:r>
            <a:r>
              <a:rPr sz="1915" dirty="0"/>
              <a:t>%)</a:t>
            </a:r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/>
              <a:t>z</a:t>
            </a:r>
            <a:r>
              <a:rPr sz="2200" dirty="0" smtClean="0"/>
              <a:t> </a:t>
            </a:r>
            <a:r>
              <a:rPr sz="2200" dirty="0" err="1"/>
              <a:t>testových</a:t>
            </a:r>
            <a:r>
              <a:rPr sz="2200" dirty="0"/>
              <a:t> </a:t>
            </a:r>
            <a:r>
              <a:rPr sz="2200" dirty="0" err="1"/>
              <a:t>metod</a:t>
            </a:r>
            <a:r>
              <a:rPr sz="2200" dirty="0"/>
              <a:t> k </a:t>
            </a:r>
            <a:r>
              <a:rPr sz="2200" dirty="0" err="1"/>
              <a:t>diagnostice</a:t>
            </a:r>
            <a:r>
              <a:rPr sz="2200" dirty="0"/>
              <a:t> laterality - </a:t>
            </a:r>
            <a:r>
              <a:rPr sz="2200" dirty="0" err="1"/>
              <a:t>Matějčkův</a:t>
            </a:r>
            <a:r>
              <a:rPr sz="2200" dirty="0"/>
              <a:t> test laterality; Edinburgh Handedness Inventory</a:t>
            </a:r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err="1" smtClean="0"/>
              <a:t>z</a:t>
            </a:r>
            <a:r>
              <a:rPr sz="2200" dirty="0" smtClean="0"/>
              <a:t>e </a:t>
            </a:r>
            <a:r>
              <a:rPr sz="2200" dirty="0" err="1"/>
              <a:t>strany</a:t>
            </a:r>
            <a:r>
              <a:rPr sz="2200" dirty="0"/>
              <a:t> </a:t>
            </a:r>
            <a:r>
              <a:rPr sz="2200" dirty="0" err="1"/>
              <a:t>neurologů</a:t>
            </a:r>
            <a:r>
              <a:rPr sz="2200" dirty="0"/>
              <a:t> </a:t>
            </a:r>
            <a:r>
              <a:rPr sz="2200" dirty="0" err="1"/>
              <a:t>požadavek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lokalizaci</a:t>
            </a:r>
            <a:r>
              <a:rPr sz="2200" dirty="0"/>
              <a:t> a </a:t>
            </a:r>
            <a:r>
              <a:rPr sz="2200" dirty="0" err="1"/>
              <a:t>lateralizaci</a:t>
            </a:r>
            <a:r>
              <a:rPr sz="2200" dirty="0"/>
              <a:t> </a:t>
            </a:r>
            <a:r>
              <a:rPr sz="2200" dirty="0" err="1"/>
              <a:t>funkčního</a:t>
            </a:r>
            <a:r>
              <a:rPr sz="2200" dirty="0"/>
              <a:t> </a:t>
            </a:r>
            <a:r>
              <a:rPr sz="2200" dirty="0" err="1"/>
              <a:t>postižení</a:t>
            </a:r>
            <a:r>
              <a:rPr sz="2200" dirty="0"/>
              <a:t> KF a </a:t>
            </a:r>
            <a:r>
              <a:rPr sz="2200" dirty="0" err="1"/>
              <a:t>jeho</a:t>
            </a:r>
            <a:r>
              <a:rPr sz="2200" dirty="0"/>
              <a:t> </a:t>
            </a:r>
            <a:r>
              <a:rPr sz="2200" dirty="0" err="1"/>
              <a:t>vztažení</a:t>
            </a:r>
            <a:r>
              <a:rPr sz="2200" dirty="0"/>
              <a:t> k </a:t>
            </a:r>
            <a:r>
              <a:rPr sz="2200" dirty="0" err="1"/>
              <a:t>neuroanatomickým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fčním</a:t>
            </a:r>
            <a:r>
              <a:rPr sz="2200" dirty="0"/>
              <a:t> </a:t>
            </a:r>
            <a:r>
              <a:rPr sz="2200" dirty="0" err="1"/>
              <a:t>korelátům</a:t>
            </a:r>
            <a:r>
              <a:rPr sz="2200" dirty="0"/>
              <a:t> </a:t>
            </a:r>
            <a:r>
              <a:rPr sz="2200" dirty="0" err="1"/>
              <a:t>mozku</a:t>
            </a:r>
            <a:endParaRPr sz="2200" dirty="0"/>
          </a:p>
          <a:p>
            <a:pPr marL="271145" indent="-271145" defTabSz="356362">
              <a:lnSpc>
                <a:spcPct val="100000"/>
              </a:lnSpc>
              <a:spcBef>
                <a:spcPts val="2500"/>
              </a:spcBef>
              <a:defRPr sz="1952"/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 err="1"/>
              <a:t>praxi</a:t>
            </a:r>
            <a:r>
              <a:rPr sz="2200" dirty="0"/>
              <a:t> se </a:t>
            </a:r>
            <a:r>
              <a:rPr sz="2200" dirty="0" err="1"/>
              <a:t>pak</a:t>
            </a:r>
            <a:r>
              <a:rPr sz="2200" dirty="0"/>
              <a:t> </a:t>
            </a:r>
            <a:r>
              <a:rPr sz="2200" dirty="0" err="1"/>
              <a:t>osvědčuje</a:t>
            </a:r>
            <a:r>
              <a:rPr sz="2200" dirty="0"/>
              <a:t> </a:t>
            </a:r>
            <a:r>
              <a:rPr sz="2200" dirty="0" err="1"/>
              <a:t>dělení</a:t>
            </a:r>
            <a:r>
              <a:rPr sz="2200" dirty="0"/>
              <a:t> EPI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vztahu</a:t>
            </a:r>
            <a:r>
              <a:rPr sz="2200" dirty="0"/>
              <a:t> k </a:t>
            </a:r>
            <a:r>
              <a:rPr sz="2200" dirty="0" err="1"/>
              <a:t>jednotlivým</a:t>
            </a:r>
            <a:r>
              <a:rPr sz="2200" dirty="0"/>
              <a:t> </a:t>
            </a:r>
            <a:r>
              <a:rPr sz="2200" dirty="0" err="1"/>
              <a:t>lalokům</a:t>
            </a:r>
            <a:r>
              <a:rPr sz="2200" dirty="0"/>
              <a:t> </a:t>
            </a:r>
            <a:r>
              <a:rPr sz="2200" dirty="0" err="1"/>
              <a:t>mozku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Epilepsie temporálního laloku - TLE (temporal lobe epilepsy)"/>
          <p:cNvSpPr txBox="1">
            <a:spLocks noGrp="1"/>
          </p:cNvSpPr>
          <p:nvPr>
            <p:ph type="title"/>
          </p:nvPr>
        </p:nvSpPr>
        <p:spPr>
          <a:xfrm>
            <a:off x="3286350" y="555761"/>
            <a:ext cx="9070848" cy="1838973"/>
          </a:xfrm>
          <a:prstGeom prst="rect">
            <a:avLst/>
          </a:prstGeom>
        </p:spPr>
        <p:txBody>
          <a:bodyPr>
            <a:noAutofit/>
          </a:bodyPr>
          <a:lstStyle>
            <a:lvl1pPr defTabSz="455675">
              <a:defRPr sz="6240"/>
            </a:lvl1pPr>
          </a:lstStyle>
          <a:p>
            <a:r>
              <a:rPr sz="4800" dirty="0" err="1"/>
              <a:t>Epilepsie</a:t>
            </a:r>
            <a:r>
              <a:rPr sz="4800" dirty="0"/>
              <a:t> </a:t>
            </a:r>
            <a:r>
              <a:rPr sz="4800" dirty="0" err="1"/>
              <a:t>temporálního</a:t>
            </a:r>
            <a:r>
              <a:rPr sz="4800" dirty="0"/>
              <a:t> </a:t>
            </a:r>
            <a:r>
              <a:rPr sz="4800" dirty="0" err="1"/>
              <a:t>laloku</a:t>
            </a:r>
            <a:r>
              <a:rPr sz="4800" dirty="0"/>
              <a:t> - TLE </a:t>
            </a:r>
            <a:r>
              <a:rPr sz="2800" dirty="0"/>
              <a:t>(temporal lobe epilepsy)</a:t>
            </a:r>
          </a:p>
        </p:txBody>
      </p:sp>
      <p:sp>
        <p:nvSpPr>
          <p:cNvPr id="244" name="TL nejvíce epileptogenní část lidského mozku…"/>
          <p:cNvSpPr txBox="1">
            <a:spLocks noGrp="1"/>
          </p:cNvSpPr>
          <p:nvPr>
            <p:ph type="body" idx="1"/>
          </p:nvPr>
        </p:nvSpPr>
        <p:spPr>
          <a:xfrm>
            <a:off x="395417" y="2755557"/>
            <a:ext cx="12196118" cy="670971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sz="2200" dirty="0"/>
              <a:t>TL </a:t>
            </a:r>
            <a:r>
              <a:rPr sz="2200" dirty="0" err="1"/>
              <a:t>nejvíce</a:t>
            </a:r>
            <a:r>
              <a:rPr sz="2200" dirty="0"/>
              <a:t> </a:t>
            </a:r>
            <a:r>
              <a:rPr sz="2200" dirty="0" err="1"/>
              <a:t>epileptogenní</a:t>
            </a:r>
            <a:r>
              <a:rPr sz="2200" dirty="0"/>
              <a:t> </a:t>
            </a:r>
            <a:r>
              <a:rPr sz="2200" dirty="0" err="1"/>
              <a:t>část</a:t>
            </a:r>
            <a:r>
              <a:rPr sz="2200" dirty="0"/>
              <a:t> </a:t>
            </a:r>
            <a:r>
              <a:rPr sz="2200" dirty="0" err="1"/>
              <a:t>lidského</a:t>
            </a:r>
            <a:r>
              <a:rPr sz="2200" dirty="0"/>
              <a:t> </a:t>
            </a:r>
            <a:r>
              <a:rPr sz="2200" dirty="0" err="1"/>
              <a:t>mozku</a:t>
            </a:r>
            <a:endParaRPr sz="2200" dirty="0"/>
          </a:p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lang="cs-CZ" sz="2200" dirty="0" err="1" smtClean="0"/>
              <a:t>v</a:t>
            </a:r>
            <a:r>
              <a:rPr sz="2200" dirty="0" err="1" smtClean="0"/>
              <a:t>ětšina</a:t>
            </a:r>
            <a:r>
              <a:rPr sz="2200" dirty="0" smtClean="0"/>
              <a:t> </a:t>
            </a:r>
            <a:r>
              <a:rPr sz="2200" dirty="0" err="1"/>
              <a:t>pacientů</a:t>
            </a:r>
            <a:r>
              <a:rPr sz="2200" dirty="0"/>
              <a:t> s TLE </a:t>
            </a:r>
            <a:r>
              <a:rPr sz="2200" dirty="0" err="1"/>
              <a:t>patří</a:t>
            </a:r>
            <a:r>
              <a:rPr sz="2200" dirty="0"/>
              <a:t> do </a:t>
            </a:r>
            <a:r>
              <a:rPr sz="2200" dirty="0" err="1"/>
              <a:t>skupiny</a:t>
            </a:r>
            <a:r>
              <a:rPr sz="2200" dirty="0"/>
              <a:t> </a:t>
            </a:r>
            <a:r>
              <a:rPr sz="2200" dirty="0" err="1"/>
              <a:t>medikamentózně</a:t>
            </a:r>
            <a:r>
              <a:rPr sz="2200" dirty="0"/>
              <a:t> </a:t>
            </a:r>
            <a:r>
              <a:rPr sz="2200" dirty="0" err="1"/>
              <a:t>obtížně</a:t>
            </a:r>
            <a:r>
              <a:rPr sz="2200" dirty="0"/>
              <a:t> </a:t>
            </a:r>
            <a:r>
              <a:rPr sz="2200" dirty="0" err="1"/>
              <a:t>ovlivnitelných</a:t>
            </a:r>
            <a:r>
              <a:rPr sz="2200" dirty="0"/>
              <a:t>, </a:t>
            </a:r>
            <a:r>
              <a:rPr sz="2200" dirty="0" err="1"/>
              <a:t>farmakorezistentních</a:t>
            </a:r>
            <a:r>
              <a:rPr sz="2200" dirty="0"/>
              <a:t> </a:t>
            </a:r>
            <a:r>
              <a:rPr sz="2200" dirty="0" err="1"/>
              <a:t>případů</a:t>
            </a:r>
            <a:endParaRPr sz="2200" dirty="0"/>
          </a:p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sz="2200" dirty="0"/>
              <a:t>TLE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jak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KF, </a:t>
            </a:r>
            <a:r>
              <a:rPr sz="2200" dirty="0" err="1"/>
              <a:t>tak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osobnost</a:t>
            </a:r>
            <a:endParaRPr sz="2200" dirty="0"/>
          </a:p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sz="2200" dirty="0"/>
              <a:t>u TLE se </a:t>
            </a:r>
            <a:r>
              <a:rPr sz="2200" dirty="0" err="1"/>
              <a:t>specificky</a:t>
            </a:r>
            <a:r>
              <a:rPr sz="2200" dirty="0"/>
              <a:t> </a:t>
            </a:r>
            <a:r>
              <a:rPr sz="2200" dirty="0" err="1"/>
              <a:t>zaměřujeme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paměťové</a:t>
            </a:r>
            <a:r>
              <a:rPr sz="2200" dirty="0"/>
              <a:t> </a:t>
            </a:r>
            <a:r>
              <a:rPr sz="2200" dirty="0" err="1"/>
              <a:t>schopnosti</a:t>
            </a:r>
            <a:r>
              <a:rPr sz="2200" dirty="0"/>
              <a:t>, </a:t>
            </a:r>
            <a:r>
              <a:rPr sz="2200" dirty="0" err="1"/>
              <a:t>vizuospaciální</a:t>
            </a:r>
            <a:r>
              <a:rPr sz="2200" dirty="0"/>
              <a:t> </a:t>
            </a:r>
            <a:r>
              <a:rPr sz="2200" dirty="0" err="1"/>
              <a:t>fce</a:t>
            </a:r>
            <a:r>
              <a:rPr sz="2200" dirty="0"/>
              <a:t>, </a:t>
            </a:r>
            <a:r>
              <a:rPr sz="2200" dirty="0" err="1"/>
              <a:t>řeč</a:t>
            </a:r>
            <a:r>
              <a:rPr sz="2200" dirty="0"/>
              <a:t>, </a:t>
            </a:r>
            <a:r>
              <a:rPr sz="2200" dirty="0" err="1"/>
              <a:t>sluchovou</a:t>
            </a:r>
            <a:r>
              <a:rPr sz="2200" dirty="0"/>
              <a:t> </a:t>
            </a:r>
            <a:r>
              <a:rPr sz="2200" dirty="0" err="1"/>
              <a:t>percepci</a:t>
            </a:r>
            <a:r>
              <a:rPr sz="2200" dirty="0"/>
              <a:t>, </a:t>
            </a:r>
            <a:r>
              <a:rPr sz="2200" dirty="0" err="1"/>
              <a:t>rozpoznávání</a:t>
            </a:r>
            <a:r>
              <a:rPr sz="2200" dirty="0"/>
              <a:t> </a:t>
            </a:r>
            <a:r>
              <a:rPr sz="2200" dirty="0" err="1"/>
              <a:t>rytmů</a:t>
            </a:r>
            <a:r>
              <a:rPr sz="2200" dirty="0"/>
              <a:t> a </a:t>
            </a:r>
            <a:r>
              <a:rPr sz="2200" dirty="0" err="1"/>
              <a:t>případně</a:t>
            </a:r>
            <a:r>
              <a:rPr sz="2200" dirty="0"/>
              <a:t> </a:t>
            </a:r>
            <a:r>
              <a:rPr sz="2200" dirty="0" err="1"/>
              <a:t>tónových</a:t>
            </a:r>
            <a:r>
              <a:rPr sz="2200" dirty="0"/>
              <a:t> </a:t>
            </a:r>
            <a:r>
              <a:rPr sz="2200" dirty="0" err="1"/>
              <a:t>sekvencí</a:t>
            </a:r>
            <a:endParaRPr sz="2200" dirty="0"/>
          </a:p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lang="cs-CZ" sz="2200" dirty="0" smtClean="0"/>
              <a:t>u</a:t>
            </a:r>
            <a:r>
              <a:rPr sz="2200" dirty="0" smtClean="0"/>
              <a:t> </a:t>
            </a:r>
            <a:r>
              <a:rPr sz="2200" dirty="0" err="1"/>
              <a:t>pacientů</a:t>
            </a:r>
            <a:r>
              <a:rPr sz="2200" dirty="0"/>
              <a:t> s TLE </a:t>
            </a:r>
            <a:r>
              <a:rPr sz="2200" dirty="0" err="1"/>
              <a:t>dominantního</a:t>
            </a:r>
            <a:r>
              <a:rPr sz="2200" dirty="0"/>
              <a:t> TL - </a:t>
            </a:r>
            <a:r>
              <a:rPr sz="2200" dirty="0" err="1"/>
              <a:t>potíže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manipulace</a:t>
            </a:r>
            <a:r>
              <a:rPr sz="2200" dirty="0"/>
              <a:t> a </a:t>
            </a:r>
            <a:r>
              <a:rPr sz="2200" dirty="0" err="1"/>
              <a:t>zpracování</a:t>
            </a:r>
            <a:r>
              <a:rPr sz="2200" dirty="0"/>
              <a:t> </a:t>
            </a:r>
            <a:r>
              <a:rPr sz="2200" dirty="0" err="1"/>
              <a:t>verbálního</a:t>
            </a:r>
            <a:r>
              <a:rPr sz="2200" dirty="0"/>
              <a:t> </a:t>
            </a:r>
            <a:r>
              <a:rPr sz="2200" dirty="0" err="1"/>
              <a:t>materiálu</a:t>
            </a:r>
            <a:r>
              <a:rPr sz="2200" dirty="0"/>
              <a:t>, </a:t>
            </a:r>
            <a:r>
              <a:rPr sz="2200" dirty="0" err="1"/>
              <a:t>deficity</a:t>
            </a:r>
            <a:r>
              <a:rPr sz="2200" dirty="0"/>
              <a:t>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verbální</a:t>
            </a:r>
            <a:r>
              <a:rPr sz="2200" dirty="0"/>
              <a:t> </a:t>
            </a:r>
            <a:r>
              <a:rPr sz="2200" dirty="0" err="1"/>
              <a:t>paměti</a:t>
            </a:r>
            <a:r>
              <a:rPr sz="2200" dirty="0"/>
              <a:t> a </a:t>
            </a:r>
            <a:r>
              <a:rPr sz="2200" dirty="0" err="1"/>
              <a:t>učení</a:t>
            </a:r>
            <a:r>
              <a:rPr sz="2200" dirty="0"/>
              <a:t> se, </a:t>
            </a:r>
            <a:r>
              <a:rPr sz="2200" dirty="0" err="1"/>
              <a:t>rekognice</a:t>
            </a:r>
            <a:r>
              <a:rPr sz="2200" dirty="0"/>
              <a:t> </a:t>
            </a:r>
            <a:r>
              <a:rPr sz="2200" dirty="0" err="1"/>
              <a:t>verbálních</a:t>
            </a:r>
            <a:r>
              <a:rPr sz="2200" dirty="0"/>
              <a:t> </a:t>
            </a:r>
            <a:r>
              <a:rPr sz="2200" dirty="0" err="1"/>
              <a:t>obsahů</a:t>
            </a:r>
            <a:r>
              <a:rPr sz="2200" dirty="0"/>
              <a:t>, </a:t>
            </a:r>
            <a:r>
              <a:rPr sz="2200" dirty="0" err="1"/>
              <a:t>slov</a:t>
            </a:r>
            <a:r>
              <a:rPr sz="2200" dirty="0"/>
              <a:t> a </a:t>
            </a:r>
            <a:r>
              <a:rPr sz="2200" dirty="0" err="1"/>
              <a:t>hlasů</a:t>
            </a:r>
            <a:r>
              <a:rPr sz="2200" dirty="0"/>
              <a:t> (</a:t>
            </a:r>
            <a:r>
              <a:rPr sz="2200" dirty="0" err="1"/>
              <a:t>sluchová</a:t>
            </a:r>
            <a:r>
              <a:rPr sz="2200" dirty="0"/>
              <a:t> </a:t>
            </a:r>
            <a:r>
              <a:rPr sz="2200" dirty="0" err="1"/>
              <a:t>agnózie</a:t>
            </a:r>
            <a:r>
              <a:rPr sz="2200" dirty="0"/>
              <a:t>), </a:t>
            </a:r>
            <a:r>
              <a:rPr sz="2200" dirty="0" err="1"/>
              <a:t>řečové</a:t>
            </a:r>
            <a:r>
              <a:rPr sz="2200" dirty="0"/>
              <a:t> </a:t>
            </a:r>
            <a:r>
              <a:rPr sz="2200" dirty="0" err="1"/>
              <a:t>percepce</a:t>
            </a:r>
            <a:r>
              <a:rPr sz="2200" dirty="0"/>
              <a:t> (</a:t>
            </a:r>
            <a:r>
              <a:rPr sz="2200" dirty="0" err="1"/>
              <a:t>senzorická</a:t>
            </a:r>
            <a:r>
              <a:rPr sz="2200" dirty="0"/>
              <a:t> </a:t>
            </a:r>
            <a:r>
              <a:rPr sz="2200" dirty="0" err="1"/>
              <a:t>afázie</a:t>
            </a:r>
            <a:r>
              <a:rPr sz="2200" dirty="0"/>
              <a:t>) - </a:t>
            </a:r>
            <a:r>
              <a:rPr sz="2200" dirty="0" err="1"/>
              <a:t>nejčastěji</a:t>
            </a:r>
            <a:r>
              <a:rPr sz="2200" dirty="0"/>
              <a:t> v </a:t>
            </a:r>
            <a:r>
              <a:rPr sz="2200" dirty="0" err="1"/>
              <a:t>iktálním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postiktálním</a:t>
            </a:r>
            <a:r>
              <a:rPr sz="2200" dirty="0"/>
              <a:t> </a:t>
            </a:r>
            <a:r>
              <a:rPr sz="2200" dirty="0" err="1"/>
              <a:t>období</a:t>
            </a:r>
            <a:r>
              <a:rPr sz="2200" dirty="0"/>
              <a:t>; </a:t>
            </a:r>
            <a:r>
              <a:rPr sz="2200" dirty="0" err="1"/>
              <a:t>vyjímečně</a:t>
            </a:r>
            <a:r>
              <a:rPr sz="2200" dirty="0"/>
              <a:t> </a:t>
            </a:r>
            <a:r>
              <a:rPr sz="2200" dirty="0" err="1"/>
              <a:t>potíže</a:t>
            </a:r>
            <a:r>
              <a:rPr sz="2200" dirty="0"/>
              <a:t>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čtení</a:t>
            </a:r>
            <a:r>
              <a:rPr sz="2200" dirty="0"/>
              <a:t> (</a:t>
            </a:r>
            <a:r>
              <a:rPr sz="2200" dirty="0" err="1"/>
              <a:t>alexie</a:t>
            </a:r>
            <a:r>
              <a:rPr sz="2200" dirty="0"/>
              <a:t>)</a:t>
            </a:r>
          </a:p>
          <a:p>
            <a:pPr marL="288925" indent="-288925" defTabSz="379729">
              <a:lnSpc>
                <a:spcPct val="100000"/>
              </a:lnSpc>
              <a:spcBef>
                <a:spcPts val="2700"/>
              </a:spcBef>
              <a:defRPr sz="2080"/>
            </a:pPr>
            <a:r>
              <a:rPr lang="cs-CZ" sz="2200" dirty="0" smtClean="0"/>
              <a:t>u</a:t>
            </a:r>
            <a:r>
              <a:rPr sz="2200" dirty="0" smtClean="0"/>
              <a:t> </a:t>
            </a:r>
            <a:r>
              <a:rPr sz="2200" dirty="0" err="1"/>
              <a:t>pacientů</a:t>
            </a:r>
            <a:r>
              <a:rPr sz="2200" dirty="0"/>
              <a:t> s TLE </a:t>
            </a:r>
            <a:r>
              <a:rPr sz="2200" dirty="0" err="1"/>
              <a:t>nedominantního</a:t>
            </a:r>
            <a:r>
              <a:rPr sz="2200" dirty="0"/>
              <a:t> TL </a:t>
            </a:r>
            <a:r>
              <a:rPr lang="cs-CZ" sz="2200" dirty="0" smtClean="0"/>
              <a:t>–</a:t>
            </a:r>
            <a:r>
              <a:rPr sz="2200" dirty="0" smtClean="0"/>
              <a:t> </a:t>
            </a:r>
            <a:r>
              <a:rPr sz="2200" dirty="0" err="1" smtClean="0"/>
              <a:t>potí</a:t>
            </a:r>
            <a:r>
              <a:rPr lang="cs-CZ" sz="2200" dirty="0" smtClean="0"/>
              <a:t>že </a:t>
            </a:r>
            <a:r>
              <a:rPr sz="2200" dirty="0" smtClean="0"/>
              <a:t>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neverbální</a:t>
            </a:r>
            <a:r>
              <a:rPr sz="2200" dirty="0"/>
              <a:t> </a:t>
            </a:r>
            <a:r>
              <a:rPr sz="2200" dirty="0" err="1"/>
              <a:t>paměti</a:t>
            </a:r>
            <a:r>
              <a:rPr sz="2200" dirty="0"/>
              <a:t> a </a:t>
            </a:r>
            <a:r>
              <a:rPr sz="2200" dirty="0" err="1"/>
              <a:t>učení</a:t>
            </a:r>
            <a:r>
              <a:rPr sz="2200" dirty="0"/>
              <a:t> se, </a:t>
            </a:r>
            <a:r>
              <a:rPr lang="cs-CZ" sz="2200" dirty="0" smtClean="0"/>
              <a:t>                    </a:t>
            </a:r>
            <a:r>
              <a:rPr sz="2200" dirty="0" smtClean="0"/>
              <a:t>v </a:t>
            </a:r>
            <a:r>
              <a:rPr sz="2200" dirty="0" err="1"/>
              <a:t>rekognici</a:t>
            </a:r>
            <a:r>
              <a:rPr sz="2200" dirty="0"/>
              <a:t> </a:t>
            </a:r>
            <a:r>
              <a:rPr sz="2200" dirty="0" err="1"/>
              <a:t>vizuálních</a:t>
            </a:r>
            <a:r>
              <a:rPr sz="2200" dirty="0"/>
              <a:t> </a:t>
            </a:r>
            <a:r>
              <a:rPr sz="2200" dirty="0" err="1"/>
              <a:t>obsahů</a:t>
            </a:r>
            <a:r>
              <a:rPr sz="2200" dirty="0"/>
              <a:t> a </a:t>
            </a:r>
            <a:r>
              <a:rPr sz="2200" dirty="0" err="1"/>
              <a:t>tváří</a:t>
            </a:r>
            <a:r>
              <a:rPr sz="2200" dirty="0"/>
              <a:t> (</a:t>
            </a:r>
            <a:r>
              <a:rPr sz="2200" dirty="0" err="1"/>
              <a:t>prozopagnózie</a:t>
            </a:r>
            <a:r>
              <a:rPr sz="2200" dirty="0"/>
              <a:t>), v </a:t>
            </a:r>
            <a:r>
              <a:rPr sz="2200" dirty="0" err="1"/>
              <a:t>neverbální</a:t>
            </a:r>
            <a:r>
              <a:rPr sz="2200" dirty="0"/>
              <a:t> </a:t>
            </a:r>
            <a:r>
              <a:rPr sz="2200" dirty="0" err="1"/>
              <a:t>komponentě</a:t>
            </a:r>
            <a:r>
              <a:rPr sz="2200" dirty="0"/>
              <a:t> </a:t>
            </a:r>
            <a:r>
              <a:rPr sz="2200" dirty="0" err="1"/>
              <a:t>řeči</a:t>
            </a:r>
            <a:r>
              <a:rPr sz="2200" dirty="0"/>
              <a:t> (</a:t>
            </a:r>
            <a:r>
              <a:rPr sz="2200" dirty="0" err="1"/>
              <a:t>intonace</a:t>
            </a:r>
            <a:r>
              <a:rPr sz="2200" dirty="0"/>
              <a:t>, tempo, </a:t>
            </a:r>
            <a:r>
              <a:rPr sz="2200" dirty="0" err="1"/>
              <a:t>akcent</a:t>
            </a:r>
            <a:r>
              <a:rPr sz="2200" dirty="0"/>
              <a:t>), </a:t>
            </a:r>
            <a:r>
              <a:rPr sz="2200" dirty="0" err="1"/>
              <a:t>dále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prostorové</a:t>
            </a:r>
            <a:r>
              <a:rPr sz="2200" dirty="0"/>
              <a:t> </a:t>
            </a:r>
            <a:r>
              <a:rPr sz="2200" dirty="0" err="1"/>
              <a:t>orientace</a:t>
            </a:r>
            <a:r>
              <a:rPr sz="2200" dirty="0"/>
              <a:t> a </a:t>
            </a:r>
            <a:r>
              <a:rPr sz="2200" dirty="0" err="1"/>
              <a:t>paměti</a:t>
            </a:r>
            <a:r>
              <a:rPr sz="2200" dirty="0"/>
              <a:t> (</a:t>
            </a:r>
            <a:r>
              <a:rPr sz="2200" dirty="0" err="1"/>
              <a:t>zde</a:t>
            </a:r>
            <a:r>
              <a:rPr sz="2200" dirty="0"/>
              <a:t> </a:t>
            </a:r>
            <a:r>
              <a:rPr sz="2200" dirty="0" err="1"/>
              <a:t>rozhodující</a:t>
            </a:r>
            <a:r>
              <a:rPr sz="2200" dirty="0"/>
              <a:t> </a:t>
            </a:r>
            <a:r>
              <a:rPr sz="2200" dirty="0" err="1" smtClean="0"/>
              <a:t>spolupodíl</a:t>
            </a:r>
            <a:r>
              <a:rPr lang="cs-CZ" sz="2200" dirty="0" smtClean="0"/>
              <a:t> </a:t>
            </a:r>
            <a:r>
              <a:rPr sz="2200" dirty="0" err="1" smtClean="0"/>
              <a:t>parietálního</a:t>
            </a:r>
            <a:r>
              <a:rPr sz="2200" dirty="0" smtClean="0"/>
              <a:t> </a:t>
            </a:r>
            <a:r>
              <a:rPr sz="2200" dirty="0" err="1"/>
              <a:t>kortexu</a:t>
            </a:r>
            <a:r>
              <a:rPr sz="2200" dirty="0"/>
              <a:t>), </a:t>
            </a:r>
            <a:r>
              <a:rPr sz="2200" dirty="0" err="1"/>
              <a:t>rozpoznávání</a:t>
            </a:r>
            <a:r>
              <a:rPr sz="2200" dirty="0"/>
              <a:t> </a:t>
            </a:r>
            <a:r>
              <a:rPr sz="2200" dirty="0" err="1"/>
              <a:t>rytmů</a:t>
            </a:r>
            <a:r>
              <a:rPr sz="2200" dirty="0"/>
              <a:t>, </a:t>
            </a:r>
            <a:r>
              <a:rPr sz="2200" dirty="0" err="1"/>
              <a:t>tónových</a:t>
            </a:r>
            <a:r>
              <a:rPr sz="2200" dirty="0"/>
              <a:t> </a:t>
            </a:r>
            <a:r>
              <a:rPr sz="2200" dirty="0" err="1"/>
              <a:t>sekvencí</a:t>
            </a:r>
            <a:r>
              <a:rPr sz="2200" dirty="0"/>
              <a:t> (</a:t>
            </a:r>
            <a:r>
              <a:rPr sz="2200" dirty="0" err="1"/>
              <a:t>amuzie</a:t>
            </a:r>
            <a:r>
              <a:rPr sz="2200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tran konceptu lateralizace a modální specifikace paměťových fcí- záleží na testových metodách…"/>
          <p:cNvSpPr txBox="1">
            <a:spLocks noGrp="1"/>
          </p:cNvSpPr>
          <p:nvPr>
            <p:ph type="body" idx="1"/>
          </p:nvPr>
        </p:nvSpPr>
        <p:spPr>
          <a:xfrm>
            <a:off x="952500" y="1875484"/>
            <a:ext cx="110998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lang="cs-CZ" sz="2200" dirty="0" err="1" smtClean="0"/>
              <a:t>s</a:t>
            </a:r>
            <a:r>
              <a:rPr sz="2200" dirty="0" err="1" smtClean="0"/>
              <a:t>tran</a:t>
            </a:r>
            <a:r>
              <a:rPr sz="2200" dirty="0" smtClean="0"/>
              <a:t> </a:t>
            </a:r>
            <a:r>
              <a:rPr sz="2200" dirty="0" err="1"/>
              <a:t>konceptu</a:t>
            </a:r>
            <a:r>
              <a:rPr sz="2200" dirty="0"/>
              <a:t> </a:t>
            </a:r>
            <a:r>
              <a:rPr sz="2200" dirty="0" err="1"/>
              <a:t>lateralizace</a:t>
            </a:r>
            <a:r>
              <a:rPr sz="2200" dirty="0"/>
              <a:t> a </a:t>
            </a:r>
            <a:r>
              <a:rPr sz="2200" dirty="0" err="1"/>
              <a:t>modální</a:t>
            </a:r>
            <a:r>
              <a:rPr sz="2200" dirty="0"/>
              <a:t> </a:t>
            </a:r>
            <a:r>
              <a:rPr sz="2200" dirty="0" err="1"/>
              <a:t>specifikace</a:t>
            </a:r>
            <a:r>
              <a:rPr sz="2200" dirty="0"/>
              <a:t> </a:t>
            </a:r>
            <a:r>
              <a:rPr sz="2200" dirty="0" err="1"/>
              <a:t>paměťových</a:t>
            </a:r>
            <a:r>
              <a:rPr sz="2200" dirty="0"/>
              <a:t> </a:t>
            </a:r>
            <a:r>
              <a:rPr sz="2200" dirty="0" err="1" smtClean="0"/>
              <a:t>fcí</a:t>
            </a:r>
            <a:r>
              <a:rPr lang="cs-CZ" sz="2200" dirty="0" smtClean="0"/>
              <a:t> </a:t>
            </a:r>
            <a:r>
              <a:rPr sz="2200" dirty="0" smtClean="0"/>
              <a:t>- </a:t>
            </a:r>
            <a:r>
              <a:rPr sz="2200" dirty="0" err="1"/>
              <a:t>záleží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testových</a:t>
            </a:r>
            <a:r>
              <a:rPr sz="2200" dirty="0"/>
              <a:t> </a:t>
            </a:r>
            <a:r>
              <a:rPr sz="2200" dirty="0" err="1"/>
              <a:t>metodách</a:t>
            </a:r>
            <a:endParaRPr sz="2200" dirty="0"/>
          </a:p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lang="cs-CZ" sz="2200" dirty="0" err="1" smtClean="0"/>
              <a:t>p</a:t>
            </a:r>
            <a:r>
              <a:rPr sz="2200" dirty="0" err="1" smtClean="0"/>
              <a:t>acienti</a:t>
            </a:r>
            <a:r>
              <a:rPr sz="2200" dirty="0" smtClean="0"/>
              <a:t> </a:t>
            </a:r>
            <a:r>
              <a:rPr sz="2200" dirty="0"/>
              <a:t>s </a:t>
            </a:r>
            <a:r>
              <a:rPr sz="2200" dirty="0" err="1"/>
              <a:t>levostrannou</a:t>
            </a:r>
            <a:r>
              <a:rPr sz="2200" dirty="0"/>
              <a:t> </a:t>
            </a:r>
            <a:r>
              <a:rPr sz="2200" dirty="0" smtClean="0"/>
              <a:t>TLE</a:t>
            </a:r>
            <a:r>
              <a:rPr lang="cs-CZ" sz="2200" dirty="0" smtClean="0"/>
              <a:t>  </a:t>
            </a:r>
            <a:r>
              <a:rPr sz="2200" dirty="0" smtClean="0"/>
              <a:t>-</a:t>
            </a:r>
            <a:r>
              <a:rPr lang="cs-CZ" sz="2200" dirty="0" smtClean="0"/>
              <a:t> </a:t>
            </a:r>
            <a:r>
              <a:rPr sz="2200" dirty="0" err="1" smtClean="0"/>
              <a:t>nižší</a:t>
            </a:r>
            <a:r>
              <a:rPr sz="2200" dirty="0" smtClean="0"/>
              <a:t> </a:t>
            </a:r>
            <a:r>
              <a:rPr sz="2200" dirty="0" err="1"/>
              <a:t>výkony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učení</a:t>
            </a:r>
            <a:r>
              <a:rPr sz="2200" dirty="0"/>
              <a:t> se </a:t>
            </a:r>
            <a:r>
              <a:rPr sz="2200" dirty="0" err="1"/>
              <a:t>logicky</a:t>
            </a:r>
            <a:r>
              <a:rPr sz="2200" dirty="0"/>
              <a:t> </a:t>
            </a:r>
            <a:r>
              <a:rPr sz="2200" dirty="0" err="1"/>
              <a:t>nesouvislému</a:t>
            </a:r>
            <a:r>
              <a:rPr sz="2200" dirty="0"/>
              <a:t> </a:t>
            </a:r>
            <a:r>
              <a:rPr sz="2200" dirty="0" err="1"/>
              <a:t>verbálně-auditivnímu</a:t>
            </a:r>
            <a:r>
              <a:rPr sz="2200" dirty="0"/>
              <a:t> </a:t>
            </a:r>
            <a:r>
              <a:rPr sz="2200" dirty="0" err="1"/>
              <a:t>materiálu</a:t>
            </a:r>
            <a:r>
              <a:rPr sz="2200" dirty="0"/>
              <a:t> (</a:t>
            </a:r>
            <a:r>
              <a:rPr sz="2200" dirty="0" err="1"/>
              <a:t>seznam</a:t>
            </a:r>
            <a:r>
              <a:rPr sz="2200" dirty="0"/>
              <a:t> </a:t>
            </a:r>
            <a:r>
              <a:rPr sz="2200" dirty="0" err="1"/>
              <a:t>slov,párové</a:t>
            </a:r>
            <a:r>
              <a:rPr sz="2200" dirty="0"/>
              <a:t> </a:t>
            </a:r>
            <a:r>
              <a:rPr sz="2200" dirty="0" err="1"/>
              <a:t>asociace</a:t>
            </a:r>
            <a:r>
              <a:rPr sz="2200" dirty="0" smtClean="0"/>
              <a:t>),</a:t>
            </a:r>
            <a:r>
              <a:rPr lang="cs-CZ" sz="2200" dirty="0" smtClean="0"/>
              <a:t> </a:t>
            </a:r>
            <a:r>
              <a:rPr sz="2200" dirty="0" err="1" smtClean="0"/>
              <a:t>paměť</a:t>
            </a:r>
            <a:r>
              <a:rPr sz="2200" dirty="0" smtClean="0"/>
              <a:t> </a:t>
            </a:r>
            <a:r>
              <a:rPr sz="2200" dirty="0"/>
              <a:t>pro </a:t>
            </a:r>
            <a:r>
              <a:rPr sz="2200" dirty="0" err="1"/>
              <a:t>logicky</a:t>
            </a:r>
            <a:r>
              <a:rPr sz="2200" dirty="0"/>
              <a:t> </a:t>
            </a:r>
            <a:r>
              <a:rPr sz="2200" dirty="0" err="1"/>
              <a:t>souvislý</a:t>
            </a:r>
            <a:r>
              <a:rPr sz="2200" dirty="0"/>
              <a:t> </a:t>
            </a:r>
            <a:r>
              <a:rPr sz="2200" dirty="0" err="1"/>
              <a:t>materiál</a:t>
            </a:r>
            <a:r>
              <a:rPr sz="2200" dirty="0"/>
              <a:t> je </a:t>
            </a:r>
            <a:r>
              <a:rPr sz="2200" dirty="0" err="1"/>
              <a:t>relativně</a:t>
            </a:r>
            <a:r>
              <a:rPr sz="2200" dirty="0"/>
              <a:t> </a:t>
            </a:r>
            <a:r>
              <a:rPr sz="2200" dirty="0" err="1"/>
              <a:t>stabilní</a:t>
            </a:r>
            <a:endParaRPr sz="2200" dirty="0"/>
          </a:p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lang="cs-CZ" sz="2200" dirty="0" err="1" smtClean="0"/>
              <a:t>o</a:t>
            </a:r>
            <a:r>
              <a:rPr sz="2200" dirty="0" err="1" smtClean="0"/>
              <a:t>bdobný</a:t>
            </a:r>
            <a:r>
              <a:rPr sz="2200" dirty="0" smtClean="0"/>
              <a:t> </a:t>
            </a:r>
            <a:r>
              <a:rPr sz="2200" dirty="0" err="1"/>
              <a:t>mechanismus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u </a:t>
            </a:r>
            <a:r>
              <a:rPr sz="2200" dirty="0" err="1"/>
              <a:t>pravostranné</a:t>
            </a:r>
            <a:r>
              <a:rPr sz="2200" dirty="0"/>
              <a:t> TLE - </a:t>
            </a:r>
            <a:r>
              <a:rPr sz="2200" dirty="0" err="1"/>
              <a:t>naší</a:t>
            </a:r>
            <a:r>
              <a:rPr sz="2200" dirty="0"/>
              <a:t> </a:t>
            </a:r>
            <a:r>
              <a:rPr sz="2200" dirty="0" err="1"/>
              <a:t>přirozenou</a:t>
            </a:r>
            <a:r>
              <a:rPr sz="2200" dirty="0"/>
              <a:t> </a:t>
            </a:r>
            <a:r>
              <a:rPr sz="2200" dirty="0" err="1"/>
              <a:t>tendencí</a:t>
            </a:r>
            <a:r>
              <a:rPr sz="2200" dirty="0"/>
              <a:t> je </a:t>
            </a:r>
            <a:r>
              <a:rPr sz="2200" dirty="0" err="1"/>
              <a:t>si</a:t>
            </a:r>
            <a:r>
              <a:rPr sz="2200" dirty="0"/>
              <a:t>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paměťové</a:t>
            </a:r>
            <a:r>
              <a:rPr sz="2200" dirty="0"/>
              <a:t> </a:t>
            </a:r>
            <a:r>
              <a:rPr sz="2200" dirty="0" err="1"/>
              <a:t>podněty</a:t>
            </a:r>
            <a:r>
              <a:rPr sz="2200" dirty="0"/>
              <a:t> </a:t>
            </a:r>
            <a:r>
              <a:rPr sz="2200" dirty="0" err="1"/>
              <a:t>verbalizovat</a:t>
            </a:r>
            <a:r>
              <a:rPr sz="2200" dirty="0"/>
              <a:t> a </a:t>
            </a:r>
            <a:r>
              <a:rPr sz="2200" dirty="0" err="1"/>
              <a:t>připisovat</a:t>
            </a:r>
            <a:r>
              <a:rPr sz="2200" dirty="0"/>
              <a:t> </a:t>
            </a:r>
            <a:r>
              <a:rPr sz="2200" dirty="0" err="1"/>
              <a:t>jim</a:t>
            </a:r>
            <a:r>
              <a:rPr sz="2200" dirty="0"/>
              <a:t> </a:t>
            </a:r>
            <a:r>
              <a:rPr sz="2200" dirty="0" err="1"/>
              <a:t>sémantické</a:t>
            </a:r>
            <a:r>
              <a:rPr sz="2200" dirty="0"/>
              <a:t> </a:t>
            </a:r>
            <a:r>
              <a:rPr sz="2200" dirty="0" err="1"/>
              <a:t>významy</a:t>
            </a:r>
            <a:endParaRPr sz="2200" dirty="0"/>
          </a:p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lang="cs-CZ" sz="2200" dirty="0" smtClean="0"/>
              <a:t>p</a:t>
            </a:r>
            <a:r>
              <a:rPr sz="2200" dirty="0" smtClean="0"/>
              <a:t>roto </a:t>
            </a:r>
            <a:r>
              <a:rPr sz="2200" dirty="0"/>
              <a:t>je </a:t>
            </a:r>
            <a:r>
              <a:rPr sz="2200" dirty="0" err="1"/>
              <a:t>vhodné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hodnocení</a:t>
            </a:r>
            <a:r>
              <a:rPr sz="2200" dirty="0"/>
              <a:t> </a:t>
            </a:r>
            <a:r>
              <a:rPr sz="2200" dirty="0" err="1"/>
              <a:t>neverbální</a:t>
            </a:r>
            <a:r>
              <a:rPr sz="2200" dirty="0"/>
              <a:t> </a:t>
            </a:r>
            <a:r>
              <a:rPr sz="2200" dirty="0" err="1"/>
              <a:t>paměti</a:t>
            </a:r>
            <a:r>
              <a:rPr sz="2200" dirty="0"/>
              <a:t> </a:t>
            </a:r>
            <a:r>
              <a:rPr sz="2200" dirty="0" err="1"/>
              <a:t>více</a:t>
            </a:r>
            <a:r>
              <a:rPr sz="2200" dirty="0"/>
              <a:t> </a:t>
            </a:r>
            <a:r>
              <a:rPr sz="2200" dirty="0" err="1"/>
              <a:t>naslouchat</a:t>
            </a:r>
            <a:r>
              <a:rPr sz="2200" dirty="0"/>
              <a:t> </a:t>
            </a:r>
            <a:r>
              <a:rPr sz="2200" dirty="0" err="1"/>
              <a:t>výsledkům</a:t>
            </a:r>
            <a:r>
              <a:rPr sz="2200" dirty="0"/>
              <a:t> </a:t>
            </a:r>
            <a:r>
              <a:rPr sz="2200" dirty="0" err="1"/>
              <a:t>paměťových</a:t>
            </a:r>
            <a:r>
              <a:rPr sz="2200" dirty="0"/>
              <a:t> </a:t>
            </a:r>
            <a:r>
              <a:rPr sz="2200" dirty="0" err="1"/>
              <a:t>zkoušek</a:t>
            </a:r>
            <a:r>
              <a:rPr sz="2200" dirty="0"/>
              <a:t>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abstraktního</a:t>
            </a:r>
            <a:r>
              <a:rPr sz="2200" dirty="0"/>
              <a:t> </a:t>
            </a:r>
            <a:r>
              <a:rPr sz="2200" dirty="0" err="1"/>
              <a:t>rázu</a:t>
            </a:r>
            <a:r>
              <a:rPr sz="2200" dirty="0"/>
              <a:t> - Brief Visuospatial Memory Test, </a:t>
            </a:r>
            <a:r>
              <a:rPr sz="2200" dirty="0" err="1"/>
              <a:t>Bentonův</a:t>
            </a:r>
            <a:r>
              <a:rPr sz="2200" dirty="0"/>
              <a:t> test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retence</a:t>
            </a:r>
            <a:r>
              <a:rPr sz="2200" dirty="0"/>
              <a:t>, subtest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reprodukce</a:t>
            </a:r>
            <a:r>
              <a:rPr sz="2200" dirty="0"/>
              <a:t> WMS-III, </a:t>
            </a:r>
            <a:r>
              <a:rPr sz="2200" dirty="0" err="1"/>
              <a:t>nebo</a:t>
            </a:r>
            <a:r>
              <a:rPr sz="2200" dirty="0"/>
              <a:t> subtest </a:t>
            </a:r>
            <a:r>
              <a:rPr sz="2200" dirty="0" err="1"/>
              <a:t>Tváře</a:t>
            </a:r>
            <a:r>
              <a:rPr sz="2200" dirty="0"/>
              <a:t> WMS-III, </a:t>
            </a:r>
            <a:r>
              <a:rPr sz="2200" dirty="0" err="1"/>
              <a:t>případně</a:t>
            </a:r>
            <a:r>
              <a:rPr sz="2200" dirty="0"/>
              <a:t> Rey-</a:t>
            </a:r>
            <a:r>
              <a:rPr sz="2200" dirty="0" err="1"/>
              <a:t>Osterriethova</a:t>
            </a:r>
            <a:r>
              <a:rPr sz="2200" dirty="0"/>
              <a:t> </a:t>
            </a:r>
            <a:r>
              <a:rPr sz="2200" dirty="0" err="1"/>
              <a:t>komplexní</a:t>
            </a:r>
            <a:r>
              <a:rPr sz="2200" dirty="0"/>
              <a:t> </a:t>
            </a:r>
            <a:r>
              <a:rPr sz="2200" dirty="0" err="1"/>
              <a:t>figura</a:t>
            </a:r>
            <a:endParaRPr sz="2200" dirty="0"/>
          </a:p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lang="cs-CZ" sz="2200" dirty="0" err="1" smtClean="0"/>
              <a:t>p</a:t>
            </a:r>
            <a:r>
              <a:rPr sz="2200" dirty="0" err="1" smtClean="0"/>
              <a:t>acienti</a:t>
            </a:r>
            <a:r>
              <a:rPr sz="2200" dirty="0" smtClean="0"/>
              <a:t> </a:t>
            </a:r>
            <a:r>
              <a:rPr sz="2200" dirty="0"/>
              <a:t>s </a:t>
            </a:r>
            <a:r>
              <a:rPr sz="2200" dirty="0" err="1" smtClean="0"/>
              <a:t>léz</a:t>
            </a:r>
            <a:r>
              <a:rPr lang="cs-CZ" sz="2200" dirty="0" smtClean="0"/>
              <a:t>í</a:t>
            </a:r>
            <a:r>
              <a:rPr sz="2200" dirty="0" smtClean="0"/>
              <a:t> </a:t>
            </a:r>
            <a:r>
              <a:rPr sz="2200" dirty="0" err="1"/>
              <a:t>i</a:t>
            </a:r>
            <a:r>
              <a:rPr sz="2200" dirty="0"/>
              <a:t> v </a:t>
            </a:r>
            <a:r>
              <a:rPr sz="2200" dirty="0" err="1"/>
              <a:t>laterálním</a:t>
            </a:r>
            <a:r>
              <a:rPr sz="2200" dirty="0"/>
              <a:t> </a:t>
            </a:r>
            <a:r>
              <a:rPr sz="2200" dirty="0" err="1"/>
              <a:t>temporálním</a:t>
            </a:r>
            <a:r>
              <a:rPr sz="2200" dirty="0"/>
              <a:t> </a:t>
            </a:r>
            <a:r>
              <a:rPr sz="2200" dirty="0" err="1"/>
              <a:t>kortexu</a:t>
            </a:r>
            <a:r>
              <a:rPr sz="2200" dirty="0"/>
              <a:t> - </a:t>
            </a:r>
            <a:r>
              <a:rPr sz="2200" dirty="0" err="1"/>
              <a:t>potíže</a:t>
            </a:r>
            <a:r>
              <a:rPr sz="2200" dirty="0"/>
              <a:t> v </a:t>
            </a:r>
            <a:r>
              <a:rPr sz="2200" dirty="0" err="1"/>
              <a:t>sémantické</a:t>
            </a:r>
            <a:r>
              <a:rPr sz="2200" dirty="0"/>
              <a:t> </a:t>
            </a:r>
            <a:r>
              <a:rPr sz="2200" dirty="0" err="1" smtClean="0"/>
              <a:t>paměti</a:t>
            </a:r>
            <a:endParaRPr lang="cs-CZ" sz="2200" dirty="0" smtClean="0"/>
          </a:p>
          <a:p>
            <a:pPr marL="328929" indent="-328929" defTabSz="432308">
              <a:lnSpc>
                <a:spcPct val="100000"/>
              </a:lnSpc>
              <a:spcBef>
                <a:spcPts val="3100"/>
              </a:spcBef>
              <a:defRPr sz="2368"/>
            </a:pPr>
            <a:r>
              <a:rPr sz="2200" dirty="0" err="1" smtClean="0"/>
              <a:t>pac</a:t>
            </a:r>
            <a:r>
              <a:rPr sz="2200" dirty="0" err="1"/>
              <a:t>.</a:t>
            </a:r>
            <a:r>
              <a:rPr sz="2200" dirty="0"/>
              <a:t> s </a:t>
            </a:r>
            <a:r>
              <a:rPr sz="2200" dirty="0" err="1"/>
              <a:t>lézemi</a:t>
            </a:r>
            <a:r>
              <a:rPr sz="2200" dirty="0"/>
              <a:t> v </a:t>
            </a:r>
            <a:r>
              <a:rPr sz="2200" dirty="0" err="1"/>
              <a:t>mesiálních</a:t>
            </a:r>
            <a:r>
              <a:rPr sz="2200" dirty="0"/>
              <a:t> </a:t>
            </a:r>
            <a:r>
              <a:rPr sz="2200" dirty="0" err="1"/>
              <a:t>temporálních</a:t>
            </a:r>
            <a:r>
              <a:rPr sz="2200" dirty="0"/>
              <a:t> </a:t>
            </a:r>
            <a:r>
              <a:rPr sz="2200" dirty="0" err="1"/>
              <a:t>oblastech</a:t>
            </a:r>
            <a:r>
              <a:rPr sz="2200" dirty="0"/>
              <a:t> (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hipokampu</a:t>
            </a:r>
            <a:r>
              <a:rPr sz="2200" dirty="0"/>
              <a:t>) - </a:t>
            </a:r>
            <a:r>
              <a:rPr sz="2200" dirty="0" err="1"/>
              <a:t>potíže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epizodické</a:t>
            </a:r>
            <a:r>
              <a:rPr sz="2200" dirty="0"/>
              <a:t> </a:t>
            </a:r>
            <a:r>
              <a:rPr sz="2200" dirty="0" err="1"/>
              <a:t>složky</a:t>
            </a:r>
            <a:r>
              <a:rPr sz="2200" dirty="0"/>
              <a:t> </a:t>
            </a:r>
            <a:r>
              <a:rPr sz="2200" dirty="0" err="1"/>
              <a:t>paměti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LE- NPS testy"/>
          <p:cNvSpPr txBox="1">
            <a:spLocks noGrp="1"/>
          </p:cNvSpPr>
          <p:nvPr>
            <p:ph type="title"/>
          </p:nvPr>
        </p:nvSpPr>
        <p:spPr>
          <a:xfrm>
            <a:off x="3088640" y="234487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TLE- NPS testy</a:t>
            </a:r>
          </a:p>
        </p:txBody>
      </p:sp>
      <p:sp>
        <p:nvSpPr>
          <p:cNvPr id="249" name="Paměťové testy…"/>
          <p:cNvSpPr txBox="1">
            <a:spLocks noGrp="1"/>
          </p:cNvSpPr>
          <p:nvPr>
            <p:ph type="body" idx="1"/>
          </p:nvPr>
        </p:nvSpPr>
        <p:spPr>
          <a:xfrm>
            <a:off x="845311" y="2248930"/>
            <a:ext cx="11709153" cy="665935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err="1" smtClean="0"/>
              <a:t>p</a:t>
            </a:r>
            <a:r>
              <a:rPr sz="2200" dirty="0" err="1" smtClean="0"/>
              <a:t>aměťové</a:t>
            </a:r>
            <a:r>
              <a:rPr sz="2200" dirty="0" smtClean="0"/>
              <a:t> </a:t>
            </a:r>
            <a:r>
              <a:rPr sz="2200" dirty="0"/>
              <a:t>testy</a:t>
            </a:r>
          </a:p>
          <a:p>
            <a:pPr marL="992494" lvl="1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1915" dirty="0" err="1" smtClean="0"/>
              <a:t>k</a:t>
            </a:r>
            <a:r>
              <a:rPr sz="1915" dirty="0" err="1" smtClean="0"/>
              <a:t>omplexní</a:t>
            </a:r>
            <a:r>
              <a:rPr sz="1915" dirty="0" smtClean="0"/>
              <a:t> </a:t>
            </a:r>
            <a:r>
              <a:rPr sz="1915" dirty="0"/>
              <a:t>- WMS-III; Recognition Memory Test</a:t>
            </a:r>
          </a:p>
          <a:p>
            <a:pPr marL="992494" lvl="1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1915" dirty="0" err="1" smtClean="0"/>
              <a:t>j</a:t>
            </a:r>
            <a:r>
              <a:rPr sz="1915" dirty="0" err="1" smtClean="0"/>
              <a:t>ednodimenzionální</a:t>
            </a:r>
            <a:r>
              <a:rPr sz="1915" dirty="0" smtClean="0"/>
              <a:t> </a:t>
            </a:r>
            <a:r>
              <a:rPr sz="1915" dirty="0"/>
              <a:t>- CVLT, RAVLT, subtest </a:t>
            </a:r>
            <a:r>
              <a:rPr sz="1915" dirty="0" err="1"/>
              <a:t>Opakování</a:t>
            </a:r>
            <a:r>
              <a:rPr sz="1915" dirty="0"/>
              <a:t> </a:t>
            </a:r>
            <a:r>
              <a:rPr sz="1915" dirty="0" err="1"/>
              <a:t>čísel</a:t>
            </a:r>
            <a:r>
              <a:rPr sz="1915" dirty="0"/>
              <a:t>, ROCFT, BVRT, Brief Visuospatial Memory Test</a:t>
            </a:r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smtClean="0"/>
              <a:t>t</a:t>
            </a:r>
            <a:r>
              <a:rPr sz="2200" dirty="0" err="1" smtClean="0"/>
              <a:t>esty</a:t>
            </a:r>
            <a:r>
              <a:rPr sz="2200" dirty="0" smtClean="0"/>
              <a:t> </a:t>
            </a:r>
            <a:r>
              <a:rPr sz="2200" dirty="0" err="1"/>
              <a:t>vizuiospaciálních</a:t>
            </a:r>
            <a:r>
              <a:rPr sz="2200" dirty="0"/>
              <a:t> </a:t>
            </a:r>
            <a:r>
              <a:rPr sz="2200" dirty="0" err="1"/>
              <a:t>fcí</a:t>
            </a:r>
            <a:r>
              <a:rPr sz="2200" dirty="0"/>
              <a:t> a </a:t>
            </a:r>
            <a:r>
              <a:rPr sz="2200" dirty="0" err="1"/>
              <a:t>paměti</a:t>
            </a:r>
            <a:r>
              <a:rPr sz="2200" dirty="0"/>
              <a:t> - ROCFT, </a:t>
            </a:r>
            <a:r>
              <a:rPr sz="2200" dirty="0" err="1"/>
              <a:t>Kostky</a:t>
            </a:r>
            <a:r>
              <a:rPr sz="2200" dirty="0"/>
              <a:t> z WAIS-R, </a:t>
            </a:r>
            <a:r>
              <a:rPr sz="2200" dirty="0" err="1"/>
              <a:t>Prostorový</a:t>
            </a:r>
            <a:r>
              <a:rPr sz="2200" dirty="0"/>
              <a:t> </a:t>
            </a:r>
            <a:r>
              <a:rPr sz="2200" dirty="0" err="1"/>
              <a:t>rozsah</a:t>
            </a:r>
            <a:r>
              <a:rPr sz="2200" dirty="0"/>
              <a:t> </a:t>
            </a:r>
            <a:r>
              <a:rPr lang="cs-CZ" sz="2200" dirty="0" smtClean="0"/>
              <a:t>      </a:t>
            </a:r>
            <a:r>
              <a:rPr sz="2200" dirty="0" smtClean="0"/>
              <a:t>z </a:t>
            </a:r>
            <a:r>
              <a:rPr sz="2200" dirty="0"/>
              <a:t>WMS-III, Brief Visuospatial Memory Test</a:t>
            </a:r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smtClean="0"/>
              <a:t>t</a:t>
            </a:r>
            <a:r>
              <a:rPr sz="2200" dirty="0" err="1" smtClean="0"/>
              <a:t>esty</a:t>
            </a:r>
            <a:r>
              <a:rPr sz="2200" dirty="0" smtClean="0"/>
              <a:t> </a:t>
            </a:r>
            <a:r>
              <a:rPr sz="2200" dirty="0" err="1" smtClean="0"/>
              <a:t>sluchov</a:t>
            </a:r>
            <a:r>
              <a:rPr lang="cs-CZ" sz="2200" dirty="0" smtClean="0"/>
              <a:t>é</a:t>
            </a:r>
            <a:r>
              <a:rPr sz="2200" dirty="0" smtClean="0"/>
              <a:t> </a:t>
            </a:r>
            <a:r>
              <a:rPr sz="2200" dirty="0"/>
              <a:t>a </a:t>
            </a:r>
            <a:r>
              <a:rPr sz="2200" dirty="0" err="1"/>
              <a:t>řečové</a:t>
            </a:r>
            <a:r>
              <a:rPr sz="2200" dirty="0"/>
              <a:t> </a:t>
            </a:r>
            <a:r>
              <a:rPr sz="2200" dirty="0" err="1"/>
              <a:t>percepce</a:t>
            </a:r>
            <a:r>
              <a:rPr sz="2200" dirty="0"/>
              <a:t> - </a:t>
            </a:r>
            <a:r>
              <a:rPr sz="2200" dirty="0" err="1"/>
              <a:t>Wepmanova-Matějčkova</a:t>
            </a:r>
            <a:r>
              <a:rPr sz="2200" dirty="0"/>
              <a:t> </a:t>
            </a:r>
            <a:r>
              <a:rPr sz="2200" dirty="0" err="1"/>
              <a:t>zkouška</a:t>
            </a:r>
            <a:r>
              <a:rPr sz="2200" dirty="0"/>
              <a:t>, </a:t>
            </a:r>
            <a:r>
              <a:rPr sz="2200" dirty="0" err="1"/>
              <a:t>Zkouška</a:t>
            </a:r>
            <a:r>
              <a:rPr sz="2200" dirty="0"/>
              <a:t> </a:t>
            </a:r>
            <a:r>
              <a:rPr sz="2200" dirty="0" err="1"/>
              <a:t>dichotického</a:t>
            </a:r>
            <a:r>
              <a:rPr sz="2200" dirty="0"/>
              <a:t> </a:t>
            </a:r>
            <a:r>
              <a:rPr sz="2200" dirty="0" err="1"/>
              <a:t>naslouchání</a:t>
            </a:r>
            <a:endParaRPr sz="2200" dirty="0"/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smtClean="0"/>
              <a:t>t</a:t>
            </a:r>
            <a:r>
              <a:rPr sz="2200" dirty="0" err="1" smtClean="0"/>
              <a:t>esty</a:t>
            </a:r>
            <a:r>
              <a:rPr sz="2200" dirty="0" smtClean="0"/>
              <a:t> </a:t>
            </a:r>
            <a:r>
              <a:rPr sz="2200" dirty="0" err="1"/>
              <a:t>řečových</a:t>
            </a:r>
            <a:r>
              <a:rPr sz="2200" dirty="0"/>
              <a:t> </a:t>
            </a:r>
            <a:r>
              <a:rPr sz="2200" dirty="0" err="1"/>
              <a:t>fcí</a:t>
            </a:r>
            <a:r>
              <a:rPr sz="2200" dirty="0"/>
              <a:t> - Western Aphasia Battery, Boston Diagnostic Aphasia Examination, Token Test, </a:t>
            </a:r>
            <a:r>
              <a:rPr sz="2200" dirty="0" err="1"/>
              <a:t>Screeningový</a:t>
            </a:r>
            <a:r>
              <a:rPr sz="2200" dirty="0"/>
              <a:t> test </a:t>
            </a:r>
            <a:r>
              <a:rPr sz="2200" dirty="0" err="1"/>
              <a:t>afázií</a:t>
            </a:r>
            <a:r>
              <a:rPr sz="2200" dirty="0"/>
              <a:t> </a:t>
            </a:r>
            <a:r>
              <a:rPr sz="2200" dirty="0" err="1"/>
              <a:t>autorů</a:t>
            </a:r>
            <a:r>
              <a:rPr sz="2200" dirty="0"/>
              <a:t> </a:t>
            </a:r>
            <a:r>
              <a:rPr sz="2200" dirty="0" err="1"/>
              <a:t>Halsteada</a:t>
            </a:r>
            <a:r>
              <a:rPr sz="2200" dirty="0"/>
              <a:t> a </a:t>
            </a:r>
            <a:r>
              <a:rPr sz="2200" dirty="0" err="1"/>
              <a:t>Wepmanna</a:t>
            </a:r>
            <a:r>
              <a:rPr sz="2200" dirty="0"/>
              <a:t>, Boston Naming Test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Epilepsie frontálního laloku  - FLE (frontal lobe epilepsy)"/>
          <p:cNvSpPr txBox="1">
            <a:spLocks noGrp="1"/>
          </p:cNvSpPr>
          <p:nvPr>
            <p:ph type="title"/>
          </p:nvPr>
        </p:nvSpPr>
        <p:spPr>
          <a:xfrm>
            <a:off x="3175137" y="296274"/>
            <a:ext cx="9070848" cy="1838973"/>
          </a:xfrm>
          <a:prstGeom prst="rect">
            <a:avLst/>
          </a:prstGeom>
        </p:spPr>
        <p:txBody>
          <a:bodyPr>
            <a:noAutofit/>
          </a:bodyPr>
          <a:lstStyle>
            <a:lvl1pPr defTabSz="484886">
              <a:defRPr sz="6640"/>
            </a:lvl1pPr>
          </a:lstStyle>
          <a:p>
            <a:r>
              <a:rPr sz="4800" dirty="0" err="1"/>
              <a:t>Epilepsie</a:t>
            </a:r>
            <a:r>
              <a:rPr sz="4800" dirty="0"/>
              <a:t> </a:t>
            </a:r>
            <a:r>
              <a:rPr sz="4800" dirty="0" err="1"/>
              <a:t>frontálního</a:t>
            </a:r>
            <a:r>
              <a:rPr sz="4800" dirty="0"/>
              <a:t> </a:t>
            </a:r>
            <a:r>
              <a:rPr sz="4800" dirty="0" err="1"/>
              <a:t>laloku</a:t>
            </a:r>
            <a:r>
              <a:rPr sz="4800" dirty="0"/>
              <a:t>  - FLE </a:t>
            </a:r>
            <a:r>
              <a:rPr sz="2800" dirty="0"/>
              <a:t>(frontal lobe epilepsy)</a:t>
            </a:r>
          </a:p>
        </p:txBody>
      </p:sp>
      <p:sp>
        <p:nvSpPr>
          <p:cNvPr id="252" name="Její etiologie je většinou kryptogenní nebo symptomatická…"/>
          <p:cNvSpPr txBox="1">
            <a:spLocks noGrp="1"/>
          </p:cNvSpPr>
          <p:nvPr>
            <p:ph type="body" idx="1"/>
          </p:nvPr>
        </p:nvSpPr>
        <p:spPr>
          <a:xfrm>
            <a:off x="556053" y="2706129"/>
            <a:ext cx="11936627" cy="6722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j</a:t>
            </a:r>
            <a:r>
              <a:rPr sz="2200" dirty="0" err="1" smtClean="0"/>
              <a:t>ejí</a:t>
            </a:r>
            <a:r>
              <a:rPr sz="2200" dirty="0" smtClean="0"/>
              <a:t> </a:t>
            </a:r>
            <a:r>
              <a:rPr sz="2200" dirty="0" err="1"/>
              <a:t>etiologie</a:t>
            </a:r>
            <a:r>
              <a:rPr sz="2200" dirty="0"/>
              <a:t> je </a:t>
            </a:r>
            <a:r>
              <a:rPr sz="2200" dirty="0" err="1"/>
              <a:t>většinou</a:t>
            </a:r>
            <a:r>
              <a:rPr sz="2200" dirty="0"/>
              <a:t> </a:t>
            </a:r>
            <a:r>
              <a:rPr sz="2200" dirty="0" err="1"/>
              <a:t>kryptogenní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symptomatická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v</a:t>
            </a:r>
            <a:r>
              <a:rPr sz="2200" dirty="0" err="1" smtClean="0"/>
              <a:t>zhledem</a:t>
            </a:r>
            <a:r>
              <a:rPr sz="2200" dirty="0" smtClean="0"/>
              <a:t> </a:t>
            </a:r>
            <a:r>
              <a:rPr sz="2200" dirty="0"/>
              <a:t>k </a:t>
            </a:r>
            <a:r>
              <a:rPr sz="2200" dirty="0" err="1"/>
              <a:t>pestrému</a:t>
            </a:r>
            <a:r>
              <a:rPr sz="2200" dirty="0"/>
              <a:t> </a:t>
            </a:r>
            <a:r>
              <a:rPr sz="2200" dirty="0" err="1"/>
              <a:t>propojení</a:t>
            </a:r>
            <a:r>
              <a:rPr sz="2200" dirty="0"/>
              <a:t> FL s </a:t>
            </a:r>
            <a:r>
              <a:rPr sz="2200" dirty="0" err="1"/>
              <a:t>dalšími</a:t>
            </a:r>
            <a:r>
              <a:rPr sz="2200" dirty="0"/>
              <a:t> </a:t>
            </a:r>
            <a:r>
              <a:rPr sz="2200" dirty="0" err="1"/>
              <a:t>strukturami</a:t>
            </a:r>
            <a:r>
              <a:rPr sz="2200" dirty="0"/>
              <a:t> </a:t>
            </a:r>
            <a:r>
              <a:rPr sz="2200" dirty="0" err="1"/>
              <a:t>jsou</a:t>
            </a:r>
            <a:r>
              <a:rPr sz="2200" dirty="0"/>
              <a:t> NPS </a:t>
            </a:r>
            <a:r>
              <a:rPr sz="2200" dirty="0" err="1"/>
              <a:t>koreláty</a:t>
            </a:r>
            <a:r>
              <a:rPr sz="2200" dirty="0"/>
              <a:t> </a:t>
            </a:r>
            <a:r>
              <a:rPr sz="2200" dirty="0" err="1"/>
              <a:t>bohaté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k</a:t>
            </a:r>
            <a:r>
              <a:rPr sz="2200" dirty="0" err="1" smtClean="0"/>
              <a:t>ognitivní</a:t>
            </a:r>
            <a:r>
              <a:rPr sz="2200" dirty="0" smtClean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behaviorální</a:t>
            </a:r>
            <a:r>
              <a:rPr sz="2200" dirty="0"/>
              <a:t> </a:t>
            </a:r>
            <a:r>
              <a:rPr sz="2200" dirty="0" err="1"/>
              <a:t>deficity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z</a:t>
            </a:r>
            <a:r>
              <a:rPr sz="2200" dirty="0" err="1" smtClean="0"/>
              <a:t>ejména</a:t>
            </a:r>
            <a:r>
              <a:rPr sz="2200" dirty="0" smtClean="0"/>
              <a:t> </a:t>
            </a:r>
            <a:r>
              <a:rPr sz="2200" dirty="0"/>
              <a:t>oblast </a:t>
            </a:r>
            <a:r>
              <a:rPr sz="2200" dirty="0" err="1"/>
              <a:t>prefrontálního</a:t>
            </a:r>
            <a:r>
              <a:rPr sz="2200" dirty="0"/>
              <a:t> </a:t>
            </a:r>
            <a:r>
              <a:rPr sz="2200" dirty="0" err="1"/>
              <a:t>kortexu</a:t>
            </a:r>
            <a:r>
              <a:rPr sz="2200" dirty="0"/>
              <a:t> je </a:t>
            </a:r>
            <a:r>
              <a:rPr sz="2200" dirty="0" err="1"/>
              <a:t>spojována</a:t>
            </a:r>
            <a:r>
              <a:rPr sz="2200" dirty="0"/>
              <a:t> s </a:t>
            </a:r>
            <a:r>
              <a:rPr sz="2200" dirty="0" err="1"/>
              <a:t>vyššími</a:t>
            </a:r>
            <a:r>
              <a:rPr sz="2200" dirty="0"/>
              <a:t> </a:t>
            </a:r>
            <a:r>
              <a:rPr sz="2200" dirty="0" err="1"/>
              <a:t>mentálními</a:t>
            </a:r>
            <a:r>
              <a:rPr sz="2200" dirty="0"/>
              <a:t> </a:t>
            </a:r>
            <a:r>
              <a:rPr sz="2200" dirty="0" err="1"/>
              <a:t>procesy</a:t>
            </a:r>
            <a:r>
              <a:rPr sz="2200" dirty="0"/>
              <a:t> - </a:t>
            </a:r>
            <a:r>
              <a:rPr sz="2200" dirty="0" err="1"/>
              <a:t>anticipace</a:t>
            </a:r>
            <a:r>
              <a:rPr sz="2200" dirty="0"/>
              <a:t>, </a:t>
            </a:r>
            <a:r>
              <a:rPr sz="2200" dirty="0" err="1"/>
              <a:t>plánování</a:t>
            </a:r>
            <a:r>
              <a:rPr sz="2200" dirty="0"/>
              <a:t>, </a:t>
            </a:r>
            <a:r>
              <a:rPr sz="2200" dirty="0" err="1"/>
              <a:t>iniciace</a:t>
            </a:r>
            <a:r>
              <a:rPr sz="2200" dirty="0"/>
              <a:t>, </a:t>
            </a:r>
            <a:r>
              <a:rPr sz="2200" dirty="0" err="1"/>
              <a:t>rozhodování</a:t>
            </a:r>
            <a:r>
              <a:rPr sz="2200" dirty="0"/>
              <a:t>, </a:t>
            </a:r>
            <a:r>
              <a:rPr sz="2200" dirty="0" err="1"/>
              <a:t>kontrola</a:t>
            </a:r>
            <a:r>
              <a:rPr sz="2200" dirty="0"/>
              <a:t> </a:t>
            </a:r>
            <a:r>
              <a:rPr sz="2200" dirty="0" err="1"/>
              <a:t>nálady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sz="2200" dirty="0"/>
              <a:t>u </a:t>
            </a:r>
            <a:r>
              <a:rPr sz="2200" dirty="0" err="1"/>
              <a:t>pac.</a:t>
            </a:r>
            <a:r>
              <a:rPr sz="2200" dirty="0"/>
              <a:t> s </a:t>
            </a:r>
            <a:r>
              <a:rPr sz="2200" dirty="0" err="1"/>
              <a:t>lézemi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dorzolaterálního</a:t>
            </a:r>
            <a:r>
              <a:rPr sz="2200" dirty="0"/>
              <a:t> PFC - </a:t>
            </a:r>
            <a:r>
              <a:rPr sz="2200" dirty="0" err="1"/>
              <a:t>exekutivní</a:t>
            </a:r>
            <a:r>
              <a:rPr sz="2200" dirty="0"/>
              <a:t> </a:t>
            </a:r>
            <a:r>
              <a:rPr sz="2200" dirty="0" err="1"/>
              <a:t>dysfunkce</a:t>
            </a:r>
            <a:r>
              <a:rPr sz="2200" dirty="0"/>
              <a:t>,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motorického</a:t>
            </a:r>
            <a:r>
              <a:rPr sz="2200" dirty="0"/>
              <a:t> </a:t>
            </a:r>
            <a:r>
              <a:rPr sz="2200" dirty="0" err="1"/>
              <a:t>programování</a:t>
            </a:r>
            <a:r>
              <a:rPr sz="2200" dirty="0"/>
              <a:t>, </a:t>
            </a:r>
            <a:r>
              <a:rPr sz="2200" dirty="0" err="1"/>
              <a:t>pracovní</a:t>
            </a:r>
            <a:r>
              <a:rPr sz="2200" dirty="0"/>
              <a:t> </a:t>
            </a:r>
            <a:r>
              <a:rPr sz="2200" dirty="0" err="1"/>
              <a:t>paměti</a:t>
            </a:r>
            <a:r>
              <a:rPr sz="2200" dirty="0"/>
              <a:t>, </a:t>
            </a:r>
            <a:r>
              <a:rPr sz="2200" dirty="0" err="1"/>
              <a:t>znovuvybavování</a:t>
            </a:r>
            <a:r>
              <a:rPr sz="2200" dirty="0"/>
              <a:t> a </a:t>
            </a:r>
            <a:r>
              <a:rPr sz="2200" dirty="0" err="1"/>
              <a:t>znovupoznávání</a:t>
            </a:r>
            <a:r>
              <a:rPr sz="2200" dirty="0"/>
              <a:t>,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cílené</a:t>
            </a:r>
            <a:r>
              <a:rPr sz="2200" dirty="0"/>
              <a:t> </a:t>
            </a:r>
            <a:r>
              <a:rPr sz="2200" dirty="0" err="1"/>
              <a:t>fluence</a:t>
            </a:r>
            <a:r>
              <a:rPr sz="2200" dirty="0"/>
              <a:t> (</a:t>
            </a:r>
            <a:r>
              <a:rPr sz="2200" dirty="0" err="1"/>
              <a:t>verbální</a:t>
            </a:r>
            <a:r>
              <a:rPr sz="2200" dirty="0"/>
              <a:t>, </a:t>
            </a:r>
            <a:r>
              <a:rPr sz="2200" dirty="0" err="1"/>
              <a:t>vizuální</a:t>
            </a:r>
            <a:r>
              <a:rPr sz="2200" dirty="0"/>
              <a:t>)</a:t>
            </a:r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sz="2200" dirty="0" err="1"/>
              <a:t>pac.</a:t>
            </a:r>
            <a:r>
              <a:rPr sz="2200" dirty="0"/>
              <a:t> s </a:t>
            </a:r>
            <a:r>
              <a:rPr sz="2200" dirty="0" err="1"/>
              <a:t>lézemi</a:t>
            </a:r>
            <a:r>
              <a:rPr sz="2200" dirty="0"/>
              <a:t> v </a:t>
            </a:r>
            <a:r>
              <a:rPr sz="2200" dirty="0" err="1"/>
              <a:t>orbitofrontálních</a:t>
            </a:r>
            <a:r>
              <a:rPr sz="2200" dirty="0"/>
              <a:t> </a:t>
            </a:r>
            <a:r>
              <a:rPr sz="2200" dirty="0" err="1"/>
              <a:t>oblastech</a:t>
            </a:r>
            <a:r>
              <a:rPr sz="2200" dirty="0"/>
              <a:t> - </a:t>
            </a:r>
            <a:r>
              <a:rPr sz="2200" dirty="0" err="1"/>
              <a:t>potíže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rozhodování</a:t>
            </a:r>
            <a:r>
              <a:rPr sz="2200" dirty="0"/>
              <a:t> pod </a:t>
            </a:r>
            <a:r>
              <a:rPr sz="2200" dirty="0" err="1"/>
              <a:t>tlakem</a:t>
            </a:r>
            <a:r>
              <a:rPr sz="2200" dirty="0"/>
              <a:t>, </a:t>
            </a:r>
            <a:r>
              <a:rPr lang="cs-CZ" sz="2200" dirty="0" smtClean="0"/>
              <a:t>                    </a:t>
            </a:r>
            <a:r>
              <a:rPr sz="2200" dirty="0" smtClean="0"/>
              <a:t>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kontroly</a:t>
            </a:r>
            <a:r>
              <a:rPr sz="2200" dirty="0"/>
              <a:t> </a:t>
            </a:r>
            <a:r>
              <a:rPr sz="2200" dirty="0" err="1"/>
              <a:t>impulzivního</a:t>
            </a:r>
            <a:r>
              <a:rPr sz="2200" dirty="0"/>
              <a:t> </a:t>
            </a:r>
            <a:r>
              <a:rPr sz="2200" dirty="0" err="1"/>
              <a:t>jednání</a:t>
            </a:r>
            <a:r>
              <a:rPr sz="2200" dirty="0"/>
              <a:t>, </a:t>
            </a:r>
            <a:r>
              <a:rPr sz="2200" dirty="0" err="1"/>
              <a:t>osobnostní</a:t>
            </a:r>
            <a:r>
              <a:rPr sz="2200" dirty="0"/>
              <a:t> </a:t>
            </a:r>
            <a:r>
              <a:rPr sz="2200" dirty="0" err="1"/>
              <a:t>změny</a:t>
            </a:r>
            <a:r>
              <a:rPr sz="2200" dirty="0"/>
              <a:t> a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chování</a:t>
            </a:r>
            <a:r>
              <a:rPr sz="2200" dirty="0"/>
              <a:t> (</a:t>
            </a:r>
            <a:r>
              <a:rPr sz="2200" dirty="0" err="1"/>
              <a:t>podrážděnost</a:t>
            </a:r>
            <a:r>
              <a:rPr sz="2200" dirty="0"/>
              <a:t>, </a:t>
            </a:r>
            <a:r>
              <a:rPr sz="2200" dirty="0" err="1"/>
              <a:t>disinhibici</a:t>
            </a:r>
            <a:r>
              <a:rPr sz="2200" dirty="0"/>
              <a:t>, </a:t>
            </a:r>
            <a:r>
              <a:rPr sz="2200" dirty="0" err="1"/>
              <a:t>hypomanii</a:t>
            </a:r>
            <a:r>
              <a:rPr sz="2200" dirty="0"/>
              <a:t>)</a:t>
            </a:r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l</a:t>
            </a:r>
            <a:r>
              <a:rPr sz="2200" dirty="0" err="1" smtClean="0"/>
              <a:t>éze</a:t>
            </a:r>
            <a:r>
              <a:rPr sz="2200" dirty="0" smtClean="0"/>
              <a:t> </a:t>
            </a:r>
            <a:r>
              <a:rPr sz="2200" dirty="0"/>
              <a:t>v </a:t>
            </a:r>
            <a:r>
              <a:rPr sz="2200" dirty="0" err="1"/>
              <a:t>oblastech</a:t>
            </a:r>
            <a:r>
              <a:rPr sz="2200" dirty="0"/>
              <a:t> (</a:t>
            </a:r>
            <a:r>
              <a:rPr sz="2200" dirty="0" err="1"/>
              <a:t>ventro</a:t>
            </a:r>
            <a:r>
              <a:rPr sz="2200" dirty="0"/>
              <a:t>) </a:t>
            </a:r>
            <a:r>
              <a:rPr sz="2200" dirty="0" err="1"/>
              <a:t>mediálních</a:t>
            </a:r>
            <a:r>
              <a:rPr sz="2200" dirty="0"/>
              <a:t> -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exekutivní</a:t>
            </a:r>
            <a:r>
              <a:rPr sz="2200" dirty="0"/>
              <a:t> </a:t>
            </a:r>
            <a:r>
              <a:rPr sz="2200" dirty="0" err="1"/>
              <a:t>fce</a:t>
            </a:r>
            <a:r>
              <a:rPr sz="2200" dirty="0"/>
              <a:t>, </a:t>
            </a:r>
            <a:r>
              <a:rPr sz="2200" dirty="0" err="1"/>
              <a:t>pozornost</a:t>
            </a:r>
            <a:r>
              <a:rPr sz="2200" dirty="0"/>
              <a:t>, </a:t>
            </a:r>
            <a:r>
              <a:rPr sz="2200" dirty="0" err="1"/>
              <a:t>iniciaci</a:t>
            </a:r>
            <a:r>
              <a:rPr sz="2200" dirty="0"/>
              <a:t> </a:t>
            </a:r>
            <a:r>
              <a:rPr lang="cs-CZ" sz="2200" dirty="0" smtClean="0"/>
              <a:t>           </a:t>
            </a:r>
            <a:r>
              <a:rPr sz="2200" dirty="0" smtClean="0"/>
              <a:t>a </a:t>
            </a:r>
            <a:r>
              <a:rPr sz="2200" dirty="0" err="1"/>
              <a:t>záměrnost</a:t>
            </a:r>
            <a:r>
              <a:rPr sz="2200" dirty="0"/>
              <a:t> </a:t>
            </a:r>
            <a:r>
              <a:rPr sz="2200" dirty="0" err="1"/>
              <a:t>našeho</a:t>
            </a:r>
            <a:r>
              <a:rPr sz="2200" dirty="0"/>
              <a:t> </a:t>
            </a:r>
            <a:r>
              <a:rPr sz="2200" dirty="0" err="1"/>
              <a:t>jednání</a:t>
            </a:r>
            <a:r>
              <a:rPr sz="2200" dirty="0"/>
              <a:t>, </a:t>
            </a:r>
            <a:r>
              <a:rPr sz="2200" dirty="0" err="1"/>
              <a:t>schopnost</a:t>
            </a:r>
            <a:r>
              <a:rPr sz="2200" dirty="0"/>
              <a:t> </a:t>
            </a:r>
            <a:r>
              <a:rPr sz="2200" dirty="0" err="1"/>
              <a:t>inhibice</a:t>
            </a:r>
            <a:r>
              <a:rPr sz="2200" dirty="0"/>
              <a:t> a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chování</a:t>
            </a:r>
            <a:r>
              <a:rPr sz="2200" dirty="0"/>
              <a:t> (</a:t>
            </a:r>
            <a:r>
              <a:rPr sz="2200" dirty="0" err="1"/>
              <a:t>apatie</a:t>
            </a:r>
            <a:r>
              <a:rPr sz="2200" dirty="0"/>
              <a:t>, </a:t>
            </a:r>
            <a:r>
              <a:rPr sz="2200" dirty="0" err="1"/>
              <a:t>netečnosti</a:t>
            </a:r>
            <a:r>
              <a:rPr sz="2200" dirty="0"/>
              <a:t>, </a:t>
            </a:r>
            <a:r>
              <a:rPr sz="2200" dirty="0" err="1"/>
              <a:t>poklesu</a:t>
            </a:r>
            <a:r>
              <a:rPr sz="2200" dirty="0"/>
              <a:t> </a:t>
            </a:r>
            <a:r>
              <a:rPr sz="2200" dirty="0" err="1"/>
              <a:t>iniciativnosti</a:t>
            </a:r>
            <a:r>
              <a:rPr sz="2200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FLE - NPS vyšetření"/>
          <p:cNvSpPr txBox="1">
            <a:spLocks noGrp="1"/>
          </p:cNvSpPr>
          <p:nvPr>
            <p:ph type="title"/>
          </p:nvPr>
        </p:nvSpPr>
        <p:spPr>
          <a:xfrm>
            <a:off x="3471701" y="580479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FLE - NPS </a:t>
            </a:r>
            <a:r>
              <a:rPr sz="4800" dirty="0" err="1"/>
              <a:t>vyšetření</a:t>
            </a:r>
            <a:endParaRPr sz="4800" dirty="0"/>
          </a:p>
        </p:txBody>
      </p:sp>
      <p:sp>
        <p:nvSpPr>
          <p:cNvPr id="255" name="Mapujeme opět exekutivní fce,pozornost, myšlení, paměť ( konkrétně pracovní paměť, epizodickou + řazení událostí v čase + prospektivní paměťˇ, procedurální a deklarativní paměť, znovupoznání a vybavení již uložených informací, asociační učení), řečové schopnosti, motorické schopnosti (programování pohybů; v návaznosti na léze v dominantní hemisféře se pak vzácně objevuje ideomotorická apraxie ći naprostá agrafie)…"/>
          <p:cNvSpPr txBox="1">
            <a:spLocks noGrp="1"/>
          </p:cNvSpPr>
          <p:nvPr>
            <p:ph type="body" idx="1"/>
          </p:nvPr>
        </p:nvSpPr>
        <p:spPr>
          <a:xfrm>
            <a:off x="494271" y="2953265"/>
            <a:ext cx="12048278" cy="64625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8934" indent="-368934" defTabSz="484886">
              <a:lnSpc>
                <a:spcPct val="100000"/>
              </a:lnSpc>
              <a:spcBef>
                <a:spcPts val="3400"/>
              </a:spcBef>
              <a:defRPr sz="2656"/>
            </a:pPr>
            <a:r>
              <a:rPr lang="cs-CZ" sz="2200" dirty="0" err="1" smtClean="0"/>
              <a:t>m</a:t>
            </a:r>
            <a:r>
              <a:rPr sz="2200" dirty="0" err="1" smtClean="0"/>
              <a:t>apujeme</a:t>
            </a:r>
            <a:r>
              <a:rPr sz="2200" dirty="0" smtClean="0"/>
              <a:t> </a:t>
            </a:r>
            <a:r>
              <a:rPr sz="2200" dirty="0" err="1"/>
              <a:t>opět</a:t>
            </a:r>
            <a:r>
              <a:rPr sz="2200" dirty="0"/>
              <a:t> </a:t>
            </a:r>
            <a:r>
              <a:rPr sz="2200" dirty="0" err="1"/>
              <a:t>exekutivní</a:t>
            </a:r>
            <a:r>
              <a:rPr sz="2200" dirty="0"/>
              <a:t> </a:t>
            </a:r>
            <a:r>
              <a:rPr sz="2200" dirty="0" err="1"/>
              <a:t>fce</a:t>
            </a:r>
            <a:r>
              <a:rPr sz="2200" dirty="0" smtClean="0"/>
              <a:t>,</a:t>
            </a:r>
            <a:r>
              <a:rPr lang="cs-CZ" sz="2200" dirty="0" smtClean="0"/>
              <a:t> </a:t>
            </a:r>
            <a:r>
              <a:rPr sz="2200" dirty="0" err="1" smtClean="0"/>
              <a:t>pozornost</a:t>
            </a:r>
            <a:r>
              <a:rPr sz="2200" dirty="0"/>
              <a:t>, </a:t>
            </a:r>
            <a:r>
              <a:rPr sz="2200" dirty="0" err="1"/>
              <a:t>myšlení</a:t>
            </a:r>
            <a:r>
              <a:rPr sz="2200" dirty="0"/>
              <a:t>, </a:t>
            </a:r>
            <a:r>
              <a:rPr sz="2200" dirty="0" err="1"/>
              <a:t>paměť</a:t>
            </a:r>
            <a:r>
              <a:rPr sz="2200" dirty="0"/>
              <a:t> </a:t>
            </a:r>
            <a:r>
              <a:rPr lang="cs-CZ" sz="2200" dirty="0" smtClean="0"/>
              <a:t>– (</a:t>
            </a:r>
            <a:r>
              <a:rPr sz="2200" dirty="0" err="1" smtClean="0"/>
              <a:t>konkrétně</a:t>
            </a:r>
            <a:r>
              <a:rPr sz="2200" dirty="0" smtClean="0"/>
              <a:t> </a:t>
            </a:r>
            <a:r>
              <a:rPr sz="2200" dirty="0" err="1"/>
              <a:t>pracovní</a:t>
            </a:r>
            <a:r>
              <a:rPr sz="2200" dirty="0"/>
              <a:t> </a:t>
            </a:r>
            <a:r>
              <a:rPr sz="2200" dirty="0" err="1"/>
              <a:t>paměť</a:t>
            </a:r>
            <a:r>
              <a:rPr sz="2200" dirty="0"/>
              <a:t>, </a:t>
            </a:r>
            <a:r>
              <a:rPr sz="2200" dirty="0" err="1"/>
              <a:t>epizodickou</a:t>
            </a:r>
            <a:r>
              <a:rPr sz="2200" dirty="0"/>
              <a:t> + </a:t>
            </a:r>
            <a:r>
              <a:rPr sz="2200" dirty="0" err="1"/>
              <a:t>řazení</a:t>
            </a:r>
            <a:r>
              <a:rPr sz="2200" dirty="0"/>
              <a:t> </a:t>
            </a:r>
            <a:r>
              <a:rPr sz="2200" dirty="0" err="1"/>
              <a:t>událostí</a:t>
            </a:r>
            <a:r>
              <a:rPr sz="2200" dirty="0"/>
              <a:t> v </a:t>
            </a:r>
            <a:r>
              <a:rPr sz="2200" dirty="0" err="1"/>
              <a:t>čase</a:t>
            </a:r>
            <a:r>
              <a:rPr sz="2200" dirty="0"/>
              <a:t> + </a:t>
            </a:r>
            <a:r>
              <a:rPr sz="2200" dirty="0" err="1"/>
              <a:t>prospektivní</a:t>
            </a:r>
            <a:r>
              <a:rPr sz="2200" dirty="0"/>
              <a:t> </a:t>
            </a:r>
            <a:r>
              <a:rPr sz="2200" dirty="0" err="1" smtClean="0"/>
              <a:t>paměť</a:t>
            </a:r>
            <a:r>
              <a:rPr sz="2200" dirty="0" smtClean="0"/>
              <a:t>, </a:t>
            </a:r>
            <a:r>
              <a:rPr sz="2200" dirty="0" err="1"/>
              <a:t>procedurální</a:t>
            </a:r>
            <a:r>
              <a:rPr sz="2200" dirty="0"/>
              <a:t> </a:t>
            </a:r>
            <a:r>
              <a:rPr lang="cs-CZ" sz="2200" dirty="0" smtClean="0"/>
              <a:t>             </a:t>
            </a:r>
            <a:r>
              <a:rPr sz="2200" dirty="0" smtClean="0"/>
              <a:t>a </a:t>
            </a:r>
            <a:r>
              <a:rPr sz="2200" dirty="0" err="1"/>
              <a:t>deklarativní</a:t>
            </a:r>
            <a:r>
              <a:rPr sz="2200" dirty="0"/>
              <a:t> </a:t>
            </a:r>
            <a:r>
              <a:rPr sz="2200" dirty="0" err="1"/>
              <a:t>paměť</a:t>
            </a:r>
            <a:r>
              <a:rPr sz="2200" dirty="0"/>
              <a:t>, </a:t>
            </a:r>
            <a:r>
              <a:rPr sz="2200" dirty="0" err="1"/>
              <a:t>znovupoznání</a:t>
            </a:r>
            <a:r>
              <a:rPr sz="2200" dirty="0"/>
              <a:t> a </a:t>
            </a:r>
            <a:r>
              <a:rPr sz="2200" dirty="0" err="1"/>
              <a:t>vybavení</a:t>
            </a:r>
            <a:r>
              <a:rPr sz="2200" dirty="0"/>
              <a:t> </a:t>
            </a:r>
            <a:r>
              <a:rPr sz="2200" dirty="0" err="1"/>
              <a:t>již</a:t>
            </a:r>
            <a:r>
              <a:rPr sz="2200" dirty="0"/>
              <a:t> </a:t>
            </a:r>
            <a:r>
              <a:rPr sz="2200" dirty="0" err="1"/>
              <a:t>uložených</a:t>
            </a:r>
            <a:r>
              <a:rPr sz="2200" dirty="0"/>
              <a:t> </a:t>
            </a:r>
            <a:r>
              <a:rPr sz="2200" dirty="0" err="1"/>
              <a:t>informací</a:t>
            </a:r>
            <a:r>
              <a:rPr sz="2200" dirty="0"/>
              <a:t>, </a:t>
            </a:r>
            <a:r>
              <a:rPr sz="2200" dirty="0" err="1"/>
              <a:t>asociační</a:t>
            </a:r>
            <a:r>
              <a:rPr sz="2200" dirty="0"/>
              <a:t> </a:t>
            </a:r>
            <a:r>
              <a:rPr sz="2200" dirty="0" err="1"/>
              <a:t>učení</a:t>
            </a:r>
            <a:r>
              <a:rPr sz="2200" dirty="0"/>
              <a:t>), </a:t>
            </a:r>
            <a:r>
              <a:rPr sz="2200" dirty="0" err="1"/>
              <a:t>řečové</a:t>
            </a:r>
            <a:r>
              <a:rPr sz="2200" dirty="0"/>
              <a:t> </a:t>
            </a:r>
            <a:r>
              <a:rPr sz="2200" dirty="0" err="1"/>
              <a:t>schopnosti</a:t>
            </a:r>
            <a:r>
              <a:rPr sz="2200" dirty="0"/>
              <a:t>, </a:t>
            </a:r>
            <a:r>
              <a:rPr sz="2200" dirty="0" err="1"/>
              <a:t>motorické</a:t>
            </a:r>
            <a:r>
              <a:rPr sz="2200" dirty="0"/>
              <a:t> </a:t>
            </a:r>
            <a:r>
              <a:rPr sz="2200" dirty="0" err="1"/>
              <a:t>schopnosti</a:t>
            </a:r>
            <a:r>
              <a:rPr sz="2200" dirty="0"/>
              <a:t> (</a:t>
            </a:r>
            <a:r>
              <a:rPr sz="2200" dirty="0" err="1"/>
              <a:t>programování</a:t>
            </a:r>
            <a:r>
              <a:rPr sz="2200" dirty="0"/>
              <a:t> </a:t>
            </a:r>
            <a:r>
              <a:rPr sz="2200" dirty="0" err="1"/>
              <a:t>pohybů</a:t>
            </a:r>
            <a:r>
              <a:rPr sz="2200" dirty="0"/>
              <a:t>; </a:t>
            </a:r>
            <a:r>
              <a:rPr lang="cs-CZ" sz="2200" dirty="0" smtClean="0"/>
              <a:t>                           </a:t>
            </a:r>
            <a:r>
              <a:rPr sz="2200" dirty="0" smtClean="0"/>
              <a:t>v </a:t>
            </a:r>
            <a:r>
              <a:rPr sz="2200" dirty="0" err="1"/>
              <a:t>návaznosti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léze</a:t>
            </a:r>
            <a:r>
              <a:rPr sz="2200" dirty="0"/>
              <a:t> v </a:t>
            </a:r>
            <a:r>
              <a:rPr sz="2200" dirty="0" err="1"/>
              <a:t>dominantní</a:t>
            </a:r>
            <a:r>
              <a:rPr sz="2200" dirty="0"/>
              <a:t> </a:t>
            </a:r>
            <a:r>
              <a:rPr sz="2200" dirty="0" err="1"/>
              <a:t>hemisféře</a:t>
            </a:r>
            <a:r>
              <a:rPr sz="2200" dirty="0"/>
              <a:t> se </a:t>
            </a:r>
            <a:r>
              <a:rPr sz="2200" dirty="0" err="1"/>
              <a:t>pak</a:t>
            </a:r>
            <a:r>
              <a:rPr sz="2200" dirty="0"/>
              <a:t> </a:t>
            </a:r>
            <a:r>
              <a:rPr sz="2200" dirty="0" err="1"/>
              <a:t>vzácně</a:t>
            </a:r>
            <a:r>
              <a:rPr sz="2200" dirty="0"/>
              <a:t> </a:t>
            </a:r>
            <a:r>
              <a:rPr sz="2200" dirty="0" err="1"/>
              <a:t>objevuje</a:t>
            </a:r>
            <a:r>
              <a:rPr sz="2200" dirty="0"/>
              <a:t> </a:t>
            </a:r>
            <a:r>
              <a:rPr sz="2200" dirty="0" err="1"/>
              <a:t>ideomotorická</a:t>
            </a:r>
            <a:r>
              <a:rPr sz="2200" dirty="0"/>
              <a:t> </a:t>
            </a:r>
            <a:r>
              <a:rPr sz="2200" dirty="0" err="1"/>
              <a:t>apraxie</a:t>
            </a:r>
            <a:r>
              <a:rPr sz="2200" dirty="0"/>
              <a:t> </a:t>
            </a:r>
            <a:r>
              <a:rPr lang="cs-CZ" sz="2200" dirty="0" err="1"/>
              <a:t>č</a:t>
            </a:r>
            <a:r>
              <a:rPr sz="2200" dirty="0" err="1" smtClean="0"/>
              <a:t>i</a:t>
            </a:r>
            <a:r>
              <a:rPr sz="2200" dirty="0" smtClean="0"/>
              <a:t> </a:t>
            </a:r>
            <a:r>
              <a:rPr sz="2200" dirty="0" err="1"/>
              <a:t>naprostá</a:t>
            </a:r>
            <a:r>
              <a:rPr sz="2200" dirty="0"/>
              <a:t> </a:t>
            </a:r>
            <a:r>
              <a:rPr sz="2200" dirty="0" err="1"/>
              <a:t>agrafie</a:t>
            </a:r>
            <a:r>
              <a:rPr sz="2200" dirty="0"/>
              <a:t>)</a:t>
            </a:r>
          </a:p>
          <a:p>
            <a:pPr marL="368934" indent="-368934" defTabSz="484886">
              <a:lnSpc>
                <a:spcPct val="100000"/>
              </a:lnSpc>
              <a:spcBef>
                <a:spcPts val="3400"/>
              </a:spcBef>
              <a:defRPr sz="2656"/>
            </a:pPr>
            <a:r>
              <a:rPr lang="cs-CZ" sz="2200" dirty="0" err="1" smtClean="0"/>
              <a:t>t</a:t>
            </a:r>
            <a:r>
              <a:rPr sz="2200" dirty="0" err="1" smtClean="0"/>
              <a:t>ypicky</a:t>
            </a:r>
            <a:r>
              <a:rPr sz="2200" dirty="0" smtClean="0"/>
              <a:t> </a:t>
            </a:r>
            <a:r>
              <a:rPr sz="2200" dirty="0" err="1"/>
              <a:t>užívané</a:t>
            </a:r>
            <a:r>
              <a:rPr sz="2200" dirty="0"/>
              <a:t> testy v </a:t>
            </a:r>
            <a:r>
              <a:rPr sz="2200" dirty="0" err="1"/>
              <a:t>souvislosti</a:t>
            </a:r>
            <a:r>
              <a:rPr sz="2200" dirty="0"/>
              <a:t> s FLE</a:t>
            </a:r>
          </a:p>
          <a:p>
            <a:pPr marL="368934" indent="-368934" defTabSz="484886">
              <a:lnSpc>
                <a:spcPct val="100000"/>
              </a:lnSpc>
              <a:spcBef>
                <a:spcPts val="3400"/>
              </a:spcBef>
              <a:defRPr sz="2656"/>
            </a:pPr>
            <a:r>
              <a:rPr sz="2200" dirty="0" err="1"/>
              <a:t>Wisconsinský</a:t>
            </a:r>
            <a:r>
              <a:rPr sz="2200" dirty="0"/>
              <a:t> test </a:t>
            </a:r>
            <a:r>
              <a:rPr sz="2200" dirty="0" err="1"/>
              <a:t>třídění</a:t>
            </a:r>
            <a:r>
              <a:rPr sz="2200" dirty="0"/>
              <a:t> </a:t>
            </a:r>
            <a:r>
              <a:rPr sz="2200" dirty="0" err="1"/>
              <a:t>karet</a:t>
            </a:r>
            <a:r>
              <a:rPr sz="2200" dirty="0"/>
              <a:t>, Test </a:t>
            </a:r>
            <a:r>
              <a:rPr sz="2200" dirty="0" err="1"/>
              <a:t>Londýnské</a:t>
            </a:r>
            <a:r>
              <a:rPr sz="2200" dirty="0"/>
              <a:t> </a:t>
            </a:r>
            <a:r>
              <a:rPr sz="2200" dirty="0" err="1"/>
              <a:t>věže</a:t>
            </a:r>
            <a:r>
              <a:rPr sz="2200" dirty="0"/>
              <a:t>, Stroop Test, Trail Making Test, </a:t>
            </a:r>
            <a:r>
              <a:rPr sz="2200" dirty="0" err="1"/>
              <a:t>zkoušky</a:t>
            </a:r>
            <a:r>
              <a:rPr sz="2200" dirty="0"/>
              <a:t> </a:t>
            </a:r>
            <a:r>
              <a:rPr sz="2200" dirty="0" err="1"/>
              <a:t>cílené</a:t>
            </a:r>
            <a:r>
              <a:rPr sz="2200" dirty="0"/>
              <a:t> </a:t>
            </a:r>
            <a:r>
              <a:rPr sz="2200" dirty="0" err="1"/>
              <a:t>verbální</a:t>
            </a:r>
            <a:r>
              <a:rPr sz="2200" dirty="0"/>
              <a:t> </a:t>
            </a:r>
            <a:r>
              <a:rPr sz="2200" dirty="0" err="1"/>
              <a:t>fluence</a:t>
            </a:r>
            <a:r>
              <a:rPr sz="2200" dirty="0"/>
              <a:t> (</a:t>
            </a:r>
            <a:r>
              <a:rPr sz="2200" dirty="0" err="1"/>
              <a:t>sémantické</a:t>
            </a:r>
            <a:r>
              <a:rPr sz="2200" dirty="0"/>
              <a:t>, </a:t>
            </a:r>
            <a:r>
              <a:rPr sz="2200" dirty="0" err="1"/>
              <a:t>lexikální</a:t>
            </a:r>
            <a:r>
              <a:rPr sz="2200" dirty="0"/>
              <a:t>) + </a:t>
            </a:r>
            <a:r>
              <a:rPr sz="2200" dirty="0" err="1"/>
              <a:t>zkoušky</a:t>
            </a:r>
            <a:r>
              <a:rPr sz="2200" dirty="0"/>
              <a:t> </a:t>
            </a:r>
            <a:r>
              <a:rPr sz="2200" dirty="0" err="1"/>
              <a:t>cílené</a:t>
            </a:r>
            <a:r>
              <a:rPr sz="2200" dirty="0"/>
              <a:t>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fluence</a:t>
            </a:r>
            <a:r>
              <a:rPr sz="2200" dirty="0"/>
              <a:t>, Test </a:t>
            </a:r>
            <a:r>
              <a:rPr sz="2200" dirty="0" err="1"/>
              <a:t>kognitivního</a:t>
            </a:r>
            <a:r>
              <a:rPr sz="2200" dirty="0"/>
              <a:t> </a:t>
            </a:r>
            <a:r>
              <a:rPr sz="2200" dirty="0" err="1"/>
              <a:t>odhadu</a:t>
            </a:r>
            <a:r>
              <a:rPr sz="2200" dirty="0"/>
              <a:t>, Frontal Assessment Battery </a:t>
            </a:r>
            <a:r>
              <a:rPr lang="cs-CZ" sz="2200" dirty="0" smtClean="0"/>
              <a:t>(</a:t>
            </a:r>
            <a:r>
              <a:rPr sz="2200" dirty="0" smtClean="0"/>
              <a:t>FAB</a:t>
            </a:r>
            <a:r>
              <a:rPr lang="cs-CZ" sz="2200" dirty="0" smtClean="0"/>
              <a:t>)</a:t>
            </a:r>
            <a:r>
              <a:rPr sz="2200" dirty="0" smtClean="0"/>
              <a:t>, </a:t>
            </a:r>
            <a:r>
              <a:rPr sz="2200" dirty="0"/>
              <a:t>Behavioral </a:t>
            </a:r>
            <a:r>
              <a:rPr sz="2200" dirty="0" err="1"/>
              <a:t>Dyscontrol</a:t>
            </a:r>
            <a:r>
              <a:rPr sz="2200" dirty="0"/>
              <a:t> Scale </a:t>
            </a:r>
            <a:r>
              <a:rPr lang="cs-CZ" sz="2200" dirty="0" smtClean="0"/>
              <a:t>(</a:t>
            </a:r>
            <a:r>
              <a:rPr sz="2200" dirty="0" smtClean="0"/>
              <a:t>BDS</a:t>
            </a:r>
            <a:r>
              <a:rPr lang="cs-CZ" sz="2200" smtClean="0"/>
              <a:t>)</a:t>
            </a:r>
            <a:r>
              <a:rPr sz="2200" smtClean="0"/>
              <a:t>, </a:t>
            </a:r>
            <a:r>
              <a:rPr sz="2200" dirty="0"/>
              <a:t>testy </a:t>
            </a:r>
            <a:r>
              <a:rPr sz="2200" dirty="0" err="1"/>
              <a:t>motorických</a:t>
            </a:r>
            <a:r>
              <a:rPr sz="2200" dirty="0"/>
              <a:t>, </a:t>
            </a:r>
            <a:r>
              <a:rPr sz="2200" dirty="0" err="1"/>
              <a:t>řečových</a:t>
            </a:r>
            <a:r>
              <a:rPr sz="2200" dirty="0"/>
              <a:t> a </a:t>
            </a:r>
            <a:r>
              <a:rPr sz="2200" dirty="0" err="1"/>
              <a:t>praktických</a:t>
            </a:r>
            <a:r>
              <a:rPr sz="2200" dirty="0"/>
              <a:t> </a:t>
            </a:r>
            <a:r>
              <a:rPr sz="2200" dirty="0" err="1"/>
              <a:t>schopností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Epilepsie parietálního laloku - PLE (parietal lobe epilepsy)"/>
          <p:cNvSpPr txBox="1">
            <a:spLocks noGrp="1"/>
          </p:cNvSpPr>
          <p:nvPr>
            <p:ph type="title"/>
          </p:nvPr>
        </p:nvSpPr>
        <p:spPr>
          <a:xfrm>
            <a:off x="3422274" y="518695"/>
            <a:ext cx="9070848" cy="1838973"/>
          </a:xfrm>
          <a:prstGeom prst="rect">
            <a:avLst/>
          </a:prstGeom>
        </p:spPr>
        <p:txBody>
          <a:bodyPr>
            <a:noAutofit/>
          </a:bodyPr>
          <a:lstStyle>
            <a:lvl1pPr defTabSz="473201">
              <a:defRPr sz="6480"/>
            </a:lvl1pPr>
          </a:lstStyle>
          <a:p>
            <a:r>
              <a:rPr sz="4800" dirty="0" err="1"/>
              <a:t>Epilepsie</a:t>
            </a:r>
            <a:r>
              <a:rPr sz="4800" dirty="0"/>
              <a:t> </a:t>
            </a:r>
            <a:r>
              <a:rPr sz="4800" dirty="0" err="1"/>
              <a:t>parietálního</a:t>
            </a:r>
            <a:r>
              <a:rPr sz="4800" dirty="0"/>
              <a:t> </a:t>
            </a:r>
            <a:r>
              <a:rPr sz="4800" dirty="0" err="1"/>
              <a:t>laloku</a:t>
            </a:r>
            <a:r>
              <a:rPr sz="4800" dirty="0"/>
              <a:t> - PLE </a:t>
            </a:r>
            <a:r>
              <a:rPr sz="2800" dirty="0"/>
              <a:t>(parietal lobe epilepsy)</a:t>
            </a:r>
          </a:p>
        </p:txBody>
      </p:sp>
      <p:sp>
        <p:nvSpPr>
          <p:cNvPr id="258" name="Vyskytuje se méně často, obtížné stanovení diagnózy…"/>
          <p:cNvSpPr txBox="1">
            <a:spLocks noGrp="1"/>
          </p:cNvSpPr>
          <p:nvPr>
            <p:ph type="body" idx="1"/>
          </p:nvPr>
        </p:nvSpPr>
        <p:spPr>
          <a:xfrm>
            <a:off x="630195" y="2767914"/>
            <a:ext cx="12010767" cy="6623221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v</a:t>
            </a:r>
            <a:r>
              <a:rPr sz="2200" dirty="0" err="1" smtClean="0"/>
              <a:t>yskytuje</a:t>
            </a:r>
            <a:r>
              <a:rPr sz="2200" dirty="0" smtClean="0"/>
              <a:t> </a:t>
            </a:r>
            <a:r>
              <a:rPr sz="2200" dirty="0"/>
              <a:t>se </a:t>
            </a:r>
            <a:r>
              <a:rPr sz="2200" dirty="0" err="1"/>
              <a:t>méně</a:t>
            </a:r>
            <a:r>
              <a:rPr sz="2200" dirty="0"/>
              <a:t> </a:t>
            </a:r>
            <a:r>
              <a:rPr sz="2200" dirty="0" err="1"/>
              <a:t>často</a:t>
            </a:r>
            <a:r>
              <a:rPr sz="2200" dirty="0"/>
              <a:t>, </a:t>
            </a:r>
            <a:r>
              <a:rPr sz="2200" dirty="0" err="1"/>
              <a:t>obtížné</a:t>
            </a:r>
            <a:r>
              <a:rPr sz="2200" dirty="0"/>
              <a:t> </a:t>
            </a:r>
            <a:r>
              <a:rPr sz="2200" dirty="0" err="1"/>
              <a:t>stanovení</a:t>
            </a:r>
            <a:r>
              <a:rPr sz="2200" dirty="0"/>
              <a:t> </a:t>
            </a:r>
            <a:r>
              <a:rPr sz="2200" dirty="0" err="1"/>
              <a:t>diagnózy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n</a:t>
            </a:r>
            <a:r>
              <a:rPr sz="2200" dirty="0" err="1" smtClean="0"/>
              <a:t>ižší</a:t>
            </a:r>
            <a:r>
              <a:rPr sz="2200" dirty="0" smtClean="0"/>
              <a:t> </a:t>
            </a:r>
            <a:r>
              <a:rPr sz="2200" dirty="0" err="1"/>
              <a:t>četnost</a:t>
            </a:r>
            <a:r>
              <a:rPr sz="2200" dirty="0"/>
              <a:t> </a:t>
            </a:r>
            <a:r>
              <a:rPr sz="2200" dirty="0" err="1"/>
              <a:t>výskytu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sporá</a:t>
            </a:r>
            <a:r>
              <a:rPr sz="2200" dirty="0"/>
              <a:t> </a:t>
            </a:r>
            <a:r>
              <a:rPr sz="2200" dirty="0" err="1"/>
              <a:t>záchvatová</a:t>
            </a:r>
            <a:r>
              <a:rPr sz="2200" dirty="0"/>
              <a:t> </a:t>
            </a:r>
            <a:r>
              <a:rPr sz="2200" dirty="0" err="1"/>
              <a:t>symptomatologie</a:t>
            </a:r>
            <a:r>
              <a:rPr sz="2200" dirty="0"/>
              <a:t> a </a:t>
            </a:r>
            <a:r>
              <a:rPr sz="2200" dirty="0" err="1"/>
              <a:t>rychlé</a:t>
            </a:r>
            <a:r>
              <a:rPr sz="2200" dirty="0"/>
              <a:t> </a:t>
            </a:r>
            <a:r>
              <a:rPr sz="2200" dirty="0" err="1"/>
              <a:t>šíření</a:t>
            </a:r>
            <a:r>
              <a:rPr sz="2200" dirty="0"/>
              <a:t> </a:t>
            </a:r>
            <a:r>
              <a:rPr sz="2200" dirty="0" err="1"/>
              <a:t>paroxyzmální</a:t>
            </a:r>
            <a:r>
              <a:rPr sz="2200" dirty="0"/>
              <a:t> </a:t>
            </a:r>
            <a:r>
              <a:rPr sz="2200" dirty="0" err="1"/>
              <a:t>aktivity</a:t>
            </a:r>
            <a:r>
              <a:rPr sz="2200" dirty="0"/>
              <a:t> v </a:t>
            </a:r>
            <a:r>
              <a:rPr sz="2200" dirty="0" err="1"/>
              <a:t>počátku</a:t>
            </a:r>
            <a:r>
              <a:rPr sz="2200" dirty="0"/>
              <a:t> do </a:t>
            </a:r>
            <a:r>
              <a:rPr sz="2200" dirty="0" err="1"/>
              <a:t>ostatních</a:t>
            </a:r>
            <a:r>
              <a:rPr sz="2200" dirty="0"/>
              <a:t> </a:t>
            </a:r>
            <a:r>
              <a:rPr sz="2200" dirty="0" err="1"/>
              <a:t>laloků</a:t>
            </a:r>
            <a:r>
              <a:rPr sz="2200" dirty="0"/>
              <a:t>, a to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kontalaterálně</a:t>
            </a:r>
            <a:r>
              <a:rPr sz="2200" dirty="0"/>
              <a:t> - </a:t>
            </a:r>
            <a:r>
              <a:rPr sz="2200" dirty="0" err="1"/>
              <a:t>sekundárně</a:t>
            </a:r>
            <a:r>
              <a:rPr sz="2200" dirty="0"/>
              <a:t> </a:t>
            </a:r>
            <a:r>
              <a:rPr sz="2200" dirty="0" err="1"/>
              <a:t>výrazný</a:t>
            </a:r>
            <a:r>
              <a:rPr sz="2200" dirty="0"/>
              <a:t>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kvalitu</a:t>
            </a:r>
            <a:r>
              <a:rPr sz="2200" dirty="0"/>
              <a:t> KF,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primárně</a:t>
            </a:r>
            <a:r>
              <a:rPr sz="2200" dirty="0"/>
              <a:t> s </a:t>
            </a:r>
            <a:r>
              <a:rPr sz="2200" dirty="0" err="1"/>
              <a:t>parietálními</a:t>
            </a:r>
            <a:r>
              <a:rPr sz="2200" dirty="0"/>
              <a:t> </a:t>
            </a:r>
            <a:r>
              <a:rPr sz="2200" dirty="0" err="1"/>
              <a:t>oblastmi</a:t>
            </a:r>
            <a:r>
              <a:rPr sz="2200" dirty="0"/>
              <a:t> </a:t>
            </a:r>
            <a:r>
              <a:rPr sz="2200" dirty="0" err="1"/>
              <a:t>nesouvisí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sz="2200" dirty="0"/>
              <a:t>u </a:t>
            </a:r>
            <a:r>
              <a:rPr sz="2200" dirty="0" err="1"/>
              <a:t>pac.</a:t>
            </a:r>
            <a:r>
              <a:rPr sz="2200" dirty="0"/>
              <a:t> </a:t>
            </a:r>
            <a:r>
              <a:rPr sz="2200" dirty="0" err="1"/>
              <a:t>nacházíme</a:t>
            </a:r>
            <a:r>
              <a:rPr sz="2200" dirty="0"/>
              <a:t> </a:t>
            </a:r>
            <a:r>
              <a:rPr sz="2200" dirty="0" err="1"/>
              <a:t>potíže</a:t>
            </a:r>
            <a:r>
              <a:rPr sz="2200" dirty="0"/>
              <a:t>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pozornosti</a:t>
            </a:r>
            <a:r>
              <a:rPr sz="2200" dirty="0"/>
              <a:t>, </a:t>
            </a:r>
            <a:r>
              <a:rPr sz="2200" dirty="0" err="1"/>
              <a:t>symbolických</a:t>
            </a:r>
            <a:r>
              <a:rPr sz="2200" dirty="0"/>
              <a:t> </a:t>
            </a:r>
            <a:r>
              <a:rPr sz="2200" dirty="0" err="1"/>
              <a:t>schopností</a:t>
            </a:r>
            <a:r>
              <a:rPr sz="2200" dirty="0"/>
              <a:t> (</a:t>
            </a:r>
            <a:r>
              <a:rPr sz="2200" dirty="0" err="1"/>
              <a:t>mohou</a:t>
            </a:r>
            <a:r>
              <a:rPr sz="2200" dirty="0"/>
              <a:t> </a:t>
            </a:r>
            <a:r>
              <a:rPr sz="2200" dirty="0" err="1"/>
              <a:t>vykazovat</a:t>
            </a:r>
            <a:r>
              <a:rPr sz="2200" dirty="0"/>
              <a:t> </a:t>
            </a:r>
            <a:r>
              <a:rPr sz="2200" dirty="0" err="1"/>
              <a:t>sy</a:t>
            </a:r>
            <a:r>
              <a:rPr sz="2200" dirty="0"/>
              <a:t> </a:t>
            </a:r>
            <a:r>
              <a:rPr sz="2200" dirty="0" err="1"/>
              <a:t>akalkulie</a:t>
            </a:r>
            <a:r>
              <a:rPr sz="2200" dirty="0"/>
              <a:t>, </a:t>
            </a:r>
            <a:r>
              <a:rPr sz="2200" dirty="0" err="1"/>
              <a:t>alexie</a:t>
            </a:r>
            <a:r>
              <a:rPr sz="2200" dirty="0"/>
              <a:t>, </a:t>
            </a:r>
            <a:r>
              <a:rPr sz="2200" dirty="0" err="1"/>
              <a:t>agrafie</a:t>
            </a:r>
            <a:r>
              <a:rPr sz="2200" dirty="0"/>
              <a:t>, </a:t>
            </a:r>
            <a:r>
              <a:rPr sz="2200" dirty="0" err="1"/>
              <a:t>apraxie</a:t>
            </a:r>
            <a:r>
              <a:rPr sz="2200" dirty="0"/>
              <a:t> - 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motorického</a:t>
            </a:r>
            <a:r>
              <a:rPr sz="2200" dirty="0"/>
              <a:t> </a:t>
            </a:r>
            <a:r>
              <a:rPr sz="2200" dirty="0" err="1"/>
              <a:t>sekvencování</a:t>
            </a:r>
            <a:r>
              <a:rPr sz="2200" dirty="0"/>
              <a:t>),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somatosenzorických</a:t>
            </a:r>
            <a:r>
              <a:rPr sz="2200" dirty="0"/>
              <a:t> </a:t>
            </a:r>
            <a:r>
              <a:rPr sz="2200" dirty="0" err="1"/>
              <a:t>fcí</a:t>
            </a:r>
            <a:r>
              <a:rPr sz="2200" dirty="0"/>
              <a:t> (</a:t>
            </a:r>
            <a:r>
              <a:rPr sz="2200" dirty="0" err="1"/>
              <a:t>taktilní</a:t>
            </a:r>
            <a:r>
              <a:rPr sz="2200" dirty="0"/>
              <a:t> </a:t>
            </a:r>
            <a:r>
              <a:rPr sz="2200" dirty="0" err="1"/>
              <a:t>agnózie</a:t>
            </a:r>
            <a:r>
              <a:rPr sz="2200" dirty="0"/>
              <a:t>, </a:t>
            </a:r>
            <a:r>
              <a:rPr sz="2200" dirty="0" err="1"/>
              <a:t>taktilní</a:t>
            </a:r>
            <a:r>
              <a:rPr sz="2200" dirty="0"/>
              <a:t> </a:t>
            </a:r>
            <a:r>
              <a:rPr sz="2200" dirty="0" err="1"/>
              <a:t>extinkce</a:t>
            </a:r>
            <a:r>
              <a:rPr sz="2200" dirty="0"/>
              <a:t>)</a:t>
            </a:r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a</a:t>
            </a:r>
            <a:r>
              <a:rPr sz="2200" dirty="0" err="1" smtClean="0"/>
              <a:t>lterované</a:t>
            </a:r>
            <a:r>
              <a:rPr sz="2200" dirty="0" smtClean="0"/>
              <a:t> </a:t>
            </a:r>
            <a:r>
              <a:rPr sz="2200" dirty="0" err="1"/>
              <a:t>výkony</a:t>
            </a:r>
            <a:r>
              <a:rPr sz="2200" dirty="0"/>
              <a:t>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zkouškách</a:t>
            </a:r>
            <a:r>
              <a:rPr sz="2200" dirty="0"/>
              <a:t> </a:t>
            </a:r>
            <a:r>
              <a:rPr sz="2200" dirty="0" err="1"/>
              <a:t>hodnotících</a:t>
            </a:r>
            <a:r>
              <a:rPr sz="2200" dirty="0"/>
              <a:t> </a:t>
            </a:r>
            <a:r>
              <a:rPr sz="2200" dirty="0" err="1"/>
              <a:t>orientaci</a:t>
            </a:r>
            <a:r>
              <a:rPr sz="2200" dirty="0"/>
              <a:t> v </a:t>
            </a:r>
            <a:r>
              <a:rPr sz="2200" dirty="0" err="1"/>
              <a:t>tělesnému</a:t>
            </a:r>
            <a:r>
              <a:rPr sz="2200" dirty="0"/>
              <a:t> </a:t>
            </a:r>
            <a:r>
              <a:rPr sz="2200" dirty="0" err="1"/>
              <a:t>schématu</a:t>
            </a:r>
            <a:r>
              <a:rPr sz="2200" dirty="0"/>
              <a:t> (</a:t>
            </a:r>
            <a:r>
              <a:rPr sz="2200" dirty="0" err="1"/>
              <a:t>agnózie</a:t>
            </a:r>
            <a:r>
              <a:rPr sz="2200" dirty="0"/>
              <a:t> </a:t>
            </a:r>
            <a:r>
              <a:rPr sz="2200" dirty="0" err="1"/>
              <a:t>poznávání</a:t>
            </a:r>
            <a:r>
              <a:rPr sz="2200" dirty="0"/>
              <a:t> </a:t>
            </a:r>
            <a:r>
              <a:rPr sz="2200" dirty="0" err="1"/>
              <a:t>prstů</a:t>
            </a:r>
            <a:r>
              <a:rPr sz="2200" dirty="0"/>
              <a:t>, </a:t>
            </a:r>
            <a:r>
              <a:rPr sz="2200" dirty="0" err="1" smtClean="0"/>
              <a:t>autotopagnózie</a:t>
            </a:r>
            <a:r>
              <a:rPr lang="cs-CZ" sz="2200" dirty="0" smtClean="0"/>
              <a:t> </a:t>
            </a:r>
            <a:r>
              <a:rPr sz="2200" dirty="0" smtClean="0"/>
              <a:t>-</a:t>
            </a:r>
            <a:r>
              <a:rPr lang="cs-CZ" sz="2200" dirty="0" smtClean="0"/>
              <a:t> </a:t>
            </a:r>
            <a:r>
              <a:rPr sz="2200" dirty="0" err="1" smtClean="0"/>
              <a:t>neschopnost</a:t>
            </a:r>
            <a:r>
              <a:rPr sz="2200" dirty="0" smtClean="0"/>
              <a:t> </a:t>
            </a:r>
            <a:r>
              <a:rPr sz="2200" dirty="0" err="1"/>
              <a:t>pojmenovat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lokalizovat</a:t>
            </a:r>
            <a:r>
              <a:rPr sz="2200" dirty="0"/>
              <a:t> </a:t>
            </a:r>
            <a:r>
              <a:rPr sz="2200" dirty="0" err="1"/>
              <a:t>části</a:t>
            </a:r>
            <a:r>
              <a:rPr sz="2200" dirty="0"/>
              <a:t> </a:t>
            </a:r>
            <a:r>
              <a:rPr sz="2200" dirty="0" err="1"/>
              <a:t>těla</a:t>
            </a:r>
            <a:r>
              <a:rPr sz="2200" dirty="0"/>
              <a:t>) a </a:t>
            </a:r>
            <a:r>
              <a:rPr sz="2200" dirty="0" err="1"/>
              <a:t>pravo-levou</a:t>
            </a:r>
            <a:r>
              <a:rPr sz="2200" dirty="0"/>
              <a:t> </a:t>
            </a:r>
            <a:r>
              <a:rPr sz="2200" dirty="0" err="1"/>
              <a:t>orientaci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v</a:t>
            </a:r>
            <a:r>
              <a:rPr sz="2200" dirty="0" err="1" smtClean="0"/>
              <a:t>zhledem</a:t>
            </a:r>
            <a:r>
              <a:rPr sz="2200" dirty="0" smtClean="0"/>
              <a:t> </a:t>
            </a:r>
            <a:r>
              <a:rPr sz="2200" dirty="0"/>
              <a:t>k </a:t>
            </a:r>
            <a:r>
              <a:rPr sz="2200" dirty="0" err="1"/>
              <a:t>fčímu</a:t>
            </a:r>
            <a:r>
              <a:rPr sz="2200" dirty="0"/>
              <a:t> </a:t>
            </a:r>
            <a:r>
              <a:rPr sz="2200" dirty="0" err="1"/>
              <a:t>propojení</a:t>
            </a:r>
            <a:r>
              <a:rPr sz="2200" dirty="0"/>
              <a:t> </a:t>
            </a:r>
            <a:r>
              <a:rPr sz="2200" dirty="0" err="1"/>
              <a:t>temporo-parieto-okcipitálních</a:t>
            </a:r>
            <a:r>
              <a:rPr sz="2200" dirty="0"/>
              <a:t> (T-P-O) </a:t>
            </a:r>
            <a:r>
              <a:rPr sz="2200" dirty="0" err="1"/>
              <a:t>oblastí</a:t>
            </a:r>
            <a:r>
              <a:rPr sz="2200" dirty="0"/>
              <a:t> -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lang="cs-CZ" sz="2200" dirty="0" smtClean="0"/>
              <a:t>              </a:t>
            </a:r>
            <a:r>
              <a:rPr sz="2200" dirty="0" err="1" smtClean="0"/>
              <a:t>i</a:t>
            </a:r>
            <a:r>
              <a:rPr sz="2200" dirty="0" smtClean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vizuomotorické</a:t>
            </a:r>
            <a:r>
              <a:rPr sz="2200" dirty="0"/>
              <a:t> a </a:t>
            </a:r>
            <a:r>
              <a:rPr sz="2200" dirty="0" err="1"/>
              <a:t>vizuospaciální</a:t>
            </a:r>
            <a:r>
              <a:rPr sz="2200" dirty="0"/>
              <a:t> </a:t>
            </a:r>
            <a:r>
              <a:rPr sz="2200" dirty="0" err="1"/>
              <a:t>schopnosti</a:t>
            </a:r>
            <a:r>
              <a:rPr sz="2200" dirty="0"/>
              <a:t> - </a:t>
            </a:r>
            <a:r>
              <a:rPr sz="2200" dirty="0" err="1"/>
              <a:t>potíže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lokalizaci</a:t>
            </a:r>
            <a:r>
              <a:rPr sz="2200" dirty="0"/>
              <a:t> </a:t>
            </a:r>
            <a:r>
              <a:rPr sz="2200" dirty="0" err="1" smtClean="0"/>
              <a:t>předmětu</a:t>
            </a:r>
            <a:r>
              <a:rPr lang="cs-CZ" sz="2200" dirty="0" smtClean="0"/>
              <a:t>                    </a:t>
            </a:r>
            <a:r>
              <a:rPr sz="2200" dirty="0" smtClean="0"/>
              <a:t> </a:t>
            </a:r>
            <a:r>
              <a:rPr sz="2200" dirty="0"/>
              <a:t>v </a:t>
            </a:r>
            <a:r>
              <a:rPr sz="2200" dirty="0" err="1"/>
              <a:t>prostoru</a:t>
            </a:r>
            <a:r>
              <a:rPr sz="2200" dirty="0"/>
              <a:t>, </a:t>
            </a:r>
            <a:r>
              <a:rPr sz="2200" dirty="0" err="1"/>
              <a:t>narušení</a:t>
            </a:r>
            <a:r>
              <a:rPr sz="2200" dirty="0"/>
              <a:t> </a:t>
            </a:r>
            <a:r>
              <a:rPr sz="2200" dirty="0" err="1"/>
              <a:t>schopnost</a:t>
            </a:r>
            <a:r>
              <a:rPr sz="2200" dirty="0"/>
              <a:t> </a:t>
            </a:r>
            <a:r>
              <a:rPr sz="2200" dirty="0" err="1"/>
              <a:t>odhadnout</a:t>
            </a:r>
            <a:r>
              <a:rPr sz="2200" dirty="0"/>
              <a:t> </a:t>
            </a:r>
            <a:r>
              <a:rPr sz="2200" dirty="0" err="1"/>
              <a:t>vzdálenost</a:t>
            </a:r>
            <a:r>
              <a:rPr sz="2200" dirty="0"/>
              <a:t> a </a:t>
            </a:r>
            <a:r>
              <a:rPr sz="2200" dirty="0" err="1"/>
              <a:t>směr</a:t>
            </a:r>
            <a:r>
              <a:rPr sz="2200" dirty="0"/>
              <a:t>, </a:t>
            </a:r>
            <a:r>
              <a:rPr sz="2200" dirty="0" err="1"/>
              <a:t>topografická</a:t>
            </a:r>
            <a:r>
              <a:rPr sz="2200" dirty="0"/>
              <a:t> </a:t>
            </a:r>
            <a:r>
              <a:rPr sz="2200" dirty="0" err="1"/>
              <a:t>paměť</a:t>
            </a:r>
            <a:r>
              <a:rPr sz="2200" dirty="0"/>
              <a:t>, </a:t>
            </a:r>
            <a:r>
              <a:rPr sz="2200" dirty="0" err="1"/>
              <a:t>schopnost</a:t>
            </a:r>
            <a:r>
              <a:rPr sz="2200" dirty="0"/>
              <a:t> </a:t>
            </a:r>
            <a:r>
              <a:rPr sz="2200" dirty="0" err="1"/>
              <a:t>kopírovat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kreslit</a:t>
            </a:r>
            <a:r>
              <a:rPr sz="2200" dirty="0"/>
              <a:t> </a:t>
            </a:r>
            <a:r>
              <a:rPr sz="2200" dirty="0" err="1"/>
              <a:t>komplexnější</a:t>
            </a:r>
            <a:r>
              <a:rPr sz="2200" dirty="0"/>
              <a:t> </a:t>
            </a:r>
            <a:r>
              <a:rPr sz="2200" dirty="0" err="1"/>
              <a:t>obrazce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u pac. s PLE specifické syndromy…"/>
          <p:cNvSpPr txBox="1">
            <a:spLocks noGrp="1"/>
          </p:cNvSpPr>
          <p:nvPr>
            <p:ph type="body" idx="1"/>
          </p:nvPr>
        </p:nvSpPr>
        <p:spPr>
          <a:xfrm>
            <a:off x="952500" y="1714845"/>
            <a:ext cx="110998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2275" indent="-422275" defTabSz="554990">
              <a:lnSpc>
                <a:spcPct val="100000"/>
              </a:lnSpc>
              <a:spcBef>
                <a:spcPts val="3900"/>
              </a:spcBef>
              <a:defRPr sz="3040"/>
            </a:pPr>
            <a:r>
              <a:rPr sz="2200" dirty="0"/>
              <a:t>u </a:t>
            </a:r>
            <a:r>
              <a:rPr sz="2200" dirty="0" err="1"/>
              <a:t>pac.</a:t>
            </a:r>
            <a:r>
              <a:rPr sz="2200" dirty="0"/>
              <a:t> s PLE </a:t>
            </a:r>
            <a:r>
              <a:rPr sz="2200" dirty="0" err="1"/>
              <a:t>specifické</a:t>
            </a:r>
            <a:r>
              <a:rPr sz="2200" dirty="0"/>
              <a:t> </a:t>
            </a:r>
            <a:r>
              <a:rPr sz="2200" dirty="0" err="1"/>
              <a:t>syndromy</a:t>
            </a:r>
            <a:endParaRPr sz="2200" dirty="0"/>
          </a:p>
          <a:p>
            <a:pPr marL="422275" indent="-422275" defTabSz="554990">
              <a:lnSpc>
                <a:spcPct val="100000"/>
              </a:lnSpc>
              <a:spcBef>
                <a:spcPts val="3900"/>
              </a:spcBef>
              <a:defRPr sz="3040"/>
            </a:pPr>
            <a:r>
              <a:rPr sz="2200" b="1" dirty="0"/>
              <a:t>1. </a:t>
            </a:r>
            <a:r>
              <a:rPr sz="2200" b="1" dirty="0" err="1"/>
              <a:t>Gerstmanův</a:t>
            </a:r>
            <a:r>
              <a:rPr sz="2200" b="1" dirty="0"/>
              <a:t> </a:t>
            </a:r>
            <a:r>
              <a:rPr sz="2200" dirty="0"/>
              <a:t>- v </a:t>
            </a:r>
            <a:r>
              <a:rPr sz="2200" dirty="0" err="1"/>
              <a:t>důsledku</a:t>
            </a:r>
            <a:r>
              <a:rPr sz="2200" dirty="0"/>
              <a:t> </a:t>
            </a:r>
            <a:r>
              <a:rPr sz="2200" dirty="0" err="1"/>
              <a:t>lézí</a:t>
            </a:r>
            <a:r>
              <a:rPr sz="2200" dirty="0"/>
              <a:t> </a:t>
            </a:r>
            <a:r>
              <a:rPr sz="2200" dirty="0" err="1"/>
              <a:t>angulárního</a:t>
            </a:r>
            <a:r>
              <a:rPr sz="2200" dirty="0"/>
              <a:t> </a:t>
            </a:r>
            <a:r>
              <a:rPr sz="2200" dirty="0" err="1"/>
              <a:t>gyru</a:t>
            </a:r>
            <a:r>
              <a:rPr sz="2200" dirty="0"/>
              <a:t> </a:t>
            </a:r>
            <a:r>
              <a:rPr sz="2200" dirty="0" err="1"/>
              <a:t>dominantní</a:t>
            </a:r>
            <a:r>
              <a:rPr sz="2200" dirty="0"/>
              <a:t> </a:t>
            </a:r>
            <a:r>
              <a:rPr sz="2200" dirty="0" err="1"/>
              <a:t>hemisféry</a:t>
            </a:r>
            <a:endParaRPr sz="2200" dirty="0"/>
          </a:p>
          <a:p>
            <a:pPr marL="1072505" lvl="1" indent="-422275" defTabSz="554990">
              <a:lnSpc>
                <a:spcPct val="100000"/>
              </a:lnSpc>
              <a:spcBef>
                <a:spcPts val="3900"/>
              </a:spcBef>
              <a:defRPr sz="3040"/>
            </a:pPr>
            <a:r>
              <a:rPr sz="1915" dirty="0" err="1"/>
              <a:t>agnózie</a:t>
            </a:r>
            <a:r>
              <a:rPr sz="1915" dirty="0"/>
              <a:t> </a:t>
            </a:r>
            <a:r>
              <a:rPr sz="1915" dirty="0" err="1"/>
              <a:t>prstů</a:t>
            </a:r>
            <a:r>
              <a:rPr sz="1915" dirty="0"/>
              <a:t>, </a:t>
            </a:r>
            <a:r>
              <a:rPr sz="1915" dirty="0" err="1"/>
              <a:t>prostá</a:t>
            </a:r>
            <a:r>
              <a:rPr sz="1915" dirty="0"/>
              <a:t> </a:t>
            </a:r>
            <a:r>
              <a:rPr sz="1915" dirty="0" err="1"/>
              <a:t>agrafie</a:t>
            </a:r>
            <a:r>
              <a:rPr sz="1915" dirty="0"/>
              <a:t> (</a:t>
            </a:r>
            <a:r>
              <a:rPr sz="1915" dirty="0" err="1"/>
              <a:t>agrafie</a:t>
            </a:r>
            <a:r>
              <a:rPr sz="1915" dirty="0"/>
              <a:t> bez </a:t>
            </a:r>
            <a:r>
              <a:rPr sz="1915" dirty="0" err="1"/>
              <a:t>alexie</a:t>
            </a:r>
            <a:r>
              <a:rPr sz="1915" dirty="0"/>
              <a:t>), </a:t>
            </a:r>
            <a:r>
              <a:rPr sz="1915" dirty="0" err="1"/>
              <a:t>porucha</a:t>
            </a:r>
            <a:r>
              <a:rPr sz="1915" dirty="0"/>
              <a:t> </a:t>
            </a:r>
            <a:r>
              <a:rPr sz="1915" dirty="0" err="1"/>
              <a:t>pravo-levé</a:t>
            </a:r>
            <a:r>
              <a:rPr sz="1915" dirty="0"/>
              <a:t> </a:t>
            </a:r>
            <a:r>
              <a:rPr sz="1915" dirty="0" err="1"/>
              <a:t>orientace</a:t>
            </a:r>
            <a:r>
              <a:rPr sz="1915" dirty="0"/>
              <a:t>, </a:t>
            </a:r>
            <a:r>
              <a:rPr sz="1915" dirty="0" err="1"/>
              <a:t>akalkulie</a:t>
            </a:r>
            <a:endParaRPr sz="1915" dirty="0"/>
          </a:p>
          <a:p>
            <a:pPr marL="422275" indent="-422275" defTabSz="554990">
              <a:lnSpc>
                <a:spcPct val="100000"/>
              </a:lnSpc>
              <a:spcBef>
                <a:spcPts val="3900"/>
              </a:spcBef>
              <a:defRPr sz="3040"/>
            </a:pPr>
            <a:r>
              <a:rPr sz="2200" b="1" dirty="0"/>
              <a:t>2. Neglect </a:t>
            </a:r>
            <a:r>
              <a:rPr sz="2200" dirty="0"/>
              <a:t>- </a:t>
            </a:r>
            <a:r>
              <a:rPr sz="2200" dirty="0" err="1"/>
              <a:t>vzniká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lézích</a:t>
            </a:r>
            <a:r>
              <a:rPr sz="2200" dirty="0"/>
              <a:t> </a:t>
            </a:r>
            <a:r>
              <a:rPr sz="2200" dirty="0" err="1"/>
              <a:t>nedominantního</a:t>
            </a:r>
            <a:r>
              <a:rPr sz="2200" dirty="0"/>
              <a:t> </a:t>
            </a:r>
            <a:r>
              <a:rPr sz="2200" dirty="0" err="1"/>
              <a:t>parietálního</a:t>
            </a:r>
            <a:r>
              <a:rPr sz="2200" dirty="0"/>
              <a:t>, </a:t>
            </a:r>
            <a:r>
              <a:rPr sz="2200" dirty="0" err="1"/>
              <a:t>vzácně</a:t>
            </a:r>
            <a:r>
              <a:rPr sz="2200" dirty="0"/>
              <a:t> FL</a:t>
            </a:r>
          </a:p>
          <a:p>
            <a:pPr marL="1072505" lvl="1" indent="-422275" defTabSz="554990">
              <a:lnSpc>
                <a:spcPct val="100000"/>
              </a:lnSpc>
              <a:spcBef>
                <a:spcPts val="3900"/>
              </a:spcBef>
              <a:defRPr sz="3040"/>
            </a:pPr>
            <a:r>
              <a:rPr sz="1915" dirty="0" err="1"/>
              <a:t>porucha</a:t>
            </a:r>
            <a:r>
              <a:rPr sz="1915" dirty="0"/>
              <a:t> </a:t>
            </a:r>
            <a:r>
              <a:rPr sz="1915" dirty="0" err="1"/>
              <a:t>pozornosti</a:t>
            </a:r>
            <a:r>
              <a:rPr sz="1915" dirty="0"/>
              <a:t> pro </a:t>
            </a:r>
            <a:r>
              <a:rPr sz="1915" dirty="0" err="1"/>
              <a:t>kontralaterální</a:t>
            </a:r>
            <a:r>
              <a:rPr sz="1915" dirty="0"/>
              <a:t> </a:t>
            </a:r>
            <a:r>
              <a:rPr sz="1915" dirty="0" err="1"/>
              <a:t>polovinu</a:t>
            </a:r>
            <a:r>
              <a:rPr sz="1915" dirty="0"/>
              <a:t> </a:t>
            </a:r>
            <a:r>
              <a:rPr sz="1915" dirty="0" err="1"/>
              <a:t>prostoru</a:t>
            </a:r>
            <a:r>
              <a:rPr sz="1915" dirty="0"/>
              <a:t> bez </a:t>
            </a:r>
            <a:r>
              <a:rPr sz="1915" dirty="0" err="1"/>
              <a:t>ohledu</a:t>
            </a:r>
            <a:r>
              <a:rPr sz="1915" dirty="0"/>
              <a:t> </a:t>
            </a:r>
            <a:r>
              <a:rPr sz="1915" dirty="0" err="1"/>
              <a:t>na</a:t>
            </a:r>
            <a:r>
              <a:rPr sz="1915" dirty="0"/>
              <a:t> </a:t>
            </a:r>
            <a:r>
              <a:rPr sz="1915" dirty="0" err="1"/>
              <a:t>modalitu</a:t>
            </a:r>
            <a:r>
              <a:rPr sz="1915" dirty="0"/>
              <a:t> </a:t>
            </a:r>
            <a:r>
              <a:rPr sz="1915" dirty="0" err="1"/>
              <a:t>podnětu</a:t>
            </a:r>
            <a:r>
              <a:rPr sz="1915" dirty="0"/>
              <a:t>, </a:t>
            </a:r>
            <a:r>
              <a:rPr sz="1915" dirty="0" err="1" smtClean="0"/>
              <a:t>extin</a:t>
            </a:r>
            <a:r>
              <a:rPr lang="cs-CZ" sz="1915" dirty="0" err="1" smtClean="0"/>
              <a:t>kce</a:t>
            </a:r>
            <a:r>
              <a:rPr sz="1915" dirty="0" smtClean="0"/>
              <a:t> </a:t>
            </a:r>
            <a:r>
              <a:rPr sz="1915" dirty="0"/>
              <a:t>(</a:t>
            </a:r>
            <a:r>
              <a:rPr sz="1915" dirty="0" err="1"/>
              <a:t>taktilní</a:t>
            </a:r>
            <a:r>
              <a:rPr sz="1915" dirty="0"/>
              <a:t> a </a:t>
            </a:r>
            <a:r>
              <a:rPr sz="1915" dirty="0" err="1"/>
              <a:t>zraková</a:t>
            </a:r>
            <a:r>
              <a:rPr sz="1915" dirty="0"/>
              <a:t>), </a:t>
            </a:r>
            <a:r>
              <a:rPr sz="1915" dirty="0" err="1"/>
              <a:t>anozognózie</a:t>
            </a:r>
            <a:r>
              <a:rPr sz="1915" dirty="0"/>
              <a:t> (</a:t>
            </a:r>
            <a:r>
              <a:rPr sz="1915" dirty="0" err="1"/>
              <a:t>popírání</a:t>
            </a:r>
            <a:r>
              <a:rPr sz="1915" dirty="0"/>
              <a:t> </a:t>
            </a:r>
            <a:r>
              <a:rPr sz="1915" dirty="0" err="1"/>
              <a:t>deficitu</a:t>
            </a:r>
            <a:r>
              <a:rPr sz="1915" dirty="0"/>
              <a:t>), </a:t>
            </a:r>
            <a:r>
              <a:rPr sz="1915" dirty="0" err="1"/>
              <a:t>anozodiaforie</a:t>
            </a:r>
            <a:r>
              <a:rPr sz="1915" dirty="0"/>
              <a:t> (</a:t>
            </a:r>
            <a:r>
              <a:rPr sz="1915" dirty="0" err="1"/>
              <a:t>lhostejnost</a:t>
            </a:r>
            <a:r>
              <a:rPr sz="1915" dirty="0"/>
              <a:t> </a:t>
            </a:r>
            <a:r>
              <a:rPr sz="1915" dirty="0" err="1"/>
              <a:t>vůči</a:t>
            </a:r>
            <a:r>
              <a:rPr sz="1915" dirty="0"/>
              <a:t> </a:t>
            </a:r>
            <a:r>
              <a:rPr sz="1915" dirty="0" err="1"/>
              <a:t>vnímané</a:t>
            </a:r>
            <a:r>
              <a:rPr sz="1915" dirty="0"/>
              <a:t> </a:t>
            </a:r>
            <a:r>
              <a:rPr sz="1915" dirty="0" err="1"/>
              <a:t>poruše</a:t>
            </a:r>
            <a:r>
              <a:rPr sz="1915" dirty="0"/>
              <a:t> </a:t>
            </a:r>
            <a:r>
              <a:rPr sz="1915" dirty="0" err="1"/>
              <a:t>funkcí</a:t>
            </a:r>
            <a:r>
              <a:rPr sz="1915" dirty="0"/>
              <a:t>), </a:t>
            </a:r>
            <a:r>
              <a:rPr sz="1915" dirty="0" smtClean="0"/>
              <a:t>hemi</a:t>
            </a:r>
            <a:r>
              <a:rPr lang="cs-CZ" sz="1915" dirty="0" smtClean="0"/>
              <a:t> </a:t>
            </a:r>
            <a:r>
              <a:rPr sz="1915" dirty="0" err="1" smtClean="0"/>
              <a:t>akineze</a:t>
            </a:r>
            <a:endParaRPr sz="1915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NPS vyšetření"/>
          <p:cNvSpPr txBox="1">
            <a:spLocks noGrp="1"/>
          </p:cNvSpPr>
          <p:nvPr>
            <p:ph type="title"/>
          </p:nvPr>
        </p:nvSpPr>
        <p:spPr>
          <a:xfrm>
            <a:off x="3088640" y="580479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NPS </a:t>
            </a:r>
            <a:r>
              <a:rPr sz="4800" dirty="0" err="1"/>
              <a:t>vyšetření</a:t>
            </a:r>
            <a:endParaRPr sz="4800" dirty="0"/>
          </a:p>
        </p:txBody>
      </p:sp>
      <p:sp>
        <p:nvSpPr>
          <p:cNvPr id="263" name="Zkoušky symbolických schopností - nespecifické zkoušky nebo subtesty z komplexních baterií hodnotících kvalitu řečových fcí a afázií…"/>
          <p:cNvSpPr txBox="1">
            <a:spLocks noGrp="1"/>
          </p:cNvSpPr>
          <p:nvPr>
            <p:ph type="body" idx="1"/>
          </p:nvPr>
        </p:nvSpPr>
        <p:spPr>
          <a:xfrm>
            <a:off x="845312" y="3133509"/>
            <a:ext cx="11314176" cy="578713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b="1" dirty="0" err="1" smtClean="0"/>
              <a:t>z</a:t>
            </a:r>
            <a:r>
              <a:rPr sz="2400" b="1" dirty="0" err="1" smtClean="0"/>
              <a:t>koušky</a:t>
            </a:r>
            <a:r>
              <a:rPr sz="2400" b="1" dirty="0" smtClean="0"/>
              <a:t> </a:t>
            </a:r>
            <a:r>
              <a:rPr sz="2400" b="1" dirty="0" err="1"/>
              <a:t>symbolických</a:t>
            </a:r>
            <a:r>
              <a:rPr sz="2400" b="1" dirty="0"/>
              <a:t> </a:t>
            </a:r>
            <a:r>
              <a:rPr sz="2400" b="1" dirty="0" err="1"/>
              <a:t>schopností</a:t>
            </a:r>
            <a:r>
              <a:rPr sz="2400" b="1" dirty="0"/>
              <a:t> </a:t>
            </a:r>
            <a:r>
              <a:rPr sz="2400" dirty="0"/>
              <a:t>- </a:t>
            </a:r>
            <a:r>
              <a:rPr sz="2400" dirty="0" err="1"/>
              <a:t>nespecifické</a:t>
            </a:r>
            <a:r>
              <a:rPr sz="2400" dirty="0"/>
              <a:t> </a:t>
            </a:r>
            <a:r>
              <a:rPr sz="2400" dirty="0" err="1"/>
              <a:t>zkoušky</a:t>
            </a:r>
            <a:r>
              <a:rPr sz="2400" dirty="0"/>
              <a:t> </a:t>
            </a:r>
            <a:r>
              <a:rPr sz="2400" dirty="0" err="1"/>
              <a:t>nebo</a:t>
            </a:r>
            <a:r>
              <a:rPr sz="2400" dirty="0"/>
              <a:t> </a:t>
            </a:r>
            <a:r>
              <a:rPr sz="2400" dirty="0" err="1"/>
              <a:t>subtesty</a:t>
            </a:r>
            <a:r>
              <a:rPr sz="2400" dirty="0"/>
              <a:t> </a:t>
            </a:r>
            <a:r>
              <a:rPr lang="cs-CZ" sz="2400" dirty="0" smtClean="0"/>
              <a:t>                         </a:t>
            </a:r>
            <a:r>
              <a:rPr sz="2400" dirty="0" smtClean="0"/>
              <a:t>z </a:t>
            </a:r>
            <a:r>
              <a:rPr sz="2400" dirty="0" err="1"/>
              <a:t>komplexních</a:t>
            </a:r>
            <a:r>
              <a:rPr sz="2400" dirty="0"/>
              <a:t> </a:t>
            </a:r>
            <a:r>
              <a:rPr sz="2400" dirty="0" err="1"/>
              <a:t>baterií</a:t>
            </a:r>
            <a:r>
              <a:rPr sz="2400" dirty="0"/>
              <a:t> </a:t>
            </a:r>
            <a:r>
              <a:rPr sz="2400" dirty="0" err="1"/>
              <a:t>hodnotících</a:t>
            </a:r>
            <a:r>
              <a:rPr sz="2400" dirty="0"/>
              <a:t> </a:t>
            </a:r>
            <a:r>
              <a:rPr sz="2400" dirty="0" err="1"/>
              <a:t>kvalitu</a:t>
            </a:r>
            <a:r>
              <a:rPr sz="2400" dirty="0"/>
              <a:t> </a:t>
            </a:r>
            <a:r>
              <a:rPr sz="2400" dirty="0" err="1"/>
              <a:t>řečových</a:t>
            </a:r>
            <a:r>
              <a:rPr sz="2400" dirty="0"/>
              <a:t> </a:t>
            </a:r>
            <a:r>
              <a:rPr sz="2400" dirty="0" err="1"/>
              <a:t>fcí</a:t>
            </a:r>
            <a:r>
              <a:rPr sz="2400" dirty="0"/>
              <a:t> a </a:t>
            </a:r>
            <a:r>
              <a:rPr sz="2400" dirty="0" err="1"/>
              <a:t>afázií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cs-CZ" sz="2400" b="1" dirty="0" smtClean="0"/>
              <a:t>t</a:t>
            </a:r>
            <a:r>
              <a:rPr sz="2400" b="1" dirty="0" err="1" smtClean="0"/>
              <a:t>esty</a:t>
            </a:r>
            <a:r>
              <a:rPr sz="2400" b="1" dirty="0" smtClean="0"/>
              <a:t> </a:t>
            </a:r>
            <a:r>
              <a:rPr sz="2400" b="1" dirty="0" err="1"/>
              <a:t>konstrukčně-praktických</a:t>
            </a:r>
            <a:r>
              <a:rPr sz="2400" b="1" dirty="0"/>
              <a:t> a </a:t>
            </a:r>
            <a:r>
              <a:rPr sz="2400" b="1" dirty="0" err="1"/>
              <a:t>vizuospaciálních</a:t>
            </a:r>
            <a:r>
              <a:rPr sz="2400" b="1" dirty="0"/>
              <a:t> </a:t>
            </a:r>
            <a:r>
              <a:rPr sz="2400" b="1" dirty="0" err="1"/>
              <a:t>schopností</a:t>
            </a:r>
            <a:r>
              <a:rPr sz="2400" b="1" dirty="0"/>
              <a:t> </a:t>
            </a:r>
            <a:r>
              <a:rPr sz="2400" dirty="0"/>
              <a:t>- Test </a:t>
            </a:r>
            <a:r>
              <a:rPr sz="2400" dirty="0" err="1"/>
              <a:t>kresby</a:t>
            </a:r>
            <a:r>
              <a:rPr sz="2400" dirty="0"/>
              <a:t> </a:t>
            </a:r>
            <a:r>
              <a:rPr sz="2400" dirty="0" err="1"/>
              <a:t>hodin</a:t>
            </a:r>
            <a:r>
              <a:rPr sz="2400" dirty="0"/>
              <a:t> - kola, </a:t>
            </a:r>
            <a:r>
              <a:rPr sz="2400" dirty="0" err="1"/>
              <a:t>domu</a:t>
            </a:r>
            <a:r>
              <a:rPr sz="2400" dirty="0"/>
              <a:t>, </a:t>
            </a:r>
            <a:r>
              <a:rPr sz="2400" dirty="0" err="1"/>
              <a:t>květiny</a:t>
            </a:r>
            <a:r>
              <a:rPr sz="2400" dirty="0"/>
              <a:t>; ROCFT; BVRT; Bender-Gestalt Test; </a:t>
            </a:r>
            <a:r>
              <a:rPr sz="2400" dirty="0" err="1"/>
              <a:t>Kostky</a:t>
            </a:r>
            <a:r>
              <a:rPr sz="2400" dirty="0"/>
              <a:t> z WAIS-III</a:t>
            </a:r>
          </a:p>
          <a:p>
            <a:pPr>
              <a:lnSpc>
                <a:spcPct val="100000"/>
              </a:lnSpc>
            </a:pPr>
            <a:r>
              <a:rPr lang="cs-CZ" sz="2400" b="1" dirty="0" smtClean="0"/>
              <a:t>t</a:t>
            </a:r>
            <a:r>
              <a:rPr sz="2400" b="1" dirty="0" err="1" smtClean="0"/>
              <a:t>esty</a:t>
            </a:r>
            <a:r>
              <a:rPr sz="2400" b="1" dirty="0" smtClean="0"/>
              <a:t> </a:t>
            </a:r>
            <a:r>
              <a:rPr sz="2400" b="1" dirty="0" err="1"/>
              <a:t>taktilní</a:t>
            </a:r>
            <a:r>
              <a:rPr sz="2400" b="1" dirty="0"/>
              <a:t> </a:t>
            </a:r>
            <a:r>
              <a:rPr sz="2400" b="1" dirty="0" err="1"/>
              <a:t>percepce</a:t>
            </a:r>
            <a:r>
              <a:rPr sz="2400" b="1" dirty="0"/>
              <a:t>, </a:t>
            </a:r>
            <a:r>
              <a:rPr sz="2400" b="1" dirty="0" err="1"/>
              <a:t>motoriky</a:t>
            </a:r>
            <a:r>
              <a:rPr sz="2400" b="1" dirty="0"/>
              <a:t> a </a:t>
            </a:r>
            <a:r>
              <a:rPr sz="2400" b="1" dirty="0" err="1"/>
              <a:t>praxe</a:t>
            </a:r>
            <a:r>
              <a:rPr sz="2400" b="1" dirty="0"/>
              <a:t> </a:t>
            </a:r>
            <a:r>
              <a:rPr sz="2400" dirty="0"/>
              <a:t>- </a:t>
            </a:r>
            <a:r>
              <a:rPr sz="2400" dirty="0" err="1"/>
              <a:t>nestandardní</a:t>
            </a:r>
            <a:r>
              <a:rPr sz="2400" dirty="0"/>
              <a:t> </a:t>
            </a:r>
            <a:r>
              <a:rPr sz="2400" dirty="0" err="1"/>
              <a:t>zkoušky</a:t>
            </a:r>
            <a:r>
              <a:rPr sz="2400" dirty="0"/>
              <a:t>; Testy </a:t>
            </a:r>
            <a:r>
              <a:rPr sz="2400" dirty="0" err="1"/>
              <a:t>apraxií</a:t>
            </a:r>
            <a:r>
              <a:rPr sz="2400" dirty="0"/>
              <a:t>; Finger Tapping Test; </a:t>
            </a:r>
            <a:r>
              <a:rPr sz="2400" dirty="0" smtClean="0"/>
              <a:t>Han</a:t>
            </a:r>
            <a:r>
              <a:rPr lang="cs-CZ" sz="2400" smtClean="0"/>
              <a:t>d</a:t>
            </a:r>
            <a:r>
              <a:rPr sz="2400" smtClean="0"/>
              <a:t> </a:t>
            </a:r>
            <a:r>
              <a:rPr sz="2400" dirty="0" err="1"/>
              <a:t>Dynamometr</a:t>
            </a:r>
            <a:r>
              <a:rPr sz="2400" dirty="0"/>
              <a:t>; Tactile Form Perception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Základní medicínské informace"/>
          <p:cNvSpPr txBox="1">
            <a:spLocks noGrp="1"/>
          </p:cNvSpPr>
          <p:nvPr>
            <p:ph type="title"/>
          </p:nvPr>
        </p:nvSpPr>
        <p:spPr>
          <a:xfrm>
            <a:off x="3175139" y="691690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4800" dirty="0" err="1"/>
              <a:t>Základní</a:t>
            </a:r>
            <a:r>
              <a:rPr sz="4800" dirty="0"/>
              <a:t> </a:t>
            </a:r>
            <a:r>
              <a:rPr sz="4800" dirty="0" err="1"/>
              <a:t>medicínské</a:t>
            </a:r>
            <a:r>
              <a:rPr sz="4800" dirty="0"/>
              <a:t> </a:t>
            </a:r>
            <a:r>
              <a:rPr sz="4800" dirty="0" err="1"/>
              <a:t>informace</a:t>
            </a:r>
            <a:endParaRPr sz="4800" dirty="0"/>
          </a:p>
        </p:txBody>
      </p:sp>
      <p:sp>
        <p:nvSpPr>
          <p:cNvPr id="219" name="Jedno z nejčastějších neurologických onemocnění; cca 50 mil. lidí na celém světě…"/>
          <p:cNvSpPr txBox="1">
            <a:spLocks noGrp="1"/>
          </p:cNvSpPr>
          <p:nvPr>
            <p:ph type="body" idx="1"/>
          </p:nvPr>
        </p:nvSpPr>
        <p:spPr>
          <a:xfrm>
            <a:off x="617838" y="2792627"/>
            <a:ext cx="11961340" cy="65490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err="1" smtClean="0"/>
              <a:t>j</a:t>
            </a:r>
            <a:r>
              <a:rPr sz="2200" dirty="0" err="1" smtClean="0"/>
              <a:t>edno</a:t>
            </a:r>
            <a:r>
              <a:rPr sz="2200" dirty="0" smtClean="0"/>
              <a:t> </a:t>
            </a:r>
            <a:r>
              <a:rPr sz="2200" dirty="0"/>
              <a:t>z </a:t>
            </a:r>
            <a:r>
              <a:rPr sz="2200" dirty="0" err="1"/>
              <a:t>nejčastějších</a:t>
            </a:r>
            <a:r>
              <a:rPr sz="2200" dirty="0"/>
              <a:t> </a:t>
            </a:r>
            <a:r>
              <a:rPr sz="2200" dirty="0" err="1"/>
              <a:t>neurologických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; </a:t>
            </a:r>
            <a:r>
              <a:rPr sz="2200" dirty="0" err="1"/>
              <a:t>cca</a:t>
            </a:r>
            <a:r>
              <a:rPr sz="2200" dirty="0"/>
              <a:t> 50 mil. </a:t>
            </a:r>
            <a:r>
              <a:rPr sz="2200" dirty="0" err="1"/>
              <a:t>lidí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celém</a:t>
            </a:r>
            <a:r>
              <a:rPr sz="2200" dirty="0"/>
              <a:t> </a:t>
            </a:r>
            <a:r>
              <a:rPr sz="2200" dirty="0" err="1"/>
              <a:t>světě</a:t>
            </a:r>
            <a:endParaRPr sz="2200" dirty="0"/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smtClean="0"/>
              <a:t>p</a:t>
            </a:r>
            <a:r>
              <a:rPr sz="2200" dirty="0" err="1" smtClean="0"/>
              <a:t>revalence</a:t>
            </a:r>
            <a:r>
              <a:rPr sz="2200" dirty="0" smtClean="0"/>
              <a:t> </a:t>
            </a:r>
            <a:r>
              <a:rPr sz="2200" dirty="0"/>
              <a:t>0.4-1%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vyspělých</a:t>
            </a:r>
            <a:r>
              <a:rPr sz="2200" dirty="0"/>
              <a:t> </a:t>
            </a:r>
            <a:r>
              <a:rPr sz="2200" dirty="0" err="1"/>
              <a:t>zemích</a:t>
            </a:r>
            <a:r>
              <a:rPr sz="2200" dirty="0"/>
              <a:t>, v </a:t>
            </a:r>
            <a:r>
              <a:rPr sz="2200" dirty="0" err="1"/>
              <a:t>rozvojových</a:t>
            </a:r>
            <a:r>
              <a:rPr sz="2200" dirty="0"/>
              <a:t> </a:t>
            </a:r>
            <a:r>
              <a:rPr sz="2200" dirty="0" err="1"/>
              <a:t>až</a:t>
            </a:r>
            <a:r>
              <a:rPr sz="2200" dirty="0"/>
              <a:t> </a:t>
            </a:r>
            <a:r>
              <a:rPr sz="2200" dirty="0" err="1"/>
              <a:t>dvojnásobek</a:t>
            </a:r>
            <a:endParaRPr sz="2200" dirty="0"/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smtClean="0"/>
              <a:t>i</a:t>
            </a:r>
            <a:r>
              <a:rPr sz="2200" dirty="0" err="1" smtClean="0"/>
              <a:t>ncidence</a:t>
            </a:r>
            <a:r>
              <a:rPr sz="2200" dirty="0" smtClean="0"/>
              <a:t> </a:t>
            </a:r>
            <a:r>
              <a:rPr sz="2200" dirty="0"/>
              <a:t>24-53/100000 </a:t>
            </a:r>
            <a:r>
              <a:rPr sz="2200" dirty="0" err="1"/>
              <a:t>jedinců</a:t>
            </a:r>
            <a:r>
              <a:rPr sz="2200" dirty="0"/>
              <a:t> </a:t>
            </a:r>
            <a:r>
              <a:rPr sz="2200" dirty="0" err="1"/>
              <a:t>za</a:t>
            </a:r>
            <a:r>
              <a:rPr sz="2200" dirty="0"/>
              <a:t> </a:t>
            </a:r>
            <a:r>
              <a:rPr sz="2200" dirty="0" err="1"/>
              <a:t>rok</a:t>
            </a:r>
            <a:r>
              <a:rPr sz="2200" dirty="0"/>
              <a:t>, v </a:t>
            </a:r>
            <a:r>
              <a:rPr sz="2200" dirty="0" err="1"/>
              <a:t>rozvojových</a:t>
            </a:r>
            <a:r>
              <a:rPr sz="2200" dirty="0"/>
              <a:t> </a:t>
            </a:r>
            <a:r>
              <a:rPr sz="2200" dirty="0" err="1"/>
              <a:t>zemích</a:t>
            </a:r>
            <a:r>
              <a:rPr sz="2200" dirty="0"/>
              <a:t> 3x</a:t>
            </a:r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/>
              <a:t>ČR </a:t>
            </a:r>
            <a:r>
              <a:rPr sz="2200" dirty="0" err="1"/>
              <a:t>více</a:t>
            </a:r>
            <a:r>
              <a:rPr sz="2200" dirty="0"/>
              <a:t> </a:t>
            </a:r>
            <a:r>
              <a:rPr sz="2200" dirty="0" err="1"/>
              <a:t>než</a:t>
            </a:r>
            <a:r>
              <a:rPr sz="2200" dirty="0"/>
              <a:t> 70000 </a:t>
            </a:r>
            <a:r>
              <a:rPr sz="2200" dirty="0" err="1"/>
              <a:t>pacientů</a:t>
            </a:r>
            <a:r>
              <a:rPr sz="2200" dirty="0"/>
              <a:t> s </a:t>
            </a:r>
            <a:r>
              <a:rPr sz="2200" dirty="0" err="1"/>
              <a:t>aktivní</a:t>
            </a:r>
            <a:r>
              <a:rPr sz="2200" dirty="0"/>
              <a:t> EPI</a:t>
            </a:r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smtClean="0"/>
              <a:t>d</a:t>
            </a:r>
            <a:r>
              <a:rPr sz="2200" dirty="0" err="1" smtClean="0"/>
              <a:t>ef</a:t>
            </a:r>
            <a:r>
              <a:rPr sz="2200" dirty="0"/>
              <a:t>. - </a:t>
            </a:r>
            <a:r>
              <a:rPr sz="2200" dirty="0" err="1"/>
              <a:t>chronické</a:t>
            </a:r>
            <a:r>
              <a:rPr sz="2200" dirty="0"/>
              <a:t> </a:t>
            </a:r>
            <a:r>
              <a:rPr sz="2200" dirty="0" err="1"/>
              <a:t>neurologické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 </a:t>
            </a:r>
            <a:r>
              <a:rPr sz="2200" dirty="0" err="1"/>
              <a:t>mozku</a:t>
            </a:r>
            <a:r>
              <a:rPr sz="2200" dirty="0"/>
              <a:t> </a:t>
            </a:r>
            <a:r>
              <a:rPr sz="2200" dirty="0" err="1"/>
              <a:t>charakterizované</a:t>
            </a:r>
            <a:r>
              <a:rPr sz="2200" dirty="0"/>
              <a:t> </a:t>
            </a:r>
            <a:r>
              <a:rPr sz="2200" dirty="0" err="1"/>
              <a:t>opakovanými</a:t>
            </a:r>
            <a:r>
              <a:rPr sz="2200" dirty="0"/>
              <a:t> </a:t>
            </a:r>
            <a:r>
              <a:rPr sz="2200" dirty="0" err="1"/>
              <a:t>záchvaty</a:t>
            </a:r>
            <a:r>
              <a:rPr sz="2200" dirty="0"/>
              <a:t> a </a:t>
            </a:r>
            <a:r>
              <a:rPr sz="2200" dirty="0" err="1"/>
              <a:t>abnormálními</a:t>
            </a:r>
            <a:r>
              <a:rPr sz="2200" dirty="0"/>
              <a:t> </a:t>
            </a:r>
            <a:r>
              <a:rPr sz="2200" dirty="0" err="1"/>
              <a:t>výboji</a:t>
            </a:r>
            <a:r>
              <a:rPr sz="2200" dirty="0"/>
              <a:t> </a:t>
            </a:r>
            <a:r>
              <a:rPr sz="2200" dirty="0" err="1"/>
              <a:t>mozkových</a:t>
            </a:r>
            <a:r>
              <a:rPr sz="2200" dirty="0"/>
              <a:t> </a:t>
            </a:r>
            <a:r>
              <a:rPr sz="2200" dirty="0" err="1"/>
              <a:t>neuronů</a:t>
            </a:r>
            <a:endParaRPr sz="2200" dirty="0"/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lang="cs-CZ" sz="2200" dirty="0" err="1" smtClean="0"/>
              <a:t>k</a:t>
            </a:r>
            <a:r>
              <a:rPr sz="2200" dirty="0" smtClean="0"/>
              <a:t>e </a:t>
            </a:r>
            <a:r>
              <a:rPr sz="2200" dirty="0" err="1"/>
              <a:t>stanovení</a:t>
            </a:r>
            <a:r>
              <a:rPr sz="2200" dirty="0"/>
              <a:t> dg je </a:t>
            </a:r>
            <a:r>
              <a:rPr sz="2200" dirty="0" err="1"/>
              <a:t>nutný</a:t>
            </a:r>
            <a:r>
              <a:rPr sz="2200" dirty="0"/>
              <a:t> </a:t>
            </a:r>
            <a:r>
              <a:rPr sz="2200" dirty="0" err="1"/>
              <a:t>výskyt</a:t>
            </a:r>
            <a:r>
              <a:rPr sz="2200" dirty="0"/>
              <a:t> </a:t>
            </a:r>
            <a:r>
              <a:rPr sz="2200" dirty="0" err="1"/>
              <a:t>alespoň</a:t>
            </a:r>
            <a:r>
              <a:rPr sz="2200" dirty="0"/>
              <a:t> </a:t>
            </a:r>
            <a:r>
              <a:rPr sz="2200" dirty="0" err="1"/>
              <a:t>dvou</a:t>
            </a:r>
            <a:r>
              <a:rPr sz="2200" dirty="0"/>
              <a:t> </a:t>
            </a:r>
            <a:r>
              <a:rPr sz="2200" dirty="0" err="1"/>
              <a:t>nevyprovokovaných</a:t>
            </a:r>
            <a:r>
              <a:rPr sz="2200" dirty="0"/>
              <a:t> </a:t>
            </a:r>
            <a:r>
              <a:rPr sz="2200" dirty="0" err="1"/>
              <a:t>záchvatů</a:t>
            </a:r>
            <a:endParaRPr sz="2200" dirty="0"/>
          </a:p>
          <a:p>
            <a:pPr marL="320040" indent="-320040" defTabSz="420624">
              <a:lnSpc>
                <a:spcPct val="100000"/>
              </a:lnSpc>
              <a:spcBef>
                <a:spcPts val="3000"/>
              </a:spcBef>
              <a:defRPr sz="2304"/>
            </a:pPr>
            <a:r>
              <a:rPr sz="2200" dirty="0"/>
              <a:t>1-4% populace </a:t>
            </a:r>
            <a:r>
              <a:rPr sz="2200" dirty="0" err="1"/>
              <a:t>prodělá</a:t>
            </a:r>
            <a:r>
              <a:rPr sz="2200" dirty="0"/>
              <a:t> v </a:t>
            </a:r>
            <a:r>
              <a:rPr sz="2200" dirty="0" err="1"/>
              <a:t>životě</a:t>
            </a:r>
            <a:r>
              <a:rPr sz="2200" dirty="0"/>
              <a:t> </a:t>
            </a:r>
            <a:r>
              <a:rPr sz="2200" dirty="0" err="1"/>
              <a:t>zcela</a:t>
            </a:r>
            <a:r>
              <a:rPr sz="2200" dirty="0"/>
              <a:t> </a:t>
            </a:r>
            <a:r>
              <a:rPr sz="2200" dirty="0" err="1"/>
              <a:t>ojedinělý</a:t>
            </a:r>
            <a:r>
              <a:rPr sz="2200" dirty="0"/>
              <a:t> EPI </a:t>
            </a:r>
            <a:r>
              <a:rPr sz="2200" dirty="0" err="1"/>
              <a:t>záchvat</a:t>
            </a:r>
            <a:r>
              <a:rPr sz="2200" dirty="0"/>
              <a:t> </a:t>
            </a:r>
            <a:r>
              <a:rPr sz="2200" dirty="0" err="1"/>
              <a:t>většinou</a:t>
            </a:r>
            <a:r>
              <a:rPr sz="2200" dirty="0"/>
              <a:t> </a:t>
            </a:r>
            <a:r>
              <a:rPr sz="2200" dirty="0" err="1"/>
              <a:t>situačně</a:t>
            </a:r>
            <a:r>
              <a:rPr sz="2200" dirty="0"/>
              <a:t> </a:t>
            </a:r>
            <a:r>
              <a:rPr sz="2200" dirty="0" err="1"/>
              <a:t>podmíněný</a:t>
            </a:r>
            <a:r>
              <a:rPr sz="2200" dirty="0"/>
              <a:t> </a:t>
            </a:r>
            <a:r>
              <a:rPr sz="2200" dirty="0" smtClean="0"/>
              <a:t>(</a:t>
            </a:r>
            <a:r>
              <a:rPr sz="2200" dirty="0" err="1" smtClean="0"/>
              <a:t>porucha</a:t>
            </a:r>
            <a:r>
              <a:rPr sz="2200" dirty="0" smtClean="0"/>
              <a:t> </a:t>
            </a:r>
            <a:r>
              <a:rPr sz="2200" dirty="0" err="1"/>
              <a:t>životosprávy</a:t>
            </a:r>
            <a:r>
              <a:rPr sz="2200" dirty="0"/>
              <a:t>, </a:t>
            </a:r>
            <a:r>
              <a:rPr sz="2200" dirty="0" err="1"/>
              <a:t>spánková</a:t>
            </a:r>
            <a:r>
              <a:rPr sz="2200" dirty="0"/>
              <a:t> </a:t>
            </a:r>
            <a:r>
              <a:rPr sz="2200" dirty="0" err="1"/>
              <a:t>deprivace</a:t>
            </a:r>
            <a:r>
              <a:rPr sz="2200" dirty="0"/>
              <a:t>, </a:t>
            </a:r>
            <a:r>
              <a:rPr sz="2200" dirty="0" err="1"/>
              <a:t>nadměrná</a:t>
            </a:r>
            <a:r>
              <a:rPr sz="2200" dirty="0"/>
              <a:t> </a:t>
            </a:r>
            <a:r>
              <a:rPr sz="2200" dirty="0" err="1"/>
              <a:t>zátěž</a:t>
            </a:r>
            <a:r>
              <a:rPr sz="2200" dirty="0"/>
              <a:t> </a:t>
            </a:r>
            <a:r>
              <a:rPr sz="2200" dirty="0" err="1"/>
              <a:t>organismu</a:t>
            </a:r>
            <a:r>
              <a:rPr sz="2200" dirty="0"/>
              <a:t>,...)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Epilepsie okcipitálního laloku - OLE"/>
          <p:cNvSpPr txBox="1">
            <a:spLocks noGrp="1"/>
          </p:cNvSpPr>
          <p:nvPr>
            <p:ph type="title"/>
          </p:nvPr>
        </p:nvSpPr>
        <p:spPr>
          <a:xfrm>
            <a:off x="3348136" y="666976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>
            <a:lvl1pPr defTabSz="385572">
              <a:defRPr sz="5280"/>
            </a:lvl1pPr>
          </a:lstStyle>
          <a:p>
            <a:r>
              <a:rPr sz="4800" dirty="0" err="1"/>
              <a:t>Epilepsie</a:t>
            </a:r>
            <a:r>
              <a:rPr sz="4800" dirty="0"/>
              <a:t> </a:t>
            </a:r>
            <a:r>
              <a:rPr sz="4800" dirty="0" err="1"/>
              <a:t>okcipitálního</a:t>
            </a:r>
            <a:r>
              <a:rPr sz="4800" dirty="0"/>
              <a:t> </a:t>
            </a:r>
            <a:r>
              <a:rPr sz="4800" dirty="0" err="1"/>
              <a:t>laloku</a:t>
            </a:r>
            <a:r>
              <a:rPr sz="4800" dirty="0"/>
              <a:t> - OLE</a:t>
            </a:r>
          </a:p>
        </p:txBody>
      </p:sp>
      <p:sp>
        <p:nvSpPr>
          <p:cNvPr id="266" name="Není moc častá, tvoří méně než 10% všech fokálních EPI…"/>
          <p:cNvSpPr txBox="1">
            <a:spLocks noGrp="1"/>
          </p:cNvSpPr>
          <p:nvPr>
            <p:ph type="body" idx="1"/>
          </p:nvPr>
        </p:nvSpPr>
        <p:spPr>
          <a:xfrm>
            <a:off x="845311" y="2669059"/>
            <a:ext cx="11684439" cy="67715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4485" indent="-324485" defTabSz="426466">
              <a:lnSpc>
                <a:spcPct val="100000"/>
              </a:lnSpc>
              <a:spcBef>
                <a:spcPts val="3000"/>
              </a:spcBef>
              <a:defRPr sz="2336"/>
            </a:pPr>
            <a:r>
              <a:rPr lang="cs-CZ" sz="2200" dirty="0" err="1" smtClean="0"/>
              <a:t>n</a:t>
            </a:r>
            <a:r>
              <a:rPr sz="2200" dirty="0" err="1" smtClean="0"/>
              <a:t>ení</a:t>
            </a:r>
            <a:r>
              <a:rPr sz="2200" dirty="0" smtClean="0"/>
              <a:t> </a:t>
            </a:r>
            <a:r>
              <a:rPr sz="2200" dirty="0" err="1"/>
              <a:t>moc</a:t>
            </a:r>
            <a:r>
              <a:rPr sz="2200" dirty="0"/>
              <a:t> </a:t>
            </a:r>
            <a:r>
              <a:rPr sz="2200" dirty="0" err="1"/>
              <a:t>častá</a:t>
            </a:r>
            <a:r>
              <a:rPr sz="2200" dirty="0"/>
              <a:t>, </a:t>
            </a:r>
            <a:r>
              <a:rPr sz="2200" dirty="0" err="1"/>
              <a:t>tvoří</a:t>
            </a:r>
            <a:r>
              <a:rPr sz="2200" dirty="0"/>
              <a:t> </a:t>
            </a:r>
            <a:r>
              <a:rPr sz="2200" dirty="0" err="1"/>
              <a:t>méně</a:t>
            </a:r>
            <a:r>
              <a:rPr sz="2200" dirty="0"/>
              <a:t> </a:t>
            </a:r>
            <a:r>
              <a:rPr sz="2200" dirty="0" err="1"/>
              <a:t>než</a:t>
            </a:r>
            <a:r>
              <a:rPr sz="2200" dirty="0"/>
              <a:t> 10% </a:t>
            </a:r>
            <a:r>
              <a:rPr sz="2200" dirty="0" err="1"/>
              <a:t>všech</a:t>
            </a:r>
            <a:r>
              <a:rPr sz="2200" dirty="0"/>
              <a:t> </a:t>
            </a:r>
            <a:r>
              <a:rPr sz="2200" dirty="0" err="1"/>
              <a:t>fokálních</a:t>
            </a:r>
            <a:r>
              <a:rPr sz="2200" dirty="0"/>
              <a:t> EPI</a:t>
            </a:r>
          </a:p>
          <a:p>
            <a:pPr marL="324485" indent="-324485" defTabSz="426466">
              <a:lnSpc>
                <a:spcPct val="100000"/>
              </a:lnSpc>
              <a:spcBef>
                <a:spcPts val="3000"/>
              </a:spcBef>
              <a:defRPr sz="2336"/>
            </a:pPr>
            <a:r>
              <a:rPr lang="cs-CZ" sz="2200" dirty="0" err="1" smtClean="0"/>
              <a:t>o</a:t>
            </a:r>
            <a:r>
              <a:rPr sz="2200" dirty="0" err="1" smtClean="0"/>
              <a:t>kcipitální</a:t>
            </a:r>
            <a:r>
              <a:rPr sz="2200" dirty="0" smtClean="0"/>
              <a:t>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klíčové</a:t>
            </a:r>
            <a:r>
              <a:rPr sz="2200" dirty="0"/>
              <a:t> pro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procesy</a:t>
            </a:r>
            <a:r>
              <a:rPr sz="2200" dirty="0"/>
              <a:t>; </a:t>
            </a:r>
            <a:r>
              <a:rPr sz="2200" dirty="0" err="1"/>
              <a:t>fčně</a:t>
            </a:r>
            <a:r>
              <a:rPr sz="2200" dirty="0"/>
              <a:t> </a:t>
            </a:r>
            <a:r>
              <a:rPr sz="2200" dirty="0" err="1"/>
              <a:t>souvisí</a:t>
            </a:r>
            <a:r>
              <a:rPr sz="2200" dirty="0"/>
              <a:t> s </a:t>
            </a:r>
            <a:r>
              <a:rPr sz="2200" dirty="0" err="1"/>
              <a:t>mnoha</a:t>
            </a:r>
            <a:r>
              <a:rPr sz="2200" dirty="0"/>
              <a:t> </a:t>
            </a:r>
            <a:r>
              <a:rPr sz="2200" dirty="0" err="1"/>
              <a:t>dalšími</a:t>
            </a:r>
            <a:r>
              <a:rPr sz="2200" dirty="0"/>
              <a:t> KF - </a:t>
            </a:r>
            <a:r>
              <a:rPr sz="2200" dirty="0" err="1"/>
              <a:t>hlavně</a:t>
            </a:r>
            <a:r>
              <a:rPr sz="2200" dirty="0"/>
              <a:t> </a:t>
            </a:r>
            <a:r>
              <a:rPr sz="2200" dirty="0" smtClean="0"/>
              <a:t>proto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většinu</a:t>
            </a:r>
            <a:r>
              <a:rPr sz="2200" dirty="0"/>
              <a:t> </a:t>
            </a:r>
            <a:r>
              <a:rPr sz="2200" dirty="0" err="1"/>
              <a:t>informaci</a:t>
            </a:r>
            <a:r>
              <a:rPr sz="2200" dirty="0"/>
              <a:t> z </a:t>
            </a:r>
            <a:r>
              <a:rPr sz="2200" dirty="0" err="1"/>
              <a:t>okolí</a:t>
            </a:r>
            <a:r>
              <a:rPr sz="2200" dirty="0"/>
              <a:t> </a:t>
            </a:r>
            <a:r>
              <a:rPr sz="2200" dirty="0" err="1"/>
              <a:t>zpracováváme</a:t>
            </a:r>
            <a:r>
              <a:rPr sz="2200" dirty="0"/>
              <a:t> </a:t>
            </a:r>
            <a:r>
              <a:rPr sz="2200" dirty="0" err="1"/>
              <a:t>za</a:t>
            </a:r>
            <a:r>
              <a:rPr sz="2200" dirty="0"/>
              <a:t> </a:t>
            </a:r>
            <a:r>
              <a:rPr sz="2200" dirty="0" err="1"/>
              <a:t>pomoci</a:t>
            </a:r>
            <a:r>
              <a:rPr sz="2200" dirty="0"/>
              <a:t> </a:t>
            </a:r>
            <a:r>
              <a:rPr sz="2200" dirty="0" err="1"/>
              <a:t>zraku</a:t>
            </a:r>
            <a:endParaRPr sz="2200" dirty="0"/>
          </a:p>
          <a:p>
            <a:pPr marL="324485" indent="-324485" defTabSz="426466">
              <a:lnSpc>
                <a:spcPct val="100000"/>
              </a:lnSpc>
              <a:spcBef>
                <a:spcPts val="3000"/>
              </a:spcBef>
              <a:defRPr sz="2336"/>
            </a:pPr>
            <a:r>
              <a:rPr sz="2200" dirty="0" err="1"/>
              <a:t>pac.</a:t>
            </a:r>
            <a:r>
              <a:rPr sz="2200" dirty="0"/>
              <a:t> s </a:t>
            </a:r>
            <a:r>
              <a:rPr sz="2200" dirty="0" err="1"/>
              <a:t>lézemi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T-O </a:t>
            </a:r>
            <a:r>
              <a:rPr sz="2200" dirty="0" err="1"/>
              <a:t>pomezí</a:t>
            </a:r>
            <a:r>
              <a:rPr sz="2200" dirty="0"/>
              <a:t> - </a:t>
            </a:r>
            <a:r>
              <a:rPr sz="2200" dirty="0" err="1"/>
              <a:t>vizuální</a:t>
            </a:r>
            <a:r>
              <a:rPr sz="2200" dirty="0"/>
              <a:t> </a:t>
            </a:r>
            <a:r>
              <a:rPr sz="2200" dirty="0" err="1"/>
              <a:t>agnózie</a:t>
            </a:r>
            <a:r>
              <a:rPr sz="2200" dirty="0"/>
              <a:t>, </a:t>
            </a:r>
            <a:r>
              <a:rPr sz="2200" dirty="0" err="1"/>
              <a:t>kdy</a:t>
            </a:r>
            <a:r>
              <a:rPr sz="2200" dirty="0"/>
              <a:t> </a:t>
            </a:r>
            <a:r>
              <a:rPr sz="2200" dirty="0" err="1"/>
              <a:t>perceptivní</a:t>
            </a:r>
            <a:r>
              <a:rPr sz="2200" dirty="0"/>
              <a:t> </a:t>
            </a:r>
            <a:r>
              <a:rPr sz="2200" dirty="0" err="1"/>
              <a:t>agnózie</a:t>
            </a:r>
            <a:r>
              <a:rPr sz="2200" dirty="0"/>
              <a:t> je </a:t>
            </a:r>
            <a:r>
              <a:rPr sz="2200" dirty="0" err="1"/>
              <a:t>spojována</a:t>
            </a:r>
            <a:r>
              <a:rPr sz="2200" dirty="0"/>
              <a:t> s </a:t>
            </a:r>
            <a:r>
              <a:rPr sz="2200" dirty="0" err="1"/>
              <a:t>pravostrannými</a:t>
            </a:r>
            <a:r>
              <a:rPr sz="2200" dirty="0"/>
              <a:t> </a:t>
            </a:r>
            <a:r>
              <a:rPr sz="2200" dirty="0" err="1"/>
              <a:t>lézemi</a:t>
            </a:r>
            <a:r>
              <a:rPr sz="2200" dirty="0"/>
              <a:t>, </a:t>
            </a:r>
            <a:r>
              <a:rPr sz="2200" dirty="0" err="1"/>
              <a:t>oproti</a:t>
            </a:r>
            <a:r>
              <a:rPr sz="2200" dirty="0"/>
              <a:t> </a:t>
            </a:r>
            <a:r>
              <a:rPr sz="2200" dirty="0" err="1"/>
              <a:t>tomu</a:t>
            </a:r>
            <a:r>
              <a:rPr sz="2200" dirty="0"/>
              <a:t> </a:t>
            </a:r>
            <a:r>
              <a:rPr sz="2200" dirty="0" err="1"/>
              <a:t>asociační</a:t>
            </a:r>
            <a:r>
              <a:rPr sz="2200" dirty="0"/>
              <a:t> </a:t>
            </a:r>
            <a:r>
              <a:rPr sz="2200" dirty="0" err="1"/>
              <a:t>agnózie</a:t>
            </a:r>
            <a:r>
              <a:rPr sz="2200" dirty="0"/>
              <a:t> u </a:t>
            </a:r>
            <a:r>
              <a:rPr sz="2200" dirty="0" err="1"/>
              <a:t>lézí</a:t>
            </a:r>
            <a:r>
              <a:rPr sz="2200" dirty="0"/>
              <a:t> </a:t>
            </a:r>
            <a:r>
              <a:rPr sz="2200" dirty="0" err="1"/>
              <a:t>levostranných</a:t>
            </a:r>
            <a:endParaRPr sz="2200" dirty="0"/>
          </a:p>
          <a:p>
            <a:pPr marL="324485" indent="-324485" defTabSz="426466">
              <a:lnSpc>
                <a:spcPct val="100000"/>
              </a:lnSpc>
              <a:spcBef>
                <a:spcPts val="3000"/>
              </a:spcBef>
              <a:defRPr sz="2336"/>
            </a:pPr>
            <a:r>
              <a:rPr sz="2200" dirty="0" err="1"/>
              <a:t>pac.</a:t>
            </a:r>
            <a:r>
              <a:rPr sz="2200" dirty="0"/>
              <a:t> s </a:t>
            </a:r>
            <a:r>
              <a:rPr sz="2200" dirty="0" err="1"/>
              <a:t>lézemi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P-O </a:t>
            </a:r>
            <a:r>
              <a:rPr sz="2200" dirty="0" err="1"/>
              <a:t>pomezí</a:t>
            </a:r>
            <a:r>
              <a:rPr sz="2200" dirty="0"/>
              <a:t> - </a:t>
            </a:r>
            <a:r>
              <a:rPr sz="2200" dirty="0" err="1"/>
              <a:t>pravostranně</a:t>
            </a:r>
            <a:r>
              <a:rPr sz="2200" dirty="0"/>
              <a:t> </a:t>
            </a:r>
            <a:r>
              <a:rPr sz="2200" dirty="0" err="1"/>
              <a:t>vykazují</a:t>
            </a:r>
            <a:r>
              <a:rPr sz="2200" dirty="0"/>
              <a:t> abnormality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vnímání</a:t>
            </a:r>
            <a:r>
              <a:rPr sz="2200" dirty="0"/>
              <a:t> </a:t>
            </a:r>
            <a:r>
              <a:rPr sz="2200" dirty="0" err="1"/>
              <a:t>hloubky</a:t>
            </a:r>
            <a:r>
              <a:rPr sz="2200" dirty="0"/>
              <a:t>, </a:t>
            </a:r>
            <a:r>
              <a:rPr sz="2200" dirty="0" err="1"/>
              <a:t>formy</a:t>
            </a:r>
            <a:r>
              <a:rPr sz="2200" dirty="0"/>
              <a:t> a </a:t>
            </a:r>
            <a:r>
              <a:rPr sz="2200" dirty="0" err="1"/>
              <a:t>prostorových</a:t>
            </a:r>
            <a:r>
              <a:rPr sz="2200" dirty="0"/>
              <a:t> </a:t>
            </a:r>
            <a:r>
              <a:rPr sz="2200" dirty="0" err="1"/>
              <a:t>vztahů</a:t>
            </a:r>
            <a:r>
              <a:rPr sz="2200" dirty="0"/>
              <a:t>; </a:t>
            </a:r>
            <a:r>
              <a:rPr sz="2200" dirty="0" err="1"/>
              <a:t>mohou</a:t>
            </a:r>
            <a:r>
              <a:rPr sz="2200" dirty="0"/>
              <a:t> </a:t>
            </a:r>
            <a:r>
              <a:rPr sz="2200" dirty="0" err="1"/>
              <a:t>mít</a:t>
            </a:r>
            <a:r>
              <a:rPr sz="2200" dirty="0"/>
              <a:t> </a:t>
            </a:r>
            <a:r>
              <a:rPr sz="2200" dirty="0" err="1"/>
              <a:t>problém</a:t>
            </a:r>
            <a:r>
              <a:rPr sz="2200" dirty="0"/>
              <a:t> </a:t>
            </a:r>
            <a:r>
              <a:rPr sz="2200" dirty="0" err="1"/>
              <a:t>rozpoznat</a:t>
            </a:r>
            <a:r>
              <a:rPr sz="2200" dirty="0"/>
              <a:t> </a:t>
            </a:r>
            <a:r>
              <a:rPr sz="2200" dirty="0" err="1"/>
              <a:t>komplexní</a:t>
            </a:r>
            <a:r>
              <a:rPr sz="2200" dirty="0"/>
              <a:t> </a:t>
            </a:r>
            <a:r>
              <a:rPr sz="2200" dirty="0" err="1"/>
              <a:t>objekty</a:t>
            </a:r>
            <a:r>
              <a:rPr sz="2200" dirty="0"/>
              <a:t>, </a:t>
            </a:r>
            <a:r>
              <a:rPr sz="2200" dirty="0" err="1"/>
              <a:t>tváře</a:t>
            </a:r>
            <a:r>
              <a:rPr sz="2200" dirty="0"/>
              <a:t> (</a:t>
            </a:r>
            <a:r>
              <a:rPr sz="2200" dirty="0" err="1"/>
              <a:t>prozopagnózie</a:t>
            </a:r>
            <a:r>
              <a:rPr sz="2200" dirty="0"/>
              <a:t>)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barvy</a:t>
            </a:r>
            <a:r>
              <a:rPr sz="2200" dirty="0"/>
              <a:t> (</a:t>
            </a:r>
            <a:r>
              <a:rPr sz="2200" dirty="0" err="1"/>
              <a:t>achromatopsie</a:t>
            </a:r>
            <a:r>
              <a:rPr sz="2200" dirty="0"/>
              <a:t>)</a:t>
            </a:r>
          </a:p>
          <a:p>
            <a:pPr marL="324485" indent="-324485" defTabSz="426466">
              <a:lnSpc>
                <a:spcPct val="100000"/>
              </a:lnSpc>
              <a:spcBef>
                <a:spcPts val="3000"/>
              </a:spcBef>
              <a:defRPr sz="2336"/>
            </a:pPr>
            <a:r>
              <a:rPr lang="cs-CZ" sz="2200" dirty="0" smtClean="0"/>
              <a:t>k</a:t>
            </a:r>
            <a:r>
              <a:rPr sz="2200" dirty="0" smtClean="0"/>
              <a:t> </a:t>
            </a:r>
            <a:r>
              <a:rPr sz="2200" dirty="0" err="1"/>
              <a:t>často</a:t>
            </a:r>
            <a:r>
              <a:rPr sz="2200" dirty="0"/>
              <a:t> </a:t>
            </a:r>
            <a:r>
              <a:rPr sz="2200" dirty="0" err="1"/>
              <a:t>používaným</a:t>
            </a:r>
            <a:r>
              <a:rPr sz="2200" dirty="0"/>
              <a:t> NPS </a:t>
            </a:r>
            <a:r>
              <a:rPr sz="2200" dirty="0" err="1"/>
              <a:t>testům</a:t>
            </a:r>
            <a:r>
              <a:rPr sz="2200" dirty="0"/>
              <a:t> </a:t>
            </a:r>
            <a:r>
              <a:rPr sz="2200" dirty="0" err="1"/>
              <a:t>patří</a:t>
            </a:r>
            <a:r>
              <a:rPr sz="2200" dirty="0"/>
              <a:t> - Visual Object and Space Perception Battery (VOSP); Face Recognition Test; ROCFT; Benton Judgment of Line Orientation (JLO); </a:t>
            </a:r>
            <a:r>
              <a:rPr sz="2200" dirty="0" err="1"/>
              <a:t>případně</a:t>
            </a:r>
            <a:r>
              <a:rPr sz="2200" dirty="0"/>
              <a:t> </a:t>
            </a:r>
            <a:r>
              <a:rPr sz="2200" dirty="0" err="1"/>
              <a:t>nespecifické</a:t>
            </a:r>
            <a:r>
              <a:rPr sz="2200" dirty="0"/>
              <a:t> </a:t>
            </a:r>
            <a:r>
              <a:rPr sz="2200" dirty="0" err="1"/>
              <a:t>zkoušky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Epileptochirurgie - NPS aspek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4800" dirty="0" err="1"/>
              <a:t>Epileptochirurgie</a:t>
            </a:r>
            <a:r>
              <a:rPr sz="4800" dirty="0"/>
              <a:t> - NPS </a:t>
            </a:r>
            <a:r>
              <a:rPr sz="4800" dirty="0" err="1"/>
              <a:t>aspekty</a:t>
            </a:r>
            <a:endParaRPr sz="4800" dirty="0"/>
          </a:p>
        </p:txBody>
      </p:sp>
      <p:sp>
        <p:nvSpPr>
          <p:cNvPr id="269" name="NPS - nedílná součást týmu; participuje na diagnostickým procesu - výběr vhodných kandidátů, upřesnění lokalizace epileptogenní léze, vyjádření se k případným pooperačním rizikům stran KF a kvality spolupráce), na pooperačním sledování, podporuje a provází pacienty či jejich rodinné příslušníky - formou podpůrné psychologické péče nebo PS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sz="2200" dirty="0"/>
              <a:t>NPS - </a:t>
            </a:r>
            <a:r>
              <a:rPr sz="2200" dirty="0" err="1"/>
              <a:t>nedílná</a:t>
            </a:r>
            <a:r>
              <a:rPr sz="2200" dirty="0"/>
              <a:t> </a:t>
            </a:r>
            <a:r>
              <a:rPr sz="2200" dirty="0" err="1"/>
              <a:t>součást</a:t>
            </a:r>
            <a:r>
              <a:rPr sz="2200" dirty="0"/>
              <a:t> </a:t>
            </a:r>
            <a:r>
              <a:rPr sz="2200" dirty="0" err="1"/>
              <a:t>týmu</a:t>
            </a:r>
            <a:r>
              <a:rPr sz="2200" dirty="0"/>
              <a:t>; </a:t>
            </a:r>
            <a:r>
              <a:rPr sz="2200" dirty="0" err="1"/>
              <a:t>participuje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 smtClean="0"/>
              <a:t>diagnostick</a:t>
            </a:r>
            <a:r>
              <a:rPr lang="cs-CZ" sz="2200" dirty="0" smtClean="0"/>
              <a:t>é</a:t>
            </a:r>
            <a:r>
              <a:rPr sz="2200" dirty="0" smtClean="0"/>
              <a:t>m </a:t>
            </a:r>
            <a:r>
              <a:rPr sz="2200" dirty="0" err="1"/>
              <a:t>procesu</a:t>
            </a:r>
            <a:r>
              <a:rPr sz="2200" dirty="0"/>
              <a:t> - </a:t>
            </a:r>
            <a:r>
              <a:rPr sz="2200" dirty="0" err="1"/>
              <a:t>výběr</a:t>
            </a:r>
            <a:r>
              <a:rPr sz="2200" dirty="0"/>
              <a:t> </a:t>
            </a:r>
            <a:r>
              <a:rPr sz="2200" dirty="0" err="1"/>
              <a:t>vhodných</a:t>
            </a:r>
            <a:r>
              <a:rPr sz="2200" dirty="0"/>
              <a:t> </a:t>
            </a:r>
            <a:r>
              <a:rPr sz="2200" dirty="0" err="1"/>
              <a:t>kandidátů</a:t>
            </a:r>
            <a:r>
              <a:rPr sz="2200" dirty="0"/>
              <a:t>, </a:t>
            </a:r>
            <a:r>
              <a:rPr sz="2200" dirty="0" err="1"/>
              <a:t>upřesnění</a:t>
            </a:r>
            <a:r>
              <a:rPr sz="2200" dirty="0"/>
              <a:t> </a:t>
            </a:r>
            <a:r>
              <a:rPr sz="2200" dirty="0" err="1"/>
              <a:t>lokalizace</a:t>
            </a:r>
            <a:r>
              <a:rPr sz="2200" dirty="0"/>
              <a:t> </a:t>
            </a:r>
            <a:r>
              <a:rPr sz="2200" dirty="0" err="1"/>
              <a:t>epileptogenní</a:t>
            </a:r>
            <a:r>
              <a:rPr sz="2200" dirty="0"/>
              <a:t> </a:t>
            </a:r>
            <a:r>
              <a:rPr sz="2200" dirty="0" err="1"/>
              <a:t>léze</a:t>
            </a:r>
            <a:r>
              <a:rPr sz="2200" dirty="0"/>
              <a:t>, </a:t>
            </a:r>
            <a:r>
              <a:rPr sz="2200" dirty="0" err="1"/>
              <a:t>vyjádření</a:t>
            </a:r>
            <a:r>
              <a:rPr sz="2200" dirty="0"/>
              <a:t> se </a:t>
            </a:r>
            <a:r>
              <a:rPr lang="cs-CZ" sz="2200" dirty="0" smtClean="0"/>
              <a:t>                  </a:t>
            </a:r>
            <a:r>
              <a:rPr sz="2200" dirty="0" smtClean="0"/>
              <a:t>k </a:t>
            </a:r>
            <a:r>
              <a:rPr sz="2200" dirty="0" err="1"/>
              <a:t>případným</a:t>
            </a:r>
            <a:r>
              <a:rPr sz="2200" dirty="0"/>
              <a:t> </a:t>
            </a:r>
            <a:r>
              <a:rPr sz="2200" dirty="0" err="1"/>
              <a:t>pooperačním</a:t>
            </a:r>
            <a:r>
              <a:rPr sz="2200" dirty="0"/>
              <a:t> </a:t>
            </a:r>
            <a:r>
              <a:rPr sz="2200" dirty="0" err="1"/>
              <a:t>rizikům</a:t>
            </a:r>
            <a:r>
              <a:rPr sz="2200" dirty="0"/>
              <a:t> </a:t>
            </a:r>
            <a:r>
              <a:rPr sz="2200" dirty="0" err="1"/>
              <a:t>stran</a:t>
            </a:r>
            <a:r>
              <a:rPr sz="2200" dirty="0"/>
              <a:t> KF a </a:t>
            </a:r>
            <a:r>
              <a:rPr sz="2200" dirty="0" err="1"/>
              <a:t>kvality</a:t>
            </a:r>
            <a:r>
              <a:rPr sz="2200" dirty="0"/>
              <a:t> </a:t>
            </a:r>
            <a:r>
              <a:rPr sz="2200" dirty="0" err="1"/>
              <a:t>spolupráce</a:t>
            </a:r>
            <a:r>
              <a:rPr sz="2200" dirty="0"/>
              <a:t>),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pooperačním</a:t>
            </a:r>
            <a:r>
              <a:rPr sz="2200" dirty="0"/>
              <a:t> </a:t>
            </a:r>
            <a:r>
              <a:rPr sz="2200" dirty="0" err="1"/>
              <a:t>sledování</a:t>
            </a:r>
            <a:r>
              <a:rPr sz="2200" dirty="0"/>
              <a:t>, </a:t>
            </a:r>
            <a:r>
              <a:rPr sz="2200" dirty="0" err="1"/>
              <a:t>podporuje</a:t>
            </a:r>
            <a:r>
              <a:rPr sz="2200" dirty="0"/>
              <a:t> a </a:t>
            </a:r>
            <a:r>
              <a:rPr sz="2200" dirty="0" err="1"/>
              <a:t>provází</a:t>
            </a:r>
            <a:r>
              <a:rPr sz="2200" dirty="0"/>
              <a:t> </a:t>
            </a:r>
            <a:r>
              <a:rPr sz="2200" dirty="0" err="1"/>
              <a:t>pacienty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jejich</a:t>
            </a:r>
            <a:r>
              <a:rPr sz="2200" dirty="0"/>
              <a:t> </a:t>
            </a:r>
            <a:r>
              <a:rPr sz="2200" dirty="0" err="1"/>
              <a:t>rodinné</a:t>
            </a:r>
            <a:r>
              <a:rPr sz="2200" dirty="0"/>
              <a:t> </a:t>
            </a:r>
            <a:r>
              <a:rPr sz="2200" dirty="0" err="1"/>
              <a:t>příslušníky</a:t>
            </a:r>
            <a:r>
              <a:rPr sz="2200" dirty="0"/>
              <a:t> - </a:t>
            </a:r>
            <a:r>
              <a:rPr sz="2200" dirty="0" err="1"/>
              <a:t>formou</a:t>
            </a:r>
            <a:r>
              <a:rPr sz="2200" dirty="0"/>
              <a:t> </a:t>
            </a:r>
            <a:r>
              <a:rPr sz="2200" dirty="0" err="1"/>
              <a:t>podpůrné</a:t>
            </a:r>
            <a:r>
              <a:rPr sz="2200" dirty="0"/>
              <a:t> </a:t>
            </a:r>
            <a:r>
              <a:rPr sz="2200" dirty="0" err="1"/>
              <a:t>psychologické</a:t>
            </a:r>
            <a:r>
              <a:rPr sz="2200" dirty="0"/>
              <a:t> </a:t>
            </a:r>
            <a:r>
              <a:rPr sz="2200" dirty="0" err="1"/>
              <a:t>péče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PST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Wada test"/>
          <p:cNvSpPr txBox="1">
            <a:spLocks noGrp="1"/>
          </p:cNvSpPr>
          <p:nvPr>
            <p:ph type="title"/>
          </p:nvPr>
        </p:nvSpPr>
        <p:spPr>
          <a:xfrm>
            <a:off x="3088640" y="-12645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Wada test</a:t>
            </a:r>
          </a:p>
        </p:txBody>
      </p:sp>
      <p:sp>
        <p:nvSpPr>
          <p:cNvPr id="272" name="Součást preoperačních vyšetření…"/>
          <p:cNvSpPr txBox="1">
            <a:spLocks noGrp="1"/>
          </p:cNvSpPr>
          <p:nvPr>
            <p:ph type="body" idx="1"/>
          </p:nvPr>
        </p:nvSpPr>
        <p:spPr>
          <a:xfrm>
            <a:off x="469557" y="2446638"/>
            <a:ext cx="12171405" cy="69939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s</a:t>
            </a:r>
            <a:r>
              <a:rPr sz="2200" dirty="0" err="1" smtClean="0"/>
              <a:t>oučást</a:t>
            </a:r>
            <a:r>
              <a:rPr sz="2200" dirty="0" smtClean="0"/>
              <a:t> </a:t>
            </a:r>
            <a:r>
              <a:rPr sz="2200" dirty="0" err="1"/>
              <a:t>preoperačních</a:t>
            </a:r>
            <a:r>
              <a:rPr sz="2200" dirty="0"/>
              <a:t> </a:t>
            </a:r>
            <a:r>
              <a:rPr sz="2200" dirty="0" err="1"/>
              <a:t>vyšetření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a</a:t>
            </a:r>
            <a:r>
              <a:rPr sz="2200" dirty="0" err="1" smtClean="0"/>
              <a:t>dministruje</a:t>
            </a:r>
            <a:r>
              <a:rPr sz="2200" dirty="0" smtClean="0"/>
              <a:t> </a:t>
            </a:r>
            <a:r>
              <a:rPr sz="2200" dirty="0"/>
              <a:t>NPS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spolupráci</a:t>
            </a:r>
            <a:r>
              <a:rPr sz="2200" dirty="0"/>
              <a:t> s </a:t>
            </a:r>
            <a:r>
              <a:rPr sz="2200" dirty="0" err="1"/>
              <a:t>neurologem</a:t>
            </a:r>
            <a:r>
              <a:rPr sz="2200" dirty="0"/>
              <a:t>, </a:t>
            </a:r>
            <a:r>
              <a:rPr sz="2200" dirty="0" err="1"/>
              <a:t>radiologem</a:t>
            </a:r>
            <a:r>
              <a:rPr sz="2200" dirty="0"/>
              <a:t> a </a:t>
            </a:r>
            <a:r>
              <a:rPr sz="2200" dirty="0" err="1"/>
              <a:t>laborantem</a:t>
            </a:r>
            <a:r>
              <a:rPr sz="2200" dirty="0"/>
              <a:t> EEG</a:t>
            </a:r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smtClean="0"/>
              <a:t>n</a:t>
            </a:r>
            <a:r>
              <a:rPr sz="2200" dirty="0" smtClean="0"/>
              <a:t>a </a:t>
            </a:r>
            <a:r>
              <a:rPr sz="2200" dirty="0" err="1"/>
              <a:t>počátku</a:t>
            </a:r>
            <a:r>
              <a:rPr sz="2200" dirty="0"/>
              <a:t> je </a:t>
            </a:r>
            <a:r>
              <a:rPr sz="2200" dirty="0" err="1"/>
              <a:t>zavedena</a:t>
            </a:r>
            <a:r>
              <a:rPr sz="2200" dirty="0"/>
              <a:t> </a:t>
            </a:r>
            <a:r>
              <a:rPr sz="2200" dirty="0" err="1"/>
              <a:t>skrz</a:t>
            </a:r>
            <a:r>
              <a:rPr sz="2200" dirty="0"/>
              <a:t> </a:t>
            </a:r>
            <a:r>
              <a:rPr sz="2200" dirty="0" err="1"/>
              <a:t>tříslo</a:t>
            </a:r>
            <a:r>
              <a:rPr sz="2200" dirty="0"/>
              <a:t> </a:t>
            </a:r>
            <a:r>
              <a:rPr sz="2200" dirty="0" err="1"/>
              <a:t>kanyla</a:t>
            </a:r>
            <a:r>
              <a:rPr sz="2200" dirty="0"/>
              <a:t> do </a:t>
            </a:r>
            <a:r>
              <a:rPr sz="2200" dirty="0" err="1"/>
              <a:t>jedné</a:t>
            </a:r>
            <a:r>
              <a:rPr sz="2200" dirty="0"/>
              <a:t> z arteria </a:t>
            </a:r>
            <a:r>
              <a:rPr sz="2200" dirty="0" err="1"/>
              <a:t>carotis</a:t>
            </a:r>
            <a:r>
              <a:rPr sz="2200" dirty="0"/>
              <a:t> </a:t>
            </a:r>
            <a:r>
              <a:rPr sz="2200" dirty="0" err="1"/>
              <a:t>interna</a:t>
            </a:r>
            <a:r>
              <a:rPr sz="2200" dirty="0"/>
              <a:t> - </a:t>
            </a:r>
            <a:r>
              <a:rPr sz="2200" dirty="0" err="1"/>
              <a:t>pacient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za</a:t>
            </a:r>
            <a:r>
              <a:rPr sz="2200" dirty="0"/>
              <a:t> </a:t>
            </a:r>
            <a:r>
              <a:rPr sz="2200" dirty="0" err="1"/>
              <a:t>úkol</a:t>
            </a:r>
            <a:r>
              <a:rPr sz="2200" dirty="0"/>
              <a:t> </a:t>
            </a:r>
            <a:r>
              <a:rPr sz="2200" dirty="0" err="1"/>
              <a:t>si</a:t>
            </a:r>
            <a:r>
              <a:rPr sz="2200" dirty="0"/>
              <a:t> </a:t>
            </a:r>
            <a:r>
              <a:rPr sz="2200" dirty="0" err="1"/>
              <a:t>zapamatovat</a:t>
            </a:r>
            <a:r>
              <a:rPr sz="2200" dirty="0"/>
              <a:t> </a:t>
            </a:r>
            <a:r>
              <a:rPr sz="2200" dirty="0" err="1"/>
              <a:t>prezentované</a:t>
            </a:r>
            <a:r>
              <a:rPr sz="2200" dirty="0"/>
              <a:t> </a:t>
            </a:r>
            <a:r>
              <a:rPr sz="2200" dirty="0" err="1"/>
              <a:t>paměťové</a:t>
            </a:r>
            <a:r>
              <a:rPr sz="2200" dirty="0"/>
              <a:t> </a:t>
            </a:r>
            <a:r>
              <a:rPr sz="2200" dirty="0" err="1"/>
              <a:t>podněty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smtClean="0"/>
              <a:t>p</a:t>
            </a:r>
            <a:r>
              <a:rPr sz="2200" dirty="0" err="1" smtClean="0"/>
              <a:t>ak</a:t>
            </a:r>
            <a:r>
              <a:rPr sz="2200" dirty="0" smtClean="0"/>
              <a:t> </a:t>
            </a:r>
            <a:r>
              <a:rPr sz="2200" dirty="0"/>
              <a:t>do </a:t>
            </a:r>
            <a:r>
              <a:rPr sz="2200" dirty="0" err="1"/>
              <a:t>arterie</a:t>
            </a:r>
            <a:r>
              <a:rPr sz="2200" dirty="0"/>
              <a:t> </a:t>
            </a:r>
            <a:r>
              <a:rPr sz="2200" dirty="0" err="1"/>
              <a:t>aplikována</a:t>
            </a:r>
            <a:r>
              <a:rPr sz="2200" dirty="0"/>
              <a:t> </a:t>
            </a:r>
            <a:r>
              <a:rPr sz="2200" dirty="0" err="1"/>
              <a:t>účinná</a:t>
            </a:r>
            <a:r>
              <a:rPr sz="2200" dirty="0"/>
              <a:t> </a:t>
            </a:r>
            <a:r>
              <a:rPr sz="2200" dirty="0" err="1"/>
              <a:t>látka</a:t>
            </a:r>
            <a:r>
              <a:rPr sz="2200" dirty="0"/>
              <a:t>, </a:t>
            </a:r>
            <a:r>
              <a:rPr sz="2200" dirty="0" err="1"/>
              <a:t>která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přechodnou</a:t>
            </a:r>
            <a:r>
              <a:rPr sz="2200" dirty="0"/>
              <a:t> </a:t>
            </a:r>
            <a:r>
              <a:rPr sz="2200" dirty="0" err="1"/>
              <a:t>dobu</a:t>
            </a:r>
            <a:r>
              <a:rPr sz="2200" dirty="0"/>
              <a:t> “</a:t>
            </a:r>
            <a:r>
              <a:rPr sz="2200" dirty="0" err="1"/>
              <a:t>vyřadí</a:t>
            </a:r>
            <a:r>
              <a:rPr sz="2200" dirty="0"/>
              <a:t>”  z </a:t>
            </a:r>
            <a:r>
              <a:rPr sz="2200" dirty="0" err="1"/>
              <a:t>fce</a:t>
            </a:r>
            <a:r>
              <a:rPr sz="2200" dirty="0"/>
              <a:t> </a:t>
            </a:r>
            <a:r>
              <a:rPr sz="2200" dirty="0" err="1"/>
              <a:t>převážnou</a:t>
            </a:r>
            <a:r>
              <a:rPr sz="2200" dirty="0"/>
              <a:t> </a:t>
            </a:r>
            <a:r>
              <a:rPr sz="2200" dirty="0" err="1"/>
              <a:t>část</a:t>
            </a:r>
            <a:r>
              <a:rPr sz="2200" dirty="0"/>
              <a:t> </a:t>
            </a:r>
            <a:r>
              <a:rPr sz="2200" dirty="0" err="1"/>
              <a:t>příslušné</a:t>
            </a:r>
            <a:r>
              <a:rPr sz="2200" dirty="0"/>
              <a:t> </a:t>
            </a:r>
            <a:r>
              <a:rPr sz="2200" dirty="0" err="1"/>
              <a:t>hemisféry</a:t>
            </a:r>
            <a:r>
              <a:rPr sz="2200" dirty="0"/>
              <a:t> </a:t>
            </a:r>
            <a:r>
              <a:rPr sz="2200" dirty="0" smtClean="0"/>
              <a:t>(</a:t>
            </a:r>
            <a:r>
              <a:rPr sz="2200" dirty="0" err="1" smtClean="0"/>
              <a:t>převážnou</a:t>
            </a:r>
            <a:r>
              <a:rPr sz="2200" dirty="0" smtClean="0"/>
              <a:t> </a:t>
            </a:r>
            <a:r>
              <a:rPr sz="2200" dirty="0" err="1"/>
              <a:t>část</a:t>
            </a:r>
            <a:r>
              <a:rPr sz="2200" dirty="0"/>
              <a:t> KF, 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paměti</a:t>
            </a:r>
            <a:r>
              <a:rPr sz="2200" dirty="0"/>
              <a:t> a </a:t>
            </a:r>
            <a:r>
              <a:rPr sz="2200" dirty="0" err="1"/>
              <a:t>řeči</a:t>
            </a:r>
            <a:r>
              <a:rPr sz="2200" dirty="0"/>
              <a:t>; </a:t>
            </a:r>
            <a:r>
              <a:rPr sz="2200" dirty="0" err="1"/>
              <a:t>zajišťuje</a:t>
            </a:r>
            <a:r>
              <a:rPr sz="2200" dirty="0"/>
              <a:t> </a:t>
            </a:r>
            <a:r>
              <a:rPr sz="2200" dirty="0" err="1"/>
              <a:t>pouze</a:t>
            </a:r>
            <a:r>
              <a:rPr sz="2200" dirty="0"/>
              <a:t> </a:t>
            </a:r>
            <a:r>
              <a:rPr sz="2200" dirty="0" err="1"/>
              <a:t>druhá</a:t>
            </a:r>
            <a:r>
              <a:rPr sz="2200" dirty="0"/>
              <a:t> z </a:t>
            </a:r>
            <a:r>
              <a:rPr sz="2200" dirty="0" err="1"/>
              <a:t>hemisfér</a:t>
            </a:r>
            <a:r>
              <a:rPr sz="2200" dirty="0"/>
              <a:t>) </a:t>
            </a:r>
            <a:r>
              <a:rPr lang="cs-CZ" sz="2200" b="1" dirty="0" smtClean="0"/>
              <a:t>X </a:t>
            </a:r>
            <a:r>
              <a:rPr sz="2200" dirty="0" smtClean="0"/>
              <a:t>v </a:t>
            </a:r>
            <a:r>
              <a:rPr sz="2200" dirty="0" err="1"/>
              <a:t>tento</a:t>
            </a:r>
            <a:r>
              <a:rPr sz="2200" dirty="0"/>
              <a:t> </a:t>
            </a:r>
            <a:r>
              <a:rPr sz="2200" dirty="0" err="1"/>
              <a:t>okamžik</a:t>
            </a:r>
            <a:r>
              <a:rPr sz="2200" dirty="0"/>
              <a:t> je </a:t>
            </a:r>
            <a:r>
              <a:rPr sz="2200" dirty="0" err="1"/>
              <a:t>prezentována</a:t>
            </a:r>
            <a:r>
              <a:rPr sz="2200" dirty="0"/>
              <a:t> </a:t>
            </a:r>
            <a:r>
              <a:rPr sz="2200" dirty="0" err="1"/>
              <a:t>druhá</a:t>
            </a:r>
            <a:r>
              <a:rPr sz="2200" dirty="0"/>
              <a:t> </a:t>
            </a:r>
            <a:r>
              <a:rPr sz="2200" dirty="0" err="1"/>
              <a:t>alternativní</a:t>
            </a:r>
            <a:r>
              <a:rPr sz="2200" dirty="0"/>
              <a:t> </a:t>
            </a:r>
            <a:r>
              <a:rPr sz="2200" dirty="0" err="1"/>
              <a:t>série</a:t>
            </a:r>
            <a:r>
              <a:rPr sz="2200" dirty="0"/>
              <a:t> </a:t>
            </a:r>
            <a:r>
              <a:rPr sz="2200" dirty="0" err="1"/>
              <a:t>podnětů</a:t>
            </a:r>
            <a:r>
              <a:rPr sz="2200" dirty="0"/>
              <a:t> k </a:t>
            </a:r>
            <a:r>
              <a:rPr sz="2200" dirty="0" err="1"/>
              <a:t>zapamatování</a:t>
            </a:r>
            <a:r>
              <a:rPr sz="2200" dirty="0"/>
              <a:t>, </a:t>
            </a:r>
            <a:r>
              <a:rPr sz="2200" dirty="0" err="1"/>
              <a:t>současně</a:t>
            </a:r>
            <a:r>
              <a:rPr sz="2200" dirty="0"/>
              <a:t> je </a:t>
            </a:r>
            <a:r>
              <a:rPr sz="2200" dirty="0" err="1"/>
              <a:t>hodnocena</a:t>
            </a:r>
            <a:r>
              <a:rPr sz="2200" dirty="0"/>
              <a:t> </a:t>
            </a:r>
            <a:r>
              <a:rPr sz="2200" dirty="0" err="1" smtClean="0"/>
              <a:t>kvalita</a:t>
            </a:r>
            <a:r>
              <a:rPr sz="2200" dirty="0" smtClean="0"/>
              <a:t> </a:t>
            </a:r>
            <a:r>
              <a:rPr sz="2200" dirty="0" err="1"/>
              <a:t>řeči</a:t>
            </a:r>
            <a:r>
              <a:rPr sz="2200" dirty="0"/>
              <a:t> 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expresivní</a:t>
            </a:r>
            <a:r>
              <a:rPr sz="2200" dirty="0"/>
              <a:t> </a:t>
            </a:r>
            <a:r>
              <a:rPr sz="2200" dirty="0" err="1"/>
              <a:t>složky</a:t>
            </a:r>
            <a:r>
              <a:rPr sz="2200" dirty="0"/>
              <a:t>, </a:t>
            </a:r>
            <a:r>
              <a:rPr sz="2200" dirty="0" err="1"/>
              <a:t>porozumění</a:t>
            </a:r>
            <a:r>
              <a:rPr sz="2200" dirty="0"/>
              <a:t>, </a:t>
            </a:r>
            <a:r>
              <a:rPr sz="2200" dirty="0" err="1"/>
              <a:t>vyhovění</a:t>
            </a:r>
            <a:r>
              <a:rPr sz="2200" dirty="0"/>
              <a:t> </a:t>
            </a:r>
            <a:r>
              <a:rPr sz="2200" dirty="0" err="1"/>
              <a:t>požadavkům</a:t>
            </a:r>
            <a:r>
              <a:rPr sz="2200" dirty="0"/>
              <a:t>, </a:t>
            </a:r>
            <a:r>
              <a:rPr sz="2200" dirty="0" err="1"/>
              <a:t>pojmenovávání</a:t>
            </a:r>
            <a:r>
              <a:rPr sz="2200" dirty="0"/>
              <a:t>, </a:t>
            </a:r>
            <a:r>
              <a:rPr sz="2200" dirty="0" err="1"/>
              <a:t>čtení</a:t>
            </a:r>
            <a:r>
              <a:rPr sz="2200" dirty="0"/>
              <a:t> a </a:t>
            </a:r>
            <a:r>
              <a:rPr sz="2200" dirty="0" err="1"/>
              <a:t>počítání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smtClean="0"/>
              <a:t>p</a:t>
            </a:r>
            <a:r>
              <a:rPr sz="2200" dirty="0" smtClean="0"/>
              <a:t>o </a:t>
            </a:r>
            <a:r>
              <a:rPr sz="2200" dirty="0" err="1"/>
              <a:t>odeznění</a:t>
            </a:r>
            <a:r>
              <a:rPr sz="2200" dirty="0"/>
              <a:t> </a:t>
            </a:r>
            <a:r>
              <a:rPr sz="2200" dirty="0" err="1"/>
              <a:t>látky</a:t>
            </a:r>
            <a:r>
              <a:rPr sz="2200" dirty="0"/>
              <a:t> </a:t>
            </a:r>
            <a:r>
              <a:rPr sz="2200" dirty="0" err="1"/>
              <a:t>dotazy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prezentované</a:t>
            </a:r>
            <a:r>
              <a:rPr sz="2200" dirty="0"/>
              <a:t> </a:t>
            </a:r>
            <a:r>
              <a:rPr sz="2200" dirty="0" err="1"/>
              <a:t>podněty</a:t>
            </a:r>
            <a:r>
              <a:rPr sz="2200" dirty="0"/>
              <a:t> </a:t>
            </a:r>
            <a:r>
              <a:rPr sz="2200" dirty="0" err="1"/>
              <a:t>před</a:t>
            </a:r>
            <a:r>
              <a:rPr sz="2200" dirty="0"/>
              <a:t> </a:t>
            </a:r>
            <a:r>
              <a:rPr sz="2200" dirty="0" err="1"/>
              <a:t>aplikací</a:t>
            </a:r>
            <a:r>
              <a:rPr sz="2200" dirty="0"/>
              <a:t> </a:t>
            </a:r>
            <a:r>
              <a:rPr sz="2200" dirty="0" smtClean="0"/>
              <a:t>(</a:t>
            </a:r>
            <a:r>
              <a:rPr sz="2200" dirty="0" err="1" smtClean="0"/>
              <a:t>retrográdní</a:t>
            </a:r>
            <a:r>
              <a:rPr sz="2200" dirty="0" smtClean="0"/>
              <a:t> </a:t>
            </a:r>
            <a:r>
              <a:rPr sz="2200" dirty="0" err="1"/>
              <a:t>paměťový</a:t>
            </a:r>
            <a:r>
              <a:rPr sz="2200" dirty="0"/>
              <a:t> </a:t>
            </a:r>
            <a:r>
              <a:rPr sz="2200" dirty="0" err="1"/>
              <a:t>materiál</a:t>
            </a:r>
            <a:r>
              <a:rPr sz="2200" dirty="0"/>
              <a:t>) a </a:t>
            </a:r>
            <a:r>
              <a:rPr sz="2200" dirty="0" err="1"/>
              <a:t>po</a:t>
            </a:r>
            <a:r>
              <a:rPr sz="2200" dirty="0"/>
              <a:t> </a:t>
            </a:r>
            <a:r>
              <a:rPr sz="2200" dirty="0" err="1"/>
              <a:t>aplikaci</a:t>
            </a:r>
            <a:r>
              <a:rPr sz="2200" dirty="0"/>
              <a:t> </a:t>
            </a:r>
            <a:r>
              <a:rPr sz="2200" dirty="0" err="1"/>
              <a:t>látky</a:t>
            </a:r>
            <a:r>
              <a:rPr sz="2200" dirty="0"/>
              <a:t> (</a:t>
            </a:r>
            <a:r>
              <a:rPr sz="2200" dirty="0" err="1"/>
              <a:t>anterográdní</a:t>
            </a:r>
            <a:r>
              <a:rPr sz="2200" dirty="0"/>
              <a:t> </a:t>
            </a:r>
            <a:r>
              <a:rPr sz="2200" dirty="0" err="1"/>
              <a:t>paměťový</a:t>
            </a:r>
            <a:r>
              <a:rPr sz="2200" dirty="0"/>
              <a:t> </a:t>
            </a:r>
            <a:r>
              <a:rPr sz="2200" dirty="0" err="1"/>
              <a:t>potenciál</a:t>
            </a:r>
            <a:r>
              <a:rPr sz="2200" dirty="0"/>
              <a:t>)</a:t>
            </a:r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err="1" smtClean="0"/>
              <a:t>p</a:t>
            </a:r>
            <a:r>
              <a:rPr sz="2200" dirty="0" err="1" smtClean="0"/>
              <a:t>acient</a:t>
            </a:r>
            <a:r>
              <a:rPr sz="2200" dirty="0" smtClean="0"/>
              <a:t> </a:t>
            </a:r>
            <a:r>
              <a:rPr sz="2200" dirty="0" err="1"/>
              <a:t>vybavuje</a:t>
            </a:r>
            <a:r>
              <a:rPr sz="2200" dirty="0"/>
              <a:t> </a:t>
            </a:r>
            <a:r>
              <a:rPr sz="2200" dirty="0" err="1"/>
              <a:t>formou</a:t>
            </a:r>
            <a:r>
              <a:rPr sz="2200" dirty="0"/>
              <a:t> </a:t>
            </a:r>
            <a:r>
              <a:rPr sz="2200" dirty="0" err="1"/>
              <a:t>volného</a:t>
            </a:r>
            <a:r>
              <a:rPr sz="2200" dirty="0"/>
              <a:t> </a:t>
            </a:r>
            <a:r>
              <a:rPr sz="2200" dirty="0" err="1"/>
              <a:t>vybavování</a:t>
            </a:r>
            <a:r>
              <a:rPr sz="2200" dirty="0"/>
              <a:t>, ale </a:t>
            </a:r>
            <a:r>
              <a:rPr sz="2200" dirty="0" err="1"/>
              <a:t>též</a:t>
            </a:r>
            <a:r>
              <a:rPr sz="2200" dirty="0"/>
              <a:t> </a:t>
            </a:r>
            <a:r>
              <a:rPr sz="2200" dirty="0" err="1"/>
              <a:t>znovupoznávání</a:t>
            </a:r>
            <a:r>
              <a:rPr sz="2200" dirty="0"/>
              <a:t>; </a:t>
            </a:r>
            <a:r>
              <a:rPr sz="2200" dirty="0" err="1"/>
              <a:t>výkon</a:t>
            </a:r>
            <a:r>
              <a:rPr sz="2200" dirty="0"/>
              <a:t> </a:t>
            </a:r>
            <a:r>
              <a:rPr sz="2200" dirty="0" err="1"/>
              <a:t>hodnocen</a:t>
            </a:r>
            <a:r>
              <a:rPr sz="2200" dirty="0"/>
              <a:t> </a:t>
            </a:r>
            <a:r>
              <a:rPr sz="2200" dirty="0" err="1"/>
              <a:t>kvantitativně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kvalitativně</a:t>
            </a:r>
            <a:endParaRPr sz="2200" dirty="0"/>
          </a:p>
          <a:p>
            <a:pPr marL="266700" indent="-266700" defTabSz="350520">
              <a:lnSpc>
                <a:spcPct val="100000"/>
              </a:lnSpc>
              <a:spcBef>
                <a:spcPts val="2500"/>
              </a:spcBef>
              <a:defRPr sz="1920"/>
            </a:pPr>
            <a:r>
              <a:rPr lang="cs-CZ" sz="2200" dirty="0" smtClean="0"/>
              <a:t>t</a:t>
            </a:r>
            <a:r>
              <a:rPr sz="2200" dirty="0" err="1" smtClean="0"/>
              <a:t>est</a:t>
            </a:r>
            <a:r>
              <a:rPr sz="2200" dirty="0" smtClean="0"/>
              <a:t> </a:t>
            </a:r>
            <a:r>
              <a:rPr sz="2200" dirty="0" err="1"/>
              <a:t>administrován</a:t>
            </a:r>
            <a:r>
              <a:rPr sz="2200" dirty="0"/>
              <a:t> </a:t>
            </a:r>
            <a:r>
              <a:rPr sz="2200" dirty="0" err="1"/>
              <a:t>postupně</a:t>
            </a:r>
            <a:r>
              <a:rPr sz="2200" dirty="0"/>
              <a:t> pro </a:t>
            </a:r>
            <a:r>
              <a:rPr sz="2200" dirty="0" err="1"/>
              <a:t>obě</a:t>
            </a:r>
            <a:r>
              <a:rPr sz="2200" dirty="0"/>
              <a:t> </a:t>
            </a:r>
            <a:r>
              <a:rPr sz="2200" dirty="0" err="1"/>
              <a:t>mozkové</a:t>
            </a:r>
            <a:r>
              <a:rPr sz="2200" dirty="0"/>
              <a:t> </a:t>
            </a:r>
            <a:r>
              <a:rPr sz="2200" dirty="0" err="1"/>
              <a:t>hemisféry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myslem testu je:…"/>
          <p:cNvSpPr txBox="1">
            <a:spLocks noGrp="1"/>
          </p:cNvSpPr>
          <p:nvPr>
            <p:ph type="body" idx="1"/>
          </p:nvPr>
        </p:nvSpPr>
        <p:spPr>
          <a:xfrm>
            <a:off x="952500" y="1653061"/>
            <a:ext cx="113919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6719" indent="-426719" defTabSz="560831">
              <a:lnSpc>
                <a:spcPct val="100000"/>
              </a:lnSpc>
              <a:spcBef>
                <a:spcPts val="4000"/>
              </a:spcBef>
              <a:defRPr sz="3072"/>
            </a:pPr>
            <a:r>
              <a:rPr lang="cs-CZ" sz="2400" dirty="0" err="1" smtClean="0"/>
              <a:t>s</a:t>
            </a:r>
            <a:r>
              <a:rPr sz="2400" dirty="0" err="1" smtClean="0"/>
              <a:t>myslem</a:t>
            </a:r>
            <a:r>
              <a:rPr sz="2400" dirty="0" smtClean="0"/>
              <a:t> </a:t>
            </a:r>
            <a:r>
              <a:rPr sz="2400" dirty="0" err="1"/>
              <a:t>testu</a:t>
            </a:r>
            <a:r>
              <a:rPr sz="2400" dirty="0"/>
              <a:t> je:</a:t>
            </a:r>
          </a:p>
          <a:p>
            <a:pPr marL="1076949" lvl="1" indent="-426719" defTabSz="560831">
              <a:lnSpc>
                <a:spcPct val="100000"/>
              </a:lnSpc>
              <a:spcBef>
                <a:spcPts val="4000"/>
              </a:spcBef>
              <a:defRPr sz="3072"/>
            </a:pPr>
            <a:r>
              <a:rPr lang="cs-CZ" sz="2000" dirty="0" err="1" smtClean="0"/>
              <a:t>u</a:t>
            </a:r>
            <a:r>
              <a:rPr sz="2000" dirty="0" err="1" smtClean="0"/>
              <a:t>rčení</a:t>
            </a:r>
            <a:r>
              <a:rPr sz="2000" dirty="0" smtClean="0"/>
              <a:t> </a:t>
            </a:r>
            <a:r>
              <a:rPr sz="2000" dirty="0" err="1"/>
              <a:t>lateralizace</a:t>
            </a:r>
            <a:r>
              <a:rPr sz="2000" dirty="0"/>
              <a:t> </a:t>
            </a:r>
            <a:r>
              <a:rPr sz="2000" dirty="0" err="1"/>
              <a:t>řeči</a:t>
            </a:r>
            <a:r>
              <a:rPr sz="2000" dirty="0"/>
              <a:t> a </a:t>
            </a:r>
            <a:r>
              <a:rPr sz="2000" dirty="0" err="1"/>
              <a:t>tím</a:t>
            </a:r>
            <a:r>
              <a:rPr sz="2000" dirty="0"/>
              <a:t> </a:t>
            </a:r>
            <a:r>
              <a:rPr sz="2000" dirty="0" err="1"/>
              <a:t>i</a:t>
            </a:r>
            <a:r>
              <a:rPr sz="2000" dirty="0"/>
              <a:t> dominance </a:t>
            </a:r>
            <a:r>
              <a:rPr sz="2000" dirty="0" err="1"/>
              <a:t>hemisfér</a:t>
            </a:r>
            <a:r>
              <a:rPr sz="2000" dirty="0"/>
              <a:t> (</a:t>
            </a:r>
            <a:r>
              <a:rPr sz="2000" dirty="0" err="1"/>
              <a:t>při</a:t>
            </a:r>
            <a:r>
              <a:rPr sz="2000" dirty="0"/>
              <a:t> </a:t>
            </a:r>
            <a:r>
              <a:rPr sz="2000" dirty="0" err="1"/>
              <a:t>nástřiku</a:t>
            </a:r>
            <a:r>
              <a:rPr sz="2000" dirty="0"/>
              <a:t> </a:t>
            </a:r>
            <a:r>
              <a:rPr sz="2000" dirty="0" err="1"/>
              <a:t>dominantní</a:t>
            </a:r>
            <a:r>
              <a:rPr sz="2000" dirty="0"/>
              <a:t> - </a:t>
            </a:r>
            <a:r>
              <a:rPr sz="2000" dirty="0" err="1"/>
              <a:t>afázie</a:t>
            </a:r>
            <a:r>
              <a:rPr sz="2000" dirty="0"/>
              <a:t>)</a:t>
            </a:r>
          </a:p>
          <a:p>
            <a:pPr marL="1076949" lvl="1" indent="-426719" defTabSz="560831">
              <a:lnSpc>
                <a:spcPct val="100000"/>
              </a:lnSpc>
              <a:spcBef>
                <a:spcPts val="4000"/>
              </a:spcBef>
              <a:defRPr sz="3072"/>
            </a:pPr>
            <a:r>
              <a:rPr lang="cs-CZ" sz="2000" dirty="0" smtClean="0"/>
              <a:t>z</a:t>
            </a:r>
            <a:r>
              <a:rPr sz="2000" dirty="0" err="1" smtClean="0"/>
              <a:t>mapování</a:t>
            </a:r>
            <a:r>
              <a:rPr sz="2000" dirty="0" smtClean="0"/>
              <a:t> </a:t>
            </a:r>
            <a:r>
              <a:rPr sz="2000" dirty="0" err="1"/>
              <a:t>lateralizace</a:t>
            </a:r>
            <a:r>
              <a:rPr sz="2000" dirty="0"/>
              <a:t> </a:t>
            </a:r>
            <a:r>
              <a:rPr sz="2000" dirty="0" err="1"/>
              <a:t>mnestických</a:t>
            </a:r>
            <a:r>
              <a:rPr sz="2000" dirty="0"/>
              <a:t> </a:t>
            </a:r>
            <a:r>
              <a:rPr sz="2000" dirty="0" err="1"/>
              <a:t>fcí</a:t>
            </a:r>
            <a:r>
              <a:rPr sz="2000" dirty="0"/>
              <a:t> - </a:t>
            </a:r>
            <a:r>
              <a:rPr sz="2000" dirty="0" err="1"/>
              <a:t>umožňuje</a:t>
            </a:r>
            <a:r>
              <a:rPr sz="2000" dirty="0"/>
              <a:t> </a:t>
            </a:r>
            <a:r>
              <a:rPr sz="2000" dirty="0" err="1"/>
              <a:t>vyslovit</a:t>
            </a:r>
            <a:r>
              <a:rPr sz="2000" dirty="0"/>
              <a:t> </a:t>
            </a:r>
            <a:r>
              <a:rPr sz="2000" dirty="0" err="1"/>
              <a:t>předpoklad</a:t>
            </a:r>
            <a:r>
              <a:rPr sz="2000" dirty="0"/>
              <a:t> </a:t>
            </a:r>
            <a:r>
              <a:rPr lang="cs-CZ" sz="2000" dirty="0" smtClean="0"/>
              <a:t>                                      </a:t>
            </a:r>
            <a:r>
              <a:rPr sz="2000" dirty="0" smtClean="0"/>
              <a:t>o </a:t>
            </a:r>
            <a:r>
              <a:rPr sz="2000" dirty="0" err="1"/>
              <a:t>pooperačních</a:t>
            </a:r>
            <a:r>
              <a:rPr sz="2000" dirty="0"/>
              <a:t> </a:t>
            </a:r>
            <a:r>
              <a:rPr sz="2000" dirty="0" err="1"/>
              <a:t>rizicích</a:t>
            </a:r>
            <a:r>
              <a:rPr sz="2000" dirty="0"/>
              <a:t> v </a:t>
            </a:r>
            <a:r>
              <a:rPr sz="2000" dirty="0" err="1"/>
              <a:t>oblasti</a:t>
            </a:r>
            <a:r>
              <a:rPr sz="2000" dirty="0"/>
              <a:t> </a:t>
            </a:r>
            <a:r>
              <a:rPr sz="2000" dirty="0" err="1"/>
              <a:t>paměti</a:t>
            </a:r>
            <a:r>
              <a:rPr sz="2000" dirty="0"/>
              <a:t> (</a:t>
            </a:r>
            <a:r>
              <a:rPr sz="2000" dirty="0" err="1"/>
              <a:t>pac.</a:t>
            </a:r>
            <a:r>
              <a:rPr sz="2000" dirty="0"/>
              <a:t> by </a:t>
            </a:r>
            <a:r>
              <a:rPr sz="2000" dirty="0" err="1"/>
              <a:t>měl</a:t>
            </a:r>
            <a:r>
              <a:rPr sz="2000" dirty="0"/>
              <a:t> </a:t>
            </a:r>
            <a:r>
              <a:rPr sz="2000" dirty="0" err="1"/>
              <a:t>podat</a:t>
            </a:r>
            <a:r>
              <a:rPr sz="2000" dirty="0"/>
              <a:t> </a:t>
            </a:r>
            <a:r>
              <a:rPr sz="2000" dirty="0" err="1"/>
              <a:t>lepší</a:t>
            </a:r>
            <a:r>
              <a:rPr sz="2000" dirty="0"/>
              <a:t> </a:t>
            </a:r>
            <a:r>
              <a:rPr sz="2000" dirty="0" err="1"/>
              <a:t>výkony</a:t>
            </a:r>
            <a:r>
              <a:rPr sz="2000" dirty="0"/>
              <a:t> </a:t>
            </a:r>
            <a:r>
              <a:rPr lang="cs-CZ" sz="2000" dirty="0" smtClean="0"/>
              <a:t>                       </a:t>
            </a:r>
            <a:r>
              <a:rPr sz="2000" dirty="0" smtClean="0"/>
              <a:t>v </a:t>
            </a:r>
            <a:r>
              <a:rPr sz="2000" dirty="0" err="1"/>
              <a:t>návaznosti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fungování</a:t>
            </a:r>
            <a:r>
              <a:rPr sz="2000" dirty="0"/>
              <a:t> </a:t>
            </a:r>
            <a:r>
              <a:rPr sz="2000" dirty="0" err="1"/>
              <a:t>hemisféry</a:t>
            </a:r>
            <a:r>
              <a:rPr sz="2000" dirty="0"/>
              <a:t> </a:t>
            </a:r>
            <a:r>
              <a:rPr sz="2000" dirty="0" err="1"/>
              <a:t>kontralaterální</a:t>
            </a:r>
            <a:r>
              <a:rPr sz="2000" dirty="0"/>
              <a:t> k </a:t>
            </a:r>
            <a:r>
              <a:rPr sz="2000" dirty="0" err="1"/>
              <a:t>předpokládanému</a:t>
            </a:r>
            <a:r>
              <a:rPr sz="2000" dirty="0"/>
              <a:t> </a:t>
            </a:r>
            <a:r>
              <a:rPr sz="2000" dirty="0" err="1"/>
              <a:t>epileptogennímu</a:t>
            </a:r>
            <a:r>
              <a:rPr sz="2000" dirty="0"/>
              <a:t> </a:t>
            </a:r>
            <a:r>
              <a:rPr sz="2000" dirty="0" err="1"/>
              <a:t>ložisku</a:t>
            </a:r>
            <a:r>
              <a:rPr sz="2000" dirty="0"/>
              <a:t>)</a:t>
            </a:r>
          </a:p>
          <a:p>
            <a:pPr marL="1076949" lvl="1" indent="-426719" defTabSz="560831">
              <a:lnSpc>
                <a:spcPct val="100000"/>
              </a:lnSpc>
              <a:spcBef>
                <a:spcPts val="4000"/>
              </a:spcBef>
              <a:defRPr sz="3072"/>
            </a:pPr>
            <a:r>
              <a:rPr lang="cs-CZ" sz="2000" dirty="0" smtClean="0"/>
              <a:t>p</a:t>
            </a:r>
            <a:r>
              <a:rPr sz="2000" dirty="0" err="1" smtClean="0"/>
              <a:t>redikce</a:t>
            </a:r>
            <a:r>
              <a:rPr sz="2000" dirty="0" smtClean="0"/>
              <a:t> </a:t>
            </a:r>
            <a:r>
              <a:rPr sz="2000" dirty="0" err="1"/>
              <a:t>lateralizace</a:t>
            </a:r>
            <a:r>
              <a:rPr sz="2000" dirty="0"/>
              <a:t> </a:t>
            </a:r>
            <a:r>
              <a:rPr sz="2000" dirty="0" err="1"/>
              <a:t>předpokládané</a:t>
            </a:r>
            <a:r>
              <a:rPr sz="2000" dirty="0"/>
              <a:t> </a:t>
            </a:r>
            <a:r>
              <a:rPr sz="2000" dirty="0" err="1"/>
              <a:t>epileptogenní</a:t>
            </a:r>
            <a:r>
              <a:rPr sz="2000" dirty="0"/>
              <a:t> </a:t>
            </a:r>
            <a:r>
              <a:rPr sz="2000" dirty="0" err="1"/>
              <a:t>oblasti</a:t>
            </a:r>
            <a:r>
              <a:rPr sz="2000" dirty="0"/>
              <a:t> </a:t>
            </a:r>
            <a:r>
              <a:rPr sz="2000" dirty="0" err="1"/>
              <a:t>mozku</a:t>
            </a:r>
            <a:endParaRPr sz="2000" dirty="0"/>
          </a:p>
          <a:p>
            <a:pPr marL="426719" indent="-426719" defTabSz="560831">
              <a:lnSpc>
                <a:spcPct val="100000"/>
              </a:lnSpc>
              <a:spcBef>
                <a:spcPts val="4000"/>
              </a:spcBef>
              <a:defRPr sz="3072"/>
            </a:pPr>
            <a:r>
              <a:rPr lang="cs-CZ" sz="2400" dirty="0" smtClean="0"/>
              <a:t>v</a:t>
            </a:r>
            <a:r>
              <a:rPr sz="2400" dirty="0" smtClean="0"/>
              <a:t> </a:t>
            </a:r>
            <a:r>
              <a:rPr sz="2400" dirty="0" err="1"/>
              <a:t>posledních</a:t>
            </a:r>
            <a:r>
              <a:rPr sz="2400" dirty="0"/>
              <a:t> </a:t>
            </a:r>
            <a:r>
              <a:rPr sz="2400" dirty="0" err="1"/>
              <a:t>letech</a:t>
            </a:r>
            <a:r>
              <a:rPr sz="2400" dirty="0"/>
              <a:t> </a:t>
            </a:r>
            <a:r>
              <a:rPr sz="2400" dirty="0" err="1"/>
              <a:t>snaha</a:t>
            </a:r>
            <a:r>
              <a:rPr sz="2400" dirty="0"/>
              <a:t> </a:t>
            </a:r>
            <a:r>
              <a:rPr sz="2400" dirty="0" err="1"/>
              <a:t>nahradit</a:t>
            </a:r>
            <a:r>
              <a:rPr sz="2400" dirty="0"/>
              <a:t> </a:t>
            </a:r>
            <a:r>
              <a:rPr sz="2400" dirty="0" err="1"/>
              <a:t>tento</a:t>
            </a:r>
            <a:r>
              <a:rPr sz="2400" dirty="0"/>
              <a:t> test </a:t>
            </a:r>
            <a:r>
              <a:rPr sz="2400" dirty="0" err="1"/>
              <a:t>fMR</a:t>
            </a:r>
            <a:endParaRPr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Metodou následné epileptochirurgické léčby jsou resekční zákroky - neurochirurgické odstranění části nebo celé předpokládané epileptogenní zóny či léze; dále kalosotomie, hemisferektomie, alternativní pŕistupy - stereotaktická radiologie a termoléze…"/>
          <p:cNvSpPr txBox="1">
            <a:spLocks noGrp="1"/>
          </p:cNvSpPr>
          <p:nvPr>
            <p:ph type="body" idx="1"/>
          </p:nvPr>
        </p:nvSpPr>
        <p:spPr>
          <a:xfrm>
            <a:off x="568411" y="1618734"/>
            <a:ext cx="12035481" cy="772297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m</a:t>
            </a:r>
            <a:r>
              <a:rPr sz="2200" dirty="0" err="1" smtClean="0"/>
              <a:t>etodou</a:t>
            </a:r>
            <a:r>
              <a:rPr sz="2200" dirty="0" smtClean="0"/>
              <a:t> </a:t>
            </a:r>
            <a:r>
              <a:rPr sz="2200" dirty="0" err="1"/>
              <a:t>následné</a:t>
            </a:r>
            <a:r>
              <a:rPr sz="2200" dirty="0"/>
              <a:t> </a:t>
            </a:r>
            <a:r>
              <a:rPr sz="2200" dirty="0" err="1"/>
              <a:t>epileptochirurgické</a:t>
            </a:r>
            <a:r>
              <a:rPr sz="2200" dirty="0"/>
              <a:t> </a:t>
            </a:r>
            <a:r>
              <a:rPr sz="2200" dirty="0" err="1"/>
              <a:t>léčby</a:t>
            </a:r>
            <a:r>
              <a:rPr sz="2200" dirty="0"/>
              <a:t>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resekční</a:t>
            </a:r>
            <a:r>
              <a:rPr sz="2200" dirty="0"/>
              <a:t> </a:t>
            </a:r>
            <a:r>
              <a:rPr sz="2200" dirty="0" err="1"/>
              <a:t>zákroky</a:t>
            </a:r>
            <a:r>
              <a:rPr sz="2200" dirty="0"/>
              <a:t> - </a:t>
            </a:r>
            <a:r>
              <a:rPr sz="2200" dirty="0" err="1"/>
              <a:t>neurochirurgické</a:t>
            </a:r>
            <a:r>
              <a:rPr sz="2200" dirty="0"/>
              <a:t> </a:t>
            </a:r>
            <a:r>
              <a:rPr sz="2200" dirty="0" err="1"/>
              <a:t>odstranění</a:t>
            </a:r>
            <a:r>
              <a:rPr sz="2200" dirty="0"/>
              <a:t> </a:t>
            </a:r>
            <a:r>
              <a:rPr sz="2200" dirty="0" err="1"/>
              <a:t>části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celé</a:t>
            </a:r>
            <a:r>
              <a:rPr sz="2200" dirty="0"/>
              <a:t> </a:t>
            </a:r>
            <a:r>
              <a:rPr sz="2200" dirty="0" err="1"/>
              <a:t>předpokládané</a:t>
            </a:r>
            <a:r>
              <a:rPr sz="2200" dirty="0"/>
              <a:t> </a:t>
            </a:r>
            <a:r>
              <a:rPr sz="2200" dirty="0" err="1"/>
              <a:t>epileptogenní</a:t>
            </a:r>
            <a:r>
              <a:rPr sz="2200" dirty="0"/>
              <a:t> </a:t>
            </a:r>
            <a:r>
              <a:rPr sz="2200" dirty="0" err="1"/>
              <a:t>zóny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léze</a:t>
            </a:r>
            <a:r>
              <a:rPr sz="2200" dirty="0"/>
              <a:t>; </a:t>
            </a:r>
            <a:r>
              <a:rPr sz="2200" dirty="0" err="1"/>
              <a:t>dále</a:t>
            </a:r>
            <a:r>
              <a:rPr sz="2200" dirty="0"/>
              <a:t> </a:t>
            </a:r>
            <a:r>
              <a:rPr sz="2200" dirty="0" err="1"/>
              <a:t>kalosotomie</a:t>
            </a:r>
            <a:r>
              <a:rPr sz="2200" dirty="0"/>
              <a:t>, </a:t>
            </a:r>
            <a:r>
              <a:rPr sz="2200" dirty="0" err="1"/>
              <a:t>hemisferektomie</a:t>
            </a:r>
            <a:r>
              <a:rPr sz="2200" dirty="0"/>
              <a:t>, </a:t>
            </a:r>
            <a:r>
              <a:rPr sz="2200" dirty="0" err="1"/>
              <a:t>alternativní</a:t>
            </a:r>
            <a:r>
              <a:rPr sz="2200" dirty="0"/>
              <a:t> </a:t>
            </a:r>
            <a:r>
              <a:rPr sz="2200" dirty="0" err="1"/>
              <a:t>pŕistupy</a:t>
            </a:r>
            <a:r>
              <a:rPr sz="2200" dirty="0"/>
              <a:t> - </a:t>
            </a:r>
            <a:r>
              <a:rPr sz="2200" dirty="0" err="1"/>
              <a:t>stereotaktická</a:t>
            </a:r>
            <a:r>
              <a:rPr sz="2200" dirty="0"/>
              <a:t> </a:t>
            </a:r>
            <a:r>
              <a:rPr sz="2200" dirty="0" err="1"/>
              <a:t>radiologie</a:t>
            </a:r>
            <a:r>
              <a:rPr sz="2200" dirty="0"/>
              <a:t> a </a:t>
            </a:r>
            <a:r>
              <a:rPr sz="2200" dirty="0" err="1"/>
              <a:t>termoléze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smtClean="0"/>
              <a:t>p</a:t>
            </a:r>
            <a:r>
              <a:rPr sz="2200" dirty="0" err="1" smtClean="0"/>
              <a:t>okud</a:t>
            </a:r>
            <a:r>
              <a:rPr sz="2200" dirty="0" smtClean="0"/>
              <a:t> </a:t>
            </a:r>
            <a:r>
              <a:rPr sz="2200" dirty="0" err="1"/>
              <a:t>není</a:t>
            </a:r>
            <a:r>
              <a:rPr sz="2200" dirty="0"/>
              <a:t> </a:t>
            </a:r>
            <a:r>
              <a:rPr sz="2200" dirty="0" err="1"/>
              <a:t>vhodná</a:t>
            </a:r>
            <a:r>
              <a:rPr sz="2200" dirty="0"/>
              <a:t> </a:t>
            </a:r>
            <a:r>
              <a:rPr sz="2200" dirty="0" err="1"/>
              <a:t>neurochirurgická</a:t>
            </a:r>
            <a:r>
              <a:rPr sz="2200" dirty="0"/>
              <a:t> </a:t>
            </a:r>
            <a:r>
              <a:rPr sz="2200" dirty="0" err="1"/>
              <a:t>léčba</a:t>
            </a:r>
            <a:r>
              <a:rPr sz="2200" dirty="0"/>
              <a:t> - </a:t>
            </a:r>
            <a:r>
              <a:rPr sz="2200" dirty="0" err="1"/>
              <a:t>další</a:t>
            </a:r>
            <a:r>
              <a:rPr sz="2200" dirty="0"/>
              <a:t> </a:t>
            </a:r>
            <a:r>
              <a:rPr sz="2200" dirty="0" err="1"/>
              <a:t>metody</a:t>
            </a:r>
            <a:r>
              <a:rPr sz="2200" dirty="0"/>
              <a:t>: </a:t>
            </a:r>
            <a:r>
              <a:rPr sz="2200" dirty="0" err="1"/>
              <a:t>zavedení</a:t>
            </a:r>
            <a:r>
              <a:rPr sz="2200" dirty="0"/>
              <a:t> </a:t>
            </a:r>
            <a:r>
              <a:rPr sz="2200" dirty="0" err="1"/>
              <a:t>systému</a:t>
            </a:r>
            <a:r>
              <a:rPr sz="2200" dirty="0"/>
              <a:t> </a:t>
            </a:r>
            <a:r>
              <a:rPr sz="2200" dirty="0" err="1"/>
              <a:t>stimulace</a:t>
            </a:r>
            <a:r>
              <a:rPr sz="2200" dirty="0"/>
              <a:t> </a:t>
            </a:r>
            <a:r>
              <a:rPr sz="2200" dirty="0" err="1"/>
              <a:t>vagového</a:t>
            </a:r>
            <a:r>
              <a:rPr sz="2200" dirty="0"/>
              <a:t> </a:t>
            </a:r>
            <a:r>
              <a:rPr sz="2200" dirty="0" err="1"/>
              <a:t>nervu</a:t>
            </a:r>
            <a:r>
              <a:rPr sz="2200" dirty="0"/>
              <a:t>; </a:t>
            </a:r>
            <a:r>
              <a:rPr sz="2200" dirty="0" err="1"/>
              <a:t>implantace</a:t>
            </a:r>
            <a:r>
              <a:rPr sz="2200" dirty="0"/>
              <a:t> </a:t>
            </a:r>
            <a:r>
              <a:rPr sz="2200" dirty="0" err="1"/>
              <a:t>systému</a:t>
            </a:r>
            <a:r>
              <a:rPr sz="2200" dirty="0"/>
              <a:t> </a:t>
            </a:r>
            <a:r>
              <a:rPr sz="2200" dirty="0" smtClean="0"/>
              <a:t>DBS</a:t>
            </a:r>
            <a:r>
              <a:rPr lang="cs-CZ" sz="2200" dirty="0" smtClean="0"/>
              <a:t> </a:t>
            </a:r>
            <a:r>
              <a:rPr sz="2200" dirty="0" smtClean="0"/>
              <a:t>-</a:t>
            </a:r>
            <a:r>
              <a:rPr lang="cs-CZ" sz="2200" dirty="0" smtClean="0"/>
              <a:t> </a:t>
            </a:r>
            <a:r>
              <a:rPr sz="2200" dirty="0" err="1" smtClean="0"/>
              <a:t>hluboké</a:t>
            </a:r>
            <a:r>
              <a:rPr sz="2200" dirty="0" smtClean="0"/>
              <a:t> </a:t>
            </a:r>
            <a:r>
              <a:rPr sz="2200" dirty="0" err="1"/>
              <a:t>mozkové</a:t>
            </a:r>
            <a:r>
              <a:rPr sz="2200" dirty="0"/>
              <a:t> </a:t>
            </a:r>
            <a:r>
              <a:rPr sz="2200" dirty="0" err="1"/>
              <a:t>stimulace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s</a:t>
            </a:r>
            <a:r>
              <a:rPr sz="2200" dirty="0" err="1" smtClean="0"/>
              <a:t>pecifickou</a:t>
            </a:r>
            <a:r>
              <a:rPr sz="2200" dirty="0" smtClean="0"/>
              <a:t> </a:t>
            </a:r>
            <a:r>
              <a:rPr sz="2200" dirty="0" err="1"/>
              <a:t>oblastí</a:t>
            </a:r>
            <a:r>
              <a:rPr sz="2200" dirty="0"/>
              <a:t> je </a:t>
            </a:r>
            <a:r>
              <a:rPr sz="2200" dirty="0" err="1"/>
              <a:t>participace</a:t>
            </a:r>
            <a:r>
              <a:rPr sz="2200" dirty="0"/>
              <a:t> NPS v </a:t>
            </a:r>
            <a:r>
              <a:rPr sz="2200" dirty="0" err="1"/>
              <a:t>rámci</a:t>
            </a:r>
            <a:r>
              <a:rPr sz="2200" dirty="0"/>
              <a:t> </a:t>
            </a:r>
            <a:r>
              <a:rPr sz="2200" dirty="0" err="1"/>
              <a:t>tzv</a:t>
            </a:r>
            <a:r>
              <a:rPr sz="2200" dirty="0"/>
              <a:t>. </a:t>
            </a:r>
            <a:r>
              <a:rPr sz="2200" b="1" dirty="0"/>
              <a:t>awake craniotomy </a:t>
            </a:r>
            <a:r>
              <a:rPr sz="2200" dirty="0"/>
              <a:t>(AC) - </a:t>
            </a:r>
            <a:r>
              <a:rPr sz="2200" dirty="0" err="1"/>
              <a:t>probíhá</a:t>
            </a:r>
            <a:r>
              <a:rPr sz="2200" dirty="0"/>
              <a:t> </a:t>
            </a:r>
            <a:r>
              <a:rPr sz="2200" dirty="0" err="1"/>
              <a:t>jako</a:t>
            </a:r>
            <a:r>
              <a:rPr sz="2200" dirty="0"/>
              <a:t> </a:t>
            </a:r>
            <a:r>
              <a:rPr sz="2200" dirty="0" err="1"/>
              <a:t>běžná</a:t>
            </a:r>
            <a:r>
              <a:rPr sz="2200" dirty="0"/>
              <a:t> </a:t>
            </a:r>
            <a:r>
              <a:rPr sz="2200" dirty="0" err="1"/>
              <a:t>operace</a:t>
            </a:r>
            <a:r>
              <a:rPr sz="2200" dirty="0"/>
              <a:t>, </a:t>
            </a:r>
            <a:r>
              <a:rPr sz="2200" dirty="0" err="1"/>
              <a:t>pacient</a:t>
            </a:r>
            <a:r>
              <a:rPr sz="2200" dirty="0"/>
              <a:t> je v </a:t>
            </a:r>
            <a:r>
              <a:rPr sz="2200" dirty="0" err="1"/>
              <a:t>průběhu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vědomí</a:t>
            </a:r>
            <a:r>
              <a:rPr sz="2200" dirty="0"/>
              <a:t> </a:t>
            </a:r>
            <a:r>
              <a:rPr lang="cs-CZ" sz="2200" dirty="0" smtClean="0"/>
              <a:t>a</a:t>
            </a:r>
            <a:r>
              <a:rPr sz="2200" dirty="0" smtClean="0"/>
              <a:t> </a:t>
            </a:r>
            <a:r>
              <a:rPr sz="2200" dirty="0" err="1"/>
              <a:t>komunikující</a:t>
            </a:r>
            <a:r>
              <a:rPr sz="2200" dirty="0"/>
              <a:t>; </a:t>
            </a:r>
            <a:r>
              <a:rPr sz="2200" dirty="0" err="1"/>
              <a:t>nejčastěji</a:t>
            </a:r>
            <a:r>
              <a:rPr sz="2200" dirty="0"/>
              <a:t> je </a:t>
            </a:r>
            <a:r>
              <a:rPr sz="2200" dirty="0" err="1"/>
              <a:t>účelem</a:t>
            </a:r>
            <a:r>
              <a:rPr sz="2200" dirty="0"/>
              <a:t> </a:t>
            </a:r>
            <a:r>
              <a:rPr sz="2200" dirty="0" err="1"/>
              <a:t>prevence</a:t>
            </a:r>
            <a:r>
              <a:rPr sz="2200" dirty="0"/>
              <a:t> </a:t>
            </a:r>
            <a:r>
              <a:rPr sz="2200" dirty="0" err="1"/>
              <a:t>poškození</a:t>
            </a:r>
            <a:r>
              <a:rPr sz="2200" dirty="0"/>
              <a:t> </a:t>
            </a:r>
            <a:r>
              <a:rPr sz="2200" dirty="0" err="1"/>
              <a:t>kognitivních</a:t>
            </a:r>
            <a:r>
              <a:rPr sz="2200" dirty="0"/>
              <a:t>, </a:t>
            </a:r>
            <a:r>
              <a:rPr sz="2200" dirty="0" err="1"/>
              <a:t>řečových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motorických</a:t>
            </a:r>
            <a:r>
              <a:rPr sz="2200" dirty="0"/>
              <a:t> </a:t>
            </a:r>
            <a:r>
              <a:rPr sz="2200" dirty="0" err="1"/>
              <a:t>fcí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ú</a:t>
            </a:r>
            <a:r>
              <a:rPr sz="2200" dirty="0" err="1" smtClean="0"/>
              <a:t>kolem</a:t>
            </a:r>
            <a:r>
              <a:rPr sz="2200" dirty="0" smtClean="0"/>
              <a:t> </a:t>
            </a:r>
            <a:r>
              <a:rPr sz="2200" dirty="0"/>
              <a:t>NPS </a:t>
            </a:r>
            <a:r>
              <a:rPr sz="2200" dirty="0" smtClean="0"/>
              <a:t>j</a:t>
            </a:r>
            <a:r>
              <a:rPr lang="cs-CZ" sz="2200" dirty="0" smtClean="0"/>
              <a:t>e</a:t>
            </a:r>
            <a:r>
              <a:rPr sz="2200" dirty="0" smtClean="0"/>
              <a:t> </a:t>
            </a:r>
            <a:r>
              <a:rPr sz="2200" dirty="0" err="1"/>
              <a:t>pacienta</a:t>
            </a:r>
            <a:r>
              <a:rPr sz="2200" dirty="0"/>
              <a:t> </a:t>
            </a:r>
            <a:r>
              <a:rPr sz="2200" dirty="0" err="1"/>
              <a:t>zákrokem</a:t>
            </a:r>
            <a:r>
              <a:rPr sz="2200" dirty="0"/>
              <a:t> </a:t>
            </a:r>
            <a:r>
              <a:rPr sz="2200" dirty="0" err="1" smtClean="0"/>
              <a:t>provést</a:t>
            </a:r>
            <a:r>
              <a:rPr sz="2200" dirty="0" smtClean="0"/>
              <a:t> </a:t>
            </a:r>
            <a:r>
              <a:rPr sz="2200" dirty="0"/>
              <a:t>a </a:t>
            </a:r>
            <a:r>
              <a:rPr sz="2200" dirty="0" err="1"/>
              <a:t>udržovat</a:t>
            </a:r>
            <a:r>
              <a:rPr sz="2200" dirty="0"/>
              <a:t> s </a:t>
            </a:r>
            <a:r>
              <a:rPr sz="2200" dirty="0" err="1"/>
              <a:t>ním</a:t>
            </a:r>
            <a:r>
              <a:rPr sz="2200" dirty="0"/>
              <a:t> </a:t>
            </a:r>
            <a:r>
              <a:rPr sz="2200" dirty="0" err="1"/>
              <a:t>kontakt</a:t>
            </a:r>
            <a:r>
              <a:rPr sz="2200" dirty="0"/>
              <a:t>, </a:t>
            </a:r>
            <a:r>
              <a:rPr sz="2200" dirty="0" err="1"/>
              <a:t>administrovat</a:t>
            </a:r>
            <a:r>
              <a:rPr sz="2200" dirty="0"/>
              <a:t> </a:t>
            </a:r>
            <a:r>
              <a:rPr sz="2200" dirty="0" err="1"/>
              <a:t>jednoduché</a:t>
            </a:r>
            <a:r>
              <a:rPr sz="2200" dirty="0"/>
              <a:t> </a:t>
            </a:r>
            <a:r>
              <a:rPr sz="2200" dirty="0" smtClean="0"/>
              <a:t>testy</a:t>
            </a:r>
            <a:r>
              <a:rPr lang="cs-CZ" sz="2200" dirty="0" smtClean="0"/>
              <a:t> </a:t>
            </a:r>
            <a:r>
              <a:rPr sz="2200" dirty="0" smtClean="0"/>
              <a:t>- </a:t>
            </a:r>
            <a:r>
              <a:rPr sz="2200" dirty="0" err="1"/>
              <a:t>zaměřené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hodnocení</a:t>
            </a:r>
            <a:r>
              <a:rPr sz="2200" dirty="0"/>
              <a:t> </a:t>
            </a:r>
            <a:r>
              <a:rPr sz="2200" dirty="0" err="1"/>
              <a:t>kritických</a:t>
            </a:r>
            <a:r>
              <a:rPr sz="2200" dirty="0"/>
              <a:t> </a:t>
            </a:r>
            <a:r>
              <a:rPr sz="2200" dirty="0" err="1"/>
              <a:t>schopností</a:t>
            </a:r>
            <a:r>
              <a:rPr sz="2200" dirty="0"/>
              <a:t>, u </a:t>
            </a:r>
            <a:r>
              <a:rPr sz="2200" dirty="0" err="1"/>
              <a:t>nichž</a:t>
            </a:r>
            <a:r>
              <a:rPr sz="2200" dirty="0"/>
              <a:t> </a:t>
            </a:r>
            <a:r>
              <a:rPr sz="2200" dirty="0" err="1"/>
              <a:t>hrozí</a:t>
            </a:r>
            <a:r>
              <a:rPr sz="2200" dirty="0"/>
              <a:t> </a:t>
            </a:r>
            <a:r>
              <a:rPr sz="2200" dirty="0" err="1"/>
              <a:t>vlivem</a:t>
            </a:r>
            <a:r>
              <a:rPr sz="2200" dirty="0"/>
              <a:t> </a:t>
            </a:r>
            <a:r>
              <a:rPr sz="2200" dirty="0" err="1"/>
              <a:t>operace</a:t>
            </a:r>
            <a:r>
              <a:rPr sz="2200" dirty="0"/>
              <a:t> </a:t>
            </a:r>
            <a:r>
              <a:rPr sz="2200" dirty="0" err="1"/>
              <a:t>poškození</a:t>
            </a:r>
            <a:r>
              <a:rPr sz="2200" dirty="0"/>
              <a:t>; </a:t>
            </a:r>
            <a:r>
              <a:rPr sz="2200" dirty="0" err="1"/>
              <a:t>důležitá</a:t>
            </a:r>
            <a:r>
              <a:rPr sz="2200" dirty="0"/>
              <a:t> je </a:t>
            </a:r>
            <a:r>
              <a:rPr sz="2200" dirty="0" err="1"/>
              <a:t>souhra</a:t>
            </a:r>
            <a:r>
              <a:rPr sz="2200" dirty="0"/>
              <a:t> </a:t>
            </a:r>
            <a:r>
              <a:rPr sz="2200" dirty="0" err="1"/>
              <a:t>celého</a:t>
            </a:r>
            <a:r>
              <a:rPr sz="2200" dirty="0"/>
              <a:t> </a:t>
            </a:r>
            <a:r>
              <a:rPr sz="2200" dirty="0" err="1"/>
              <a:t>týmu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o operační léčbě - NPS - pravidelná kontrolní vyšetření, sledování pooperačního slepšení kognitivního a psychického stavu- výsledek redukce či vymizení EPI záchvatů…"/>
          <p:cNvSpPr txBox="1">
            <a:spLocks noGrp="1"/>
          </p:cNvSpPr>
          <p:nvPr>
            <p:ph type="body" idx="1"/>
          </p:nvPr>
        </p:nvSpPr>
        <p:spPr>
          <a:xfrm>
            <a:off x="927786" y="1875481"/>
            <a:ext cx="110998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200" dirty="0" smtClean="0"/>
              <a:t>p</a:t>
            </a:r>
            <a:r>
              <a:rPr sz="2200" dirty="0" smtClean="0"/>
              <a:t>o </a:t>
            </a:r>
            <a:r>
              <a:rPr sz="2200" dirty="0" err="1"/>
              <a:t>operační</a:t>
            </a:r>
            <a:r>
              <a:rPr sz="2200" dirty="0"/>
              <a:t> </a:t>
            </a:r>
            <a:r>
              <a:rPr sz="2200" dirty="0" err="1"/>
              <a:t>léčbě</a:t>
            </a:r>
            <a:r>
              <a:rPr sz="2200" dirty="0"/>
              <a:t> - NPS - </a:t>
            </a:r>
            <a:r>
              <a:rPr sz="2200" dirty="0" err="1"/>
              <a:t>pravidelná</a:t>
            </a:r>
            <a:r>
              <a:rPr sz="2200" dirty="0"/>
              <a:t> </a:t>
            </a:r>
            <a:r>
              <a:rPr sz="2200" dirty="0" err="1"/>
              <a:t>kontrolní</a:t>
            </a:r>
            <a:r>
              <a:rPr sz="2200" dirty="0"/>
              <a:t> </a:t>
            </a:r>
            <a:r>
              <a:rPr sz="2200" dirty="0" err="1"/>
              <a:t>vyšetření</a:t>
            </a:r>
            <a:r>
              <a:rPr sz="2200" dirty="0"/>
              <a:t>, </a:t>
            </a:r>
            <a:r>
              <a:rPr sz="2200" dirty="0" err="1"/>
              <a:t>sledování</a:t>
            </a:r>
            <a:r>
              <a:rPr sz="2200" dirty="0"/>
              <a:t> </a:t>
            </a:r>
            <a:r>
              <a:rPr sz="2200" dirty="0" err="1"/>
              <a:t>pooperačního</a:t>
            </a:r>
            <a:r>
              <a:rPr sz="2200" dirty="0"/>
              <a:t> </a:t>
            </a:r>
            <a:r>
              <a:rPr lang="cs-CZ" sz="2200" dirty="0"/>
              <a:t>z</a:t>
            </a:r>
            <a:r>
              <a:rPr sz="2200" dirty="0" err="1" smtClean="0"/>
              <a:t>epšení</a:t>
            </a:r>
            <a:r>
              <a:rPr sz="2200" dirty="0" smtClean="0"/>
              <a:t> </a:t>
            </a:r>
            <a:r>
              <a:rPr sz="2200" dirty="0" err="1"/>
              <a:t>kognitivního</a:t>
            </a:r>
            <a:r>
              <a:rPr sz="2200" dirty="0"/>
              <a:t> a </a:t>
            </a:r>
            <a:r>
              <a:rPr sz="2200" dirty="0" err="1"/>
              <a:t>psychického</a:t>
            </a:r>
            <a:r>
              <a:rPr sz="2200" dirty="0"/>
              <a:t> </a:t>
            </a:r>
            <a:r>
              <a:rPr sz="2200" dirty="0" err="1" smtClean="0"/>
              <a:t>stavu</a:t>
            </a:r>
            <a:r>
              <a:rPr lang="cs-CZ" sz="2200" dirty="0" smtClean="0"/>
              <a:t> </a:t>
            </a:r>
            <a:r>
              <a:rPr sz="2200" dirty="0" smtClean="0"/>
              <a:t>- </a:t>
            </a:r>
            <a:r>
              <a:rPr sz="2200" dirty="0" err="1"/>
              <a:t>výsledek</a:t>
            </a:r>
            <a:r>
              <a:rPr sz="2200" dirty="0"/>
              <a:t> </a:t>
            </a:r>
            <a:r>
              <a:rPr sz="2200" dirty="0" err="1"/>
              <a:t>redukce</a:t>
            </a:r>
            <a:r>
              <a:rPr sz="2200" dirty="0"/>
              <a:t> </a:t>
            </a:r>
            <a:r>
              <a:rPr lang="cs-CZ" sz="2200" dirty="0" smtClean="0"/>
              <a:t>  </a:t>
            </a:r>
            <a:r>
              <a:rPr sz="2200" dirty="0" err="1" smtClean="0"/>
              <a:t>či</a:t>
            </a:r>
            <a:r>
              <a:rPr sz="2200" dirty="0" smtClean="0"/>
              <a:t> </a:t>
            </a:r>
            <a:r>
              <a:rPr sz="2200" dirty="0" err="1"/>
              <a:t>vymizení</a:t>
            </a:r>
            <a:r>
              <a:rPr sz="2200" dirty="0"/>
              <a:t> EPI </a:t>
            </a:r>
            <a:r>
              <a:rPr sz="2200" dirty="0" err="1"/>
              <a:t>záchvatů</a:t>
            </a:r>
            <a:endParaRPr sz="2200" dirty="0"/>
          </a:p>
          <a:p>
            <a:pPr>
              <a:lnSpc>
                <a:spcPct val="100000"/>
              </a:lnSpc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 err="1"/>
              <a:t>oblasti</a:t>
            </a:r>
            <a:r>
              <a:rPr sz="2200" dirty="0"/>
              <a:t> KF - </a:t>
            </a:r>
            <a:r>
              <a:rPr sz="2200" dirty="0" err="1"/>
              <a:t>nejčastěji</a:t>
            </a:r>
            <a:r>
              <a:rPr sz="2200" dirty="0"/>
              <a:t> </a:t>
            </a:r>
            <a:r>
              <a:rPr sz="2200" dirty="0" err="1"/>
              <a:t>stabilizace</a:t>
            </a:r>
            <a:r>
              <a:rPr sz="2200" dirty="0"/>
              <a:t> </a:t>
            </a:r>
            <a:r>
              <a:rPr sz="2200" dirty="0" err="1"/>
              <a:t>výkonového</a:t>
            </a:r>
            <a:r>
              <a:rPr sz="2200" dirty="0"/>
              <a:t> PM </a:t>
            </a:r>
            <a:r>
              <a:rPr sz="2200" dirty="0" err="1"/>
              <a:t>tempa</a:t>
            </a:r>
            <a:r>
              <a:rPr sz="2200" dirty="0" smtClean="0"/>
              <a:t>,</a:t>
            </a:r>
            <a:r>
              <a:rPr lang="cs-CZ" sz="2200" dirty="0" smtClean="0"/>
              <a:t> </a:t>
            </a:r>
            <a:r>
              <a:rPr sz="2200" dirty="0" err="1" smtClean="0"/>
              <a:t>pozornosti</a:t>
            </a:r>
            <a:r>
              <a:rPr sz="2200" dirty="0"/>
              <a:t>, </a:t>
            </a:r>
            <a:r>
              <a:rPr sz="2200" dirty="0" err="1"/>
              <a:t>někdy</a:t>
            </a:r>
            <a:r>
              <a:rPr sz="2200" dirty="0"/>
              <a:t> </a:t>
            </a:r>
            <a:r>
              <a:rPr lang="cs-CZ" sz="2200" dirty="0" smtClean="0"/>
              <a:t>   </a:t>
            </a:r>
            <a:r>
              <a:rPr sz="2200" dirty="0" err="1" smtClean="0"/>
              <a:t>i</a:t>
            </a:r>
            <a:r>
              <a:rPr sz="2200" dirty="0" smtClean="0"/>
              <a:t> </a:t>
            </a:r>
            <a:r>
              <a:rPr sz="2200" dirty="0" err="1"/>
              <a:t>paměťových</a:t>
            </a:r>
            <a:r>
              <a:rPr sz="2200" dirty="0"/>
              <a:t> </a:t>
            </a:r>
            <a:r>
              <a:rPr sz="2200" dirty="0" err="1"/>
              <a:t>fcí</a:t>
            </a:r>
            <a:r>
              <a:rPr sz="2200" dirty="0"/>
              <a:t> (</a:t>
            </a:r>
            <a:r>
              <a:rPr sz="2200" dirty="0" err="1"/>
              <a:t>nelze</a:t>
            </a:r>
            <a:r>
              <a:rPr sz="2200" dirty="0"/>
              <a:t> </a:t>
            </a:r>
            <a:r>
              <a:rPr sz="2200" dirty="0" err="1" smtClean="0"/>
              <a:t>zobecňovat</a:t>
            </a:r>
            <a:r>
              <a:rPr sz="2200" dirty="0"/>
              <a:t>)</a:t>
            </a:r>
          </a:p>
          <a:p>
            <a:pPr>
              <a:lnSpc>
                <a:spcPct val="100000"/>
              </a:lnSpc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 err="1"/>
              <a:t>psychické</a:t>
            </a:r>
            <a:r>
              <a:rPr sz="2200" dirty="0"/>
              <a:t> </a:t>
            </a:r>
            <a:r>
              <a:rPr sz="2200" dirty="0" err="1"/>
              <a:t>oblasti</a:t>
            </a:r>
            <a:r>
              <a:rPr sz="2200" dirty="0"/>
              <a:t> - </a:t>
            </a:r>
            <a:r>
              <a:rPr sz="2200" dirty="0" err="1"/>
              <a:t>redukce</a:t>
            </a:r>
            <a:r>
              <a:rPr sz="2200" dirty="0"/>
              <a:t> anxiety a </a:t>
            </a:r>
            <a:r>
              <a:rPr sz="2200" dirty="0" err="1" smtClean="0"/>
              <a:t>depresivní</a:t>
            </a:r>
            <a:r>
              <a:rPr lang="cs-CZ" sz="2200" dirty="0" smtClean="0"/>
              <a:t>ho</a:t>
            </a:r>
            <a:r>
              <a:rPr sz="2200" dirty="0" smtClean="0"/>
              <a:t> </a:t>
            </a:r>
            <a:r>
              <a:rPr sz="2200" dirty="0" err="1"/>
              <a:t>ladění</a:t>
            </a:r>
            <a:r>
              <a:rPr sz="2200" dirty="0"/>
              <a:t>, </a:t>
            </a:r>
            <a:r>
              <a:rPr sz="2200" dirty="0" err="1"/>
              <a:t>vzrůst</a:t>
            </a:r>
            <a:r>
              <a:rPr sz="2200" dirty="0"/>
              <a:t> </a:t>
            </a:r>
            <a:r>
              <a:rPr sz="2200" dirty="0" err="1"/>
              <a:t>sebejistoty</a:t>
            </a:r>
            <a:r>
              <a:rPr sz="2200" dirty="0"/>
              <a:t> a </a:t>
            </a:r>
            <a:r>
              <a:rPr sz="2200" dirty="0" err="1"/>
              <a:t>sebedůvěry</a:t>
            </a:r>
            <a:endParaRPr sz="2200" dirty="0"/>
          </a:p>
          <a:p>
            <a:pPr>
              <a:lnSpc>
                <a:spcPct val="100000"/>
              </a:lnSpc>
            </a:pPr>
            <a:r>
              <a:rPr lang="cs-CZ" sz="2200" dirty="0" smtClean="0"/>
              <a:t>z</a:t>
            </a:r>
            <a:r>
              <a:rPr sz="2200" dirty="0" err="1" smtClean="0"/>
              <a:t>lepšení</a:t>
            </a:r>
            <a:r>
              <a:rPr sz="2200" dirty="0" smtClean="0"/>
              <a:t> </a:t>
            </a:r>
            <a:r>
              <a:rPr sz="2200" dirty="0" err="1"/>
              <a:t>zdravotního</a:t>
            </a:r>
            <a:r>
              <a:rPr sz="2200" dirty="0"/>
              <a:t> </a:t>
            </a:r>
            <a:r>
              <a:rPr sz="2200" dirty="0" err="1"/>
              <a:t>stavu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sociálně-pracovní</a:t>
            </a:r>
            <a:r>
              <a:rPr sz="2200" dirty="0"/>
              <a:t> </a:t>
            </a:r>
            <a:r>
              <a:rPr sz="2200" dirty="0" err="1"/>
              <a:t>začlenění</a:t>
            </a:r>
            <a:r>
              <a:rPr sz="2200" dirty="0"/>
              <a:t> </a:t>
            </a:r>
            <a:r>
              <a:rPr sz="2200" dirty="0" err="1"/>
              <a:t>pacienta</a:t>
            </a:r>
            <a:r>
              <a:rPr sz="2200" dirty="0"/>
              <a:t> - </a:t>
            </a:r>
            <a:r>
              <a:rPr sz="2200" dirty="0" err="1"/>
              <a:t>snížení</a:t>
            </a:r>
            <a:r>
              <a:rPr sz="2200" dirty="0"/>
              <a:t> </a:t>
            </a:r>
            <a:r>
              <a:rPr sz="2200" dirty="0" err="1"/>
              <a:t>stupně</a:t>
            </a:r>
            <a:r>
              <a:rPr sz="2200" dirty="0"/>
              <a:t> invalidity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sychiatrická problematika a EPI"/>
          <p:cNvSpPr txBox="1">
            <a:spLocks noGrp="1"/>
          </p:cNvSpPr>
          <p:nvPr>
            <p:ph type="title"/>
          </p:nvPr>
        </p:nvSpPr>
        <p:spPr>
          <a:xfrm>
            <a:off x="2977427" y="580479"/>
            <a:ext cx="9824171" cy="1838973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4800" dirty="0" err="1"/>
              <a:t>Psychiatrická</a:t>
            </a:r>
            <a:r>
              <a:rPr sz="4800" dirty="0"/>
              <a:t> </a:t>
            </a:r>
            <a:r>
              <a:rPr sz="4800" dirty="0" err="1"/>
              <a:t>problematika</a:t>
            </a:r>
            <a:r>
              <a:rPr sz="4800" dirty="0"/>
              <a:t> a EPI</a:t>
            </a:r>
          </a:p>
        </p:txBody>
      </p:sp>
      <p:sp>
        <p:nvSpPr>
          <p:cNvPr id="281" name="Kromě KD, změny chování, osobnosti, poruchy nálady, jiná psychiatrická symptomatologie…"/>
          <p:cNvSpPr txBox="1">
            <a:spLocks noGrp="1"/>
          </p:cNvSpPr>
          <p:nvPr>
            <p:ph type="body" idx="1"/>
          </p:nvPr>
        </p:nvSpPr>
        <p:spPr>
          <a:xfrm>
            <a:off x="420130" y="2199502"/>
            <a:ext cx="12584670" cy="64378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0034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lang="cs-CZ" sz="2200" dirty="0" err="1" smtClean="0"/>
              <a:t>k</a:t>
            </a:r>
            <a:r>
              <a:rPr sz="2200" dirty="0" err="1" smtClean="0"/>
              <a:t>romě</a:t>
            </a:r>
            <a:r>
              <a:rPr sz="2200" dirty="0" smtClean="0"/>
              <a:t> </a:t>
            </a:r>
            <a:r>
              <a:rPr sz="2200" dirty="0"/>
              <a:t>KD, </a:t>
            </a:r>
            <a:r>
              <a:rPr sz="2200" dirty="0" err="1"/>
              <a:t>změny</a:t>
            </a:r>
            <a:r>
              <a:rPr sz="2200" dirty="0"/>
              <a:t> </a:t>
            </a:r>
            <a:r>
              <a:rPr sz="2200" dirty="0" err="1"/>
              <a:t>chování</a:t>
            </a:r>
            <a:r>
              <a:rPr sz="2200" dirty="0"/>
              <a:t>, </a:t>
            </a:r>
            <a:r>
              <a:rPr sz="2200" dirty="0" err="1"/>
              <a:t>osobnosti</a:t>
            </a:r>
            <a:r>
              <a:rPr sz="2200" dirty="0"/>
              <a:t>,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nálady</a:t>
            </a:r>
            <a:r>
              <a:rPr sz="2200" dirty="0"/>
              <a:t>, </a:t>
            </a:r>
            <a:r>
              <a:rPr sz="2200" dirty="0" err="1"/>
              <a:t>jiná</a:t>
            </a:r>
            <a:r>
              <a:rPr sz="2200" dirty="0"/>
              <a:t> </a:t>
            </a:r>
            <a:r>
              <a:rPr sz="2200" dirty="0" err="1"/>
              <a:t>psychiatrická</a:t>
            </a:r>
            <a:r>
              <a:rPr sz="2200" dirty="0"/>
              <a:t> </a:t>
            </a:r>
            <a:r>
              <a:rPr sz="2200" dirty="0" err="1"/>
              <a:t>symptomatologie</a:t>
            </a:r>
            <a:endParaRPr sz="2200" dirty="0"/>
          </a:p>
          <a:p>
            <a:pPr marL="280034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lang="cs-CZ" sz="2200" dirty="0" err="1" smtClean="0"/>
              <a:t>l</a:t>
            </a:r>
            <a:r>
              <a:rPr sz="2200" dirty="0" err="1" smtClean="0"/>
              <a:t>idé</a:t>
            </a:r>
            <a:r>
              <a:rPr sz="2200" dirty="0" smtClean="0"/>
              <a:t> </a:t>
            </a:r>
            <a:r>
              <a:rPr sz="2200" dirty="0"/>
              <a:t>s EPI </a:t>
            </a:r>
            <a:r>
              <a:rPr sz="2200" dirty="0" err="1"/>
              <a:t>mají</a:t>
            </a:r>
            <a:r>
              <a:rPr sz="2200" dirty="0"/>
              <a:t> </a:t>
            </a:r>
            <a:r>
              <a:rPr sz="2200" dirty="0" err="1"/>
              <a:t>obecně</a:t>
            </a:r>
            <a:r>
              <a:rPr sz="2200" dirty="0"/>
              <a:t> </a:t>
            </a:r>
            <a:r>
              <a:rPr sz="2200" dirty="0" err="1"/>
              <a:t>více</a:t>
            </a:r>
            <a:r>
              <a:rPr sz="2200" dirty="0"/>
              <a:t> </a:t>
            </a:r>
            <a:r>
              <a:rPr sz="2200" dirty="0" err="1"/>
              <a:t>psychiatrických</a:t>
            </a:r>
            <a:r>
              <a:rPr sz="2200" dirty="0"/>
              <a:t> </a:t>
            </a:r>
            <a:r>
              <a:rPr sz="2200" dirty="0" err="1"/>
              <a:t>komorbidit</a:t>
            </a:r>
            <a:r>
              <a:rPr sz="2200" dirty="0"/>
              <a:t> </a:t>
            </a:r>
            <a:r>
              <a:rPr sz="2200" dirty="0" err="1"/>
              <a:t>než</a:t>
            </a:r>
            <a:r>
              <a:rPr sz="2200" dirty="0"/>
              <a:t> </a:t>
            </a:r>
            <a:r>
              <a:rPr sz="2200" dirty="0" err="1"/>
              <a:t>běžná</a:t>
            </a:r>
            <a:r>
              <a:rPr sz="2200" dirty="0"/>
              <a:t> populace; </a:t>
            </a:r>
            <a:r>
              <a:rPr sz="2200" dirty="0" err="1"/>
              <a:t>častější</a:t>
            </a:r>
            <a:r>
              <a:rPr sz="2200" dirty="0"/>
              <a:t> </a:t>
            </a:r>
            <a:r>
              <a:rPr lang="cs-CZ" sz="2200" dirty="0" smtClean="0"/>
              <a:t>               </a:t>
            </a:r>
            <a:r>
              <a:rPr sz="2200" dirty="0" smtClean="0"/>
              <a:t>u </a:t>
            </a:r>
            <a:r>
              <a:rPr sz="2200" dirty="0" err="1"/>
              <a:t>pacientů</a:t>
            </a:r>
            <a:r>
              <a:rPr sz="2200" dirty="0"/>
              <a:t> s TLE </a:t>
            </a:r>
            <a:r>
              <a:rPr sz="2200" dirty="0" err="1"/>
              <a:t>oproti</a:t>
            </a:r>
            <a:r>
              <a:rPr sz="2200" dirty="0"/>
              <a:t> FLE; </a:t>
            </a:r>
            <a:r>
              <a:rPr sz="2200" dirty="0" err="1"/>
              <a:t>může</a:t>
            </a:r>
            <a:r>
              <a:rPr sz="2200" dirty="0"/>
              <a:t> </a:t>
            </a:r>
            <a:r>
              <a:rPr sz="2200" dirty="0" err="1"/>
              <a:t>být</a:t>
            </a:r>
            <a:r>
              <a:rPr sz="2200" dirty="0"/>
              <a:t> </a:t>
            </a:r>
            <a:r>
              <a:rPr sz="2200" dirty="0" err="1"/>
              <a:t>přítomna</a:t>
            </a:r>
            <a:r>
              <a:rPr sz="2200" dirty="0"/>
              <a:t> v </a:t>
            </a:r>
            <a:r>
              <a:rPr sz="2200" dirty="0" err="1"/>
              <a:t>iktálním</a:t>
            </a:r>
            <a:r>
              <a:rPr sz="2200" dirty="0"/>
              <a:t> </a:t>
            </a:r>
            <a:r>
              <a:rPr sz="2200" dirty="0" err="1"/>
              <a:t>období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interiktálně</a:t>
            </a:r>
            <a:endParaRPr sz="2200" dirty="0"/>
          </a:p>
          <a:p>
            <a:pPr marL="280034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lang="cs-CZ" sz="2200" dirty="0" err="1" smtClean="0"/>
              <a:t>n</a:t>
            </a:r>
            <a:r>
              <a:rPr sz="2200" dirty="0" err="1" smtClean="0"/>
              <a:t>ejčastěji</a:t>
            </a:r>
            <a:r>
              <a:rPr sz="2200" dirty="0" smtClean="0"/>
              <a:t> </a:t>
            </a:r>
            <a:r>
              <a:rPr sz="2200" dirty="0" err="1"/>
              <a:t>depresivní</a:t>
            </a:r>
            <a:r>
              <a:rPr sz="2200" dirty="0"/>
              <a:t> </a:t>
            </a:r>
            <a:r>
              <a:rPr sz="2200" dirty="0" err="1"/>
              <a:t>poruchy</a:t>
            </a:r>
            <a:r>
              <a:rPr sz="2200" dirty="0"/>
              <a:t> 40-60%; </a:t>
            </a:r>
            <a:r>
              <a:rPr sz="2200" dirty="0" err="1"/>
              <a:t>úzkostné</a:t>
            </a:r>
            <a:r>
              <a:rPr sz="2200" dirty="0"/>
              <a:t> </a:t>
            </a:r>
            <a:r>
              <a:rPr sz="2200" dirty="0" err="1"/>
              <a:t>poruchy</a:t>
            </a:r>
            <a:r>
              <a:rPr sz="2200" dirty="0"/>
              <a:t> 20-40%; </a:t>
            </a:r>
            <a:r>
              <a:rPr sz="2200" dirty="0" err="1"/>
              <a:t>psychotická</a:t>
            </a:r>
            <a:r>
              <a:rPr sz="2200" dirty="0"/>
              <a:t> </a:t>
            </a:r>
            <a:r>
              <a:rPr sz="2200" dirty="0" err="1"/>
              <a:t>symptomatologie</a:t>
            </a:r>
            <a:r>
              <a:rPr sz="2200" dirty="0"/>
              <a:t> 2-8%; </a:t>
            </a:r>
            <a:r>
              <a:rPr sz="2200" dirty="0" err="1"/>
              <a:t>častější</a:t>
            </a:r>
            <a:r>
              <a:rPr sz="2200" dirty="0"/>
              <a:t> je </a:t>
            </a:r>
            <a:r>
              <a:rPr sz="2200" dirty="0" err="1"/>
              <a:t>výskyt</a:t>
            </a:r>
            <a:r>
              <a:rPr sz="2200" dirty="0"/>
              <a:t> </a:t>
            </a:r>
            <a:r>
              <a:rPr sz="2200" dirty="0" err="1"/>
              <a:t>sy</a:t>
            </a:r>
            <a:r>
              <a:rPr sz="2200" dirty="0"/>
              <a:t> ADHD, </a:t>
            </a:r>
            <a:r>
              <a:rPr sz="2200" dirty="0" err="1"/>
              <a:t>suicidálních</a:t>
            </a:r>
            <a:r>
              <a:rPr sz="2200" dirty="0"/>
              <a:t> </a:t>
            </a:r>
            <a:r>
              <a:rPr sz="2200" dirty="0" err="1"/>
              <a:t>tendencí</a:t>
            </a:r>
            <a:r>
              <a:rPr sz="2200" dirty="0"/>
              <a:t>,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poruch</a:t>
            </a:r>
            <a:r>
              <a:rPr sz="2200" dirty="0"/>
              <a:t> </a:t>
            </a:r>
            <a:r>
              <a:rPr sz="2200" dirty="0" err="1"/>
              <a:t>osobnosti</a:t>
            </a:r>
            <a:endParaRPr sz="2200" dirty="0"/>
          </a:p>
          <a:p>
            <a:pPr marL="280034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lang="cs-CZ" sz="2200" dirty="0" smtClean="0"/>
              <a:t>u</a:t>
            </a:r>
            <a:r>
              <a:rPr sz="2200" dirty="0" smtClean="0"/>
              <a:t> </a:t>
            </a:r>
            <a:r>
              <a:rPr sz="2200" dirty="0" err="1"/>
              <a:t>pac</a:t>
            </a:r>
            <a:r>
              <a:rPr sz="2200" dirty="0" err="1" smtClean="0"/>
              <a:t>.</a:t>
            </a:r>
            <a:r>
              <a:rPr lang="cs-CZ" sz="2200" dirty="0" smtClean="0"/>
              <a:t> </a:t>
            </a:r>
            <a:r>
              <a:rPr sz="2200" dirty="0" smtClean="0"/>
              <a:t>s </a:t>
            </a:r>
            <a:r>
              <a:rPr sz="2200" dirty="0"/>
              <a:t>TLE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poruchy</a:t>
            </a:r>
            <a:r>
              <a:rPr sz="2200" dirty="0"/>
              <a:t> </a:t>
            </a:r>
            <a:r>
              <a:rPr sz="2200" dirty="0" err="1"/>
              <a:t>osobnosti</a:t>
            </a:r>
            <a:r>
              <a:rPr sz="2200" dirty="0"/>
              <a:t> </a:t>
            </a:r>
            <a:r>
              <a:rPr sz="2200" dirty="0" err="1"/>
              <a:t>charakteristické</a:t>
            </a:r>
            <a:r>
              <a:rPr sz="2200" dirty="0"/>
              <a:t> </a:t>
            </a:r>
            <a:r>
              <a:rPr sz="2200" dirty="0" err="1"/>
              <a:t>specifickými</a:t>
            </a:r>
            <a:r>
              <a:rPr sz="2200" dirty="0"/>
              <a:t> </a:t>
            </a:r>
            <a:r>
              <a:rPr sz="2200" dirty="0" err="1"/>
              <a:t>syndromy</a:t>
            </a:r>
            <a:endParaRPr sz="2200" dirty="0"/>
          </a:p>
          <a:p>
            <a:pPr marL="930264" lvl="1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sz="1915" dirty="0" err="1"/>
              <a:t>Gastautův-Geschwindův</a:t>
            </a:r>
            <a:r>
              <a:rPr sz="1915" dirty="0"/>
              <a:t> </a:t>
            </a:r>
            <a:r>
              <a:rPr sz="1915" dirty="0" err="1" smtClean="0"/>
              <a:t>sy</a:t>
            </a:r>
            <a:r>
              <a:rPr lang="cs-CZ" sz="1915" dirty="0" smtClean="0"/>
              <a:t> </a:t>
            </a:r>
            <a:r>
              <a:rPr sz="1915" dirty="0" smtClean="0"/>
              <a:t>- </a:t>
            </a:r>
            <a:r>
              <a:rPr sz="1915" dirty="0" err="1"/>
              <a:t>tendence</a:t>
            </a:r>
            <a:r>
              <a:rPr sz="1915" dirty="0"/>
              <a:t> k </a:t>
            </a:r>
            <a:r>
              <a:rPr sz="1915" dirty="0" err="1"/>
              <a:t>hypergrafii</a:t>
            </a:r>
            <a:r>
              <a:rPr sz="1915" dirty="0"/>
              <a:t>, </a:t>
            </a:r>
            <a:r>
              <a:rPr sz="1915" dirty="0" err="1"/>
              <a:t>hyperreligiozitě</a:t>
            </a:r>
            <a:r>
              <a:rPr sz="1915" dirty="0"/>
              <a:t>, </a:t>
            </a:r>
            <a:r>
              <a:rPr sz="1915" dirty="0" err="1"/>
              <a:t>nadměrné</a:t>
            </a:r>
            <a:r>
              <a:rPr sz="1915" dirty="0"/>
              <a:t> </a:t>
            </a:r>
            <a:r>
              <a:rPr sz="1915" dirty="0" smtClean="0"/>
              <a:t>moral</a:t>
            </a:r>
            <a:r>
              <a:rPr lang="cs-CZ" sz="1915" dirty="0" err="1" smtClean="0"/>
              <a:t>iz</a:t>
            </a:r>
            <a:r>
              <a:rPr sz="1915" dirty="0" err="1" smtClean="0"/>
              <a:t>ování</a:t>
            </a:r>
            <a:r>
              <a:rPr sz="1915" dirty="0"/>
              <a:t>, </a:t>
            </a:r>
            <a:r>
              <a:rPr sz="1915" dirty="0" err="1"/>
              <a:t>hyposexualita</a:t>
            </a:r>
            <a:r>
              <a:rPr sz="1915" dirty="0"/>
              <a:t>, </a:t>
            </a:r>
            <a:r>
              <a:rPr sz="1915" dirty="0" err="1"/>
              <a:t>viskozita</a:t>
            </a:r>
            <a:r>
              <a:rPr sz="1915" dirty="0"/>
              <a:t> - </a:t>
            </a:r>
            <a:r>
              <a:rPr sz="1915" dirty="0" err="1"/>
              <a:t>excesivní</a:t>
            </a:r>
            <a:r>
              <a:rPr sz="1915" dirty="0"/>
              <a:t> </a:t>
            </a:r>
            <a:r>
              <a:rPr sz="1915" dirty="0" err="1"/>
              <a:t>tendence</a:t>
            </a:r>
            <a:r>
              <a:rPr sz="1915" dirty="0"/>
              <a:t> k </a:t>
            </a:r>
            <a:r>
              <a:rPr sz="1915" dirty="0" err="1"/>
              <a:t>dotýkání</a:t>
            </a:r>
            <a:r>
              <a:rPr sz="1915" dirty="0"/>
              <a:t> se a </a:t>
            </a:r>
            <a:r>
              <a:rPr sz="1915" dirty="0" err="1"/>
              <a:t>blízkosti</a:t>
            </a:r>
            <a:r>
              <a:rPr sz="1915" dirty="0"/>
              <a:t> v </a:t>
            </a:r>
            <a:r>
              <a:rPr sz="1915" dirty="0" err="1"/>
              <a:t>sociálním</a:t>
            </a:r>
            <a:r>
              <a:rPr sz="1915" dirty="0"/>
              <a:t> </a:t>
            </a:r>
            <a:r>
              <a:rPr sz="1915" dirty="0" err="1" smtClean="0"/>
              <a:t>kontaktu</a:t>
            </a:r>
            <a:r>
              <a:rPr sz="1915" dirty="0" smtClean="0"/>
              <a:t>, </a:t>
            </a:r>
            <a:r>
              <a:rPr sz="1915" dirty="0" err="1"/>
              <a:t>iritabilita</a:t>
            </a:r>
            <a:endParaRPr sz="1915" dirty="0"/>
          </a:p>
          <a:p>
            <a:pPr marL="930264" lvl="1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sz="1915" dirty="0" err="1" smtClean="0"/>
              <a:t>Kluverův-Bucyho</a:t>
            </a:r>
            <a:r>
              <a:rPr sz="1915" dirty="0" smtClean="0"/>
              <a:t> </a:t>
            </a:r>
            <a:r>
              <a:rPr sz="1915" dirty="0" err="1"/>
              <a:t>sy</a:t>
            </a:r>
            <a:r>
              <a:rPr sz="1915" dirty="0"/>
              <a:t>- </a:t>
            </a:r>
            <a:r>
              <a:rPr sz="1915" dirty="0" err="1"/>
              <a:t>hypersexualita</a:t>
            </a:r>
            <a:r>
              <a:rPr sz="1915" dirty="0"/>
              <a:t>, </a:t>
            </a:r>
            <a:r>
              <a:rPr sz="1915" dirty="0" err="1"/>
              <a:t>hyperoralita</a:t>
            </a:r>
            <a:r>
              <a:rPr sz="1915" dirty="0"/>
              <a:t>, </a:t>
            </a:r>
            <a:r>
              <a:rPr sz="1915" dirty="0" err="1"/>
              <a:t>placidita</a:t>
            </a:r>
            <a:r>
              <a:rPr sz="1915" dirty="0"/>
              <a:t> (</a:t>
            </a:r>
            <a:r>
              <a:rPr sz="1915" dirty="0" err="1"/>
              <a:t>klidnost</a:t>
            </a:r>
            <a:r>
              <a:rPr sz="1915" dirty="0"/>
              <a:t>, </a:t>
            </a:r>
            <a:r>
              <a:rPr sz="1915" dirty="0" err="1"/>
              <a:t>mírnost</a:t>
            </a:r>
            <a:r>
              <a:rPr sz="1915" dirty="0"/>
              <a:t>, </a:t>
            </a:r>
            <a:r>
              <a:rPr sz="1915" dirty="0" err="1"/>
              <a:t>úbytek</a:t>
            </a:r>
            <a:r>
              <a:rPr sz="1915" dirty="0"/>
              <a:t> </a:t>
            </a:r>
            <a:r>
              <a:rPr sz="1915" dirty="0" err="1"/>
              <a:t>agresivity</a:t>
            </a:r>
            <a:r>
              <a:rPr sz="1915" dirty="0"/>
              <a:t>), </a:t>
            </a:r>
            <a:r>
              <a:rPr sz="1915" dirty="0" err="1"/>
              <a:t>vizuální</a:t>
            </a:r>
            <a:r>
              <a:rPr sz="1915" dirty="0"/>
              <a:t> </a:t>
            </a:r>
            <a:r>
              <a:rPr sz="1915" dirty="0" err="1"/>
              <a:t>agnózie</a:t>
            </a:r>
            <a:r>
              <a:rPr sz="1915" dirty="0"/>
              <a:t>, </a:t>
            </a:r>
            <a:r>
              <a:rPr sz="1915" dirty="0" err="1"/>
              <a:t>změny</a:t>
            </a:r>
            <a:r>
              <a:rPr sz="1915" dirty="0"/>
              <a:t> </a:t>
            </a:r>
            <a:r>
              <a:rPr sz="1915" dirty="0" err="1"/>
              <a:t>ve</a:t>
            </a:r>
            <a:r>
              <a:rPr sz="1915" dirty="0"/>
              <a:t> </a:t>
            </a:r>
            <a:r>
              <a:rPr sz="1915" dirty="0" err="1"/>
              <a:t>stravování</a:t>
            </a:r>
            <a:r>
              <a:rPr sz="1915" dirty="0"/>
              <a:t> </a:t>
            </a:r>
            <a:r>
              <a:rPr sz="1915" dirty="0" smtClean="0"/>
              <a:t>,</a:t>
            </a:r>
            <a:r>
              <a:rPr lang="cs-CZ" sz="1915" dirty="0" smtClean="0"/>
              <a:t> </a:t>
            </a:r>
            <a:r>
              <a:rPr sz="1915" dirty="0" err="1" smtClean="0"/>
              <a:t>poruchy</a:t>
            </a:r>
            <a:r>
              <a:rPr sz="1915" dirty="0" smtClean="0"/>
              <a:t> </a:t>
            </a:r>
            <a:r>
              <a:rPr sz="1915" dirty="0" err="1"/>
              <a:t>paměti</a:t>
            </a:r>
            <a:endParaRPr sz="1915" dirty="0"/>
          </a:p>
          <a:p>
            <a:pPr marL="280034" indent="-280034" defTabSz="368045">
              <a:lnSpc>
                <a:spcPct val="100000"/>
              </a:lnSpc>
              <a:spcBef>
                <a:spcPts val="2600"/>
              </a:spcBef>
              <a:defRPr sz="2016"/>
            </a:pPr>
            <a:r>
              <a:rPr sz="2200" dirty="0" err="1"/>
              <a:t>pac.</a:t>
            </a:r>
            <a:r>
              <a:rPr sz="2200" dirty="0"/>
              <a:t> s </a:t>
            </a:r>
            <a:r>
              <a:rPr sz="2200" dirty="0" err="1"/>
              <a:t>pravostrannou</a:t>
            </a:r>
            <a:r>
              <a:rPr sz="2200" dirty="0"/>
              <a:t> </a:t>
            </a:r>
            <a:r>
              <a:rPr sz="2200" dirty="0" smtClean="0"/>
              <a:t>TLE</a:t>
            </a:r>
            <a:r>
              <a:rPr lang="cs-CZ" sz="2200" dirty="0" smtClean="0"/>
              <a:t> </a:t>
            </a:r>
            <a:r>
              <a:rPr sz="2200" dirty="0" smtClean="0"/>
              <a:t>-</a:t>
            </a:r>
            <a:r>
              <a:rPr lang="cs-CZ" sz="2200" dirty="0" smtClean="0"/>
              <a:t> </a:t>
            </a:r>
            <a:r>
              <a:rPr sz="2200" dirty="0" smtClean="0"/>
              <a:t> </a:t>
            </a:r>
            <a:r>
              <a:rPr lang="cs-CZ" sz="2200" dirty="0" smtClean="0"/>
              <a:t>p</a:t>
            </a:r>
            <a:r>
              <a:rPr sz="2200" dirty="0" err="1" smtClean="0"/>
              <a:t>rohloubení</a:t>
            </a:r>
            <a:r>
              <a:rPr sz="2200" dirty="0" smtClean="0"/>
              <a:t> </a:t>
            </a:r>
            <a:r>
              <a:rPr sz="2200" dirty="0" err="1"/>
              <a:t>emocionálního</a:t>
            </a:r>
            <a:r>
              <a:rPr sz="2200" dirty="0"/>
              <a:t> </a:t>
            </a:r>
            <a:r>
              <a:rPr sz="2200" dirty="0" err="1"/>
              <a:t>prožívání</a:t>
            </a:r>
            <a:r>
              <a:rPr sz="2200" dirty="0"/>
              <a:t> , </a:t>
            </a:r>
            <a:r>
              <a:rPr sz="2200" dirty="0" err="1"/>
              <a:t>tendence</a:t>
            </a:r>
            <a:r>
              <a:rPr sz="2200" dirty="0"/>
              <a:t> </a:t>
            </a:r>
            <a:r>
              <a:rPr sz="2200" dirty="0" err="1"/>
              <a:t>ke</a:t>
            </a:r>
            <a:r>
              <a:rPr sz="2200" dirty="0"/>
              <a:t> </a:t>
            </a:r>
            <a:r>
              <a:rPr sz="2200" dirty="0" err="1"/>
              <a:t>smutku</a:t>
            </a:r>
            <a:r>
              <a:rPr sz="2200" dirty="0"/>
              <a:t>, </a:t>
            </a:r>
            <a:r>
              <a:rPr sz="2200" dirty="0" err="1"/>
              <a:t>hypermoralizování</a:t>
            </a:r>
            <a:r>
              <a:rPr sz="2200" dirty="0"/>
              <a:t> </a:t>
            </a:r>
            <a:r>
              <a:rPr sz="2200" b="1" dirty="0"/>
              <a:t>X</a:t>
            </a:r>
            <a:r>
              <a:rPr sz="2200" dirty="0"/>
              <a:t> s </a:t>
            </a:r>
            <a:r>
              <a:rPr sz="2200" dirty="0" err="1"/>
              <a:t>levostrannou</a:t>
            </a:r>
            <a:r>
              <a:rPr sz="2200" dirty="0"/>
              <a:t> TLE - </a:t>
            </a:r>
            <a:r>
              <a:rPr sz="2200" dirty="0" err="1"/>
              <a:t>ruminace</a:t>
            </a:r>
            <a:r>
              <a:rPr sz="2200" dirty="0"/>
              <a:t> v </a:t>
            </a:r>
            <a:r>
              <a:rPr sz="2200" dirty="0" err="1"/>
              <a:t>myšlení</a:t>
            </a:r>
            <a:r>
              <a:rPr sz="2200" dirty="0"/>
              <a:t>, </a:t>
            </a:r>
            <a:r>
              <a:rPr sz="2200" dirty="0" err="1"/>
              <a:t>intelektualizování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Z testových metod…"/>
          <p:cNvSpPr txBox="1">
            <a:spLocks noGrp="1"/>
          </p:cNvSpPr>
          <p:nvPr>
            <p:ph type="body" idx="1"/>
          </p:nvPr>
        </p:nvSpPr>
        <p:spPr>
          <a:xfrm>
            <a:off x="952500" y="1776629"/>
            <a:ext cx="110998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/>
              <a:t>z</a:t>
            </a:r>
            <a:r>
              <a:rPr sz="2400" dirty="0" smtClean="0"/>
              <a:t> </a:t>
            </a:r>
            <a:r>
              <a:rPr sz="2400" dirty="0" err="1"/>
              <a:t>testových</a:t>
            </a:r>
            <a:r>
              <a:rPr sz="2400" dirty="0"/>
              <a:t> </a:t>
            </a:r>
            <a:r>
              <a:rPr sz="2400" dirty="0" err="1"/>
              <a:t>metod</a:t>
            </a:r>
            <a:endParaRPr sz="2400" dirty="0"/>
          </a:p>
          <a:p>
            <a:pPr lvl="1">
              <a:lnSpc>
                <a:spcPct val="100000"/>
              </a:lnSpc>
            </a:pPr>
            <a:r>
              <a:rPr lang="cs-CZ" sz="2000" dirty="0" smtClean="0"/>
              <a:t>z</a:t>
            </a:r>
            <a:r>
              <a:rPr sz="2000" dirty="0" err="1" smtClean="0"/>
              <a:t>hodnocení</a:t>
            </a:r>
            <a:r>
              <a:rPr sz="2000" dirty="0" smtClean="0"/>
              <a:t> </a:t>
            </a:r>
            <a:r>
              <a:rPr sz="2000" dirty="0" err="1"/>
              <a:t>kvality</a:t>
            </a:r>
            <a:r>
              <a:rPr sz="2000" dirty="0"/>
              <a:t> </a:t>
            </a:r>
            <a:r>
              <a:rPr sz="2000" dirty="0" err="1"/>
              <a:t>nálady</a:t>
            </a:r>
            <a:r>
              <a:rPr sz="2000" dirty="0"/>
              <a:t> - </a:t>
            </a:r>
            <a:r>
              <a:rPr sz="2000" dirty="0" err="1"/>
              <a:t>posuzovací</a:t>
            </a:r>
            <a:r>
              <a:rPr sz="2000" dirty="0"/>
              <a:t> </a:t>
            </a:r>
            <a:r>
              <a:rPr sz="2000" dirty="0" err="1"/>
              <a:t>škály</a:t>
            </a:r>
            <a:r>
              <a:rPr sz="2000" dirty="0"/>
              <a:t> </a:t>
            </a:r>
            <a:r>
              <a:rPr sz="2000" dirty="0" err="1"/>
              <a:t>depresivní</a:t>
            </a:r>
            <a:r>
              <a:rPr sz="2000" dirty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úzkostné</a:t>
            </a:r>
            <a:r>
              <a:rPr sz="2000" dirty="0"/>
              <a:t> </a:t>
            </a:r>
            <a:r>
              <a:rPr sz="2000" dirty="0" err="1"/>
              <a:t>symptomatologie</a:t>
            </a:r>
            <a:r>
              <a:rPr sz="2000" dirty="0"/>
              <a:t> - Beck, Hamilton, </a:t>
            </a:r>
            <a:r>
              <a:rPr sz="2000" dirty="0" err="1" smtClean="0"/>
              <a:t>Zung</a:t>
            </a:r>
            <a:endParaRPr lang="cs-CZ" sz="2000" dirty="0" smtClean="0"/>
          </a:p>
          <a:p>
            <a:pPr lvl="1">
              <a:lnSpc>
                <a:spcPct val="100000"/>
              </a:lnSpc>
            </a:pPr>
            <a:r>
              <a:rPr sz="2000" dirty="0" err="1" smtClean="0"/>
              <a:t>komplexnější</a:t>
            </a:r>
            <a:r>
              <a:rPr sz="2000" dirty="0" smtClean="0"/>
              <a:t> </a:t>
            </a:r>
            <a:r>
              <a:rPr sz="2000" dirty="0" err="1"/>
              <a:t>škály</a:t>
            </a:r>
            <a:r>
              <a:rPr sz="2000" dirty="0"/>
              <a:t> </a:t>
            </a:r>
            <a:r>
              <a:rPr sz="2000" dirty="0" err="1"/>
              <a:t>hodnotící</a:t>
            </a:r>
            <a:r>
              <a:rPr sz="2000" dirty="0"/>
              <a:t> </a:t>
            </a:r>
            <a:r>
              <a:rPr sz="2000" dirty="0" err="1"/>
              <a:t>kvalitu</a:t>
            </a:r>
            <a:r>
              <a:rPr sz="2000" dirty="0"/>
              <a:t> </a:t>
            </a:r>
            <a:r>
              <a:rPr sz="2000" dirty="0" err="1"/>
              <a:t>aktuálního</a:t>
            </a:r>
            <a:r>
              <a:rPr sz="2000" dirty="0"/>
              <a:t> </a:t>
            </a:r>
            <a:r>
              <a:rPr sz="2000" dirty="0" err="1"/>
              <a:t>stavu</a:t>
            </a:r>
            <a:r>
              <a:rPr sz="2000" dirty="0"/>
              <a:t> - SCL-90; </a:t>
            </a:r>
            <a:r>
              <a:rPr sz="2000" dirty="0" err="1"/>
              <a:t>komplexní</a:t>
            </a:r>
            <a:r>
              <a:rPr sz="2000" dirty="0"/>
              <a:t> testy </a:t>
            </a:r>
            <a:r>
              <a:rPr sz="2000" dirty="0" err="1"/>
              <a:t>osobnosti</a:t>
            </a:r>
            <a:r>
              <a:rPr sz="2000" dirty="0"/>
              <a:t> - MMPI-2, ROR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ociální problematika u EPI"/>
          <p:cNvSpPr txBox="1">
            <a:spLocks noGrp="1"/>
          </p:cNvSpPr>
          <p:nvPr>
            <p:ph type="title"/>
          </p:nvPr>
        </p:nvSpPr>
        <p:spPr>
          <a:xfrm>
            <a:off x="3175138" y="543408"/>
            <a:ext cx="9614106" cy="1838973"/>
          </a:xfrm>
          <a:prstGeom prst="rect">
            <a:avLst/>
          </a:prstGeom>
        </p:spPr>
        <p:txBody>
          <a:bodyPr>
            <a:normAutofit/>
          </a:bodyPr>
          <a:lstStyle>
            <a:lvl1pPr defTabSz="496570">
              <a:defRPr sz="6800"/>
            </a:lvl1pPr>
          </a:lstStyle>
          <a:p>
            <a:r>
              <a:rPr sz="4800" dirty="0" err="1"/>
              <a:t>Sociální</a:t>
            </a:r>
            <a:r>
              <a:rPr sz="4800" dirty="0"/>
              <a:t> </a:t>
            </a:r>
            <a:r>
              <a:rPr sz="4800" dirty="0" err="1"/>
              <a:t>problematika</a:t>
            </a:r>
            <a:r>
              <a:rPr sz="4800" dirty="0"/>
              <a:t> u EPI</a:t>
            </a:r>
          </a:p>
        </p:txBody>
      </p:sp>
      <p:sp>
        <p:nvSpPr>
          <p:cNvPr id="286" name="EPI významně ovlivňuje sociální aspekty života a jejich seberealizaci - výběr profese, nalezení partnera, založení rodiny, volnočasové aktivity, limituje držení ŘP, zbrojního průkazu…"/>
          <p:cNvSpPr txBox="1">
            <a:spLocks noGrp="1"/>
          </p:cNvSpPr>
          <p:nvPr>
            <p:ph type="body" idx="1"/>
          </p:nvPr>
        </p:nvSpPr>
        <p:spPr>
          <a:xfrm>
            <a:off x="358346" y="1900463"/>
            <a:ext cx="12430898" cy="70828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4475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sz="2200" dirty="0"/>
              <a:t>EPI </a:t>
            </a:r>
            <a:r>
              <a:rPr sz="2200" dirty="0" err="1"/>
              <a:t>významně</a:t>
            </a:r>
            <a:r>
              <a:rPr sz="2200" dirty="0"/>
              <a:t> </a:t>
            </a:r>
            <a:r>
              <a:rPr sz="2200" dirty="0" err="1"/>
              <a:t>ovlivňuje</a:t>
            </a:r>
            <a:r>
              <a:rPr sz="2200" dirty="0"/>
              <a:t> </a:t>
            </a:r>
            <a:r>
              <a:rPr sz="2200" dirty="0" err="1"/>
              <a:t>sociální</a:t>
            </a:r>
            <a:r>
              <a:rPr sz="2200" dirty="0"/>
              <a:t> </a:t>
            </a:r>
            <a:r>
              <a:rPr sz="2200" dirty="0" err="1"/>
              <a:t>aspekty</a:t>
            </a:r>
            <a:r>
              <a:rPr sz="2200" dirty="0"/>
              <a:t> </a:t>
            </a:r>
            <a:r>
              <a:rPr sz="2200" dirty="0" err="1"/>
              <a:t>života</a:t>
            </a:r>
            <a:r>
              <a:rPr sz="2200" dirty="0"/>
              <a:t> a </a:t>
            </a:r>
            <a:r>
              <a:rPr sz="2200" dirty="0" err="1"/>
              <a:t>jejich</a:t>
            </a:r>
            <a:r>
              <a:rPr sz="2200" dirty="0"/>
              <a:t> </a:t>
            </a:r>
            <a:r>
              <a:rPr sz="2200" dirty="0" err="1"/>
              <a:t>seberealizaci</a:t>
            </a:r>
            <a:r>
              <a:rPr sz="2200" dirty="0"/>
              <a:t> - </a:t>
            </a:r>
            <a:r>
              <a:rPr sz="2200" dirty="0" err="1"/>
              <a:t>výběr</a:t>
            </a:r>
            <a:r>
              <a:rPr sz="2200" dirty="0"/>
              <a:t> </a:t>
            </a:r>
            <a:r>
              <a:rPr sz="2200" dirty="0" err="1"/>
              <a:t>profese</a:t>
            </a:r>
            <a:r>
              <a:rPr sz="2200" dirty="0"/>
              <a:t>, </a:t>
            </a:r>
            <a:r>
              <a:rPr sz="2200" dirty="0" err="1"/>
              <a:t>nalezení</a:t>
            </a:r>
            <a:r>
              <a:rPr sz="2200" dirty="0"/>
              <a:t> </a:t>
            </a:r>
            <a:r>
              <a:rPr sz="2200" dirty="0" err="1"/>
              <a:t>partnera</a:t>
            </a:r>
            <a:r>
              <a:rPr sz="2200" dirty="0"/>
              <a:t>, </a:t>
            </a:r>
            <a:r>
              <a:rPr sz="2200" dirty="0" err="1"/>
              <a:t>založení</a:t>
            </a:r>
            <a:r>
              <a:rPr sz="2200" dirty="0"/>
              <a:t> </a:t>
            </a:r>
            <a:r>
              <a:rPr sz="2200" dirty="0" err="1"/>
              <a:t>rodiny</a:t>
            </a:r>
            <a:r>
              <a:rPr sz="2200" dirty="0"/>
              <a:t>, </a:t>
            </a:r>
            <a:r>
              <a:rPr sz="2200" dirty="0" err="1"/>
              <a:t>volnočasové</a:t>
            </a:r>
            <a:r>
              <a:rPr sz="2200" dirty="0"/>
              <a:t> </a:t>
            </a:r>
            <a:r>
              <a:rPr sz="2200" dirty="0" err="1"/>
              <a:t>aktivity</a:t>
            </a:r>
            <a:r>
              <a:rPr sz="2200" dirty="0"/>
              <a:t>, </a:t>
            </a:r>
            <a:r>
              <a:rPr sz="2200" dirty="0" err="1"/>
              <a:t>limituje</a:t>
            </a:r>
            <a:r>
              <a:rPr sz="2200" dirty="0"/>
              <a:t> </a:t>
            </a:r>
            <a:r>
              <a:rPr sz="2200" dirty="0" err="1"/>
              <a:t>držení</a:t>
            </a:r>
            <a:r>
              <a:rPr sz="2200" dirty="0"/>
              <a:t> ŘP, </a:t>
            </a:r>
            <a:r>
              <a:rPr sz="2200" dirty="0" err="1"/>
              <a:t>zbrojního</a:t>
            </a:r>
            <a:r>
              <a:rPr sz="2200" dirty="0"/>
              <a:t> </a:t>
            </a:r>
            <a:r>
              <a:rPr sz="2200" dirty="0" err="1"/>
              <a:t>průkazu</a:t>
            </a:r>
            <a:endParaRPr sz="2200" dirty="0"/>
          </a:p>
          <a:p>
            <a:pPr marL="244475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2200" dirty="0" err="1" smtClean="0"/>
              <a:t>t</a:t>
            </a:r>
            <a:r>
              <a:rPr sz="2200" dirty="0" err="1" smtClean="0"/>
              <a:t>ěžší</a:t>
            </a:r>
            <a:r>
              <a:rPr sz="2200" dirty="0" smtClean="0"/>
              <a:t> </a:t>
            </a:r>
            <a:r>
              <a:rPr sz="2200" dirty="0"/>
              <a:t>forma </a:t>
            </a:r>
            <a:r>
              <a:rPr sz="2200" dirty="0" err="1"/>
              <a:t>onemocnění</a:t>
            </a:r>
            <a:r>
              <a:rPr sz="2200" dirty="0"/>
              <a:t> </a:t>
            </a:r>
            <a:r>
              <a:rPr sz="2200" dirty="0" err="1"/>
              <a:t>neumožní</a:t>
            </a:r>
            <a:r>
              <a:rPr sz="2200" dirty="0"/>
              <a:t> </a:t>
            </a:r>
            <a:r>
              <a:rPr sz="2200" dirty="0" err="1"/>
              <a:t>separaci</a:t>
            </a:r>
            <a:r>
              <a:rPr sz="2200" dirty="0"/>
              <a:t> od </a:t>
            </a:r>
            <a:r>
              <a:rPr sz="2200" dirty="0" err="1"/>
              <a:t>pečujícich</a:t>
            </a:r>
            <a:r>
              <a:rPr sz="2200" dirty="0"/>
              <a:t> </a:t>
            </a:r>
            <a:r>
              <a:rPr sz="2200" dirty="0" err="1"/>
              <a:t>osob</a:t>
            </a:r>
            <a:r>
              <a:rPr sz="2200" dirty="0"/>
              <a:t>, </a:t>
            </a:r>
            <a:r>
              <a:rPr sz="2200" dirty="0" err="1"/>
              <a:t>plné</a:t>
            </a:r>
            <a:r>
              <a:rPr sz="2200" dirty="0"/>
              <a:t> </a:t>
            </a:r>
            <a:r>
              <a:rPr sz="2200" dirty="0" err="1" smtClean="0"/>
              <a:t>dozrání</a:t>
            </a:r>
            <a:r>
              <a:rPr lang="cs-CZ" sz="2200" dirty="0" smtClean="0"/>
              <a:t> </a:t>
            </a:r>
            <a:r>
              <a:rPr sz="2200" dirty="0" err="1" smtClean="0"/>
              <a:t>osobnosti</a:t>
            </a:r>
            <a:r>
              <a:rPr sz="2200" dirty="0"/>
              <a:t>, </a:t>
            </a:r>
            <a:r>
              <a:rPr sz="2200" dirty="0" err="1"/>
              <a:t>převzetí</a:t>
            </a:r>
            <a:r>
              <a:rPr sz="2200" dirty="0"/>
              <a:t> </a:t>
            </a:r>
            <a:r>
              <a:rPr sz="2200" dirty="0" err="1"/>
              <a:t>plné</a:t>
            </a:r>
            <a:r>
              <a:rPr sz="2200" dirty="0"/>
              <a:t> </a:t>
            </a:r>
            <a:r>
              <a:rPr sz="2200" dirty="0" err="1"/>
              <a:t>zodpovědnosti</a:t>
            </a:r>
            <a:r>
              <a:rPr sz="2200" dirty="0"/>
              <a:t> </a:t>
            </a:r>
            <a:r>
              <a:rPr sz="2200" dirty="0" err="1"/>
              <a:t>za</a:t>
            </a:r>
            <a:r>
              <a:rPr sz="2200" dirty="0"/>
              <a:t> </a:t>
            </a:r>
            <a:r>
              <a:rPr sz="2200" dirty="0" err="1"/>
              <a:t>svůj</a:t>
            </a:r>
            <a:r>
              <a:rPr sz="2200" dirty="0"/>
              <a:t> </a:t>
            </a:r>
            <a:r>
              <a:rPr sz="2200" dirty="0" err="1"/>
              <a:t>život</a:t>
            </a:r>
            <a:endParaRPr sz="2200" dirty="0"/>
          </a:p>
          <a:p>
            <a:pPr marL="244475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 err="1"/>
              <a:t>této</a:t>
            </a:r>
            <a:r>
              <a:rPr sz="2200" dirty="0"/>
              <a:t> </a:t>
            </a:r>
            <a:r>
              <a:rPr sz="2200" dirty="0" err="1"/>
              <a:t>souvislosti</a:t>
            </a:r>
            <a:r>
              <a:rPr sz="2200" dirty="0"/>
              <a:t> NPS </a:t>
            </a:r>
            <a:r>
              <a:rPr sz="2200" dirty="0" err="1"/>
              <a:t>pomáhá</a:t>
            </a:r>
            <a:endParaRPr sz="2200" dirty="0"/>
          </a:p>
          <a:p>
            <a:pPr marL="894705" lvl="1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1915" dirty="0" smtClean="0"/>
              <a:t>v</a:t>
            </a:r>
            <a:r>
              <a:rPr sz="1915" dirty="0" err="1" smtClean="0"/>
              <a:t>yšetřením</a:t>
            </a:r>
            <a:r>
              <a:rPr sz="1915" dirty="0" smtClean="0"/>
              <a:t> </a:t>
            </a:r>
            <a:r>
              <a:rPr sz="1915" dirty="0"/>
              <a:t>v </a:t>
            </a:r>
            <a:r>
              <a:rPr sz="1915" dirty="0" err="1"/>
              <a:t>rámci</a:t>
            </a:r>
            <a:r>
              <a:rPr sz="1915" dirty="0"/>
              <a:t> </a:t>
            </a:r>
            <a:r>
              <a:rPr sz="1915" dirty="0" err="1"/>
              <a:t>posudkového</a:t>
            </a:r>
            <a:r>
              <a:rPr sz="1915" dirty="0"/>
              <a:t> </a:t>
            </a:r>
            <a:r>
              <a:rPr sz="1915" dirty="0" err="1"/>
              <a:t>řízení</a:t>
            </a:r>
            <a:r>
              <a:rPr sz="1915" dirty="0"/>
              <a:t> z </a:t>
            </a:r>
            <a:r>
              <a:rPr sz="1915" dirty="0" err="1"/>
              <a:t>důvodu</a:t>
            </a:r>
            <a:r>
              <a:rPr sz="1915" dirty="0"/>
              <a:t> </a:t>
            </a:r>
            <a:r>
              <a:rPr sz="1915" dirty="0" err="1"/>
              <a:t>přidělení</a:t>
            </a:r>
            <a:r>
              <a:rPr sz="1915" dirty="0"/>
              <a:t> ID</a:t>
            </a:r>
          </a:p>
          <a:p>
            <a:pPr marL="894705" lvl="1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1915" dirty="0" smtClean="0"/>
              <a:t>z</a:t>
            </a:r>
            <a:r>
              <a:rPr sz="1915" dirty="0" err="1" smtClean="0"/>
              <a:t>hodnocením</a:t>
            </a:r>
            <a:r>
              <a:rPr sz="1915" dirty="0" smtClean="0"/>
              <a:t> </a:t>
            </a:r>
            <a:r>
              <a:rPr sz="1915" dirty="0"/>
              <a:t>KF a </a:t>
            </a:r>
            <a:r>
              <a:rPr sz="1915" dirty="0" err="1"/>
              <a:t>osobnostního</a:t>
            </a:r>
            <a:r>
              <a:rPr sz="1915" dirty="0"/>
              <a:t> </a:t>
            </a:r>
            <a:r>
              <a:rPr sz="1915" dirty="0" err="1"/>
              <a:t>potenciálu</a:t>
            </a:r>
            <a:r>
              <a:rPr sz="1915" dirty="0"/>
              <a:t> a </a:t>
            </a:r>
            <a:r>
              <a:rPr sz="1915" dirty="0" err="1" smtClean="0"/>
              <a:t>mír</a:t>
            </a:r>
            <a:r>
              <a:rPr lang="cs-CZ" sz="1915" dirty="0" smtClean="0"/>
              <a:t>y</a:t>
            </a:r>
            <a:r>
              <a:rPr sz="1915" dirty="0" smtClean="0"/>
              <a:t> </a:t>
            </a:r>
            <a:r>
              <a:rPr sz="1915" dirty="0" err="1"/>
              <a:t>samostatnosti</a:t>
            </a:r>
            <a:r>
              <a:rPr sz="1915" dirty="0"/>
              <a:t> / </a:t>
            </a:r>
            <a:r>
              <a:rPr sz="1915" dirty="0" err="1"/>
              <a:t>závislosti</a:t>
            </a:r>
            <a:r>
              <a:rPr sz="1915" dirty="0"/>
              <a:t> v </a:t>
            </a:r>
            <a:r>
              <a:rPr lang="cs-CZ" sz="1915" dirty="0" err="1" smtClean="0"/>
              <a:t>rá</a:t>
            </a:r>
            <a:r>
              <a:rPr sz="1915" dirty="0" smtClean="0"/>
              <a:t>mci </a:t>
            </a:r>
            <a:r>
              <a:rPr sz="1915" dirty="0" err="1"/>
              <a:t>posudkového</a:t>
            </a:r>
            <a:r>
              <a:rPr sz="1915" dirty="0"/>
              <a:t> </a:t>
            </a:r>
            <a:r>
              <a:rPr sz="1915" dirty="0" err="1"/>
              <a:t>řízení</a:t>
            </a:r>
            <a:r>
              <a:rPr sz="1915" dirty="0"/>
              <a:t> pro </a:t>
            </a:r>
            <a:r>
              <a:rPr sz="1915" dirty="0" err="1"/>
              <a:t>držení</a:t>
            </a:r>
            <a:r>
              <a:rPr sz="1915" dirty="0"/>
              <a:t> </a:t>
            </a:r>
            <a:r>
              <a:rPr sz="1915" dirty="0" err="1" smtClean="0"/>
              <a:t>pr</a:t>
            </a:r>
            <a:r>
              <a:rPr lang="cs-CZ" sz="1915" dirty="0" smtClean="0"/>
              <a:t>ů</a:t>
            </a:r>
            <a:r>
              <a:rPr sz="1915" dirty="0" err="1" smtClean="0"/>
              <a:t>kazky</a:t>
            </a:r>
            <a:r>
              <a:rPr sz="1915" dirty="0" smtClean="0"/>
              <a:t> </a:t>
            </a:r>
            <a:r>
              <a:rPr sz="1915" dirty="0"/>
              <a:t>ZTP </a:t>
            </a:r>
            <a:r>
              <a:rPr sz="1915" dirty="0" err="1"/>
              <a:t>nebo</a:t>
            </a:r>
            <a:r>
              <a:rPr sz="1915" dirty="0"/>
              <a:t> ZTP/P</a:t>
            </a:r>
          </a:p>
          <a:p>
            <a:pPr marL="894705" lvl="1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1915" dirty="0" err="1" smtClean="0"/>
              <a:t>p</a:t>
            </a:r>
            <a:r>
              <a:rPr sz="1915" dirty="0" err="1" smtClean="0"/>
              <a:t>ři</a:t>
            </a:r>
            <a:r>
              <a:rPr sz="1915" dirty="0" smtClean="0"/>
              <a:t> </a:t>
            </a:r>
            <a:r>
              <a:rPr sz="1915" dirty="0" err="1"/>
              <a:t>hledání</a:t>
            </a:r>
            <a:r>
              <a:rPr sz="1915" dirty="0"/>
              <a:t> </a:t>
            </a:r>
            <a:r>
              <a:rPr sz="1915" dirty="0" err="1"/>
              <a:t>pracovního</a:t>
            </a:r>
            <a:r>
              <a:rPr sz="1915" dirty="0"/>
              <a:t> </a:t>
            </a:r>
            <a:r>
              <a:rPr sz="1915" dirty="0" err="1"/>
              <a:t>uplatnění</a:t>
            </a:r>
            <a:r>
              <a:rPr sz="1915" dirty="0"/>
              <a:t> a </a:t>
            </a:r>
            <a:r>
              <a:rPr sz="1915" dirty="0" err="1"/>
              <a:t>sociální</a:t>
            </a:r>
            <a:r>
              <a:rPr sz="1915" dirty="0"/>
              <a:t> </a:t>
            </a:r>
            <a:r>
              <a:rPr sz="1915" dirty="0" err="1"/>
              <a:t>seberealizace</a:t>
            </a:r>
            <a:r>
              <a:rPr sz="1915" dirty="0"/>
              <a:t> </a:t>
            </a:r>
            <a:r>
              <a:rPr sz="1915" dirty="0" err="1"/>
              <a:t>pacienta</a:t>
            </a:r>
            <a:r>
              <a:rPr sz="1915" dirty="0"/>
              <a:t> - </a:t>
            </a:r>
            <a:r>
              <a:rPr sz="1915" dirty="0" err="1"/>
              <a:t>navázání</a:t>
            </a:r>
            <a:r>
              <a:rPr sz="1915" dirty="0"/>
              <a:t> </a:t>
            </a:r>
            <a:r>
              <a:rPr sz="1915" dirty="0" err="1"/>
              <a:t>kontaktů</a:t>
            </a:r>
            <a:r>
              <a:rPr sz="1915" dirty="0"/>
              <a:t> se </a:t>
            </a:r>
            <a:r>
              <a:rPr sz="1915" dirty="0" err="1"/>
              <a:t>svépomocnými</a:t>
            </a:r>
            <a:r>
              <a:rPr sz="1915" dirty="0"/>
              <a:t> </a:t>
            </a:r>
            <a:r>
              <a:rPr sz="1915" dirty="0" err="1"/>
              <a:t>organizacemi</a:t>
            </a:r>
            <a:r>
              <a:rPr sz="1915" dirty="0"/>
              <a:t> a </a:t>
            </a:r>
            <a:r>
              <a:rPr sz="1915" dirty="0" err="1"/>
              <a:t>využitím</a:t>
            </a:r>
            <a:r>
              <a:rPr sz="1915" dirty="0"/>
              <a:t> </a:t>
            </a:r>
            <a:r>
              <a:rPr sz="1915" dirty="0" err="1"/>
              <a:t>možností</a:t>
            </a:r>
            <a:r>
              <a:rPr sz="1915" dirty="0"/>
              <a:t> </a:t>
            </a:r>
            <a:r>
              <a:rPr sz="1915" dirty="0" err="1"/>
              <a:t>podpory</a:t>
            </a:r>
            <a:r>
              <a:rPr sz="1915" dirty="0"/>
              <a:t> </a:t>
            </a:r>
            <a:r>
              <a:rPr sz="1915" dirty="0" err="1"/>
              <a:t>sociálního</a:t>
            </a:r>
            <a:r>
              <a:rPr sz="1915" dirty="0"/>
              <a:t> </a:t>
            </a:r>
            <a:r>
              <a:rPr sz="1915" dirty="0" err="1"/>
              <a:t>systému</a:t>
            </a:r>
            <a:r>
              <a:rPr sz="1915" dirty="0"/>
              <a:t> </a:t>
            </a:r>
            <a:r>
              <a:rPr sz="1915" dirty="0" err="1"/>
              <a:t>státu</a:t>
            </a:r>
            <a:r>
              <a:rPr sz="1915" dirty="0"/>
              <a:t> je </a:t>
            </a:r>
            <a:r>
              <a:rPr sz="1915" dirty="0" err="1"/>
              <a:t>důležitá</a:t>
            </a:r>
            <a:r>
              <a:rPr sz="1915" dirty="0"/>
              <a:t> </a:t>
            </a:r>
            <a:r>
              <a:rPr sz="1915" dirty="0" err="1"/>
              <a:t>spolupráce</a:t>
            </a:r>
            <a:r>
              <a:rPr sz="1915" dirty="0"/>
              <a:t> se </a:t>
            </a:r>
            <a:r>
              <a:rPr sz="1915" dirty="0" err="1"/>
              <a:t>sociálními</a:t>
            </a:r>
            <a:r>
              <a:rPr sz="1915" dirty="0"/>
              <a:t> </a:t>
            </a:r>
            <a:r>
              <a:rPr sz="1915" dirty="0" err="1"/>
              <a:t>pracovníky</a:t>
            </a:r>
            <a:r>
              <a:rPr sz="1915" dirty="0"/>
              <a:t> a </a:t>
            </a:r>
            <a:r>
              <a:rPr sz="1915" dirty="0" err="1"/>
              <a:t>optimálně</a:t>
            </a:r>
            <a:r>
              <a:rPr sz="1915" dirty="0"/>
              <a:t> </a:t>
            </a:r>
            <a:r>
              <a:rPr sz="1915" dirty="0" err="1"/>
              <a:t>rodinou</a:t>
            </a:r>
            <a:endParaRPr sz="1915" dirty="0"/>
          </a:p>
          <a:p>
            <a:pPr marL="894705" lvl="1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1915" dirty="0" smtClean="0"/>
              <a:t>v</a:t>
            </a:r>
            <a:r>
              <a:rPr sz="1915" dirty="0" smtClean="0"/>
              <a:t> </a:t>
            </a:r>
            <a:r>
              <a:rPr sz="1915" dirty="0" err="1"/>
              <a:t>oblasti</a:t>
            </a:r>
            <a:r>
              <a:rPr sz="1915" dirty="0"/>
              <a:t> </a:t>
            </a:r>
            <a:r>
              <a:rPr sz="1915" dirty="0" err="1"/>
              <a:t>držení</a:t>
            </a:r>
            <a:r>
              <a:rPr sz="1915" dirty="0"/>
              <a:t> </a:t>
            </a:r>
            <a:r>
              <a:rPr sz="1915" dirty="0" err="1"/>
              <a:t>či</a:t>
            </a:r>
            <a:r>
              <a:rPr sz="1915" dirty="0"/>
              <a:t> </a:t>
            </a:r>
            <a:r>
              <a:rPr sz="1915" dirty="0" err="1"/>
              <a:t>vracení</a:t>
            </a:r>
            <a:r>
              <a:rPr sz="1915" dirty="0"/>
              <a:t> ŘP - </a:t>
            </a:r>
            <a:r>
              <a:rPr sz="1915" dirty="0" err="1"/>
              <a:t>vhodné</a:t>
            </a:r>
            <a:r>
              <a:rPr sz="1915" dirty="0"/>
              <a:t> </a:t>
            </a:r>
            <a:r>
              <a:rPr sz="1915" dirty="0" err="1"/>
              <a:t>dopravně-psychologické</a:t>
            </a:r>
            <a:r>
              <a:rPr sz="1915" dirty="0"/>
              <a:t> </a:t>
            </a:r>
            <a:r>
              <a:rPr sz="1915" dirty="0" err="1"/>
              <a:t>vyšetření</a:t>
            </a:r>
            <a:r>
              <a:rPr sz="1915" dirty="0"/>
              <a:t> </a:t>
            </a:r>
            <a:r>
              <a:rPr sz="1915" dirty="0" err="1" smtClean="0"/>
              <a:t>na</a:t>
            </a:r>
            <a:r>
              <a:rPr sz="1915" dirty="0" smtClean="0"/>
              <a:t> </a:t>
            </a:r>
            <a:r>
              <a:rPr sz="1915" dirty="0" err="1"/>
              <a:t>specializovaném</a:t>
            </a:r>
            <a:r>
              <a:rPr sz="1915" dirty="0"/>
              <a:t> </a:t>
            </a:r>
            <a:r>
              <a:rPr sz="1915" dirty="0" err="1" smtClean="0"/>
              <a:t>akreditovan</a:t>
            </a:r>
            <a:r>
              <a:rPr lang="cs-CZ" sz="1915" dirty="0" err="1" smtClean="0"/>
              <a:t>ém</a:t>
            </a:r>
            <a:r>
              <a:rPr sz="1915" dirty="0" smtClean="0"/>
              <a:t> </a:t>
            </a:r>
            <a:r>
              <a:rPr sz="1915" dirty="0" err="1"/>
              <a:t>pracovišti</a:t>
            </a:r>
            <a:endParaRPr sz="1915" dirty="0"/>
          </a:p>
          <a:p>
            <a:pPr marL="244475" indent="-244475" defTabSz="321310">
              <a:lnSpc>
                <a:spcPct val="100000"/>
              </a:lnSpc>
              <a:spcBef>
                <a:spcPts val="2300"/>
              </a:spcBef>
              <a:defRPr sz="1760"/>
            </a:pPr>
            <a:r>
              <a:rPr lang="cs-CZ" sz="2200" dirty="0" smtClean="0"/>
              <a:t>z</a:t>
            </a:r>
            <a:r>
              <a:rPr sz="2200" dirty="0" smtClean="0"/>
              <a:t> </a:t>
            </a:r>
            <a:r>
              <a:rPr sz="2200" dirty="0" err="1"/>
              <a:t>dotazníkových</a:t>
            </a:r>
            <a:r>
              <a:rPr sz="2200" dirty="0"/>
              <a:t> </a:t>
            </a:r>
            <a:r>
              <a:rPr sz="2200" dirty="0" err="1"/>
              <a:t>metod</a:t>
            </a:r>
            <a:r>
              <a:rPr sz="2200" dirty="0"/>
              <a:t> pro </a:t>
            </a:r>
            <a:r>
              <a:rPr sz="2200" dirty="0" err="1"/>
              <a:t>hodnocení</a:t>
            </a:r>
            <a:r>
              <a:rPr sz="2200" dirty="0"/>
              <a:t> </a:t>
            </a:r>
            <a:r>
              <a:rPr sz="2200" dirty="0" err="1"/>
              <a:t>subjektivní</a:t>
            </a:r>
            <a:r>
              <a:rPr sz="2200" dirty="0"/>
              <a:t> </a:t>
            </a:r>
            <a:r>
              <a:rPr sz="2200" dirty="0" err="1"/>
              <a:t>kvality</a:t>
            </a:r>
            <a:r>
              <a:rPr sz="2200" dirty="0"/>
              <a:t> </a:t>
            </a:r>
            <a:r>
              <a:rPr sz="2200" dirty="0" err="1"/>
              <a:t>života</a:t>
            </a:r>
            <a:r>
              <a:rPr sz="2200" dirty="0"/>
              <a:t> </a:t>
            </a:r>
            <a:r>
              <a:rPr sz="2200" dirty="0" err="1"/>
              <a:t>pacientů</a:t>
            </a:r>
            <a:r>
              <a:rPr sz="2200" dirty="0"/>
              <a:t> s EPI - WPSI - </a:t>
            </a:r>
            <a:r>
              <a:rPr sz="2200" dirty="0" err="1"/>
              <a:t>Washingtonský</a:t>
            </a:r>
            <a:r>
              <a:rPr sz="2200" dirty="0"/>
              <a:t> </a:t>
            </a:r>
            <a:r>
              <a:rPr sz="2200" dirty="0" err="1"/>
              <a:t>psychosociální</a:t>
            </a:r>
            <a:r>
              <a:rPr sz="2200" dirty="0"/>
              <a:t> </a:t>
            </a:r>
            <a:r>
              <a:rPr sz="2200" dirty="0" err="1"/>
              <a:t>dotazník</a:t>
            </a:r>
            <a:r>
              <a:rPr sz="2200" dirty="0"/>
              <a:t> pro </a:t>
            </a:r>
            <a:r>
              <a:rPr sz="2200" dirty="0" err="1"/>
              <a:t>záchvatová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; QOLIE - Quality of Life in Epilepsy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EPI podle etiologie…"/>
          <p:cNvSpPr txBox="1">
            <a:spLocks noGrp="1"/>
          </p:cNvSpPr>
          <p:nvPr>
            <p:ph type="body" idx="1"/>
          </p:nvPr>
        </p:nvSpPr>
        <p:spPr>
          <a:xfrm>
            <a:off x="952500" y="1677775"/>
            <a:ext cx="11099800" cy="721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sz="2200" dirty="0"/>
              <a:t>EPI </a:t>
            </a:r>
            <a:r>
              <a:rPr sz="2200" dirty="0" err="1"/>
              <a:t>podle</a:t>
            </a:r>
            <a:r>
              <a:rPr sz="2200" dirty="0"/>
              <a:t> </a:t>
            </a:r>
            <a:r>
              <a:rPr sz="2200" dirty="0" err="1"/>
              <a:t>etiologie</a:t>
            </a:r>
            <a:r>
              <a:rPr sz="2200" dirty="0"/>
              <a:t> </a:t>
            </a:r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b="1" dirty="0" err="1" smtClean="0"/>
              <a:t>i</a:t>
            </a:r>
            <a:r>
              <a:rPr sz="2200" b="1" dirty="0" err="1" smtClean="0"/>
              <a:t>diopatické</a:t>
            </a:r>
            <a:r>
              <a:rPr sz="2200" b="1" dirty="0" smtClean="0"/>
              <a:t> </a:t>
            </a:r>
            <a:r>
              <a:rPr sz="2200" dirty="0"/>
              <a:t>- </a:t>
            </a:r>
            <a:r>
              <a:rPr sz="2200" dirty="0" err="1"/>
              <a:t>primární</a:t>
            </a:r>
            <a:r>
              <a:rPr sz="2200" dirty="0"/>
              <a:t>, </a:t>
            </a:r>
            <a:r>
              <a:rPr sz="2200" dirty="0" err="1"/>
              <a:t>kdy</a:t>
            </a:r>
            <a:r>
              <a:rPr sz="2200" dirty="0"/>
              <a:t> </a:t>
            </a:r>
            <a:r>
              <a:rPr sz="2200" dirty="0" err="1"/>
              <a:t>nelze</a:t>
            </a:r>
            <a:r>
              <a:rPr sz="2200" dirty="0"/>
              <a:t> </a:t>
            </a:r>
            <a:r>
              <a:rPr sz="2200" dirty="0" err="1"/>
              <a:t>žádnými</a:t>
            </a:r>
            <a:r>
              <a:rPr sz="2200" dirty="0"/>
              <a:t> </a:t>
            </a:r>
            <a:r>
              <a:rPr sz="2200" dirty="0" err="1"/>
              <a:t>dostupnými</a:t>
            </a:r>
            <a:r>
              <a:rPr sz="2200" dirty="0"/>
              <a:t> </a:t>
            </a:r>
            <a:r>
              <a:rPr sz="2200" dirty="0" err="1"/>
              <a:t>prostředky</a:t>
            </a:r>
            <a:r>
              <a:rPr sz="2200" dirty="0"/>
              <a:t> </a:t>
            </a:r>
            <a:r>
              <a:rPr sz="2200" dirty="0" err="1"/>
              <a:t>zjistit</a:t>
            </a:r>
            <a:r>
              <a:rPr sz="2200" dirty="0"/>
              <a:t> </a:t>
            </a:r>
            <a:r>
              <a:rPr sz="2200" dirty="0" err="1"/>
              <a:t>příčinu</a:t>
            </a:r>
            <a:r>
              <a:rPr sz="2200" dirty="0"/>
              <a:t> </a:t>
            </a:r>
            <a:r>
              <a:rPr sz="2200" dirty="0" err="1"/>
              <a:t>vzniku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; </a:t>
            </a:r>
            <a:r>
              <a:rPr sz="2200" dirty="0" err="1"/>
              <a:t>možné</a:t>
            </a:r>
            <a:r>
              <a:rPr sz="2200" dirty="0"/>
              <a:t>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nerozpoznané</a:t>
            </a:r>
            <a:r>
              <a:rPr sz="2200" dirty="0"/>
              <a:t> </a:t>
            </a:r>
            <a:r>
              <a:rPr sz="2200" dirty="0" err="1"/>
              <a:t>vlivy</a:t>
            </a:r>
            <a:r>
              <a:rPr sz="2200" dirty="0"/>
              <a:t> </a:t>
            </a:r>
            <a:r>
              <a:rPr sz="2200" dirty="0" err="1"/>
              <a:t>genetické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b="1" dirty="0" smtClean="0"/>
              <a:t>s</a:t>
            </a:r>
            <a:r>
              <a:rPr sz="2200" b="1" dirty="0" err="1" smtClean="0"/>
              <a:t>ymptomatické</a:t>
            </a:r>
            <a:r>
              <a:rPr sz="2200" b="1" dirty="0" smtClean="0"/>
              <a:t> </a:t>
            </a:r>
            <a:r>
              <a:rPr sz="2200" dirty="0"/>
              <a:t>- </a:t>
            </a:r>
            <a:r>
              <a:rPr sz="2200" dirty="0" err="1"/>
              <a:t>sekundární</a:t>
            </a:r>
            <a:r>
              <a:rPr sz="2200" dirty="0"/>
              <a:t>; </a:t>
            </a:r>
            <a:r>
              <a:rPr sz="2200" dirty="0" err="1"/>
              <a:t>příčina</a:t>
            </a:r>
            <a:r>
              <a:rPr sz="2200" dirty="0"/>
              <a:t> </a:t>
            </a:r>
            <a:r>
              <a:rPr sz="2200" dirty="0" err="1"/>
              <a:t>známá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předpokládaná</a:t>
            </a:r>
            <a:r>
              <a:rPr sz="2200" dirty="0"/>
              <a:t> (</a:t>
            </a:r>
            <a:r>
              <a:rPr sz="2200" dirty="0" err="1"/>
              <a:t>např</a:t>
            </a:r>
            <a:r>
              <a:rPr sz="2200" dirty="0"/>
              <a:t>: </a:t>
            </a:r>
            <a:r>
              <a:rPr sz="2200" dirty="0" err="1"/>
              <a:t>traumatické</a:t>
            </a:r>
            <a:r>
              <a:rPr sz="2200" dirty="0"/>
              <a:t> </a:t>
            </a:r>
            <a:r>
              <a:rPr sz="2200" dirty="0" err="1"/>
              <a:t>poškození</a:t>
            </a:r>
            <a:r>
              <a:rPr sz="2200" dirty="0"/>
              <a:t> </a:t>
            </a:r>
            <a:r>
              <a:rPr sz="2200" dirty="0" err="1"/>
              <a:t>mozku</a:t>
            </a:r>
            <a:r>
              <a:rPr sz="2200" dirty="0"/>
              <a:t> 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poškození</a:t>
            </a:r>
            <a:r>
              <a:rPr sz="2200" dirty="0"/>
              <a:t> </a:t>
            </a:r>
            <a:r>
              <a:rPr sz="2200" dirty="0" err="1"/>
              <a:t>perinatálního</a:t>
            </a:r>
            <a:r>
              <a:rPr sz="2200" dirty="0"/>
              <a:t>, </a:t>
            </a:r>
            <a:r>
              <a:rPr sz="2200" dirty="0" err="1"/>
              <a:t>vývojové</a:t>
            </a:r>
            <a:r>
              <a:rPr sz="2200" dirty="0"/>
              <a:t> abnormality a </a:t>
            </a:r>
            <a:r>
              <a:rPr sz="2200" dirty="0" err="1"/>
              <a:t>genetické</a:t>
            </a:r>
            <a:r>
              <a:rPr sz="2200" dirty="0"/>
              <a:t> </a:t>
            </a:r>
            <a:r>
              <a:rPr sz="2200" dirty="0" err="1"/>
              <a:t>vlivy</a:t>
            </a:r>
            <a:r>
              <a:rPr sz="2200" dirty="0"/>
              <a:t>, </a:t>
            </a:r>
            <a:r>
              <a:rPr sz="2200" dirty="0" err="1"/>
              <a:t>nádorová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, </a:t>
            </a:r>
            <a:r>
              <a:rPr sz="2200" dirty="0" err="1"/>
              <a:t>infekce</a:t>
            </a:r>
            <a:r>
              <a:rPr sz="2200" dirty="0"/>
              <a:t> </a:t>
            </a:r>
            <a:r>
              <a:rPr sz="2200" dirty="0" err="1"/>
              <a:t>mozku</a:t>
            </a:r>
            <a:r>
              <a:rPr sz="2200" dirty="0"/>
              <a:t>, </a:t>
            </a:r>
            <a:r>
              <a:rPr sz="2200" dirty="0" err="1"/>
              <a:t>příčiny</a:t>
            </a:r>
            <a:r>
              <a:rPr sz="2200" dirty="0"/>
              <a:t> </a:t>
            </a:r>
            <a:r>
              <a:rPr sz="2200" dirty="0" err="1"/>
              <a:t>cévní</a:t>
            </a:r>
            <a:r>
              <a:rPr sz="2200" dirty="0"/>
              <a:t>, </a:t>
            </a:r>
            <a:r>
              <a:rPr sz="2200" dirty="0" err="1"/>
              <a:t>degenerativní</a:t>
            </a:r>
            <a:r>
              <a:rPr sz="2200" dirty="0"/>
              <a:t>, </a:t>
            </a:r>
            <a:r>
              <a:rPr sz="2200" dirty="0" err="1"/>
              <a:t>metabolické</a:t>
            </a:r>
            <a:r>
              <a:rPr sz="2200" dirty="0"/>
              <a:t> a </a:t>
            </a:r>
            <a:r>
              <a:rPr sz="2200" dirty="0" err="1"/>
              <a:t>toxické</a:t>
            </a:r>
            <a:r>
              <a:rPr sz="2200" dirty="0"/>
              <a:t>)</a:t>
            </a:r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p</a:t>
            </a:r>
            <a:r>
              <a:rPr sz="2200" dirty="0" err="1" smtClean="0"/>
              <a:t>ředpoklad</a:t>
            </a:r>
            <a:r>
              <a:rPr sz="2200" dirty="0" smtClean="0"/>
              <a:t> </a:t>
            </a:r>
            <a:r>
              <a:rPr sz="2200" dirty="0"/>
              <a:t>- </a:t>
            </a:r>
            <a:r>
              <a:rPr sz="2200" dirty="0" err="1"/>
              <a:t>každý</a:t>
            </a:r>
            <a:r>
              <a:rPr sz="2200" dirty="0"/>
              <a:t> z </a:t>
            </a:r>
            <a:r>
              <a:rPr sz="2200" dirty="0" err="1"/>
              <a:t>nás</a:t>
            </a:r>
            <a:r>
              <a:rPr sz="2200" dirty="0"/>
              <a:t> </a:t>
            </a:r>
            <a:r>
              <a:rPr sz="2200" dirty="0" err="1"/>
              <a:t>má</a:t>
            </a:r>
            <a:r>
              <a:rPr sz="2200" dirty="0"/>
              <a:t> </a:t>
            </a:r>
            <a:r>
              <a:rPr sz="2200" dirty="0" err="1"/>
              <a:t>určitou</a:t>
            </a:r>
            <a:r>
              <a:rPr sz="2200" dirty="0"/>
              <a:t> “</a:t>
            </a:r>
            <a:r>
              <a:rPr sz="2200" dirty="0" err="1"/>
              <a:t>záchvatovou</a:t>
            </a:r>
            <a:r>
              <a:rPr sz="2200" dirty="0"/>
              <a:t> </a:t>
            </a:r>
            <a:r>
              <a:rPr sz="2200" dirty="0" err="1"/>
              <a:t>pohotovost</a:t>
            </a:r>
            <a:r>
              <a:rPr sz="2200" dirty="0"/>
              <a:t>”  - </a:t>
            </a:r>
            <a:r>
              <a:rPr sz="2200" dirty="0" err="1"/>
              <a:t>pouze</a:t>
            </a:r>
            <a:r>
              <a:rPr sz="2200" dirty="0"/>
              <a:t> </a:t>
            </a:r>
            <a:r>
              <a:rPr lang="cs-CZ" sz="2200" dirty="0" smtClean="0"/>
              <a:t>               </a:t>
            </a:r>
            <a:r>
              <a:rPr sz="2200" dirty="0" smtClean="0"/>
              <a:t>u </a:t>
            </a:r>
            <a:r>
              <a:rPr sz="2200" dirty="0" err="1"/>
              <a:t>části</a:t>
            </a:r>
            <a:r>
              <a:rPr sz="2200" dirty="0"/>
              <a:t> populace </a:t>
            </a:r>
            <a:r>
              <a:rPr sz="2200" dirty="0" err="1"/>
              <a:t>dochází</a:t>
            </a:r>
            <a:r>
              <a:rPr sz="2200" dirty="0"/>
              <a:t> k </a:t>
            </a:r>
            <a:r>
              <a:rPr sz="2200" dirty="0" err="1"/>
              <a:t>rozvoji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 - </a:t>
            </a:r>
            <a:r>
              <a:rPr sz="2200" dirty="0" err="1"/>
              <a:t>souhra</a:t>
            </a:r>
            <a:r>
              <a:rPr sz="2200" dirty="0"/>
              <a:t> </a:t>
            </a:r>
            <a:r>
              <a:rPr sz="2200" dirty="0" err="1"/>
              <a:t>více</a:t>
            </a:r>
            <a:r>
              <a:rPr sz="2200" dirty="0"/>
              <a:t> </a:t>
            </a:r>
            <a:r>
              <a:rPr sz="2200" dirty="0" err="1"/>
              <a:t>faktorů</a:t>
            </a:r>
            <a:r>
              <a:rPr sz="2200" dirty="0"/>
              <a:t> - </a:t>
            </a:r>
            <a:r>
              <a:rPr sz="2200" dirty="0" err="1"/>
              <a:t>vnitřních</a:t>
            </a:r>
            <a:r>
              <a:rPr sz="2200" dirty="0"/>
              <a:t> </a:t>
            </a:r>
            <a:r>
              <a:rPr sz="2200" dirty="0" err="1"/>
              <a:t>dispozic</a:t>
            </a:r>
            <a:r>
              <a:rPr sz="2200" dirty="0"/>
              <a:t> </a:t>
            </a:r>
            <a:r>
              <a:rPr sz="2200" dirty="0" err="1"/>
              <a:t>mozku</a:t>
            </a:r>
            <a:r>
              <a:rPr sz="2200" dirty="0"/>
              <a:t>, </a:t>
            </a:r>
            <a:r>
              <a:rPr sz="2200" dirty="0" err="1"/>
              <a:t>organismu</a:t>
            </a:r>
            <a:r>
              <a:rPr sz="2200" dirty="0"/>
              <a:t> </a:t>
            </a:r>
            <a:r>
              <a:rPr sz="2200" dirty="0" err="1"/>
              <a:t>jako</a:t>
            </a:r>
            <a:r>
              <a:rPr sz="2200" dirty="0"/>
              <a:t> </a:t>
            </a:r>
            <a:r>
              <a:rPr sz="2200" dirty="0" err="1"/>
              <a:t>celku</a:t>
            </a:r>
            <a:r>
              <a:rPr sz="2200" dirty="0"/>
              <a:t> a </a:t>
            </a:r>
            <a:r>
              <a:rPr sz="2200" dirty="0" err="1"/>
              <a:t>vnějších</a:t>
            </a:r>
            <a:r>
              <a:rPr sz="2200" dirty="0"/>
              <a:t> </a:t>
            </a:r>
            <a:r>
              <a:rPr sz="2200" dirty="0" err="1"/>
              <a:t>vlivů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m</a:t>
            </a:r>
            <a:r>
              <a:rPr sz="2200" dirty="0" err="1" smtClean="0"/>
              <a:t>íra</a:t>
            </a:r>
            <a:r>
              <a:rPr sz="2200" dirty="0" smtClean="0"/>
              <a:t> </a:t>
            </a:r>
            <a:r>
              <a:rPr sz="2200" dirty="0" err="1"/>
              <a:t>záchvatovité</a:t>
            </a:r>
            <a:r>
              <a:rPr sz="2200" dirty="0"/>
              <a:t> </a:t>
            </a:r>
            <a:r>
              <a:rPr sz="2200" dirty="0" err="1"/>
              <a:t>pohotovosti</a:t>
            </a:r>
            <a:r>
              <a:rPr sz="2200" dirty="0"/>
              <a:t> </a:t>
            </a:r>
            <a:r>
              <a:rPr sz="2200" dirty="0" err="1"/>
              <a:t>kolísá</a:t>
            </a:r>
            <a:r>
              <a:rPr sz="2200" dirty="0"/>
              <a:t> s </a:t>
            </a:r>
            <a:r>
              <a:rPr sz="2200" dirty="0" err="1"/>
              <a:t>věkem</a:t>
            </a:r>
            <a:r>
              <a:rPr sz="2200" dirty="0"/>
              <a:t> - </a:t>
            </a:r>
            <a:r>
              <a:rPr sz="2200" dirty="0" err="1"/>
              <a:t>vysoká</a:t>
            </a:r>
            <a:r>
              <a:rPr sz="2200" dirty="0"/>
              <a:t> v </a:t>
            </a:r>
            <a:r>
              <a:rPr sz="2200" dirty="0" err="1"/>
              <a:t>dětství</a:t>
            </a:r>
            <a:r>
              <a:rPr sz="2200" dirty="0"/>
              <a:t> </a:t>
            </a:r>
            <a:r>
              <a:rPr sz="2200" dirty="0" err="1"/>
              <a:t>kolem</a:t>
            </a:r>
            <a:r>
              <a:rPr sz="2200" dirty="0"/>
              <a:t> </a:t>
            </a:r>
            <a:r>
              <a:rPr sz="2200" dirty="0" err="1"/>
              <a:t>druhého</a:t>
            </a:r>
            <a:r>
              <a:rPr sz="2200" dirty="0"/>
              <a:t> </a:t>
            </a:r>
            <a:r>
              <a:rPr sz="2200" dirty="0" err="1"/>
              <a:t>roku</a:t>
            </a:r>
            <a:r>
              <a:rPr sz="2200" dirty="0"/>
              <a:t>, v </a:t>
            </a:r>
            <a:r>
              <a:rPr sz="2200" dirty="0" err="1"/>
              <a:t>pubertě</a:t>
            </a:r>
            <a:r>
              <a:rPr sz="2200" dirty="0"/>
              <a:t>, v </a:t>
            </a:r>
            <a:r>
              <a:rPr sz="2200" dirty="0" err="1"/>
              <a:t>dospívání</a:t>
            </a:r>
            <a:r>
              <a:rPr sz="2200" dirty="0"/>
              <a:t> se </a:t>
            </a:r>
            <a:r>
              <a:rPr sz="2200" dirty="0" err="1"/>
              <a:t>snižuje</a:t>
            </a:r>
            <a:r>
              <a:rPr sz="2200" dirty="0"/>
              <a:t> a </a:t>
            </a:r>
            <a:r>
              <a:rPr sz="2200" dirty="0" err="1"/>
              <a:t>vzrůstá</a:t>
            </a:r>
            <a:r>
              <a:rPr sz="2200" dirty="0"/>
              <a:t> </a:t>
            </a:r>
            <a:r>
              <a:rPr sz="2200" dirty="0" err="1"/>
              <a:t>po</a:t>
            </a:r>
            <a:r>
              <a:rPr sz="2200" dirty="0"/>
              <a:t> 65.-70. </a:t>
            </a:r>
            <a:r>
              <a:rPr sz="2200" dirty="0" err="1"/>
              <a:t>roku</a:t>
            </a:r>
            <a:endParaRPr sz="2200" dirty="0"/>
          </a:p>
          <a:p>
            <a:pPr marL="355600" indent="-355600" defTabSz="467359">
              <a:lnSpc>
                <a:spcPct val="100000"/>
              </a:lnSpc>
              <a:spcBef>
                <a:spcPts val="3300"/>
              </a:spcBef>
              <a:defRPr sz="2560"/>
            </a:pPr>
            <a:r>
              <a:rPr lang="cs-CZ" sz="2200" dirty="0" err="1" smtClean="0"/>
              <a:t>l</a:t>
            </a:r>
            <a:r>
              <a:rPr sz="2200" dirty="0" err="1" smtClean="0"/>
              <a:t>ehce</a:t>
            </a:r>
            <a:r>
              <a:rPr sz="2200" dirty="0" smtClean="0"/>
              <a:t> </a:t>
            </a:r>
            <a:r>
              <a:rPr sz="2200" dirty="0" err="1"/>
              <a:t>vyšší</a:t>
            </a:r>
            <a:r>
              <a:rPr sz="2200" dirty="0"/>
              <a:t> </a:t>
            </a:r>
            <a:r>
              <a:rPr sz="2200" dirty="0" err="1"/>
              <a:t>výskyt</a:t>
            </a:r>
            <a:r>
              <a:rPr sz="2200" dirty="0"/>
              <a:t> EPI u </a:t>
            </a:r>
            <a:r>
              <a:rPr sz="2200" dirty="0" err="1"/>
              <a:t>mužů</a:t>
            </a:r>
            <a:r>
              <a:rPr sz="2200" dirty="0"/>
              <a:t> </a:t>
            </a:r>
            <a:r>
              <a:rPr sz="2200" dirty="0" err="1"/>
              <a:t>než</a:t>
            </a:r>
            <a:r>
              <a:rPr sz="2200" dirty="0"/>
              <a:t> u </a:t>
            </a:r>
            <a:r>
              <a:rPr sz="2200" dirty="0" err="1"/>
              <a:t>žen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Klasifikace EPI dle charakteru záchvatů…"/>
          <p:cNvSpPr txBox="1">
            <a:spLocks noGrp="1"/>
          </p:cNvSpPr>
          <p:nvPr>
            <p:ph type="body" idx="1"/>
          </p:nvPr>
        </p:nvSpPr>
        <p:spPr>
          <a:xfrm>
            <a:off x="333632" y="1445740"/>
            <a:ext cx="12369114" cy="78588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k</a:t>
            </a:r>
            <a:r>
              <a:rPr sz="2200" dirty="0" err="1" smtClean="0"/>
              <a:t>lasifikace</a:t>
            </a:r>
            <a:r>
              <a:rPr sz="2200" dirty="0" smtClean="0"/>
              <a:t> </a:t>
            </a:r>
            <a:r>
              <a:rPr sz="2200" dirty="0"/>
              <a:t>EPI </a:t>
            </a:r>
            <a:r>
              <a:rPr sz="2200" dirty="0" err="1"/>
              <a:t>dle</a:t>
            </a:r>
            <a:r>
              <a:rPr sz="2200" dirty="0"/>
              <a:t> </a:t>
            </a:r>
            <a:r>
              <a:rPr sz="2200" dirty="0" err="1"/>
              <a:t>charakteru</a:t>
            </a:r>
            <a:r>
              <a:rPr sz="2200" dirty="0"/>
              <a:t> </a:t>
            </a:r>
            <a:r>
              <a:rPr sz="2200" dirty="0" err="1"/>
              <a:t>záchvatů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 err="1" smtClean="0"/>
              <a:t>p</a:t>
            </a:r>
            <a:r>
              <a:rPr sz="2200" b="1" dirty="0" err="1" smtClean="0"/>
              <a:t>arciální</a:t>
            </a:r>
            <a:r>
              <a:rPr sz="2200" b="1" dirty="0" smtClean="0"/>
              <a:t> </a:t>
            </a:r>
            <a:r>
              <a:rPr sz="2200" b="1" dirty="0"/>
              <a:t>(</a:t>
            </a:r>
            <a:r>
              <a:rPr sz="2200" b="1" dirty="0" err="1"/>
              <a:t>fokální</a:t>
            </a:r>
            <a:r>
              <a:rPr sz="2200" b="1" dirty="0"/>
              <a:t>, </a:t>
            </a:r>
            <a:r>
              <a:rPr sz="2200" b="1" dirty="0" err="1"/>
              <a:t>ložiskové</a:t>
            </a:r>
            <a:r>
              <a:rPr sz="2200" b="1" dirty="0"/>
              <a:t>) </a:t>
            </a:r>
            <a:r>
              <a:rPr sz="2200" dirty="0"/>
              <a:t>- </a:t>
            </a:r>
            <a:r>
              <a:rPr sz="2200" dirty="0" err="1"/>
              <a:t>klinické</a:t>
            </a:r>
            <a:r>
              <a:rPr sz="2200" dirty="0"/>
              <a:t> </a:t>
            </a:r>
            <a:r>
              <a:rPr sz="2200" dirty="0" err="1"/>
              <a:t>projevy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 a/</a:t>
            </a:r>
            <a:r>
              <a:rPr sz="2200" dirty="0" err="1"/>
              <a:t>nebo</a:t>
            </a:r>
            <a:r>
              <a:rPr sz="2200" dirty="0"/>
              <a:t> EEG </a:t>
            </a:r>
            <a:r>
              <a:rPr sz="2200" dirty="0" err="1"/>
              <a:t>nálezy</a:t>
            </a:r>
            <a:r>
              <a:rPr sz="2200" dirty="0"/>
              <a:t> </a:t>
            </a:r>
            <a:r>
              <a:rPr sz="2200" dirty="0" err="1"/>
              <a:t>svědčí</a:t>
            </a:r>
            <a:r>
              <a:rPr sz="2200" dirty="0"/>
              <a:t> pro </a:t>
            </a:r>
            <a:r>
              <a:rPr sz="2200" dirty="0" err="1"/>
              <a:t>počátek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 v </a:t>
            </a:r>
            <a:r>
              <a:rPr sz="2200" dirty="0" err="1"/>
              <a:t>některé</a:t>
            </a:r>
            <a:r>
              <a:rPr sz="2200" dirty="0"/>
              <a:t> z </a:t>
            </a:r>
            <a:r>
              <a:rPr sz="2200" dirty="0" err="1"/>
              <a:t>části</a:t>
            </a:r>
            <a:r>
              <a:rPr sz="2200" dirty="0"/>
              <a:t> </a:t>
            </a:r>
            <a:r>
              <a:rPr sz="2200" dirty="0" err="1"/>
              <a:t>jedné</a:t>
            </a:r>
            <a:r>
              <a:rPr sz="2200" dirty="0"/>
              <a:t> </a:t>
            </a:r>
            <a:r>
              <a:rPr sz="2200" dirty="0" err="1"/>
              <a:t>mozkové</a:t>
            </a:r>
            <a:r>
              <a:rPr sz="2200" dirty="0"/>
              <a:t> </a:t>
            </a:r>
            <a:r>
              <a:rPr sz="2200" dirty="0" err="1"/>
              <a:t>hemisféry</a:t>
            </a:r>
            <a:r>
              <a:rPr sz="2200" dirty="0"/>
              <a:t> a </a:t>
            </a:r>
            <a:r>
              <a:rPr sz="2200" dirty="0" err="1"/>
              <a:t>lokalizace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 </a:t>
            </a:r>
            <a:r>
              <a:rPr sz="2200" dirty="0" err="1"/>
              <a:t>následně</a:t>
            </a:r>
            <a:r>
              <a:rPr sz="2200" dirty="0"/>
              <a:t> </a:t>
            </a:r>
            <a:r>
              <a:rPr sz="2200" dirty="0" err="1"/>
              <a:t>koreluje</a:t>
            </a:r>
            <a:r>
              <a:rPr sz="2200" dirty="0"/>
              <a:t> s </a:t>
            </a:r>
            <a:r>
              <a:rPr sz="2200" dirty="0" err="1"/>
              <a:t>jeho</a:t>
            </a:r>
            <a:r>
              <a:rPr sz="2200" dirty="0"/>
              <a:t> </a:t>
            </a:r>
            <a:r>
              <a:rPr sz="2200" dirty="0" err="1"/>
              <a:t>klinickými</a:t>
            </a:r>
            <a:r>
              <a:rPr sz="2200" dirty="0"/>
              <a:t> </a:t>
            </a:r>
            <a:r>
              <a:rPr sz="2200" dirty="0" err="1"/>
              <a:t>projevy</a:t>
            </a:r>
            <a:r>
              <a:rPr sz="2200" dirty="0"/>
              <a:t>; </a:t>
            </a:r>
            <a:r>
              <a:rPr sz="2200" dirty="0" err="1"/>
              <a:t>dále</a:t>
            </a:r>
            <a:r>
              <a:rPr sz="2200" dirty="0"/>
              <a:t> se </a:t>
            </a:r>
            <a:r>
              <a:rPr sz="2200" dirty="0" err="1"/>
              <a:t>dělí</a:t>
            </a:r>
            <a:r>
              <a:rPr sz="2200" dirty="0"/>
              <a:t> </a:t>
            </a:r>
            <a:r>
              <a:rPr sz="2200" dirty="0" err="1"/>
              <a:t>dle</a:t>
            </a:r>
            <a:r>
              <a:rPr sz="2200" dirty="0"/>
              <a:t> </a:t>
            </a:r>
            <a:r>
              <a:rPr sz="2200" dirty="0" err="1"/>
              <a:t>toho</a:t>
            </a:r>
            <a:r>
              <a:rPr sz="2200" dirty="0"/>
              <a:t> </a:t>
            </a:r>
            <a:r>
              <a:rPr sz="2200" dirty="0" err="1"/>
              <a:t>zda</a:t>
            </a:r>
            <a:r>
              <a:rPr sz="2200" dirty="0"/>
              <a:t> </a:t>
            </a:r>
            <a:r>
              <a:rPr sz="2200" dirty="0" err="1"/>
              <a:t>dojde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 smtClean="0"/>
              <a:t>nedojde</a:t>
            </a:r>
            <a:r>
              <a:rPr lang="cs-CZ" sz="2200" dirty="0" smtClean="0"/>
              <a:t>        </a:t>
            </a:r>
            <a:r>
              <a:rPr sz="2200" dirty="0" smtClean="0"/>
              <a:t> </a:t>
            </a:r>
            <a:r>
              <a:rPr sz="2200" dirty="0"/>
              <a:t>k </a:t>
            </a:r>
            <a:r>
              <a:rPr sz="2200" dirty="0" err="1"/>
              <a:t>poruše</a:t>
            </a:r>
            <a:r>
              <a:rPr sz="2200" dirty="0"/>
              <a:t> </a:t>
            </a:r>
            <a:r>
              <a:rPr sz="2200" dirty="0" err="1"/>
              <a:t>vědomí</a:t>
            </a:r>
            <a:r>
              <a:rPr sz="2200" dirty="0"/>
              <a:t> a </a:t>
            </a:r>
            <a:r>
              <a:rPr sz="2200" dirty="0" err="1"/>
              <a:t>zda</a:t>
            </a:r>
            <a:r>
              <a:rPr sz="2200" dirty="0"/>
              <a:t> </a:t>
            </a:r>
            <a:r>
              <a:rPr sz="2200" dirty="0" err="1"/>
              <a:t>dojde</a:t>
            </a:r>
            <a:r>
              <a:rPr sz="2200" dirty="0"/>
              <a:t> k </a:t>
            </a:r>
            <a:r>
              <a:rPr sz="2200" dirty="0" err="1"/>
              <a:t>následnému</a:t>
            </a:r>
            <a:r>
              <a:rPr sz="2200" dirty="0"/>
              <a:t> </a:t>
            </a:r>
            <a:r>
              <a:rPr sz="2200" dirty="0" err="1"/>
              <a:t>rozvoji</a:t>
            </a:r>
            <a:r>
              <a:rPr sz="2200" dirty="0"/>
              <a:t> </a:t>
            </a:r>
            <a:r>
              <a:rPr sz="2200" dirty="0" err="1"/>
              <a:t>generalizovaného</a:t>
            </a:r>
            <a:r>
              <a:rPr sz="2200" dirty="0"/>
              <a:t> </a:t>
            </a:r>
            <a:r>
              <a:rPr sz="2200" dirty="0" err="1"/>
              <a:t>záchvatu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 smtClean="0"/>
              <a:t>a</a:t>
            </a:r>
            <a:r>
              <a:rPr sz="2200" b="1" dirty="0" err="1" smtClean="0"/>
              <a:t>ura</a:t>
            </a:r>
            <a:r>
              <a:rPr sz="2200" dirty="0" smtClean="0"/>
              <a:t> </a:t>
            </a:r>
            <a:r>
              <a:rPr sz="2200" dirty="0"/>
              <a:t>- </a:t>
            </a:r>
            <a:r>
              <a:rPr sz="2200" dirty="0" err="1"/>
              <a:t>pacienti</a:t>
            </a:r>
            <a:r>
              <a:rPr sz="2200" dirty="0"/>
              <a:t> </a:t>
            </a:r>
            <a:r>
              <a:rPr sz="2200" dirty="0" err="1"/>
              <a:t>pociťují</a:t>
            </a:r>
            <a:r>
              <a:rPr sz="2200" dirty="0"/>
              <a:t> </a:t>
            </a:r>
            <a:r>
              <a:rPr sz="2200" dirty="0" err="1"/>
              <a:t>první</a:t>
            </a:r>
            <a:r>
              <a:rPr sz="2200" dirty="0"/>
              <a:t> </a:t>
            </a:r>
            <a:r>
              <a:rPr sz="2200" dirty="0" err="1"/>
              <a:t>příznaky</a:t>
            </a:r>
            <a:r>
              <a:rPr sz="2200" dirty="0"/>
              <a:t> </a:t>
            </a:r>
            <a:r>
              <a:rPr sz="2200" dirty="0" err="1"/>
              <a:t>přicházejícího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; </a:t>
            </a:r>
            <a:r>
              <a:rPr sz="2200" dirty="0" err="1"/>
              <a:t>např</a:t>
            </a:r>
            <a:r>
              <a:rPr sz="2200" dirty="0"/>
              <a:t>: </a:t>
            </a:r>
            <a:r>
              <a:rPr sz="2200" dirty="0" err="1"/>
              <a:t>pocity</a:t>
            </a:r>
            <a:r>
              <a:rPr sz="2200" dirty="0"/>
              <a:t> </a:t>
            </a:r>
            <a:r>
              <a:rPr sz="2200" dirty="0" err="1"/>
              <a:t>tepla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tlaku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hrudi</a:t>
            </a:r>
            <a:r>
              <a:rPr sz="2200" dirty="0"/>
              <a:t>, v </a:t>
            </a:r>
            <a:r>
              <a:rPr sz="2200" dirty="0" err="1"/>
              <a:t>oblasti</a:t>
            </a:r>
            <a:r>
              <a:rPr sz="2200" dirty="0"/>
              <a:t> </a:t>
            </a:r>
            <a:r>
              <a:rPr sz="2200" dirty="0" err="1"/>
              <a:t>žaludku</a:t>
            </a:r>
            <a:r>
              <a:rPr sz="2200" dirty="0"/>
              <a:t>, </a:t>
            </a:r>
            <a:r>
              <a:rPr sz="2200" dirty="0" err="1"/>
              <a:t>iluze</a:t>
            </a:r>
            <a:r>
              <a:rPr sz="2200" dirty="0"/>
              <a:t> </a:t>
            </a:r>
            <a:r>
              <a:rPr sz="2200" dirty="0" err="1"/>
              <a:t>již</a:t>
            </a:r>
            <a:r>
              <a:rPr sz="2200" dirty="0"/>
              <a:t> </a:t>
            </a:r>
            <a:r>
              <a:rPr sz="2200" dirty="0" err="1"/>
              <a:t>viděného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prožitého</a:t>
            </a:r>
            <a:r>
              <a:rPr sz="2200" dirty="0"/>
              <a:t>, </a:t>
            </a:r>
            <a:r>
              <a:rPr sz="2200" dirty="0" err="1"/>
              <a:t>sluchové</a:t>
            </a:r>
            <a:r>
              <a:rPr sz="2200" dirty="0"/>
              <a:t> </a:t>
            </a:r>
            <a:r>
              <a:rPr sz="2200" dirty="0" err="1"/>
              <a:t>či</a:t>
            </a:r>
            <a:r>
              <a:rPr sz="2200" dirty="0"/>
              <a:t> </a:t>
            </a:r>
            <a:r>
              <a:rPr sz="2200" dirty="0" err="1"/>
              <a:t>zrakové</a:t>
            </a:r>
            <a:r>
              <a:rPr sz="2200" dirty="0"/>
              <a:t> </a:t>
            </a:r>
            <a:r>
              <a:rPr sz="2200" dirty="0" err="1"/>
              <a:t>pseudohalucinace</a:t>
            </a:r>
            <a:r>
              <a:rPr sz="2200" dirty="0"/>
              <a:t>,..; </a:t>
            </a:r>
            <a:r>
              <a:rPr sz="2200" dirty="0" err="1"/>
              <a:t>pocit</a:t>
            </a:r>
            <a:r>
              <a:rPr sz="2200" dirty="0"/>
              <a:t>, “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ně</a:t>
            </a:r>
            <a:r>
              <a:rPr sz="2200" dirty="0"/>
              <a:t> </a:t>
            </a:r>
            <a:r>
              <a:rPr sz="2200" dirty="0" err="1"/>
              <a:t>záchvat</a:t>
            </a:r>
            <a:r>
              <a:rPr sz="2200" dirty="0"/>
              <a:t> </a:t>
            </a:r>
            <a:r>
              <a:rPr sz="2200" dirty="0" err="1"/>
              <a:t>přichází</a:t>
            </a:r>
            <a:r>
              <a:rPr sz="2200" dirty="0"/>
              <a:t>”</a:t>
            </a:r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 err="1" smtClean="0"/>
              <a:t>p</a:t>
            </a:r>
            <a:r>
              <a:rPr sz="2200" b="1" dirty="0" err="1" smtClean="0"/>
              <a:t>rimárně</a:t>
            </a:r>
            <a:r>
              <a:rPr sz="2200" b="1" dirty="0" smtClean="0"/>
              <a:t> </a:t>
            </a:r>
            <a:r>
              <a:rPr sz="2200" b="1" dirty="0" err="1"/>
              <a:t>geberalizované</a:t>
            </a:r>
            <a:r>
              <a:rPr sz="2200" b="1" dirty="0"/>
              <a:t> </a:t>
            </a:r>
            <a:r>
              <a:rPr sz="2200" b="1" dirty="0" err="1"/>
              <a:t>záchvaty</a:t>
            </a:r>
            <a:r>
              <a:rPr sz="2200" b="1" dirty="0"/>
              <a:t> </a:t>
            </a:r>
            <a:r>
              <a:rPr sz="2200" dirty="0"/>
              <a:t>- </a:t>
            </a:r>
            <a:r>
              <a:rPr sz="2200" dirty="0" err="1"/>
              <a:t>klinické</a:t>
            </a:r>
            <a:r>
              <a:rPr sz="2200" dirty="0"/>
              <a:t> </a:t>
            </a:r>
            <a:r>
              <a:rPr sz="2200" dirty="0" err="1"/>
              <a:t>projevy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 </a:t>
            </a:r>
            <a:r>
              <a:rPr sz="2200" dirty="0" err="1"/>
              <a:t>naznačují</a:t>
            </a:r>
            <a:r>
              <a:rPr sz="2200" dirty="0"/>
              <a:t> </a:t>
            </a:r>
            <a:r>
              <a:rPr sz="2200" dirty="0" err="1"/>
              <a:t>zapojení</a:t>
            </a:r>
            <a:r>
              <a:rPr sz="2200" dirty="0"/>
              <a:t> </a:t>
            </a:r>
            <a:r>
              <a:rPr sz="2200" dirty="0" err="1"/>
              <a:t>obou</a:t>
            </a:r>
            <a:r>
              <a:rPr sz="2200" dirty="0"/>
              <a:t> </a:t>
            </a:r>
            <a:r>
              <a:rPr sz="2200" dirty="0" err="1"/>
              <a:t>mozkových</a:t>
            </a:r>
            <a:r>
              <a:rPr sz="2200" dirty="0"/>
              <a:t> </a:t>
            </a:r>
            <a:r>
              <a:rPr sz="2200" dirty="0" err="1"/>
              <a:t>hemisfér</a:t>
            </a:r>
            <a:r>
              <a:rPr sz="2200" dirty="0"/>
              <a:t>; </a:t>
            </a:r>
            <a:r>
              <a:rPr sz="2200" dirty="0" err="1"/>
              <a:t>nemívají</a:t>
            </a:r>
            <a:r>
              <a:rPr sz="2200" dirty="0"/>
              <a:t> </a:t>
            </a:r>
            <a:r>
              <a:rPr sz="2200" dirty="0" err="1"/>
              <a:t>fokální</a:t>
            </a:r>
            <a:r>
              <a:rPr sz="2200" dirty="0"/>
              <a:t> </a:t>
            </a:r>
            <a:r>
              <a:rPr sz="2200" dirty="0" err="1"/>
              <a:t>počátek</a:t>
            </a:r>
            <a:r>
              <a:rPr sz="2200" dirty="0"/>
              <a:t>, </a:t>
            </a:r>
            <a:r>
              <a:rPr sz="2200" dirty="0" err="1"/>
              <a:t>bývají</a:t>
            </a:r>
            <a:r>
              <a:rPr sz="2200" dirty="0"/>
              <a:t> bez </a:t>
            </a:r>
            <a:r>
              <a:rPr sz="2200" dirty="0" err="1"/>
              <a:t>aury</a:t>
            </a:r>
            <a:r>
              <a:rPr sz="2200" dirty="0"/>
              <a:t>, k </a:t>
            </a:r>
            <a:r>
              <a:rPr sz="2200" dirty="0" err="1"/>
              <a:t>poruše</a:t>
            </a:r>
            <a:r>
              <a:rPr sz="2200" dirty="0"/>
              <a:t> </a:t>
            </a:r>
            <a:r>
              <a:rPr sz="2200" dirty="0" err="1"/>
              <a:t>vědomí</a:t>
            </a:r>
            <a:r>
              <a:rPr sz="2200" dirty="0"/>
              <a:t> </a:t>
            </a:r>
            <a:r>
              <a:rPr sz="2200" dirty="0" err="1"/>
              <a:t>dochází</a:t>
            </a:r>
            <a:r>
              <a:rPr sz="2200" dirty="0"/>
              <a:t> </a:t>
            </a:r>
            <a:r>
              <a:rPr sz="2200" dirty="0" err="1"/>
              <a:t>dle</a:t>
            </a:r>
            <a:r>
              <a:rPr sz="2200" dirty="0"/>
              <a:t> </a:t>
            </a:r>
            <a:r>
              <a:rPr sz="2200" dirty="0" err="1"/>
              <a:t>typu</a:t>
            </a:r>
            <a:r>
              <a:rPr sz="2200" dirty="0"/>
              <a:t> </a:t>
            </a:r>
            <a:r>
              <a:rPr sz="2200" dirty="0" err="1"/>
              <a:t>záchvatu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 smtClean="0"/>
              <a:t>a</a:t>
            </a:r>
            <a:r>
              <a:rPr sz="2200" b="1" dirty="0" err="1" smtClean="0"/>
              <a:t>bsence</a:t>
            </a:r>
            <a:r>
              <a:rPr sz="2200" b="1" dirty="0" smtClean="0"/>
              <a:t> </a:t>
            </a:r>
            <a:r>
              <a:rPr sz="2200" dirty="0"/>
              <a:t>- </a:t>
            </a:r>
            <a:r>
              <a:rPr sz="2200" dirty="0" err="1"/>
              <a:t>zahledění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/>
              <a:t>t</a:t>
            </a:r>
            <a:r>
              <a:rPr sz="2200" b="1" dirty="0" err="1" smtClean="0"/>
              <a:t>onicko</a:t>
            </a:r>
            <a:r>
              <a:rPr lang="cs-CZ" sz="2200" b="1" dirty="0" smtClean="0"/>
              <a:t> </a:t>
            </a:r>
            <a:r>
              <a:rPr sz="2200" b="1" dirty="0" smtClean="0"/>
              <a:t>-</a:t>
            </a:r>
            <a:r>
              <a:rPr lang="cs-CZ" sz="2200" b="1" dirty="0" smtClean="0"/>
              <a:t> </a:t>
            </a:r>
            <a:r>
              <a:rPr sz="2200" b="1" dirty="0" smtClean="0"/>
              <a:t>kl</a:t>
            </a:r>
            <a:r>
              <a:rPr lang="cs-CZ" sz="2200" b="1" dirty="0" smtClean="0"/>
              <a:t>o</a:t>
            </a:r>
            <a:r>
              <a:rPr sz="2200" b="1" dirty="0" err="1" smtClean="0"/>
              <a:t>nické</a:t>
            </a:r>
            <a:r>
              <a:rPr sz="2200" b="1" dirty="0" smtClean="0"/>
              <a:t> </a:t>
            </a:r>
            <a:r>
              <a:rPr sz="2200" b="1" dirty="0" err="1"/>
              <a:t>záchvaty</a:t>
            </a:r>
            <a:r>
              <a:rPr sz="2200" b="1" dirty="0"/>
              <a:t> </a:t>
            </a:r>
            <a:r>
              <a:rPr sz="2200" dirty="0" smtClean="0"/>
              <a:t>(</a:t>
            </a:r>
            <a:r>
              <a:rPr sz="2200" dirty="0" err="1" smtClean="0"/>
              <a:t>dříve</a:t>
            </a:r>
            <a:r>
              <a:rPr sz="2200" dirty="0" smtClean="0"/>
              <a:t> </a:t>
            </a:r>
            <a:r>
              <a:rPr sz="2200" dirty="0"/>
              <a:t>grand mal)</a:t>
            </a:r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b="1" dirty="0" err="1" smtClean="0"/>
              <a:t>n</a:t>
            </a:r>
            <a:r>
              <a:rPr sz="2200" b="1" dirty="0" err="1" smtClean="0"/>
              <a:t>eklasifikovatelné</a:t>
            </a:r>
            <a:r>
              <a:rPr sz="2200" b="1" dirty="0" smtClean="0"/>
              <a:t> </a:t>
            </a:r>
            <a:r>
              <a:rPr sz="2200" dirty="0"/>
              <a:t>EPI </a:t>
            </a:r>
            <a:r>
              <a:rPr sz="2200" dirty="0" err="1"/>
              <a:t>záchvaty</a:t>
            </a:r>
            <a:r>
              <a:rPr sz="2200" dirty="0"/>
              <a:t> - </a:t>
            </a:r>
            <a:r>
              <a:rPr sz="2200" dirty="0" err="1"/>
              <a:t>nelze</a:t>
            </a:r>
            <a:r>
              <a:rPr sz="2200" dirty="0"/>
              <a:t> je </a:t>
            </a:r>
            <a:r>
              <a:rPr sz="2200" dirty="0" err="1"/>
              <a:t>blíže</a:t>
            </a:r>
            <a:r>
              <a:rPr sz="2200" dirty="0"/>
              <a:t> </a:t>
            </a:r>
            <a:r>
              <a:rPr sz="2200" dirty="0" err="1"/>
              <a:t>klasifikovat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nezapadají</a:t>
            </a:r>
            <a:r>
              <a:rPr sz="2200" dirty="0"/>
              <a:t> do </a:t>
            </a:r>
            <a:r>
              <a:rPr sz="2200" dirty="0" err="1"/>
              <a:t>výše</a:t>
            </a:r>
            <a:r>
              <a:rPr sz="2200" dirty="0"/>
              <a:t> </a:t>
            </a:r>
            <a:r>
              <a:rPr sz="2200" dirty="0" err="1"/>
              <a:t>uvedených</a:t>
            </a:r>
            <a:r>
              <a:rPr sz="2200" dirty="0"/>
              <a:t> </a:t>
            </a:r>
            <a:r>
              <a:rPr sz="2200" dirty="0" err="1"/>
              <a:t>kategorií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Diferenciálně diagnosticky se odlišují záchvaty neepileptické; jsou dvojí etiologie…"/>
          <p:cNvSpPr txBox="1">
            <a:spLocks noGrp="1"/>
          </p:cNvSpPr>
          <p:nvPr>
            <p:ph type="body" idx="1"/>
          </p:nvPr>
        </p:nvSpPr>
        <p:spPr>
          <a:xfrm>
            <a:off x="729049" y="1556950"/>
            <a:ext cx="11775989" cy="733991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/>
              <a:t>d</a:t>
            </a:r>
            <a:r>
              <a:rPr sz="2400" dirty="0" err="1" smtClean="0"/>
              <a:t>iferenciálně</a:t>
            </a:r>
            <a:r>
              <a:rPr sz="2400" dirty="0" smtClean="0"/>
              <a:t> </a:t>
            </a:r>
            <a:r>
              <a:rPr sz="2400" dirty="0" err="1"/>
              <a:t>diagnosticky</a:t>
            </a:r>
            <a:r>
              <a:rPr sz="2400" dirty="0"/>
              <a:t> se </a:t>
            </a:r>
            <a:r>
              <a:rPr sz="2400" dirty="0" err="1"/>
              <a:t>odlišují</a:t>
            </a:r>
            <a:r>
              <a:rPr sz="2400" dirty="0"/>
              <a:t> </a:t>
            </a:r>
            <a:r>
              <a:rPr sz="2400" dirty="0" err="1"/>
              <a:t>záchvaty</a:t>
            </a:r>
            <a:r>
              <a:rPr sz="2400" dirty="0"/>
              <a:t> </a:t>
            </a:r>
            <a:r>
              <a:rPr sz="2400" dirty="0" err="1"/>
              <a:t>neepileptické</a:t>
            </a:r>
            <a:r>
              <a:rPr sz="2400" dirty="0"/>
              <a:t>; </a:t>
            </a:r>
            <a:r>
              <a:rPr sz="2400" dirty="0" err="1"/>
              <a:t>jsou</a:t>
            </a:r>
            <a:r>
              <a:rPr sz="2400" dirty="0"/>
              <a:t> </a:t>
            </a:r>
            <a:r>
              <a:rPr sz="2400" dirty="0" err="1"/>
              <a:t>dvojí</a:t>
            </a:r>
            <a:r>
              <a:rPr sz="2400" dirty="0"/>
              <a:t> </a:t>
            </a:r>
            <a:r>
              <a:rPr sz="2400" dirty="0" err="1"/>
              <a:t>etiologie</a:t>
            </a:r>
            <a:endParaRPr sz="2400" dirty="0"/>
          </a:p>
          <a:p>
            <a:pPr lvl="1">
              <a:lnSpc>
                <a:spcPct val="150000"/>
              </a:lnSpc>
            </a:pPr>
            <a:r>
              <a:rPr lang="cs-CZ" sz="2000" b="1" dirty="0" smtClean="0"/>
              <a:t>s</a:t>
            </a:r>
            <a:r>
              <a:rPr sz="2000" b="1" dirty="0" err="1" smtClean="0"/>
              <a:t>omaticky</a:t>
            </a:r>
            <a:r>
              <a:rPr sz="2000" b="1" dirty="0" smtClean="0"/>
              <a:t> </a:t>
            </a:r>
            <a:r>
              <a:rPr sz="2000" b="1" dirty="0" err="1"/>
              <a:t>podmíněné</a:t>
            </a:r>
            <a:r>
              <a:rPr sz="2000" b="1" dirty="0"/>
              <a:t> </a:t>
            </a:r>
            <a:r>
              <a:rPr sz="2000" dirty="0"/>
              <a:t>- v </a:t>
            </a:r>
            <a:r>
              <a:rPr sz="2000" dirty="0" err="1"/>
              <a:t>důsledku</a:t>
            </a:r>
            <a:r>
              <a:rPr sz="2000" dirty="0"/>
              <a:t> </a:t>
            </a:r>
            <a:r>
              <a:rPr sz="2000" dirty="0" err="1"/>
              <a:t>oběhových</a:t>
            </a:r>
            <a:r>
              <a:rPr sz="2000" dirty="0"/>
              <a:t> </a:t>
            </a:r>
            <a:r>
              <a:rPr sz="2000" dirty="0" err="1"/>
              <a:t>poruch</a:t>
            </a:r>
            <a:r>
              <a:rPr sz="2000" dirty="0"/>
              <a:t>, </a:t>
            </a:r>
            <a:r>
              <a:rPr sz="2000" dirty="0" err="1"/>
              <a:t>metabolických</a:t>
            </a:r>
            <a:r>
              <a:rPr sz="2000" dirty="0"/>
              <a:t> </a:t>
            </a:r>
            <a:r>
              <a:rPr lang="cs-CZ" sz="2000" dirty="0" smtClean="0"/>
              <a:t>                        </a:t>
            </a:r>
            <a:r>
              <a:rPr sz="2000" dirty="0" smtClean="0"/>
              <a:t>a </a:t>
            </a:r>
            <a:r>
              <a:rPr sz="2000" dirty="0" err="1"/>
              <a:t>endokrinních</a:t>
            </a:r>
            <a:r>
              <a:rPr sz="2000" dirty="0"/>
              <a:t> </a:t>
            </a:r>
            <a:r>
              <a:rPr sz="2000" dirty="0" err="1"/>
              <a:t>poruch</a:t>
            </a:r>
            <a:r>
              <a:rPr sz="2000" dirty="0"/>
              <a:t>, </a:t>
            </a:r>
            <a:r>
              <a:rPr sz="2000" dirty="0" err="1"/>
              <a:t>toxických</a:t>
            </a:r>
            <a:r>
              <a:rPr sz="2000" dirty="0"/>
              <a:t> a </a:t>
            </a:r>
            <a:r>
              <a:rPr sz="2000" dirty="0" err="1"/>
              <a:t>lékových</a:t>
            </a:r>
            <a:r>
              <a:rPr sz="2000" dirty="0"/>
              <a:t> </a:t>
            </a:r>
            <a:r>
              <a:rPr sz="2000" dirty="0" err="1"/>
              <a:t>vlivů</a:t>
            </a:r>
            <a:r>
              <a:rPr sz="2000" dirty="0"/>
              <a:t>, </a:t>
            </a:r>
            <a:r>
              <a:rPr sz="2000" dirty="0" err="1"/>
              <a:t>migrén</a:t>
            </a:r>
            <a:r>
              <a:rPr sz="2000" dirty="0"/>
              <a:t>, </a:t>
            </a:r>
            <a:r>
              <a:rPr sz="2000" dirty="0" err="1"/>
              <a:t>cerebrovaskulárních</a:t>
            </a:r>
            <a:r>
              <a:rPr sz="2000" dirty="0"/>
              <a:t> </a:t>
            </a:r>
            <a:r>
              <a:rPr sz="2000" dirty="0" err="1"/>
              <a:t>příhod</a:t>
            </a:r>
            <a:r>
              <a:rPr sz="2000" dirty="0"/>
              <a:t>, </a:t>
            </a:r>
            <a:r>
              <a:rPr sz="2000" dirty="0" err="1"/>
              <a:t>periodické</a:t>
            </a:r>
            <a:r>
              <a:rPr sz="2000" dirty="0"/>
              <a:t> </a:t>
            </a:r>
            <a:r>
              <a:rPr sz="2000" dirty="0" err="1"/>
              <a:t>obrny</a:t>
            </a:r>
            <a:r>
              <a:rPr sz="2000" dirty="0"/>
              <a:t>, </a:t>
            </a:r>
            <a:r>
              <a:rPr sz="2000" dirty="0" err="1"/>
              <a:t>extrapyramidových</a:t>
            </a:r>
            <a:r>
              <a:rPr sz="2000" dirty="0"/>
              <a:t> </a:t>
            </a:r>
            <a:r>
              <a:rPr sz="2000" dirty="0" err="1" smtClean="0"/>
              <a:t>hyperk</a:t>
            </a:r>
            <a:r>
              <a:rPr lang="cs-CZ" sz="2000" dirty="0" smtClean="0"/>
              <a:t>i</a:t>
            </a:r>
            <a:r>
              <a:rPr sz="2000" dirty="0" err="1" smtClean="0"/>
              <a:t>néz</a:t>
            </a:r>
            <a:r>
              <a:rPr sz="2000" dirty="0"/>
              <a:t>, </a:t>
            </a:r>
            <a:r>
              <a:rPr sz="2000" dirty="0" err="1"/>
              <a:t>poruch</a:t>
            </a:r>
            <a:r>
              <a:rPr sz="2000" dirty="0"/>
              <a:t> </a:t>
            </a:r>
            <a:r>
              <a:rPr sz="2000" dirty="0" err="1"/>
              <a:t>spánku</a:t>
            </a:r>
            <a:r>
              <a:rPr sz="2000" dirty="0"/>
              <a:t>,...</a:t>
            </a:r>
          </a:p>
          <a:p>
            <a:pPr lvl="1">
              <a:lnSpc>
                <a:spcPct val="150000"/>
              </a:lnSpc>
            </a:pPr>
            <a:r>
              <a:rPr lang="cs-CZ" sz="2000" b="1" dirty="0" smtClean="0"/>
              <a:t>p</a:t>
            </a:r>
            <a:r>
              <a:rPr sz="2000" b="1" dirty="0" err="1" smtClean="0"/>
              <a:t>sychicky</a:t>
            </a:r>
            <a:r>
              <a:rPr sz="2000" b="1" dirty="0" smtClean="0"/>
              <a:t> </a:t>
            </a:r>
            <a:r>
              <a:rPr sz="2000" b="1" dirty="0" err="1"/>
              <a:t>podmíněné</a:t>
            </a:r>
            <a:r>
              <a:rPr sz="2000" b="1" dirty="0"/>
              <a:t> </a:t>
            </a:r>
            <a:r>
              <a:rPr sz="2000" dirty="0"/>
              <a:t>- </a:t>
            </a:r>
            <a:r>
              <a:rPr sz="2000" dirty="0" err="1"/>
              <a:t>psychogenní</a:t>
            </a:r>
            <a:r>
              <a:rPr sz="2000" dirty="0"/>
              <a:t> </a:t>
            </a:r>
            <a:r>
              <a:rPr sz="2000" dirty="0" err="1"/>
              <a:t>neepileptické</a:t>
            </a:r>
            <a:r>
              <a:rPr sz="2000" dirty="0"/>
              <a:t> </a:t>
            </a:r>
            <a:r>
              <a:rPr sz="2000" dirty="0" err="1"/>
              <a:t>záchvaty</a:t>
            </a:r>
            <a:r>
              <a:rPr sz="2000" dirty="0"/>
              <a:t> (psychogenic </a:t>
            </a:r>
            <a:r>
              <a:rPr sz="2000" dirty="0" err="1"/>
              <a:t>nonepileptic</a:t>
            </a:r>
            <a:r>
              <a:rPr sz="2000" dirty="0"/>
              <a:t> seizures PNES) - </a:t>
            </a:r>
            <a:r>
              <a:rPr sz="2000" dirty="0" err="1"/>
              <a:t>disociační</a:t>
            </a:r>
            <a:r>
              <a:rPr sz="2000" dirty="0"/>
              <a:t> </a:t>
            </a:r>
            <a:r>
              <a:rPr sz="2000" dirty="0" err="1"/>
              <a:t>poruchy</a:t>
            </a:r>
            <a:r>
              <a:rPr sz="2000" dirty="0"/>
              <a:t>, </a:t>
            </a:r>
            <a:r>
              <a:rPr sz="2000" dirty="0" err="1" smtClean="0"/>
              <a:t>panick</a:t>
            </a:r>
            <a:r>
              <a:rPr lang="cs-CZ" sz="2000" dirty="0" smtClean="0"/>
              <a:t>é</a:t>
            </a:r>
            <a:r>
              <a:rPr sz="2000" dirty="0" smtClean="0"/>
              <a:t> </a:t>
            </a:r>
            <a:r>
              <a:rPr sz="2000" dirty="0" err="1"/>
              <a:t>ataky</a:t>
            </a:r>
            <a:r>
              <a:rPr sz="2000" dirty="0"/>
              <a:t>, </a:t>
            </a:r>
            <a:r>
              <a:rPr sz="2000" dirty="0" err="1"/>
              <a:t>poruchy</a:t>
            </a:r>
            <a:r>
              <a:rPr sz="2000" dirty="0"/>
              <a:t> </a:t>
            </a:r>
            <a:r>
              <a:rPr sz="2000" dirty="0" err="1"/>
              <a:t>osobnosti</a:t>
            </a:r>
            <a:r>
              <a:rPr sz="2000" dirty="0"/>
              <a:t> </a:t>
            </a:r>
            <a:r>
              <a:rPr lang="cs-CZ" sz="2000" dirty="0" smtClean="0"/>
              <a:t>   </a:t>
            </a:r>
            <a:r>
              <a:rPr sz="2000" dirty="0" smtClean="0"/>
              <a:t>a </a:t>
            </a:r>
            <a:r>
              <a:rPr sz="2000" dirty="0" err="1"/>
              <a:t>chování</a:t>
            </a:r>
            <a:r>
              <a:rPr sz="2000" dirty="0"/>
              <a:t>, </a:t>
            </a:r>
            <a:r>
              <a:rPr sz="2000" dirty="0" err="1"/>
              <a:t>vědomě</a:t>
            </a:r>
            <a:r>
              <a:rPr sz="2000" dirty="0"/>
              <a:t> </a:t>
            </a:r>
            <a:r>
              <a:rPr sz="2000" dirty="0" err="1"/>
              <a:t>navozené</a:t>
            </a:r>
            <a:r>
              <a:rPr sz="2000" dirty="0"/>
              <a:t> </a:t>
            </a:r>
            <a:r>
              <a:rPr sz="2000" dirty="0" err="1"/>
              <a:t>záchvaty</a:t>
            </a:r>
            <a:r>
              <a:rPr sz="2000" dirty="0"/>
              <a:t>, 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Léčba EPI"/>
          <p:cNvSpPr txBox="1">
            <a:spLocks noGrp="1"/>
          </p:cNvSpPr>
          <p:nvPr>
            <p:ph type="title"/>
          </p:nvPr>
        </p:nvSpPr>
        <p:spPr>
          <a:xfrm>
            <a:off x="3088640" y="308624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 err="1"/>
              <a:t>Léčba</a:t>
            </a:r>
            <a:r>
              <a:rPr sz="4800" dirty="0"/>
              <a:t> EPI</a:t>
            </a:r>
          </a:p>
        </p:txBody>
      </p:sp>
      <p:sp>
        <p:nvSpPr>
          <p:cNvPr id="228" name="Primárně farmakologická - antiepiletická medikace + dodržování zásad životosprávy - spánkový režim, vynechání užívání návykových látek (včetně alkoholu)…"/>
          <p:cNvSpPr txBox="1">
            <a:spLocks noGrp="1"/>
          </p:cNvSpPr>
          <p:nvPr>
            <p:ph type="body" idx="1"/>
          </p:nvPr>
        </p:nvSpPr>
        <p:spPr>
          <a:xfrm>
            <a:off x="518985" y="2409567"/>
            <a:ext cx="11998410" cy="67467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err="1" smtClean="0"/>
              <a:t>p</a:t>
            </a:r>
            <a:r>
              <a:rPr sz="2200" dirty="0" err="1" smtClean="0"/>
              <a:t>rimárně</a:t>
            </a:r>
            <a:r>
              <a:rPr sz="2200" dirty="0" smtClean="0"/>
              <a:t> </a:t>
            </a:r>
            <a:r>
              <a:rPr sz="2200" dirty="0" err="1"/>
              <a:t>farmakologická</a:t>
            </a:r>
            <a:r>
              <a:rPr sz="2200" dirty="0"/>
              <a:t> - </a:t>
            </a:r>
            <a:r>
              <a:rPr sz="2200" dirty="0" err="1"/>
              <a:t>antiepiletická</a:t>
            </a:r>
            <a:r>
              <a:rPr sz="2200" dirty="0"/>
              <a:t> </a:t>
            </a:r>
            <a:r>
              <a:rPr sz="2200" dirty="0" err="1"/>
              <a:t>medikace</a:t>
            </a:r>
            <a:r>
              <a:rPr sz="2200" dirty="0"/>
              <a:t> + </a:t>
            </a:r>
            <a:r>
              <a:rPr sz="2200" dirty="0" err="1"/>
              <a:t>dodržování</a:t>
            </a:r>
            <a:r>
              <a:rPr sz="2200" dirty="0"/>
              <a:t> </a:t>
            </a:r>
            <a:r>
              <a:rPr sz="2200" dirty="0" err="1"/>
              <a:t>zásad</a:t>
            </a:r>
            <a:r>
              <a:rPr sz="2200" dirty="0"/>
              <a:t> </a:t>
            </a:r>
            <a:r>
              <a:rPr sz="2200" dirty="0" err="1"/>
              <a:t>životosprávy</a:t>
            </a:r>
            <a:r>
              <a:rPr sz="2200" dirty="0"/>
              <a:t> - </a:t>
            </a:r>
            <a:r>
              <a:rPr sz="2200" dirty="0" err="1"/>
              <a:t>spánkový</a:t>
            </a:r>
            <a:r>
              <a:rPr sz="2200" dirty="0"/>
              <a:t> </a:t>
            </a:r>
            <a:r>
              <a:rPr sz="2200" dirty="0" err="1"/>
              <a:t>režim</a:t>
            </a:r>
            <a:r>
              <a:rPr sz="2200" dirty="0"/>
              <a:t>, </a:t>
            </a:r>
            <a:r>
              <a:rPr sz="2200" dirty="0" err="1"/>
              <a:t>vynechání</a:t>
            </a:r>
            <a:r>
              <a:rPr sz="2200" dirty="0"/>
              <a:t> </a:t>
            </a:r>
            <a:r>
              <a:rPr sz="2200" dirty="0" err="1"/>
              <a:t>užívání</a:t>
            </a:r>
            <a:r>
              <a:rPr sz="2200" dirty="0"/>
              <a:t> </a:t>
            </a:r>
            <a:r>
              <a:rPr sz="2200" dirty="0" err="1"/>
              <a:t>návykových</a:t>
            </a:r>
            <a:r>
              <a:rPr sz="2200" dirty="0"/>
              <a:t> </a:t>
            </a:r>
            <a:r>
              <a:rPr sz="2200" dirty="0" err="1"/>
              <a:t>látek</a:t>
            </a:r>
            <a:r>
              <a:rPr sz="2200" dirty="0"/>
              <a:t> (</a:t>
            </a:r>
            <a:r>
              <a:rPr sz="2200" dirty="0" err="1"/>
              <a:t>včetně</a:t>
            </a:r>
            <a:r>
              <a:rPr sz="2200" dirty="0"/>
              <a:t> </a:t>
            </a:r>
            <a:r>
              <a:rPr sz="2200" dirty="0" err="1"/>
              <a:t>alkoholu</a:t>
            </a:r>
            <a:r>
              <a:rPr sz="2200" dirty="0"/>
              <a:t>)</a:t>
            </a:r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err="1" smtClean="0"/>
              <a:t>p</a:t>
            </a:r>
            <a:r>
              <a:rPr sz="2200" dirty="0" err="1" smtClean="0"/>
              <a:t>řídatná</a:t>
            </a:r>
            <a:r>
              <a:rPr sz="2200" dirty="0" smtClean="0"/>
              <a:t> </a:t>
            </a:r>
            <a:r>
              <a:rPr sz="2200" dirty="0" err="1"/>
              <a:t>léčba</a:t>
            </a:r>
            <a:r>
              <a:rPr sz="2200" dirty="0"/>
              <a:t> PST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psychiatrická</a:t>
            </a:r>
            <a:endParaRPr sz="2200" dirty="0"/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err="1" smtClean="0"/>
              <a:t>p</a:t>
            </a:r>
            <a:r>
              <a:rPr sz="2200" dirty="0" err="1" smtClean="0"/>
              <a:t>ři</a:t>
            </a:r>
            <a:r>
              <a:rPr sz="2200" dirty="0" smtClean="0"/>
              <a:t> </a:t>
            </a:r>
            <a:r>
              <a:rPr sz="2200" dirty="0" err="1"/>
              <a:t>standardní</a:t>
            </a:r>
            <a:r>
              <a:rPr sz="2200" dirty="0"/>
              <a:t> </a:t>
            </a:r>
            <a:r>
              <a:rPr sz="2200" dirty="0" err="1"/>
              <a:t>léčbě</a:t>
            </a:r>
            <a:r>
              <a:rPr sz="2200" dirty="0"/>
              <a:t> </a:t>
            </a:r>
            <a:r>
              <a:rPr sz="2200" dirty="0" err="1"/>
              <a:t>příznivá</a:t>
            </a:r>
            <a:r>
              <a:rPr sz="2200" dirty="0"/>
              <a:t> </a:t>
            </a:r>
            <a:r>
              <a:rPr sz="2200" dirty="0" err="1"/>
              <a:t>prognóza</a:t>
            </a:r>
            <a:r>
              <a:rPr sz="2200" dirty="0"/>
              <a:t>, u 70% </a:t>
            </a:r>
            <a:r>
              <a:rPr sz="2200" dirty="0" err="1"/>
              <a:t>pacientů</a:t>
            </a:r>
            <a:r>
              <a:rPr sz="2200" dirty="0"/>
              <a:t> </a:t>
            </a:r>
            <a:r>
              <a:rPr sz="2200" dirty="0" err="1"/>
              <a:t>po</a:t>
            </a:r>
            <a:r>
              <a:rPr sz="2200" dirty="0"/>
              <a:t> </a:t>
            </a:r>
            <a:r>
              <a:rPr sz="2200" dirty="0" err="1"/>
              <a:t>čase</a:t>
            </a:r>
            <a:r>
              <a:rPr sz="2200" dirty="0"/>
              <a:t> </a:t>
            </a:r>
            <a:r>
              <a:rPr sz="2200" dirty="0" err="1"/>
              <a:t>dojde</a:t>
            </a:r>
            <a:r>
              <a:rPr sz="2200" dirty="0"/>
              <a:t> k </a:t>
            </a:r>
            <a:r>
              <a:rPr sz="2200" dirty="0" err="1"/>
              <a:t>úplnému</a:t>
            </a:r>
            <a:r>
              <a:rPr sz="2200" dirty="0"/>
              <a:t> </a:t>
            </a:r>
            <a:r>
              <a:rPr sz="2200" dirty="0" err="1"/>
              <a:t>vymizení</a:t>
            </a:r>
            <a:r>
              <a:rPr sz="2200" dirty="0"/>
              <a:t> </a:t>
            </a:r>
            <a:r>
              <a:rPr sz="2200" dirty="0" err="1"/>
              <a:t>záchvatů</a:t>
            </a:r>
            <a:r>
              <a:rPr sz="2200" dirty="0"/>
              <a:t>, </a:t>
            </a:r>
            <a:r>
              <a:rPr sz="2200" dirty="0" err="1"/>
              <a:t>mnohdy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k </a:t>
            </a:r>
            <a:r>
              <a:rPr sz="2200" dirty="0" err="1"/>
              <a:t>vymizení</a:t>
            </a:r>
            <a:r>
              <a:rPr sz="2200" dirty="0"/>
              <a:t> </a:t>
            </a:r>
            <a:r>
              <a:rPr sz="2200" dirty="0" err="1"/>
              <a:t>specifického</a:t>
            </a:r>
            <a:r>
              <a:rPr sz="2200" dirty="0"/>
              <a:t> </a:t>
            </a:r>
            <a:r>
              <a:rPr sz="2200" dirty="0" err="1"/>
              <a:t>nálezu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EEG</a:t>
            </a:r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err="1" smtClean="0"/>
              <a:t>a</a:t>
            </a:r>
            <a:r>
              <a:rPr sz="2200" dirty="0" err="1" smtClean="0"/>
              <a:t>však</a:t>
            </a:r>
            <a:r>
              <a:rPr sz="2200" dirty="0" smtClean="0"/>
              <a:t> </a:t>
            </a:r>
            <a:r>
              <a:rPr sz="2200" dirty="0" err="1"/>
              <a:t>asi</a:t>
            </a:r>
            <a:r>
              <a:rPr sz="2200" dirty="0"/>
              <a:t> u 20-30% </a:t>
            </a:r>
            <a:r>
              <a:rPr sz="2200" dirty="0" err="1"/>
              <a:t>pacientů</a:t>
            </a:r>
            <a:r>
              <a:rPr sz="2200" dirty="0"/>
              <a:t> </a:t>
            </a:r>
            <a:r>
              <a:rPr sz="2200" dirty="0" err="1"/>
              <a:t>ani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správné</a:t>
            </a:r>
            <a:r>
              <a:rPr sz="2200" dirty="0"/>
              <a:t> </a:t>
            </a:r>
            <a:r>
              <a:rPr sz="2200" dirty="0" err="1"/>
              <a:t>léčbě</a:t>
            </a:r>
            <a:r>
              <a:rPr sz="2200" dirty="0"/>
              <a:t> </a:t>
            </a:r>
            <a:r>
              <a:rPr sz="2200" dirty="0" err="1"/>
              <a:t>nejde</a:t>
            </a:r>
            <a:r>
              <a:rPr sz="2200" dirty="0"/>
              <a:t> </a:t>
            </a:r>
            <a:r>
              <a:rPr sz="2200" dirty="0" err="1"/>
              <a:t>dosáhnout</a:t>
            </a:r>
            <a:r>
              <a:rPr sz="2200" dirty="0"/>
              <a:t> </a:t>
            </a:r>
            <a:r>
              <a:rPr sz="2200" dirty="0" err="1"/>
              <a:t>bezzáchvatového</a:t>
            </a:r>
            <a:r>
              <a:rPr sz="2200" dirty="0"/>
              <a:t> </a:t>
            </a:r>
            <a:r>
              <a:rPr sz="2200" dirty="0" err="1"/>
              <a:t>stavu</a:t>
            </a:r>
            <a:r>
              <a:rPr sz="2200" dirty="0"/>
              <a:t> = </a:t>
            </a:r>
            <a:r>
              <a:rPr sz="2200" b="1" dirty="0" err="1"/>
              <a:t>epilepsie</a:t>
            </a:r>
            <a:r>
              <a:rPr sz="2200" b="1" dirty="0"/>
              <a:t> </a:t>
            </a:r>
            <a:r>
              <a:rPr sz="2200" b="1" dirty="0" err="1"/>
              <a:t>farmakorezistentní</a:t>
            </a:r>
            <a:r>
              <a:rPr sz="2200" b="1" dirty="0"/>
              <a:t> </a:t>
            </a:r>
            <a:r>
              <a:rPr sz="2200" dirty="0"/>
              <a:t>(</a:t>
            </a:r>
            <a:r>
              <a:rPr sz="2200" dirty="0" err="1"/>
              <a:t>refrakterní</a:t>
            </a:r>
            <a:r>
              <a:rPr sz="2200" dirty="0"/>
              <a:t>, </a:t>
            </a:r>
            <a:r>
              <a:rPr sz="2200" dirty="0" err="1"/>
              <a:t>intraktabilní</a:t>
            </a:r>
            <a:r>
              <a:rPr sz="2200" dirty="0"/>
              <a:t>)</a:t>
            </a:r>
          </a:p>
          <a:p>
            <a:pPr marL="342264" indent="-342264" defTabSz="449833">
              <a:lnSpc>
                <a:spcPct val="100000"/>
              </a:lnSpc>
              <a:spcBef>
                <a:spcPts val="3200"/>
              </a:spcBef>
              <a:defRPr sz="2464"/>
            </a:pPr>
            <a:r>
              <a:rPr lang="cs-CZ" sz="2200" dirty="0" smtClean="0"/>
              <a:t>v</a:t>
            </a:r>
            <a:r>
              <a:rPr sz="2200" dirty="0" smtClean="0"/>
              <a:t> </a:t>
            </a:r>
            <a:r>
              <a:rPr sz="2200" dirty="0"/>
              <a:t>ČR </a:t>
            </a:r>
            <a:r>
              <a:rPr sz="2200" dirty="0" err="1"/>
              <a:t>asi</a:t>
            </a:r>
            <a:r>
              <a:rPr sz="2200" dirty="0"/>
              <a:t> 20000 </a:t>
            </a:r>
            <a:r>
              <a:rPr sz="2200" dirty="0" err="1"/>
              <a:t>pacientů</a:t>
            </a:r>
            <a:r>
              <a:rPr sz="2200" dirty="0"/>
              <a:t> s </a:t>
            </a:r>
            <a:r>
              <a:rPr sz="2200" dirty="0" err="1"/>
              <a:t>refrakterní</a:t>
            </a:r>
            <a:r>
              <a:rPr sz="2200" dirty="0"/>
              <a:t> EPI, </a:t>
            </a:r>
            <a:r>
              <a:rPr sz="2200" dirty="0" err="1"/>
              <a:t>metodou</a:t>
            </a:r>
            <a:r>
              <a:rPr sz="2200" dirty="0"/>
              <a:t> </a:t>
            </a:r>
            <a:r>
              <a:rPr sz="2200" dirty="0" err="1"/>
              <a:t>léčby</a:t>
            </a:r>
            <a:r>
              <a:rPr sz="2200" dirty="0"/>
              <a:t> je </a:t>
            </a:r>
            <a:r>
              <a:rPr sz="2200" dirty="0" err="1"/>
              <a:t>pak</a:t>
            </a:r>
            <a:r>
              <a:rPr sz="2200" dirty="0"/>
              <a:t> </a:t>
            </a:r>
            <a:r>
              <a:rPr sz="2200" dirty="0" err="1"/>
              <a:t>epileptochirurgie</a:t>
            </a:r>
            <a:endParaRPr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NPS vyšetření"/>
          <p:cNvSpPr txBox="1">
            <a:spLocks noGrp="1"/>
          </p:cNvSpPr>
          <p:nvPr>
            <p:ph type="title"/>
          </p:nvPr>
        </p:nvSpPr>
        <p:spPr>
          <a:xfrm>
            <a:off x="3100997" y="123276"/>
            <a:ext cx="9070848" cy="183897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/>
              <a:t>NPS </a:t>
            </a:r>
            <a:r>
              <a:rPr sz="4800" dirty="0" err="1"/>
              <a:t>vyšetření</a:t>
            </a:r>
            <a:endParaRPr sz="4800" dirty="0"/>
          </a:p>
        </p:txBody>
      </p:sp>
      <p:sp>
        <p:nvSpPr>
          <p:cNvPr id="231" name="Klinicko-psychologické vyšetření je indikováno:…"/>
          <p:cNvSpPr txBox="1">
            <a:spLocks noGrp="1"/>
          </p:cNvSpPr>
          <p:nvPr>
            <p:ph type="body" idx="1"/>
          </p:nvPr>
        </p:nvSpPr>
        <p:spPr>
          <a:xfrm>
            <a:off x="518984" y="1853515"/>
            <a:ext cx="12233189" cy="763647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13359" indent="-213359" defTabSz="280415">
              <a:spcBef>
                <a:spcPts val="2000"/>
              </a:spcBef>
              <a:defRPr sz="1536"/>
            </a:pPr>
            <a:r>
              <a:rPr lang="cs-CZ" sz="2800" dirty="0" err="1" smtClean="0"/>
              <a:t>k</a:t>
            </a:r>
            <a:r>
              <a:rPr sz="2800" dirty="0" err="1" smtClean="0"/>
              <a:t>linicko-psychologické</a:t>
            </a:r>
            <a:r>
              <a:rPr sz="2800" dirty="0" smtClean="0"/>
              <a:t> </a:t>
            </a:r>
            <a:r>
              <a:rPr sz="2800" dirty="0" err="1"/>
              <a:t>vyšetření</a:t>
            </a:r>
            <a:r>
              <a:rPr sz="2800" dirty="0"/>
              <a:t> je </a:t>
            </a:r>
            <a:r>
              <a:rPr sz="2800" dirty="0" err="1"/>
              <a:t>indikováno</a:t>
            </a:r>
            <a:r>
              <a:rPr sz="2800" dirty="0"/>
              <a:t>:</a:t>
            </a:r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</a:t>
            </a:r>
            <a:r>
              <a:rPr sz="2000" dirty="0" smtClean="0"/>
              <a:t>o </a:t>
            </a:r>
            <a:r>
              <a:rPr sz="2000" dirty="0" err="1"/>
              <a:t>prvním</a:t>
            </a:r>
            <a:r>
              <a:rPr sz="2000" dirty="0"/>
              <a:t> </a:t>
            </a:r>
            <a:r>
              <a:rPr sz="2000" dirty="0" err="1"/>
              <a:t>záchvatu</a:t>
            </a:r>
            <a:r>
              <a:rPr sz="2000" dirty="0"/>
              <a:t> a </a:t>
            </a:r>
            <a:r>
              <a:rPr sz="2000" dirty="0" err="1"/>
              <a:t>dále</a:t>
            </a:r>
            <a:r>
              <a:rPr sz="2000" dirty="0"/>
              <a:t> v </a:t>
            </a:r>
            <a:r>
              <a:rPr sz="2000" dirty="0" err="1"/>
              <a:t>průběhu</a:t>
            </a:r>
            <a:r>
              <a:rPr sz="2000" dirty="0"/>
              <a:t> </a:t>
            </a:r>
            <a:r>
              <a:rPr sz="2000" dirty="0" err="1"/>
              <a:t>onemocnění</a:t>
            </a:r>
            <a:r>
              <a:rPr sz="2000" dirty="0"/>
              <a:t>  </a:t>
            </a:r>
            <a:r>
              <a:rPr sz="2000" dirty="0" err="1"/>
              <a:t>dle</a:t>
            </a:r>
            <a:r>
              <a:rPr sz="2000" dirty="0"/>
              <a:t> </a:t>
            </a:r>
            <a:r>
              <a:rPr sz="2000" dirty="0" err="1"/>
              <a:t>indikace</a:t>
            </a:r>
            <a:r>
              <a:rPr sz="2000" dirty="0"/>
              <a:t> </a:t>
            </a:r>
            <a:r>
              <a:rPr sz="2000" dirty="0" err="1"/>
              <a:t>ošetřujícího</a:t>
            </a:r>
            <a:r>
              <a:rPr sz="2000" dirty="0"/>
              <a:t> </a:t>
            </a:r>
            <a:r>
              <a:rPr sz="2000" dirty="0" err="1"/>
              <a:t>neurologa</a:t>
            </a:r>
            <a:endParaRPr sz="20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</a:t>
            </a:r>
            <a:r>
              <a:rPr sz="2000" dirty="0" err="1" smtClean="0"/>
              <a:t>ři</a:t>
            </a:r>
            <a:r>
              <a:rPr sz="2000" dirty="0" smtClean="0"/>
              <a:t> </a:t>
            </a:r>
            <a:r>
              <a:rPr sz="2000" dirty="0" err="1"/>
              <a:t>subjektivních</a:t>
            </a:r>
            <a:r>
              <a:rPr sz="2000" dirty="0"/>
              <a:t> a/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objektivních</a:t>
            </a:r>
            <a:r>
              <a:rPr sz="2000" dirty="0"/>
              <a:t> </a:t>
            </a:r>
            <a:r>
              <a:rPr sz="2000" dirty="0" err="1"/>
              <a:t>změnách</a:t>
            </a:r>
            <a:r>
              <a:rPr sz="2000" dirty="0"/>
              <a:t> v </a:t>
            </a:r>
            <a:r>
              <a:rPr sz="2000" dirty="0" err="1"/>
              <a:t>oblasti</a:t>
            </a:r>
            <a:r>
              <a:rPr sz="2000" dirty="0"/>
              <a:t> KF (</a:t>
            </a:r>
            <a:r>
              <a:rPr sz="2000" dirty="0" err="1"/>
              <a:t>paměť</a:t>
            </a:r>
            <a:r>
              <a:rPr sz="2000" dirty="0"/>
              <a:t>, </a:t>
            </a:r>
            <a:r>
              <a:rPr sz="2000" dirty="0" err="1"/>
              <a:t>pozornost</a:t>
            </a:r>
            <a:r>
              <a:rPr sz="2000" dirty="0"/>
              <a:t>, </a:t>
            </a:r>
            <a:r>
              <a:rPr sz="2000" dirty="0" err="1"/>
              <a:t>intelekt</a:t>
            </a:r>
            <a:r>
              <a:rPr sz="2000" dirty="0"/>
              <a:t>,..)</a:t>
            </a:r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</a:t>
            </a:r>
            <a:r>
              <a:rPr sz="2000" dirty="0" err="1" smtClean="0"/>
              <a:t>ři</a:t>
            </a:r>
            <a:r>
              <a:rPr sz="2000" dirty="0" smtClean="0"/>
              <a:t> </a:t>
            </a:r>
            <a:r>
              <a:rPr sz="2000" dirty="0" err="1"/>
              <a:t>změnách</a:t>
            </a:r>
            <a:r>
              <a:rPr sz="2000" dirty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poruchách</a:t>
            </a:r>
            <a:r>
              <a:rPr sz="2000" dirty="0"/>
              <a:t> </a:t>
            </a:r>
            <a:r>
              <a:rPr sz="2000" dirty="0" err="1"/>
              <a:t>osobnosti</a:t>
            </a:r>
            <a:r>
              <a:rPr sz="2000" dirty="0"/>
              <a:t>, </a:t>
            </a:r>
            <a:r>
              <a:rPr sz="2000" dirty="0" err="1"/>
              <a:t>chování</a:t>
            </a:r>
            <a:r>
              <a:rPr sz="2000" dirty="0"/>
              <a:t>, </a:t>
            </a:r>
            <a:r>
              <a:rPr sz="2000" dirty="0" err="1"/>
              <a:t>emotivity</a:t>
            </a:r>
            <a:r>
              <a:rPr sz="2000" dirty="0"/>
              <a:t>, </a:t>
            </a:r>
            <a:r>
              <a:rPr sz="2000" dirty="0" err="1"/>
              <a:t>nálady</a:t>
            </a:r>
            <a:r>
              <a:rPr sz="2000" dirty="0"/>
              <a:t> a sociability</a:t>
            </a:r>
          </a:p>
          <a:p>
            <a:pPr marL="213359" indent="-213359" defTabSz="280415">
              <a:spcBef>
                <a:spcPts val="2000"/>
              </a:spcBef>
              <a:defRPr sz="1536"/>
            </a:pPr>
            <a:r>
              <a:rPr sz="2800" dirty="0"/>
              <a:t>NPS </a:t>
            </a:r>
            <a:r>
              <a:rPr sz="2800" dirty="0" err="1"/>
              <a:t>vyšetření</a:t>
            </a:r>
            <a:r>
              <a:rPr sz="2800" dirty="0"/>
              <a:t> je </a:t>
            </a:r>
            <a:r>
              <a:rPr sz="2800" dirty="0" err="1"/>
              <a:t>indikováno</a:t>
            </a:r>
            <a:r>
              <a:rPr sz="2800" dirty="0"/>
              <a:t> </a:t>
            </a:r>
            <a:r>
              <a:rPr sz="2800" dirty="0" err="1"/>
              <a:t>za</a:t>
            </a:r>
            <a:r>
              <a:rPr sz="2800" dirty="0"/>
              <a:t> </a:t>
            </a:r>
            <a:r>
              <a:rPr sz="2800" dirty="0" err="1"/>
              <a:t>účelem</a:t>
            </a:r>
            <a:endParaRPr sz="28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z</a:t>
            </a:r>
            <a:r>
              <a:rPr sz="2000" dirty="0" err="1" smtClean="0"/>
              <a:t>hodnocení</a:t>
            </a:r>
            <a:r>
              <a:rPr sz="2000" dirty="0" smtClean="0"/>
              <a:t> </a:t>
            </a:r>
            <a:r>
              <a:rPr sz="2000" dirty="0" err="1"/>
              <a:t>úrovně</a:t>
            </a:r>
            <a:r>
              <a:rPr sz="2000" dirty="0"/>
              <a:t> KF (</a:t>
            </a:r>
            <a:r>
              <a:rPr sz="2000" dirty="0" err="1"/>
              <a:t>kvantitativně</a:t>
            </a:r>
            <a:r>
              <a:rPr sz="2000" dirty="0"/>
              <a:t> </a:t>
            </a:r>
            <a:r>
              <a:rPr sz="2000" dirty="0" err="1"/>
              <a:t>i</a:t>
            </a:r>
            <a:r>
              <a:rPr sz="2000" dirty="0"/>
              <a:t> </a:t>
            </a:r>
            <a:r>
              <a:rPr sz="2000" dirty="0" err="1"/>
              <a:t>kvalitativně</a:t>
            </a:r>
            <a:r>
              <a:rPr sz="2000" dirty="0"/>
              <a:t>)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nerovnoměrností</a:t>
            </a:r>
            <a:r>
              <a:rPr sz="2000" dirty="0"/>
              <a:t> </a:t>
            </a:r>
            <a:r>
              <a:rPr sz="2000" dirty="0" err="1"/>
              <a:t>mentálního</a:t>
            </a:r>
            <a:r>
              <a:rPr sz="2000" dirty="0"/>
              <a:t> </a:t>
            </a:r>
            <a:r>
              <a:rPr sz="2000" dirty="0" err="1"/>
              <a:t>či</a:t>
            </a:r>
            <a:r>
              <a:rPr sz="2000" dirty="0"/>
              <a:t> </a:t>
            </a:r>
            <a:r>
              <a:rPr sz="2000" dirty="0" err="1"/>
              <a:t>psychomotorického</a:t>
            </a:r>
            <a:r>
              <a:rPr sz="2000" dirty="0"/>
              <a:t> </a:t>
            </a:r>
            <a:r>
              <a:rPr sz="2000" dirty="0" err="1"/>
              <a:t>vývoje</a:t>
            </a:r>
            <a:r>
              <a:rPr sz="2000" dirty="0"/>
              <a:t> (u </a:t>
            </a:r>
            <a:r>
              <a:rPr sz="2000" dirty="0" err="1"/>
              <a:t>dětí</a:t>
            </a:r>
            <a:r>
              <a:rPr sz="2000" dirty="0"/>
              <a:t>)</a:t>
            </a:r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err="1" smtClean="0"/>
              <a:t>p</a:t>
            </a:r>
            <a:r>
              <a:rPr sz="2000" dirty="0" err="1" smtClean="0"/>
              <a:t>ředoperační</a:t>
            </a:r>
            <a:r>
              <a:rPr sz="2000" dirty="0" smtClean="0"/>
              <a:t>  </a:t>
            </a:r>
            <a:r>
              <a:rPr sz="2000" dirty="0" err="1"/>
              <a:t>lateralizace</a:t>
            </a:r>
            <a:r>
              <a:rPr sz="2000" dirty="0"/>
              <a:t> a </a:t>
            </a:r>
            <a:r>
              <a:rPr sz="2000" dirty="0" err="1"/>
              <a:t>lokalizace</a:t>
            </a:r>
            <a:r>
              <a:rPr sz="2000" dirty="0"/>
              <a:t> </a:t>
            </a:r>
            <a:r>
              <a:rPr sz="2000" dirty="0" err="1"/>
              <a:t>oblastí</a:t>
            </a:r>
            <a:r>
              <a:rPr sz="2000" dirty="0"/>
              <a:t> </a:t>
            </a:r>
            <a:r>
              <a:rPr sz="2000" dirty="0" err="1"/>
              <a:t>funkčního</a:t>
            </a:r>
            <a:r>
              <a:rPr sz="2000" dirty="0"/>
              <a:t> </a:t>
            </a:r>
            <a:r>
              <a:rPr sz="2000" dirty="0" err="1"/>
              <a:t>oslabení</a:t>
            </a:r>
            <a:r>
              <a:rPr sz="2000" dirty="0"/>
              <a:t> (</a:t>
            </a:r>
            <a:r>
              <a:rPr sz="2000" dirty="0" err="1"/>
              <a:t>ve</a:t>
            </a:r>
            <a:r>
              <a:rPr sz="2000" dirty="0"/>
              <a:t> </a:t>
            </a:r>
            <a:r>
              <a:rPr sz="2000" dirty="0" err="1"/>
              <a:t>vztahu</a:t>
            </a:r>
            <a:r>
              <a:rPr sz="2000" dirty="0"/>
              <a:t> k </a:t>
            </a:r>
            <a:r>
              <a:rPr sz="2000" dirty="0" err="1"/>
              <a:t>mozkovým</a:t>
            </a:r>
            <a:r>
              <a:rPr sz="2000" dirty="0"/>
              <a:t> </a:t>
            </a:r>
            <a:r>
              <a:rPr sz="2000" dirty="0" err="1"/>
              <a:t>strukturám</a:t>
            </a:r>
            <a:r>
              <a:rPr sz="2000" dirty="0"/>
              <a:t>)</a:t>
            </a:r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</a:t>
            </a:r>
            <a:r>
              <a:rPr sz="2000" dirty="0" err="1" smtClean="0"/>
              <a:t>redikce</a:t>
            </a:r>
            <a:r>
              <a:rPr sz="2000" dirty="0" smtClean="0"/>
              <a:t> </a:t>
            </a:r>
            <a:r>
              <a:rPr sz="2000" dirty="0" err="1"/>
              <a:t>možných</a:t>
            </a:r>
            <a:r>
              <a:rPr sz="2000" dirty="0"/>
              <a:t> </a:t>
            </a:r>
            <a:r>
              <a:rPr sz="2000" dirty="0" err="1"/>
              <a:t>rizik</a:t>
            </a:r>
            <a:r>
              <a:rPr sz="2000" dirty="0"/>
              <a:t> </a:t>
            </a:r>
            <a:r>
              <a:rPr sz="2000" dirty="0" err="1"/>
              <a:t>pooperačních</a:t>
            </a:r>
            <a:r>
              <a:rPr sz="2000" dirty="0"/>
              <a:t> </a:t>
            </a:r>
            <a:r>
              <a:rPr sz="2000" dirty="0" err="1"/>
              <a:t>deficitů</a:t>
            </a:r>
            <a:r>
              <a:rPr sz="2000" dirty="0"/>
              <a:t> u </a:t>
            </a:r>
            <a:r>
              <a:rPr sz="2000" dirty="0" err="1"/>
              <a:t>epileptochirurgické</a:t>
            </a:r>
            <a:r>
              <a:rPr sz="2000" dirty="0"/>
              <a:t> </a:t>
            </a:r>
            <a:r>
              <a:rPr sz="2000" dirty="0" err="1"/>
              <a:t>léčby</a:t>
            </a:r>
            <a:endParaRPr sz="20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po</a:t>
            </a:r>
            <a:r>
              <a:rPr sz="2000" dirty="0" err="1" smtClean="0"/>
              <a:t>operačního</a:t>
            </a:r>
            <a:r>
              <a:rPr sz="2000" dirty="0" smtClean="0"/>
              <a:t> </a:t>
            </a:r>
            <a:r>
              <a:rPr sz="2000" dirty="0" err="1"/>
              <a:t>sledování</a:t>
            </a:r>
            <a:endParaRPr sz="20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err="1" smtClean="0"/>
              <a:t>s</a:t>
            </a:r>
            <a:r>
              <a:rPr sz="2000" dirty="0" err="1" smtClean="0"/>
              <a:t>ledování</a:t>
            </a:r>
            <a:r>
              <a:rPr sz="2000" dirty="0" smtClean="0"/>
              <a:t> </a:t>
            </a:r>
            <a:r>
              <a:rPr sz="2000" dirty="0" err="1"/>
              <a:t>efektu</a:t>
            </a:r>
            <a:r>
              <a:rPr sz="2000" dirty="0"/>
              <a:t> </a:t>
            </a:r>
            <a:r>
              <a:rPr sz="2000" dirty="0" err="1"/>
              <a:t>farmakoterapie</a:t>
            </a:r>
            <a:endParaRPr sz="20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err="1" smtClean="0"/>
              <a:t>d</a:t>
            </a:r>
            <a:r>
              <a:rPr sz="2000" dirty="0" err="1" smtClean="0"/>
              <a:t>iferenciální</a:t>
            </a:r>
            <a:r>
              <a:rPr sz="2000" dirty="0" smtClean="0"/>
              <a:t> </a:t>
            </a:r>
            <a:r>
              <a:rPr sz="2000" dirty="0" err="1"/>
              <a:t>diagnostiky</a:t>
            </a:r>
            <a:r>
              <a:rPr sz="2000" dirty="0"/>
              <a:t> </a:t>
            </a:r>
            <a:r>
              <a:rPr sz="2000" dirty="0" err="1"/>
              <a:t>somaticky</a:t>
            </a:r>
            <a:r>
              <a:rPr sz="2000" dirty="0"/>
              <a:t> a </a:t>
            </a:r>
            <a:r>
              <a:rPr sz="2000" dirty="0" err="1"/>
              <a:t>psychogenně</a:t>
            </a:r>
            <a:r>
              <a:rPr sz="2000" dirty="0"/>
              <a:t> </a:t>
            </a:r>
            <a:r>
              <a:rPr sz="2000" dirty="0" err="1"/>
              <a:t>podmíněných</a:t>
            </a:r>
            <a:r>
              <a:rPr sz="2000" dirty="0"/>
              <a:t> </a:t>
            </a:r>
            <a:r>
              <a:rPr sz="2000" dirty="0" err="1"/>
              <a:t>záchvatů</a:t>
            </a:r>
            <a:r>
              <a:rPr sz="2000" dirty="0"/>
              <a:t> (PNES)</a:t>
            </a:r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/>
              <a:t>d</a:t>
            </a:r>
            <a:r>
              <a:rPr sz="2000" dirty="0" err="1" smtClean="0"/>
              <a:t>iagnostiky</a:t>
            </a:r>
            <a:r>
              <a:rPr sz="2000" dirty="0" smtClean="0"/>
              <a:t> </a:t>
            </a:r>
            <a:r>
              <a:rPr sz="2000" dirty="0" err="1"/>
              <a:t>osobnosti</a:t>
            </a:r>
            <a:r>
              <a:rPr sz="2000" dirty="0"/>
              <a:t>, </a:t>
            </a:r>
            <a:r>
              <a:rPr sz="2000" dirty="0" err="1"/>
              <a:t>poruch</a:t>
            </a:r>
            <a:r>
              <a:rPr sz="2000" dirty="0"/>
              <a:t> </a:t>
            </a:r>
            <a:r>
              <a:rPr sz="2000" dirty="0" err="1"/>
              <a:t>nálady</a:t>
            </a:r>
            <a:r>
              <a:rPr sz="2000" dirty="0"/>
              <a:t>, </a:t>
            </a:r>
            <a:r>
              <a:rPr sz="2000" dirty="0" err="1"/>
              <a:t>úzkostných</a:t>
            </a:r>
            <a:r>
              <a:rPr sz="2000" dirty="0"/>
              <a:t> </a:t>
            </a:r>
            <a:r>
              <a:rPr sz="2000" dirty="0" err="1"/>
              <a:t>poruch</a:t>
            </a:r>
            <a:endParaRPr sz="2000" dirty="0"/>
          </a:p>
          <a:p>
            <a:pPr marL="863589" lvl="1" indent="-213359" defTabSz="280415">
              <a:spcBef>
                <a:spcPts val="2000"/>
              </a:spcBef>
              <a:defRPr sz="1536"/>
            </a:pPr>
            <a:r>
              <a:rPr lang="cs-CZ" sz="2000" dirty="0" smtClean="0"/>
              <a:t>p</a:t>
            </a:r>
            <a:r>
              <a:rPr sz="2000" dirty="0" err="1" smtClean="0"/>
              <a:t>osudková</a:t>
            </a:r>
            <a:r>
              <a:rPr sz="2000" dirty="0" smtClean="0"/>
              <a:t> </a:t>
            </a:r>
            <a:r>
              <a:rPr sz="2000" dirty="0" err="1"/>
              <a:t>činnost</a:t>
            </a:r>
            <a:r>
              <a:rPr sz="2000" dirty="0"/>
              <a:t> (ID, ZTP)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pecifika práce pacientů s EPI"/>
          <p:cNvSpPr txBox="1">
            <a:spLocks noGrp="1"/>
          </p:cNvSpPr>
          <p:nvPr>
            <p:ph type="title"/>
          </p:nvPr>
        </p:nvSpPr>
        <p:spPr>
          <a:xfrm>
            <a:off x="3138067" y="197418"/>
            <a:ext cx="9787101" cy="1838973"/>
          </a:xfrm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sz="4800" dirty="0" err="1"/>
              <a:t>Specifika</a:t>
            </a:r>
            <a:r>
              <a:rPr sz="4800" dirty="0"/>
              <a:t> </a:t>
            </a:r>
            <a:r>
              <a:rPr sz="4800" dirty="0" err="1"/>
              <a:t>práce</a:t>
            </a:r>
            <a:r>
              <a:rPr sz="4800" dirty="0"/>
              <a:t> </a:t>
            </a:r>
            <a:r>
              <a:rPr sz="4800" dirty="0" err="1"/>
              <a:t>pacientů</a:t>
            </a:r>
            <a:r>
              <a:rPr sz="4800" dirty="0"/>
              <a:t> s EPI </a:t>
            </a:r>
          </a:p>
        </p:txBody>
      </p:sp>
      <p:sp>
        <p:nvSpPr>
          <p:cNvPr id="234" name="Řada pacientů kompenzována, není nutné se obávat dalších záchvatů…"/>
          <p:cNvSpPr txBox="1">
            <a:spLocks noGrp="1"/>
          </p:cNvSpPr>
          <p:nvPr>
            <p:ph type="body" idx="1"/>
          </p:nvPr>
        </p:nvSpPr>
        <p:spPr>
          <a:xfrm>
            <a:off x="556055" y="2446637"/>
            <a:ext cx="11961340" cy="69444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ř</a:t>
            </a:r>
            <a:r>
              <a:rPr sz="2200" dirty="0" err="1" smtClean="0"/>
              <a:t>ada</a:t>
            </a:r>
            <a:r>
              <a:rPr sz="2200" dirty="0" smtClean="0"/>
              <a:t> </a:t>
            </a:r>
            <a:r>
              <a:rPr sz="2200" dirty="0" err="1"/>
              <a:t>pacientů</a:t>
            </a:r>
            <a:r>
              <a:rPr sz="2200" dirty="0"/>
              <a:t> </a:t>
            </a:r>
            <a:r>
              <a:rPr sz="2200" dirty="0" err="1"/>
              <a:t>kompenzována</a:t>
            </a:r>
            <a:r>
              <a:rPr sz="2200" dirty="0"/>
              <a:t>, </a:t>
            </a:r>
            <a:r>
              <a:rPr sz="2200" dirty="0" err="1"/>
              <a:t>není</a:t>
            </a:r>
            <a:r>
              <a:rPr sz="2200" dirty="0"/>
              <a:t> </a:t>
            </a:r>
            <a:r>
              <a:rPr sz="2200" dirty="0" err="1"/>
              <a:t>nutné</a:t>
            </a:r>
            <a:r>
              <a:rPr sz="2200" dirty="0"/>
              <a:t> se </a:t>
            </a:r>
            <a:r>
              <a:rPr sz="2200" dirty="0" err="1"/>
              <a:t>obávat</a:t>
            </a:r>
            <a:r>
              <a:rPr sz="2200" dirty="0"/>
              <a:t> </a:t>
            </a:r>
            <a:r>
              <a:rPr sz="2200" dirty="0" err="1"/>
              <a:t>dalších</a:t>
            </a:r>
            <a:r>
              <a:rPr sz="2200" dirty="0"/>
              <a:t> </a:t>
            </a:r>
            <a:r>
              <a:rPr sz="2200" dirty="0" err="1"/>
              <a:t>záchvatů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p</a:t>
            </a:r>
            <a:r>
              <a:rPr sz="2200" dirty="0" err="1" smtClean="0"/>
              <a:t>okud</a:t>
            </a:r>
            <a:r>
              <a:rPr sz="2200" dirty="0" smtClean="0"/>
              <a:t> </a:t>
            </a:r>
            <a:r>
              <a:rPr sz="2200" dirty="0"/>
              <a:t>se </a:t>
            </a:r>
            <a:r>
              <a:rPr sz="2200" dirty="0" err="1"/>
              <a:t>objeví</a:t>
            </a:r>
            <a:r>
              <a:rPr sz="2200" dirty="0"/>
              <a:t>, </a:t>
            </a:r>
            <a:r>
              <a:rPr sz="2200" dirty="0" err="1"/>
              <a:t>často</a:t>
            </a:r>
            <a:r>
              <a:rPr sz="2200" dirty="0"/>
              <a:t> </a:t>
            </a:r>
            <a:r>
              <a:rPr sz="2200" dirty="0" err="1"/>
              <a:t>stačí</a:t>
            </a:r>
            <a:r>
              <a:rPr sz="2200" dirty="0"/>
              <a:t> </a:t>
            </a:r>
            <a:r>
              <a:rPr sz="2200" dirty="0" err="1"/>
              <a:t>počkat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jeho</a:t>
            </a:r>
            <a:r>
              <a:rPr sz="2200" dirty="0"/>
              <a:t> </a:t>
            </a:r>
            <a:r>
              <a:rPr sz="2200" dirty="0" err="1"/>
              <a:t>odeznění</a:t>
            </a:r>
            <a:r>
              <a:rPr sz="2200" dirty="0"/>
              <a:t> (</a:t>
            </a:r>
            <a:r>
              <a:rPr sz="2200" dirty="0" err="1"/>
              <a:t>pokud</a:t>
            </a:r>
            <a:r>
              <a:rPr sz="2200" dirty="0"/>
              <a:t> se </a:t>
            </a:r>
            <a:r>
              <a:rPr sz="2200" dirty="0" err="1"/>
              <a:t>nejedná</a:t>
            </a:r>
            <a:r>
              <a:rPr sz="2200" dirty="0"/>
              <a:t> </a:t>
            </a:r>
            <a:r>
              <a:rPr lang="cs-CZ" sz="2200" dirty="0" smtClean="0"/>
              <a:t>                            </a:t>
            </a:r>
            <a:r>
              <a:rPr sz="2200" dirty="0" smtClean="0"/>
              <a:t>o </a:t>
            </a:r>
            <a:r>
              <a:rPr sz="2200" dirty="0" err="1"/>
              <a:t>závažnější</a:t>
            </a:r>
            <a:r>
              <a:rPr sz="2200" dirty="0"/>
              <a:t> </a:t>
            </a:r>
            <a:r>
              <a:rPr sz="2200" dirty="0" err="1"/>
              <a:t>formy</a:t>
            </a:r>
            <a:r>
              <a:rPr sz="2200" dirty="0"/>
              <a:t> </a:t>
            </a:r>
            <a:r>
              <a:rPr sz="2200" dirty="0" err="1"/>
              <a:t>záchvatů</a:t>
            </a:r>
            <a:r>
              <a:rPr sz="2200" dirty="0"/>
              <a:t> </a:t>
            </a:r>
            <a:r>
              <a:rPr sz="2200" dirty="0" err="1"/>
              <a:t>generalizovaných</a:t>
            </a:r>
            <a:r>
              <a:rPr sz="2200" dirty="0"/>
              <a:t> 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pokud</a:t>
            </a:r>
            <a:r>
              <a:rPr sz="2200" dirty="0"/>
              <a:t> se </a:t>
            </a:r>
            <a:r>
              <a:rPr sz="2200" dirty="0" err="1"/>
              <a:t>pacient</a:t>
            </a:r>
            <a:r>
              <a:rPr sz="2200" dirty="0"/>
              <a:t> </a:t>
            </a:r>
            <a:r>
              <a:rPr sz="2200" dirty="0" err="1"/>
              <a:t>při</a:t>
            </a:r>
            <a:r>
              <a:rPr sz="2200" dirty="0"/>
              <a:t> </a:t>
            </a:r>
            <a:r>
              <a:rPr sz="2200" dirty="0" err="1"/>
              <a:t>záchvatu</a:t>
            </a:r>
            <a:r>
              <a:rPr sz="2200" dirty="0"/>
              <a:t> </a:t>
            </a:r>
            <a:r>
              <a:rPr sz="2200" dirty="0" err="1"/>
              <a:t>neohrožuje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zdraví</a:t>
            </a:r>
            <a:r>
              <a:rPr sz="2200" dirty="0"/>
              <a:t> ) - </a:t>
            </a:r>
            <a:r>
              <a:rPr sz="2200" dirty="0" err="1"/>
              <a:t>vhodné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začátku</a:t>
            </a:r>
            <a:r>
              <a:rPr sz="2200" dirty="0"/>
              <a:t> </a:t>
            </a:r>
            <a:r>
              <a:rPr sz="2200" dirty="0" err="1"/>
              <a:t>vyšetření</a:t>
            </a:r>
            <a:r>
              <a:rPr sz="2200" dirty="0"/>
              <a:t> se </a:t>
            </a:r>
            <a:r>
              <a:rPr sz="2200" dirty="0" err="1"/>
              <a:t>zeptat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míru</a:t>
            </a:r>
            <a:r>
              <a:rPr sz="2200" dirty="0"/>
              <a:t> </a:t>
            </a:r>
            <a:r>
              <a:rPr sz="2200" dirty="0" err="1"/>
              <a:t>aktuální</a:t>
            </a:r>
            <a:r>
              <a:rPr sz="2200" dirty="0"/>
              <a:t> </a:t>
            </a:r>
            <a:r>
              <a:rPr sz="2200" dirty="0" err="1"/>
              <a:t>kompenzovanosti</a:t>
            </a:r>
            <a:r>
              <a:rPr sz="2200" dirty="0"/>
              <a:t> </a:t>
            </a:r>
            <a:r>
              <a:rPr sz="2200" dirty="0" err="1"/>
              <a:t>záchvatů</a:t>
            </a:r>
            <a:r>
              <a:rPr sz="2200" dirty="0"/>
              <a:t> a </a:t>
            </a:r>
            <a:r>
              <a:rPr sz="2200" dirty="0" err="1"/>
              <a:t>jejich</a:t>
            </a:r>
            <a:r>
              <a:rPr sz="2200" dirty="0"/>
              <a:t> </a:t>
            </a:r>
            <a:r>
              <a:rPr sz="2200" dirty="0" err="1"/>
              <a:t>charakter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smtClean="0"/>
              <a:t>s</a:t>
            </a:r>
            <a:r>
              <a:rPr sz="2200" dirty="0" err="1" smtClean="0"/>
              <a:t>pecifik</a:t>
            </a:r>
            <a:r>
              <a:rPr lang="cs-CZ" sz="2200" dirty="0" smtClean="0"/>
              <a:t>a</a:t>
            </a:r>
            <a:r>
              <a:rPr sz="2200" dirty="0" smtClean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straně</a:t>
            </a:r>
            <a:r>
              <a:rPr sz="2200" dirty="0"/>
              <a:t> </a:t>
            </a:r>
            <a:r>
              <a:rPr sz="2200" dirty="0" err="1"/>
              <a:t>onemocnění</a:t>
            </a:r>
            <a:r>
              <a:rPr sz="2200" dirty="0"/>
              <a:t> - </a:t>
            </a:r>
            <a:r>
              <a:rPr sz="2200" dirty="0" err="1"/>
              <a:t>rizikové</a:t>
            </a:r>
            <a:r>
              <a:rPr sz="2200" dirty="0"/>
              <a:t> </a:t>
            </a:r>
            <a:r>
              <a:rPr sz="2200" dirty="0" err="1"/>
              <a:t>faktory</a:t>
            </a:r>
            <a:r>
              <a:rPr sz="2200" dirty="0"/>
              <a:t>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alterují</a:t>
            </a:r>
            <a:r>
              <a:rPr sz="2200" dirty="0"/>
              <a:t> KF a </a:t>
            </a:r>
            <a:r>
              <a:rPr sz="2200" dirty="0" err="1"/>
              <a:t>behaviorální</a:t>
            </a:r>
            <a:r>
              <a:rPr sz="2200" dirty="0"/>
              <a:t> </a:t>
            </a:r>
            <a:r>
              <a:rPr sz="2200" dirty="0" err="1"/>
              <a:t>aspekty</a:t>
            </a:r>
            <a:r>
              <a:rPr sz="2200" dirty="0"/>
              <a:t> </a:t>
            </a:r>
            <a:r>
              <a:rPr sz="2200" dirty="0" err="1"/>
              <a:t>pacientovy</a:t>
            </a:r>
            <a:r>
              <a:rPr sz="2200" dirty="0"/>
              <a:t> </a:t>
            </a:r>
            <a:r>
              <a:rPr sz="2200" dirty="0" err="1"/>
              <a:t>osobnosti</a:t>
            </a:r>
            <a:r>
              <a:rPr sz="2200" dirty="0"/>
              <a:t>,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kvalitu</a:t>
            </a:r>
            <a:r>
              <a:rPr sz="2200" dirty="0"/>
              <a:t> </a:t>
            </a:r>
            <a:r>
              <a:rPr sz="2200" dirty="0" err="1"/>
              <a:t>jeho</a:t>
            </a:r>
            <a:r>
              <a:rPr sz="2200" dirty="0"/>
              <a:t> </a:t>
            </a:r>
            <a:r>
              <a:rPr sz="2200" dirty="0" err="1"/>
              <a:t>života</a:t>
            </a:r>
            <a:r>
              <a:rPr sz="2200" dirty="0"/>
              <a:t>: </a:t>
            </a:r>
            <a:r>
              <a:rPr sz="2200" dirty="0" err="1"/>
              <a:t>vlastní</a:t>
            </a:r>
            <a:r>
              <a:rPr sz="2200" dirty="0"/>
              <a:t> EPI </a:t>
            </a:r>
            <a:r>
              <a:rPr sz="2200" dirty="0" err="1"/>
              <a:t>záchvaty</a:t>
            </a:r>
            <a:r>
              <a:rPr sz="2200" dirty="0"/>
              <a:t> (</a:t>
            </a:r>
            <a:r>
              <a:rPr sz="2200" dirty="0" err="1"/>
              <a:t>věk</a:t>
            </a:r>
            <a:r>
              <a:rPr sz="2200" dirty="0"/>
              <a:t> </a:t>
            </a:r>
            <a:r>
              <a:rPr sz="2200" dirty="0" err="1"/>
              <a:t>počátku</a:t>
            </a:r>
            <a:r>
              <a:rPr sz="2200" dirty="0"/>
              <a:t> </a:t>
            </a:r>
            <a:r>
              <a:rPr sz="2200" dirty="0" err="1"/>
              <a:t>vzniku</a:t>
            </a:r>
            <a:r>
              <a:rPr sz="2200" dirty="0"/>
              <a:t> </a:t>
            </a:r>
            <a:r>
              <a:rPr sz="2200" dirty="0" err="1"/>
              <a:t>záchvatů</a:t>
            </a:r>
            <a:r>
              <a:rPr sz="2200" dirty="0"/>
              <a:t>, </a:t>
            </a:r>
            <a:r>
              <a:rPr sz="2200" dirty="0" err="1"/>
              <a:t>frekvence</a:t>
            </a:r>
            <a:r>
              <a:rPr sz="2200" dirty="0"/>
              <a:t> a </a:t>
            </a:r>
            <a:r>
              <a:rPr sz="2200" dirty="0" err="1"/>
              <a:t>charakter</a:t>
            </a:r>
            <a:r>
              <a:rPr sz="2200" dirty="0"/>
              <a:t>, </a:t>
            </a:r>
            <a:r>
              <a:rPr sz="2200" dirty="0" err="1"/>
              <a:t>trvání</a:t>
            </a:r>
            <a:r>
              <a:rPr sz="2200" dirty="0"/>
              <a:t> a </a:t>
            </a:r>
            <a:r>
              <a:rPr sz="2200" dirty="0" err="1"/>
              <a:t>etiologie</a:t>
            </a:r>
            <a:r>
              <a:rPr sz="2200" dirty="0"/>
              <a:t>), </a:t>
            </a:r>
            <a:r>
              <a:rPr sz="2200" dirty="0" err="1"/>
              <a:t>charakter</a:t>
            </a:r>
            <a:r>
              <a:rPr sz="2200" dirty="0"/>
              <a:t> </a:t>
            </a:r>
            <a:r>
              <a:rPr sz="2200" dirty="0" err="1"/>
              <a:t>léze</a:t>
            </a:r>
            <a:r>
              <a:rPr sz="2200" dirty="0"/>
              <a:t>, </a:t>
            </a:r>
            <a:r>
              <a:rPr sz="2200" dirty="0" err="1"/>
              <a:t>užívaná</a:t>
            </a:r>
            <a:r>
              <a:rPr sz="2200" dirty="0"/>
              <a:t> </a:t>
            </a:r>
            <a:r>
              <a:rPr sz="2200" dirty="0" err="1"/>
              <a:t>medikace</a:t>
            </a:r>
            <a:endParaRPr sz="2200" dirty="0"/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o</a:t>
            </a:r>
            <a:r>
              <a:rPr sz="2200" dirty="0" err="1" smtClean="0"/>
              <a:t>becně</a:t>
            </a:r>
            <a:r>
              <a:rPr sz="2200" dirty="0" smtClean="0"/>
              <a:t> </a:t>
            </a:r>
            <a:r>
              <a:rPr sz="2200" dirty="0"/>
              <a:t>- </a:t>
            </a:r>
            <a:r>
              <a:rPr sz="2200" dirty="0" err="1" smtClean="0"/>
              <a:t>čí</a:t>
            </a:r>
            <a:r>
              <a:rPr lang="cs-CZ" sz="2200" dirty="0" smtClean="0"/>
              <a:t>m</a:t>
            </a:r>
            <a:r>
              <a:rPr sz="2200" dirty="0" smtClean="0"/>
              <a:t> </a:t>
            </a:r>
            <a:r>
              <a:rPr sz="2200" dirty="0" err="1"/>
              <a:t>dříve</a:t>
            </a:r>
            <a:r>
              <a:rPr sz="2200" dirty="0"/>
              <a:t> EPI </a:t>
            </a:r>
            <a:r>
              <a:rPr sz="2200" dirty="0" err="1"/>
              <a:t>vypukne</a:t>
            </a:r>
            <a:r>
              <a:rPr sz="2200" dirty="0"/>
              <a:t>, </a:t>
            </a:r>
            <a:r>
              <a:rPr sz="2200" dirty="0" err="1"/>
              <a:t>čím</a:t>
            </a:r>
            <a:r>
              <a:rPr sz="2200" dirty="0"/>
              <a:t> </a:t>
            </a:r>
            <a:r>
              <a:rPr sz="2200" dirty="0" err="1"/>
              <a:t>déle</a:t>
            </a:r>
            <a:r>
              <a:rPr sz="2200" dirty="0"/>
              <a:t> </a:t>
            </a:r>
            <a:r>
              <a:rPr sz="2200" dirty="0" err="1"/>
              <a:t>trvá</a:t>
            </a:r>
            <a:r>
              <a:rPr sz="2200" dirty="0"/>
              <a:t>, </a:t>
            </a:r>
            <a:r>
              <a:rPr sz="2200" dirty="0" err="1"/>
              <a:t>tím</a:t>
            </a:r>
            <a:r>
              <a:rPr sz="2200" dirty="0"/>
              <a:t> </a:t>
            </a:r>
            <a:r>
              <a:rPr sz="2200" dirty="0" err="1"/>
              <a:t>výraznější</a:t>
            </a:r>
            <a:r>
              <a:rPr sz="2200" dirty="0"/>
              <a:t> </a:t>
            </a:r>
            <a:r>
              <a:rPr sz="2200" dirty="0" err="1"/>
              <a:t>může</a:t>
            </a:r>
            <a:r>
              <a:rPr sz="2200" dirty="0"/>
              <a:t> </a:t>
            </a:r>
            <a:r>
              <a:rPr sz="2200" dirty="0" err="1"/>
              <a:t>být</a:t>
            </a:r>
            <a:r>
              <a:rPr sz="2200" dirty="0"/>
              <a:t>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KF</a:t>
            </a:r>
          </a:p>
          <a:p>
            <a:pPr marL="297815" indent="-297815" defTabSz="391414">
              <a:lnSpc>
                <a:spcPct val="100000"/>
              </a:lnSpc>
              <a:spcBef>
                <a:spcPts val="2800"/>
              </a:spcBef>
              <a:defRPr sz="2144"/>
            </a:pPr>
            <a:r>
              <a:rPr lang="cs-CZ" sz="2200" dirty="0" err="1" smtClean="0"/>
              <a:t>č</a:t>
            </a:r>
            <a:r>
              <a:rPr sz="2200" dirty="0" err="1" smtClean="0"/>
              <a:t>ím</a:t>
            </a:r>
            <a:r>
              <a:rPr sz="2200" dirty="0" smtClean="0"/>
              <a:t> </a:t>
            </a:r>
            <a:r>
              <a:rPr sz="2200" dirty="0" err="1"/>
              <a:t>vyšší</a:t>
            </a:r>
            <a:r>
              <a:rPr sz="2200" dirty="0"/>
              <a:t> </a:t>
            </a:r>
            <a:r>
              <a:rPr sz="2200" dirty="0" err="1"/>
              <a:t>frekvence</a:t>
            </a:r>
            <a:r>
              <a:rPr sz="2200" dirty="0"/>
              <a:t> </a:t>
            </a:r>
            <a:r>
              <a:rPr sz="2200" dirty="0" err="1"/>
              <a:t>záchvatů</a:t>
            </a:r>
            <a:r>
              <a:rPr sz="2200" dirty="0"/>
              <a:t> a </a:t>
            </a:r>
            <a:r>
              <a:rPr sz="2200" dirty="0" err="1" smtClean="0"/>
              <a:t>čí</a:t>
            </a:r>
            <a:r>
              <a:rPr lang="cs-CZ" sz="2200" dirty="0" smtClean="0"/>
              <a:t>m</a:t>
            </a:r>
            <a:r>
              <a:rPr sz="2200" dirty="0" smtClean="0"/>
              <a:t> </a:t>
            </a:r>
            <a:r>
              <a:rPr sz="2200" dirty="0" err="1"/>
              <a:t>jsou</a:t>
            </a:r>
            <a:r>
              <a:rPr sz="2200" dirty="0"/>
              <a:t> </a:t>
            </a:r>
            <a:r>
              <a:rPr sz="2200" dirty="0" err="1"/>
              <a:t>delší</a:t>
            </a:r>
            <a:r>
              <a:rPr sz="2200" dirty="0"/>
              <a:t>, </a:t>
            </a:r>
            <a:r>
              <a:rPr sz="2200" dirty="0" err="1"/>
              <a:t>tím</a:t>
            </a:r>
            <a:r>
              <a:rPr sz="2200" dirty="0"/>
              <a:t> </a:t>
            </a:r>
            <a:r>
              <a:rPr sz="2200" dirty="0" err="1"/>
              <a:t>může</a:t>
            </a:r>
            <a:r>
              <a:rPr sz="2200" dirty="0"/>
              <a:t> </a:t>
            </a:r>
            <a:r>
              <a:rPr sz="2200" dirty="0" err="1"/>
              <a:t>být</a:t>
            </a:r>
            <a:r>
              <a:rPr sz="2200" dirty="0"/>
              <a:t> </a:t>
            </a:r>
            <a:r>
              <a:rPr sz="2200" dirty="0" err="1"/>
              <a:t>větší</a:t>
            </a:r>
            <a:r>
              <a:rPr sz="2200" dirty="0"/>
              <a:t> </a:t>
            </a:r>
            <a:r>
              <a:rPr sz="2200" dirty="0" err="1"/>
              <a:t>dopad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KF (</a:t>
            </a:r>
            <a:r>
              <a:rPr sz="2200" dirty="0" err="1"/>
              <a:t>markantně</a:t>
            </a:r>
            <a:r>
              <a:rPr sz="2200" dirty="0"/>
              <a:t> </a:t>
            </a:r>
            <a:r>
              <a:rPr sz="2200" dirty="0" err="1"/>
              <a:t>záchvaty</a:t>
            </a:r>
            <a:r>
              <a:rPr sz="2200" dirty="0"/>
              <a:t> </a:t>
            </a:r>
            <a:r>
              <a:rPr sz="2200" dirty="0" err="1"/>
              <a:t>generalizované</a:t>
            </a:r>
            <a:r>
              <a:rPr sz="2200" dirty="0"/>
              <a:t>, </a:t>
            </a:r>
            <a:r>
              <a:rPr sz="2200" dirty="0" err="1"/>
              <a:t>nejvýrazněji</a:t>
            </a:r>
            <a:r>
              <a:rPr sz="2200" dirty="0"/>
              <a:t> status epilepticus - </a:t>
            </a:r>
            <a:r>
              <a:rPr sz="2200" dirty="0" err="1"/>
              <a:t>stav</a:t>
            </a:r>
            <a:r>
              <a:rPr sz="2200" dirty="0"/>
              <a:t>, </a:t>
            </a:r>
            <a:r>
              <a:rPr sz="2200" dirty="0" err="1"/>
              <a:t>kdy</a:t>
            </a:r>
            <a:r>
              <a:rPr sz="2200" dirty="0"/>
              <a:t> </a:t>
            </a:r>
            <a:r>
              <a:rPr sz="2200" dirty="0" err="1"/>
              <a:t>jeden</a:t>
            </a:r>
            <a:r>
              <a:rPr sz="2200" dirty="0"/>
              <a:t> </a:t>
            </a:r>
            <a:r>
              <a:rPr sz="2200" dirty="0" err="1"/>
              <a:t>záchvat</a:t>
            </a:r>
            <a:r>
              <a:rPr sz="2200" dirty="0"/>
              <a:t> </a:t>
            </a:r>
            <a:r>
              <a:rPr sz="2200" dirty="0" err="1"/>
              <a:t>navazuje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druhý</a:t>
            </a:r>
            <a:r>
              <a:rPr sz="2200" dirty="0"/>
              <a:t>, </a:t>
            </a:r>
            <a:r>
              <a:rPr sz="2200" dirty="0" err="1"/>
              <a:t>aniž</a:t>
            </a:r>
            <a:r>
              <a:rPr sz="2200" dirty="0"/>
              <a:t> by u </a:t>
            </a:r>
            <a:r>
              <a:rPr sz="2200" dirty="0" err="1"/>
              <a:t>pacienta</a:t>
            </a:r>
            <a:r>
              <a:rPr sz="2200" dirty="0"/>
              <a:t> </a:t>
            </a:r>
            <a:r>
              <a:rPr sz="2200" dirty="0" err="1"/>
              <a:t>došlo</a:t>
            </a:r>
            <a:r>
              <a:rPr sz="2200" dirty="0"/>
              <a:t> k </a:t>
            </a:r>
            <a:r>
              <a:rPr sz="2200" dirty="0" err="1"/>
              <a:t>návratu</a:t>
            </a:r>
            <a:r>
              <a:rPr sz="2200" dirty="0"/>
              <a:t> </a:t>
            </a:r>
            <a:r>
              <a:rPr sz="2200" dirty="0" err="1"/>
              <a:t>vědomí</a:t>
            </a:r>
            <a:r>
              <a:rPr sz="2200" dirty="0"/>
              <a:t> </a:t>
            </a:r>
            <a:r>
              <a:rPr sz="2200" dirty="0" err="1"/>
              <a:t>po</a:t>
            </a:r>
            <a:r>
              <a:rPr sz="2200" dirty="0"/>
              <a:t> </a:t>
            </a:r>
            <a:r>
              <a:rPr sz="2200" dirty="0" err="1"/>
              <a:t>dobu</a:t>
            </a:r>
            <a:r>
              <a:rPr sz="2200" dirty="0"/>
              <a:t> </a:t>
            </a:r>
            <a:r>
              <a:rPr sz="2200" dirty="0" err="1"/>
              <a:t>minimálně</a:t>
            </a:r>
            <a:r>
              <a:rPr sz="2200" dirty="0"/>
              <a:t> 30 </a:t>
            </a:r>
            <a:r>
              <a:rPr sz="2200" dirty="0" err="1"/>
              <a:t>minut</a:t>
            </a:r>
            <a:r>
              <a:rPr sz="2200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Klíčový faktor, který má dopad na kvalitu KF - etiologie onemocnění…"/>
          <p:cNvSpPr txBox="1">
            <a:spLocks noGrp="1"/>
          </p:cNvSpPr>
          <p:nvPr>
            <p:ph type="body" idx="1"/>
          </p:nvPr>
        </p:nvSpPr>
        <p:spPr>
          <a:xfrm>
            <a:off x="296562" y="1198605"/>
            <a:ext cx="12480324" cy="81183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k</a:t>
            </a:r>
            <a:r>
              <a:rPr sz="2000" dirty="0" err="1" smtClean="0"/>
              <a:t>líčový</a:t>
            </a:r>
            <a:r>
              <a:rPr sz="2000" dirty="0" smtClean="0"/>
              <a:t> </a:t>
            </a:r>
            <a:r>
              <a:rPr sz="2000" dirty="0" err="1"/>
              <a:t>faktor</a:t>
            </a:r>
            <a:r>
              <a:rPr sz="2000" dirty="0"/>
              <a:t>, </a:t>
            </a:r>
            <a:r>
              <a:rPr sz="2000" dirty="0" err="1"/>
              <a:t>který</a:t>
            </a:r>
            <a:r>
              <a:rPr sz="2000" dirty="0"/>
              <a:t> </a:t>
            </a:r>
            <a:r>
              <a:rPr sz="2000" dirty="0" err="1"/>
              <a:t>má</a:t>
            </a:r>
            <a:r>
              <a:rPr sz="2000" dirty="0"/>
              <a:t> </a:t>
            </a:r>
            <a:r>
              <a:rPr sz="2000" dirty="0" err="1"/>
              <a:t>dopad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kvalitu</a:t>
            </a:r>
            <a:r>
              <a:rPr sz="2000" dirty="0"/>
              <a:t> KF - </a:t>
            </a:r>
            <a:r>
              <a:rPr sz="2000" dirty="0" err="1"/>
              <a:t>etiologie</a:t>
            </a:r>
            <a:r>
              <a:rPr sz="2000" dirty="0"/>
              <a:t> </a:t>
            </a:r>
            <a:r>
              <a:rPr sz="2000" dirty="0" err="1"/>
              <a:t>onemocnění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p</a:t>
            </a:r>
            <a:r>
              <a:rPr sz="2000" dirty="0" err="1" smtClean="0"/>
              <a:t>acienti</a:t>
            </a:r>
            <a:r>
              <a:rPr sz="2000" dirty="0"/>
              <a:t>, </a:t>
            </a:r>
            <a:r>
              <a:rPr sz="2000" dirty="0" err="1"/>
              <a:t>kde</a:t>
            </a:r>
            <a:r>
              <a:rPr sz="2000" dirty="0"/>
              <a:t> </a:t>
            </a:r>
            <a:r>
              <a:rPr lang="cs-CZ" sz="2000" dirty="0" err="1" smtClean="0"/>
              <a:t>z</a:t>
            </a:r>
            <a:r>
              <a:rPr sz="2000" dirty="0" err="1" smtClean="0"/>
              <a:t>áchvaty</a:t>
            </a:r>
            <a:r>
              <a:rPr sz="2000" dirty="0" smtClean="0"/>
              <a:t> </a:t>
            </a:r>
            <a:r>
              <a:rPr sz="2000" dirty="0"/>
              <a:t>v </a:t>
            </a:r>
            <a:r>
              <a:rPr sz="2000" dirty="0" err="1"/>
              <a:t>důsledku</a:t>
            </a:r>
            <a:r>
              <a:rPr sz="2000" dirty="0"/>
              <a:t> </a:t>
            </a:r>
            <a:r>
              <a:rPr sz="2000" dirty="0" err="1"/>
              <a:t>progresivního</a:t>
            </a:r>
            <a:r>
              <a:rPr sz="2000" dirty="0"/>
              <a:t> </a:t>
            </a:r>
            <a:r>
              <a:rPr sz="2000" dirty="0" err="1"/>
              <a:t>degenerativního</a:t>
            </a:r>
            <a:r>
              <a:rPr sz="2000" dirty="0"/>
              <a:t> </a:t>
            </a:r>
            <a:r>
              <a:rPr sz="2000" dirty="0" err="1"/>
              <a:t>mozkového</a:t>
            </a:r>
            <a:r>
              <a:rPr sz="2000" dirty="0"/>
              <a:t> </a:t>
            </a:r>
            <a:r>
              <a:rPr sz="2000" dirty="0" err="1"/>
              <a:t>onemocnění</a:t>
            </a:r>
            <a:r>
              <a:rPr sz="2000" dirty="0"/>
              <a:t> </a:t>
            </a:r>
            <a:r>
              <a:rPr sz="2000" dirty="0" err="1"/>
              <a:t>mívají</a:t>
            </a:r>
            <a:r>
              <a:rPr sz="2000" dirty="0"/>
              <a:t> KD </a:t>
            </a:r>
            <a:r>
              <a:rPr sz="2000" dirty="0" err="1"/>
              <a:t>typicky</a:t>
            </a:r>
            <a:r>
              <a:rPr sz="2000" dirty="0"/>
              <a:t>; </a:t>
            </a:r>
            <a:r>
              <a:rPr sz="2000" dirty="0" err="1"/>
              <a:t>stejně</a:t>
            </a:r>
            <a:r>
              <a:rPr sz="2000" dirty="0"/>
              <a:t> </a:t>
            </a:r>
            <a:r>
              <a:rPr sz="2000" dirty="0" err="1"/>
              <a:t>tak</a:t>
            </a:r>
            <a:r>
              <a:rPr sz="2000" dirty="0"/>
              <a:t> </a:t>
            </a:r>
            <a:r>
              <a:rPr sz="2000" dirty="0" err="1"/>
              <a:t>pacienti</a:t>
            </a:r>
            <a:r>
              <a:rPr sz="2000" dirty="0"/>
              <a:t> s MR </a:t>
            </a:r>
            <a:r>
              <a:rPr sz="2000" dirty="0" err="1"/>
              <a:t>mají</a:t>
            </a:r>
            <a:r>
              <a:rPr sz="2000" dirty="0"/>
              <a:t> </a:t>
            </a:r>
            <a:r>
              <a:rPr sz="2000" dirty="0" err="1"/>
              <a:t>vyšší</a:t>
            </a:r>
            <a:r>
              <a:rPr sz="2000" dirty="0"/>
              <a:t> </a:t>
            </a:r>
            <a:r>
              <a:rPr sz="2000" dirty="0" err="1"/>
              <a:t>incidenci</a:t>
            </a:r>
            <a:r>
              <a:rPr sz="2000" dirty="0"/>
              <a:t> </a:t>
            </a:r>
            <a:r>
              <a:rPr sz="2000" dirty="0" err="1"/>
              <a:t>výskytu</a:t>
            </a:r>
            <a:r>
              <a:rPr sz="2000" dirty="0"/>
              <a:t> EPI, </a:t>
            </a:r>
            <a:r>
              <a:rPr sz="2000" dirty="0" err="1"/>
              <a:t>včetně</a:t>
            </a:r>
            <a:r>
              <a:rPr sz="2000" dirty="0"/>
              <a:t> </a:t>
            </a:r>
            <a:r>
              <a:rPr sz="2000" dirty="0" err="1"/>
              <a:t>farmakorezistentní</a:t>
            </a:r>
            <a:r>
              <a:rPr sz="2000" dirty="0"/>
              <a:t>; </a:t>
            </a:r>
            <a:r>
              <a:rPr sz="2000" dirty="0" err="1"/>
              <a:t>pacienti</a:t>
            </a:r>
            <a:r>
              <a:rPr sz="2000" dirty="0"/>
              <a:t> s </a:t>
            </a:r>
            <a:r>
              <a:rPr sz="2000" dirty="0" err="1"/>
              <a:t>fokální</a:t>
            </a:r>
            <a:r>
              <a:rPr sz="2000" dirty="0"/>
              <a:t> </a:t>
            </a:r>
            <a:r>
              <a:rPr sz="2000" dirty="0" err="1"/>
              <a:t>mozkovou</a:t>
            </a:r>
            <a:r>
              <a:rPr sz="2000" dirty="0"/>
              <a:t> </a:t>
            </a:r>
            <a:r>
              <a:rPr sz="2000" dirty="0" err="1"/>
              <a:t>lézí</a:t>
            </a:r>
            <a:r>
              <a:rPr sz="2000" dirty="0"/>
              <a:t> </a:t>
            </a:r>
            <a:r>
              <a:rPr sz="2000" dirty="0" err="1"/>
              <a:t>mohou</a:t>
            </a:r>
            <a:r>
              <a:rPr sz="2000" dirty="0"/>
              <a:t> </a:t>
            </a:r>
            <a:r>
              <a:rPr sz="2000" dirty="0" err="1"/>
              <a:t>vykazovat</a:t>
            </a:r>
            <a:r>
              <a:rPr sz="2000" dirty="0"/>
              <a:t> </a:t>
            </a:r>
            <a:r>
              <a:rPr sz="2000" dirty="0" err="1"/>
              <a:t>specifické</a:t>
            </a:r>
            <a:r>
              <a:rPr sz="2000" dirty="0"/>
              <a:t> </a:t>
            </a:r>
            <a:r>
              <a:rPr sz="2000" dirty="0" err="1"/>
              <a:t>kognitivní</a:t>
            </a:r>
            <a:r>
              <a:rPr sz="2000" dirty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behaviorální</a:t>
            </a:r>
            <a:r>
              <a:rPr sz="2000" dirty="0"/>
              <a:t> </a:t>
            </a:r>
            <a:r>
              <a:rPr sz="2000" dirty="0" err="1"/>
              <a:t>deficity</a:t>
            </a:r>
            <a:r>
              <a:rPr sz="2000" dirty="0"/>
              <a:t> </a:t>
            </a:r>
            <a:r>
              <a:rPr sz="2000" dirty="0" err="1"/>
              <a:t>při</a:t>
            </a:r>
            <a:r>
              <a:rPr sz="2000" dirty="0"/>
              <a:t> </a:t>
            </a:r>
            <a:r>
              <a:rPr sz="2000" dirty="0" err="1"/>
              <a:t>jinak</a:t>
            </a:r>
            <a:r>
              <a:rPr sz="2000" dirty="0"/>
              <a:t> </a:t>
            </a:r>
            <a:r>
              <a:rPr sz="2000" dirty="0" err="1"/>
              <a:t>poměrně</a:t>
            </a:r>
            <a:r>
              <a:rPr sz="2000" dirty="0"/>
              <a:t> </a:t>
            </a:r>
            <a:r>
              <a:rPr sz="2000" dirty="0" err="1"/>
              <a:t>kvalitním</a:t>
            </a:r>
            <a:r>
              <a:rPr sz="2000" dirty="0"/>
              <a:t> </a:t>
            </a:r>
            <a:r>
              <a:rPr sz="2000" dirty="0" err="1"/>
              <a:t>kognitivním</a:t>
            </a:r>
            <a:r>
              <a:rPr sz="2000" dirty="0"/>
              <a:t> </a:t>
            </a:r>
            <a:r>
              <a:rPr sz="2000" dirty="0" err="1"/>
              <a:t>profilu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o</a:t>
            </a:r>
            <a:r>
              <a:rPr sz="2000" dirty="0" err="1" smtClean="0"/>
              <a:t>becná</a:t>
            </a:r>
            <a:r>
              <a:rPr sz="2000" dirty="0" smtClean="0"/>
              <a:t> </a:t>
            </a:r>
            <a:r>
              <a:rPr sz="2000" dirty="0" err="1"/>
              <a:t>zkušenost</a:t>
            </a:r>
            <a:r>
              <a:rPr sz="2000" dirty="0"/>
              <a:t> - </a:t>
            </a:r>
            <a:r>
              <a:rPr sz="2000" dirty="0" err="1"/>
              <a:t>pacienti</a:t>
            </a:r>
            <a:r>
              <a:rPr sz="2000" dirty="0"/>
              <a:t> s EPI </a:t>
            </a:r>
            <a:r>
              <a:rPr sz="2000" dirty="0" err="1" smtClean="0"/>
              <a:t>hodnot</a:t>
            </a:r>
            <a:r>
              <a:rPr lang="cs-CZ" sz="2000" dirty="0" smtClean="0"/>
              <a:t>í a</a:t>
            </a:r>
            <a:r>
              <a:rPr sz="2000" dirty="0" smtClean="0"/>
              <a:t> </a:t>
            </a:r>
            <a:r>
              <a:rPr sz="2000" dirty="0" err="1"/>
              <a:t>vnímají</a:t>
            </a:r>
            <a:r>
              <a:rPr sz="2000" dirty="0"/>
              <a:t> </a:t>
            </a:r>
            <a:r>
              <a:rPr sz="2000" dirty="0" err="1"/>
              <a:t>své</a:t>
            </a:r>
            <a:r>
              <a:rPr sz="2000" dirty="0"/>
              <a:t> KD </a:t>
            </a:r>
            <a:r>
              <a:rPr sz="2000" dirty="0" err="1"/>
              <a:t>jako</a:t>
            </a:r>
            <a:r>
              <a:rPr sz="2000" dirty="0"/>
              <a:t> </a:t>
            </a:r>
            <a:r>
              <a:rPr sz="2000" dirty="0" err="1"/>
              <a:t>výraznější</a:t>
            </a:r>
            <a:r>
              <a:rPr sz="2000" dirty="0"/>
              <a:t> a </a:t>
            </a:r>
            <a:r>
              <a:rPr sz="2000" dirty="0" err="1"/>
              <a:t>závažnější</a:t>
            </a:r>
            <a:r>
              <a:rPr sz="2000" dirty="0"/>
              <a:t>, </a:t>
            </a:r>
            <a:r>
              <a:rPr sz="2000" dirty="0" err="1"/>
              <a:t>než</a:t>
            </a:r>
            <a:r>
              <a:rPr sz="2000" dirty="0"/>
              <a:t> se </a:t>
            </a:r>
            <a:r>
              <a:rPr sz="2000" dirty="0" err="1"/>
              <a:t>objektivně</a:t>
            </a:r>
            <a:r>
              <a:rPr sz="2000" dirty="0"/>
              <a:t> </a:t>
            </a:r>
            <a:r>
              <a:rPr sz="2000" dirty="0" err="1"/>
              <a:t>prokáže</a:t>
            </a:r>
            <a:r>
              <a:rPr sz="2000" dirty="0"/>
              <a:t> NPS </a:t>
            </a:r>
            <a:r>
              <a:rPr sz="2000" dirty="0" err="1"/>
              <a:t>vyšetřením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v</a:t>
            </a:r>
            <a:r>
              <a:rPr sz="2000" dirty="0" smtClean="0"/>
              <a:t>e </a:t>
            </a:r>
            <a:r>
              <a:rPr sz="2000" dirty="0" err="1"/>
              <a:t>fázi</a:t>
            </a:r>
            <a:r>
              <a:rPr sz="2000" dirty="0"/>
              <a:t> </a:t>
            </a:r>
            <a:r>
              <a:rPr sz="2000" dirty="0" err="1"/>
              <a:t>dekompenzace</a:t>
            </a:r>
            <a:r>
              <a:rPr sz="2000" dirty="0"/>
              <a:t> </a:t>
            </a:r>
            <a:r>
              <a:rPr sz="2000" dirty="0" err="1"/>
              <a:t>onemocnění</a:t>
            </a:r>
            <a:r>
              <a:rPr sz="2000" dirty="0"/>
              <a:t> - </a:t>
            </a:r>
            <a:r>
              <a:rPr sz="2000" dirty="0" err="1"/>
              <a:t>kognitivní</a:t>
            </a:r>
            <a:r>
              <a:rPr sz="2000" dirty="0"/>
              <a:t> </a:t>
            </a:r>
            <a:r>
              <a:rPr sz="2000" dirty="0" err="1"/>
              <a:t>výkony</a:t>
            </a:r>
            <a:r>
              <a:rPr sz="2000" dirty="0"/>
              <a:t> </a:t>
            </a:r>
            <a:r>
              <a:rPr sz="2000" dirty="0" err="1"/>
              <a:t>budou</a:t>
            </a:r>
            <a:r>
              <a:rPr sz="2000" dirty="0"/>
              <a:t> </a:t>
            </a:r>
            <a:r>
              <a:rPr sz="2000" dirty="0" err="1"/>
              <a:t>více</a:t>
            </a:r>
            <a:r>
              <a:rPr sz="2000" dirty="0"/>
              <a:t> </a:t>
            </a:r>
            <a:r>
              <a:rPr sz="2000" dirty="0" err="1"/>
              <a:t>alterované</a:t>
            </a:r>
            <a:r>
              <a:rPr sz="2000" dirty="0"/>
              <a:t>; </a:t>
            </a:r>
            <a:r>
              <a:rPr sz="2000" dirty="0" err="1"/>
              <a:t>nutnost</a:t>
            </a:r>
            <a:r>
              <a:rPr sz="2000" dirty="0"/>
              <a:t> </a:t>
            </a:r>
            <a:r>
              <a:rPr sz="2000" dirty="0" err="1"/>
              <a:t>zvážit</a:t>
            </a:r>
            <a:r>
              <a:rPr sz="2000" dirty="0"/>
              <a:t>, </a:t>
            </a:r>
            <a:r>
              <a:rPr sz="2000" dirty="0" err="1"/>
              <a:t>zda</a:t>
            </a:r>
            <a:r>
              <a:rPr sz="2000" dirty="0"/>
              <a:t> </a:t>
            </a:r>
            <a:r>
              <a:rPr sz="2000" dirty="0" err="1"/>
              <a:t>pokračovat</a:t>
            </a:r>
            <a:r>
              <a:rPr sz="2000" dirty="0"/>
              <a:t> </a:t>
            </a:r>
            <a:r>
              <a:rPr sz="2000" dirty="0" err="1"/>
              <a:t>ve</a:t>
            </a:r>
            <a:r>
              <a:rPr sz="2000" dirty="0"/>
              <a:t> </a:t>
            </a:r>
            <a:r>
              <a:rPr sz="2000" dirty="0" err="1"/>
              <a:t>vyšetření</a:t>
            </a:r>
            <a:r>
              <a:rPr sz="2000" dirty="0" smtClean="0"/>
              <a:t>,</a:t>
            </a:r>
            <a:r>
              <a:rPr lang="cs-CZ" sz="2000" dirty="0" smtClean="0"/>
              <a:t> </a:t>
            </a:r>
            <a:r>
              <a:rPr sz="2000" dirty="0" err="1" smtClean="0"/>
              <a:t>pokud</a:t>
            </a:r>
            <a:r>
              <a:rPr sz="2000" dirty="0" smtClean="0"/>
              <a:t> </a:t>
            </a:r>
            <a:r>
              <a:rPr sz="2000" dirty="0"/>
              <a:t>v </a:t>
            </a:r>
            <a:r>
              <a:rPr sz="2000" dirty="0" err="1"/>
              <a:t>jeho</a:t>
            </a:r>
            <a:r>
              <a:rPr sz="2000" dirty="0"/>
              <a:t> </a:t>
            </a:r>
            <a:r>
              <a:rPr sz="2000" dirty="0" err="1"/>
              <a:t>průběhu</a:t>
            </a:r>
            <a:r>
              <a:rPr sz="2000" dirty="0"/>
              <a:t> </a:t>
            </a:r>
            <a:r>
              <a:rPr sz="2000" dirty="0" err="1"/>
              <a:t>vznikne</a:t>
            </a:r>
            <a:r>
              <a:rPr sz="2000" dirty="0"/>
              <a:t> </a:t>
            </a:r>
            <a:r>
              <a:rPr sz="2000" dirty="0" err="1"/>
              <a:t>záchvat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smtClean="0"/>
              <a:t>a</a:t>
            </a:r>
            <a:r>
              <a:rPr sz="2000" dirty="0" err="1" smtClean="0"/>
              <a:t>bsence</a:t>
            </a:r>
            <a:r>
              <a:rPr sz="2000" dirty="0" smtClean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některé</a:t>
            </a:r>
            <a:r>
              <a:rPr sz="2000" dirty="0"/>
              <a:t> </a:t>
            </a:r>
            <a:r>
              <a:rPr sz="2000" dirty="0" err="1"/>
              <a:t>typy</a:t>
            </a:r>
            <a:r>
              <a:rPr sz="2000" dirty="0"/>
              <a:t> </a:t>
            </a:r>
            <a:r>
              <a:rPr sz="2000" dirty="0" err="1"/>
              <a:t>parciálních</a:t>
            </a:r>
            <a:r>
              <a:rPr sz="2000" dirty="0"/>
              <a:t> </a:t>
            </a:r>
            <a:r>
              <a:rPr sz="2000" dirty="0" err="1"/>
              <a:t>záchvatů</a:t>
            </a:r>
            <a:r>
              <a:rPr sz="2000" dirty="0"/>
              <a:t> </a:t>
            </a:r>
            <a:r>
              <a:rPr sz="2000" dirty="0" err="1"/>
              <a:t>nejsou</a:t>
            </a:r>
            <a:r>
              <a:rPr sz="2000" dirty="0"/>
              <a:t> </a:t>
            </a:r>
            <a:r>
              <a:rPr sz="2000" dirty="0" err="1"/>
              <a:t>obvykle</a:t>
            </a:r>
            <a:r>
              <a:rPr sz="2000" dirty="0"/>
              <a:t> </a:t>
            </a:r>
            <a:r>
              <a:rPr sz="2000" dirty="0" err="1"/>
              <a:t>překážkou</a:t>
            </a:r>
            <a:r>
              <a:rPr sz="2000" dirty="0"/>
              <a:t> k </a:t>
            </a:r>
            <a:r>
              <a:rPr sz="2000" dirty="0" err="1"/>
              <a:t>dokončení</a:t>
            </a:r>
            <a:r>
              <a:rPr sz="2000" dirty="0"/>
              <a:t> </a:t>
            </a:r>
            <a:r>
              <a:rPr sz="2000" dirty="0" err="1"/>
              <a:t>vyšetření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smtClean="0"/>
              <a:t>p</a:t>
            </a:r>
            <a:r>
              <a:rPr sz="2000" dirty="0" smtClean="0"/>
              <a:t>o </a:t>
            </a:r>
            <a:r>
              <a:rPr sz="2000" dirty="0" err="1"/>
              <a:t>generalizovaných</a:t>
            </a:r>
            <a:r>
              <a:rPr sz="2000" dirty="0"/>
              <a:t> </a:t>
            </a:r>
            <a:r>
              <a:rPr sz="2000" dirty="0" err="1"/>
              <a:t>záchvatech</a:t>
            </a:r>
            <a:r>
              <a:rPr sz="2000" dirty="0"/>
              <a:t> </a:t>
            </a:r>
            <a:r>
              <a:rPr sz="2000" dirty="0" err="1"/>
              <a:t>mohou</a:t>
            </a:r>
            <a:r>
              <a:rPr sz="2000" dirty="0"/>
              <a:t> </a:t>
            </a:r>
            <a:r>
              <a:rPr sz="2000" dirty="0" err="1"/>
              <a:t>být</a:t>
            </a:r>
            <a:r>
              <a:rPr sz="2000" dirty="0"/>
              <a:t> </a:t>
            </a:r>
            <a:r>
              <a:rPr sz="2000" dirty="0" err="1"/>
              <a:t>pacienti</a:t>
            </a:r>
            <a:r>
              <a:rPr sz="2000" dirty="0"/>
              <a:t> </a:t>
            </a:r>
            <a:r>
              <a:rPr sz="2000" dirty="0" err="1"/>
              <a:t>unavení</a:t>
            </a:r>
            <a:r>
              <a:rPr sz="2000" dirty="0"/>
              <a:t>, </a:t>
            </a:r>
            <a:r>
              <a:rPr sz="2000" dirty="0" err="1"/>
              <a:t>spaví</a:t>
            </a:r>
            <a:r>
              <a:rPr sz="2000" dirty="0"/>
              <a:t>, </a:t>
            </a:r>
            <a:r>
              <a:rPr sz="2000" dirty="0" err="1"/>
              <a:t>dezorientovaní</a:t>
            </a:r>
            <a:r>
              <a:rPr sz="2000" dirty="0"/>
              <a:t> - </a:t>
            </a:r>
            <a:r>
              <a:rPr sz="2000" dirty="0" err="1"/>
              <a:t>nejsou</a:t>
            </a:r>
            <a:r>
              <a:rPr sz="2000" dirty="0"/>
              <a:t> </a:t>
            </a:r>
            <a:r>
              <a:rPr sz="2000" dirty="0" err="1"/>
              <a:t>schopni</a:t>
            </a:r>
            <a:r>
              <a:rPr sz="2000" dirty="0"/>
              <a:t> </a:t>
            </a:r>
            <a:r>
              <a:rPr sz="2000" dirty="0" err="1"/>
              <a:t>další</a:t>
            </a:r>
            <a:r>
              <a:rPr sz="2000" dirty="0"/>
              <a:t> </a:t>
            </a:r>
            <a:r>
              <a:rPr sz="2000" dirty="0" err="1"/>
              <a:t>spolupráce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a</a:t>
            </a:r>
            <a:r>
              <a:rPr sz="2000" dirty="0" err="1" smtClean="0"/>
              <a:t>ntiepiletická</a:t>
            </a:r>
            <a:r>
              <a:rPr sz="2000" dirty="0" smtClean="0"/>
              <a:t> </a:t>
            </a:r>
            <a:r>
              <a:rPr sz="2000" dirty="0" err="1"/>
              <a:t>léčba</a:t>
            </a:r>
            <a:r>
              <a:rPr sz="2000" dirty="0"/>
              <a:t> - </a:t>
            </a:r>
            <a:r>
              <a:rPr sz="2000" dirty="0" err="1"/>
              <a:t>není</a:t>
            </a:r>
            <a:r>
              <a:rPr sz="2000" dirty="0"/>
              <a:t> </a:t>
            </a:r>
            <a:r>
              <a:rPr sz="2000" dirty="0" err="1"/>
              <a:t>vhodné</a:t>
            </a:r>
            <a:r>
              <a:rPr sz="2000" dirty="0"/>
              <a:t> </a:t>
            </a:r>
            <a:r>
              <a:rPr sz="2000" dirty="0" err="1"/>
              <a:t>administrovat</a:t>
            </a:r>
            <a:r>
              <a:rPr sz="2000" dirty="0"/>
              <a:t> </a:t>
            </a:r>
            <a:r>
              <a:rPr sz="2000" dirty="0" err="1"/>
              <a:t>vyšetření</a:t>
            </a:r>
            <a:r>
              <a:rPr sz="2000" dirty="0"/>
              <a:t>, </a:t>
            </a:r>
            <a:r>
              <a:rPr sz="2000" dirty="0" err="1" smtClean="0"/>
              <a:t>kdy</a:t>
            </a:r>
            <a:r>
              <a:rPr lang="cs-CZ" sz="2000" dirty="0" smtClean="0"/>
              <a:t>ž </a:t>
            </a:r>
            <a:r>
              <a:rPr sz="2000" dirty="0" err="1" smtClean="0"/>
              <a:t>má</a:t>
            </a:r>
            <a:r>
              <a:rPr sz="2000" dirty="0" smtClean="0"/>
              <a:t> </a:t>
            </a:r>
            <a:r>
              <a:rPr sz="2000" dirty="0" err="1"/>
              <a:t>pacient</a:t>
            </a:r>
            <a:r>
              <a:rPr sz="2000" dirty="0"/>
              <a:t> </a:t>
            </a:r>
            <a:r>
              <a:rPr sz="2000" dirty="0" err="1"/>
              <a:t>sníženou</a:t>
            </a:r>
            <a:r>
              <a:rPr sz="2000" dirty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vysazenou</a:t>
            </a:r>
            <a:r>
              <a:rPr sz="2000" dirty="0"/>
              <a:t> </a:t>
            </a:r>
            <a:r>
              <a:rPr sz="2000" dirty="0" err="1"/>
              <a:t>medikaci</a:t>
            </a:r>
            <a:r>
              <a:rPr sz="2000" dirty="0"/>
              <a:t> (z </a:t>
            </a:r>
            <a:r>
              <a:rPr sz="2000" dirty="0" err="1"/>
              <a:t>důvodu</a:t>
            </a:r>
            <a:r>
              <a:rPr sz="2000" dirty="0"/>
              <a:t> video EEG </a:t>
            </a:r>
            <a:r>
              <a:rPr sz="2000" dirty="0" err="1"/>
              <a:t>monitorace</a:t>
            </a:r>
            <a:r>
              <a:rPr sz="2000" dirty="0"/>
              <a:t>, </a:t>
            </a:r>
            <a:r>
              <a:rPr sz="2000" dirty="0" err="1"/>
              <a:t>potažmo</a:t>
            </a:r>
            <a:r>
              <a:rPr sz="2000" dirty="0"/>
              <a:t> </a:t>
            </a:r>
            <a:r>
              <a:rPr sz="2000" dirty="0" err="1"/>
              <a:t>ve</a:t>
            </a:r>
            <a:r>
              <a:rPr sz="2000" dirty="0"/>
              <a:t> </a:t>
            </a:r>
            <a:r>
              <a:rPr sz="2000" dirty="0" err="1"/>
              <a:t>spojení</a:t>
            </a:r>
            <a:r>
              <a:rPr sz="2000" dirty="0"/>
              <a:t> se </a:t>
            </a:r>
            <a:r>
              <a:rPr sz="2000" dirty="0" err="1"/>
              <a:t>spánkovou</a:t>
            </a:r>
            <a:r>
              <a:rPr sz="2000" dirty="0"/>
              <a:t> </a:t>
            </a:r>
            <a:r>
              <a:rPr sz="2000" dirty="0" err="1"/>
              <a:t>deprivací</a:t>
            </a:r>
            <a:r>
              <a:rPr sz="2000" dirty="0"/>
              <a:t>), </a:t>
            </a:r>
            <a:r>
              <a:rPr sz="2000" dirty="0" err="1"/>
              <a:t>nebo</a:t>
            </a:r>
            <a:r>
              <a:rPr sz="2000" dirty="0"/>
              <a:t> v </a:t>
            </a:r>
            <a:r>
              <a:rPr sz="2000" dirty="0" err="1"/>
              <a:t>době</a:t>
            </a:r>
            <a:r>
              <a:rPr sz="2000" dirty="0"/>
              <a:t> </a:t>
            </a:r>
            <a:r>
              <a:rPr sz="2000" dirty="0" err="1"/>
              <a:t>nasazování</a:t>
            </a:r>
            <a:r>
              <a:rPr sz="2000" dirty="0"/>
              <a:t> </a:t>
            </a:r>
            <a:r>
              <a:rPr sz="2000" dirty="0" err="1"/>
              <a:t>nové</a:t>
            </a:r>
            <a:r>
              <a:rPr sz="2000" dirty="0"/>
              <a:t> </a:t>
            </a:r>
            <a:r>
              <a:rPr sz="2000" dirty="0" err="1"/>
              <a:t>medikace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a</a:t>
            </a:r>
            <a:r>
              <a:rPr sz="2000" dirty="0" err="1" smtClean="0"/>
              <a:t>ntiepiletická</a:t>
            </a:r>
            <a:r>
              <a:rPr sz="2000" dirty="0" smtClean="0"/>
              <a:t> </a:t>
            </a:r>
            <a:r>
              <a:rPr sz="2000" dirty="0" err="1"/>
              <a:t>léčba</a:t>
            </a:r>
            <a:r>
              <a:rPr sz="2000" dirty="0"/>
              <a:t> </a:t>
            </a:r>
            <a:r>
              <a:rPr sz="2000" dirty="0" err="1"/>
              <a:t>má</a:t>
            </a:r>
            <a:r>
              <a:rPr sz="2000" dirty="0"/>
              <a:t> </a:t>
            </a:r>
            <a:r>
              <a:rPr sz="2000" dirty="0" err="1"/>
              <a:t>dopad</a:t>
            </a:r>
            <a:r>
              <a:rPr sz="2000" dirty="0"/>
              <a:t> 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kognitivní</a:t>
            </a:r>
            <a:r>
              <a:rPr sz="2000" dirty="0"/>
              <a:t> </a:t>
            </a:r>
            <a:r>
              <a:rPr sz="2000" dirty="0" err="1"/>
              <a:t>procesy</a:t>
            </a:r>
            <a:r>
              <a:rPr sz="2000" dirty="0"/>
              <a:t> - </a:t>
            </a:r>
            <a:r>
              <a:rPr sz="2000" dirty="0" err="1"/>
              <a:t>např</a:t>
            </a:r>
            <a:r>
              <a:rPr sz="2000" dirty="0"/>
              <a:t>. </a:t>
            </a:r>
            <a:r>
              <a:rPr sz="2000" dirty="0" err="1"/>
              <a:t>fenobarbital</a:t>
            </a:r>
            <a:r>
              <a:rPr sz="2000" dirty="0"/>
              <a:t>, </a:t>
            </a:r>
            <a:r>
              <a:rPr sz="2000" dirty="0" err="1"/>
              <a:t>primidon</a:t>
            </a:r>
            <a:r>
              <a:rPr sz="2000" dirty="0"/>
              <a:t>, </a:t>
            </a:r>
            <a:r>
              <a:rPr sz="2000" dirty="0" err="1"/>
              <a:t>benzodiazepiny</a:t>
            </a:r>
            <a:r>
              <a:rPr sz="2000" dirty="0"/>
              <a:t>, </a:t>
            </a:r>
            <a:r>
              <a:rPr sz="2000" dirty="0" err="1"/>
              <a:t>fenytoin</a:t>
            </a:r>
            <a:r>
              <a:rPr sz="2000" dirty="0"/>
              <a:t>, </a:t>
            </a:r>
            <a:r>
              <a:rPr sz="2000" dirty="0" err="1"/>
              <a:t>karbamazepin</a:t>
            </a:r>
            <a:r>
              <a:rPr sz="2000" dirty="0"/>
              <a:t> - </a:t>
            </a:r>
            <a:r>
              <a:rPr sz="2000" dirty="0" err="1"/>
              <a:t>útlum</a:t>
            </a:r>
            <a:r>
              <a:rPr sz="2000" dirty="0" smtClean="0"/>
              <a:t>,</a:t>
            </a:r>
            <a:r>
              <a:rPr lang="cs-CZ" sz="2000" dirty="0" smtClean="0"/>
              <a:t> </a:t>
            </a:r>
            <a:r>
              <a:rPr sz="2000" dirty="0" err="1" smtClean="0"/>
              <a:t>kognitivní</a:t>
            </a:r>
            <a:r>
              <a:rPr sz="2000" dirty="0" smtClean="0"/>
              <a:t> </a:t>
            </a:r>
            <a:r>
              <a:rPr sz="2000" dirty="0" err="1"/>
              <a:t>zpomalení</a:t>
            </a:r>
            <a:r>
              <a:rPr sz="2000" dirty="0"/>
              <a:t>, </a:t>
            </a:r>
            <a:r>
              <a:rPr sz="2000" dirty="0" err="1"/>
              <a:t>poruchy</a:t>
            </a:r>
            <a:r>
              <a:rPr sz="2000" dirty="0"/>
              <a:t> </a:t>
            </a:r>
            <a:r>
              <a:rPr sz="2000" dirty="0" err="1"/>
              <a:t>pozornosti</a:t>
            </a:r>
            <a:r>
              <a:rPr sz="2000" dirty="0"/>
              <a:t> a </a:t>
            </a:r>
            <a:r>
              <a:rPr sz="2000" dirty="0" err="1"/>
              <a:t>učení</a:t>
            </a:r>
            <a:r>
              <a:rPr sz="2000" dirty="0"/>
              <a:t> se</a:t>
            </a:r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r</a:t>
            </a:r>
            <a:r>
              <a:rPr sz="2000" dirty="0" err="1" smtClean="0"/>
              <a:t>izikovým</a:t>
            </a:r>
            <a:r>
              <a:rPr sz="2000" dirty="0" smtClean="0"/>
              <a:t> </a:t>
            </a:r>
            <a:r>
              <a:rPr sz="2000" dirty="0" err="1"/>
              <a:t>faktorem</a:t>
            </a:r>
            <a:r>
              <a:rPr sz="2000" dirty="0"/>
              <a:t> je </a:t>
            </a:r>
            <a:r>
              <a:rPr sz="2000" dirty="0" err="1"/>
              <a:t>rychlá</a:t>
            </a:r>
            <a:r>
              <a:rPr sz="2000" dirty="0"/>
              <a:t> </a:t>
            </a:r>
            <a:r>
              <a:rPr sz="2000" dirty="0" err="1"/>
              <a:t>titrace</a:t>
            </a:r>
            <a:r>
              <a:rPr sz="2000" dirty="0"/>
              <a:t> </a:t>
            </a:r>
            <a:r>
              <a:rPr sz="2000" dirty="0" err="1"/>
              <a:t>léku</a:t>
            </a:r>
            <a:r>
              <a:rPr sz="2000" dirty="0"/>
              <a:t>, </a:t>
            </a:r>
            <a:r>
              <a:rPr sz="2000" dirty="0" err="1"/>
              <a:t>vyšší</a:t>
            </a:r>
            <a:r>
              <a:rPr sz="2000" dirty="0"/>
              <a:t> </a:t>
            </a:r>
            <a:r>
              <a:rPr sz="2000" dirty="0" err="1"/>
              <a:t>hladiny</a:t>
            </a:r>
            <a:r>
              <a:rPr sz="2000" dirty="0"/>
              <a:t> </a:t>
            </a:r>
            <a:r>
              <a:rPr sz="2000" dirty="0" err="1"/>
              <a:t>léku</a:t>
            </a:r>
            <a:r>
              <a:rPr sz="2000" dirty="0"/>
              <a:t> v </a:t>
            </a:r>
            <a:r>
              <a:rPr sz="2000" dirty="0" err="1"/>
              <a:t>krvi</a:t>
            </a:r>
            <a:r>
              <a:rPr sz="2000" dirty="0"/>
              <a:t>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polyterapie</a:t>
            </a:r>
            <a:endParaRPr sz="2000" dirty="0"/>
          </a:p>
          <a:p>
            <a:pPr marL="226695" indent="-226695" defTabSz="297941">
              <a:spcBef>
                <a:spcPts val="2100"/>
              </a:spcBef>
              <a:defRPr sz="1632"/>
            </a:pPr>
            <a:r>
              <a:rPr lang="cs-CZ" sz="2000" dirty="0" err="1" smtClean="0"/>
              <a:t>n</a:t>
            </a:r>
            <a:r>
              <a:rPr sz="2000" dirty="0" err="1" smtClean="0"/>
              <a:t>ěkteré</a:t>
            </a:r>
            <a:r>
              <a:rPr sz="2000" dirty="0" smtClean="0"/>
              <a:t> </a:t>
            </a:r>
            <a:r>
              <a:rPr sz="2000" dirty="0" err="1" smtClean="0"/>
              <a:t>antiepiletick</a:t>
            </a:r>
            <a:r>
              <a:rPr lang="cs-CZ" sz="2000" dirty="0" smtClean="0"/>
              <a:t>é </a:t>
            </a:r>
            <a:r>
              <a:rPr sz="2000" dirty="0" err="1" smtClean="0"/>
              <a:t>léky</a:t>
            </a:r>
            <a:r>
              <a:rPr sz="2000" dirty="0" smtClean="0"/>
              <a:t> </a:t>
            </a:r>
            <a:r>
              <a:rPr sz="2000" dirty="0" err="1"/>
              <a:t>stabilizují</a:t>
            </a:r>
            <a:r>
              <a:rPr sz="2000" dirty="0"/>
              <a:t> </a:t>
            </a:r>
            <a:r>
              <a:rPr sz="2000" dirty="0" err="1"/>
              <a:t>náladu</a:t>
            </a:r>
            <a:r>
              <a:rPr sz="2000" dirty="0"/>
              <a:t> (</a:t>
            </a:r>
            <a:r>
              <a:rPr sz="2000" dirty="0" err="1"/>
              <a:t>karbamazepin</a:t>
            </a:r>
            <a:r>
              <a:rPr sz="2000" dirty="0"/>
              <a:t>, </a:t>
            </a:r>
            <a:r>
              <a:rPr sz="2000" dirty="0" err="1"/>
              <a:t>valproát</a:t>
            </a:r>
            <a:r>
              <a:rPr sz="2000" dirty="0"/>
              <a:t>, </a:t>
            </a:r>
            <a:r>
              <a:rPr sz="2000" dirty="0" err="1"/>
              <a:t>lamotrigin</a:t>
            </a:r>
            <a:r>
              <a:rPr sz="2000" dirty="0"/>
              <a:t>) </a:t>
            </a:r>
            <a:r>
              <a:rPr sz="2000" dirty="0" err="1"/>
              <a:t>nebo</a:t>
            </a:r>
            <a:r>
              <a:rPr sz="2000" dirty="0"/>
              <a:t> </a:t>
            </a:r>
            <a:r>
              <a:rPr sz="2000" dirty="0" err="1"/>
              <a:t>mají</a:t>
            </a:r>
            <a:r>
              <a:rPr sz="2000" dirty="0"/>
              <a:t> </a:t>
            </a:r>
            <a:r>
              <a:rPr sz="2000" dirty="0" err="1"/>
              <a:t>anxiolytický</a:t>
            </a:r>
            <a:r>
              <a:rPr sz="2000" dirty="0"/>
              <a:t> </a:t>
            </a:r>
            <a:r>
              <a:rPr sz="2000" dirty="0" err="1"/>
              <a:t>efekt</a:t>
            </a:r>
            <a:r>
              <a:rPr sz="2000" dirty="0"/>
              <a:t> (gabapentin, </a:t>
            </a:r>
            <a:r>
              <a:rPr sz="2000" dirty="0" err="1"/>
              <a:t>pregabalin</a:t>
            </a:r>
            <a:r>
              <a:rPr sz="2000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342</TotalTime>
  <Words>3560</Words>
  <Application>Microsoft Office PowerPoint</Application>
  <PresentationFormat>Vlastní</PresentationFormat>
  <Paragraphs>175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Kondenzační stopa</vt:lpstr>
      <vt:lpstr>Epilepsie</vt:lpstr>
      <vt:lpstr>Základní medicínské informace</vt:lpstr>
      <vt:lpstr>Prezentace aplikace PowerPoint</vt:lpstr>
      <vt:lpstr>Prezentace aplikace PowerPoint</vt:lpstr>
      <vt:lpstr>Prezentace aplikace PowerPoint</vt:lpstr>
      <vt:lpstr>Léčba EPI</vt:lpstr>
      <vt:lpstr>NPS vyšetření</vt:lpstr>
      <vt:lpstr>Specifika práce pacientů s EPI </vt:lpstr>
      <vt:lpstr>Prezentace aplikace PowerPoint</vt:lpstr>
      <vt:lpstr>NPS vyšetření</vt:lpstr>
      <vt:lpstr>Prezentace aplikace PowerPoint</vt:lpstr>
      <vt:lpstr>Epilepsie temporálního laloku - TLE (temporal lobe epilepsy)</vt:lpstr>
      <vt:lpstr>Prezentace aplikace PowerPoint</vt:lpstr>
      <vt:lpstr>TLE- NPS testy</vt:lpstr>
      <vt:lpstr>Epilepsie frontálního laloku  - FLE (frontal lobe epilepsy)</vt:lpstr>
      <vt:lpstr>FLE - NPS vyšetření</vt:lpstr>
      <vt:lpstr>Epilepsie parietálního laloku - PLE (parietal lobe epilepsy)</vt:lpstr>
      <vt:lpstr>Prezentace aplikace PowerPoint</vt:lpstr>
      <vt:lpstr>NPS vyšetření</vt:lpstr>
      <vt:lpstr>Epilepsie okcipitálního laloku - OLE</vt:lpstr>
      <vt:lpstr>Epileptochirurgie - NPS aspekty</vt:lpstr>
      <vt:lpstr>Wada test</vt:lpstr>
      <vt:lpstr>Prezentace aplikace PowerPoint</vt:lpstr>
      <vt:lpstr>Prezentace aplikace PowerPoint</vt:lpstr>
      <vt:lpstr>Prezentace aplikace PowerPoint</vt:lpstr>
      <vt:lpstr>Psychiatrická problematika a EPI</vt:lpstr>
      <vt:lpstr>Prezentace aplikace PowerPoint</vt:lpstr>
      <vt:lpstr>Sociální problematika u EPI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Cévní mozkové příhody Epilepsie</dc:title>
  <cp:lastModifiedBy>user</cp:lastModifiedBy>
  <cp:revision>46</cp:revision>
  <dcterms:modified xsi:type="dcterms:W3CDTF">2018-10-15T09:11:12Z</dcterms:modified>
</cp:coreProperties>
</file>