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302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3" r:id="rId43"/>
    <p:sldId id="298" r:id="rId44"/>
    <p:sldId id="297" r:id="rId45"/>
    <p:sldId id="299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Neurodegenerativní</a:t>
            </a:r>
            <a:r>
              <a:rPr lang="cs-CZ" dirty="0" smtClean="0"/>
              <a:t> onemocnění - demence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430" y="756135"/>
            <a:ext cx="10352903" cy="1293028"/>
          </a:xfrm>
        </p:spPr>
        <p:txBody>
          <a:bodyPr/>
          <a:lstStyle/>
          <a:p>
            <a:r>
              <a:rPr lang="cs-CZ" dirty="0" smtClean="0"/>
              <a:t>Onemocnění s opakováním tripletů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rototypem -  </a:t>
            </a:r>
            <a:r>
              <a:rPr lang="cs-CZ" b="1" dirty="0" err="1" smtClean="0"/>
              <a:t>Huntingtonova</a:t>
            </a:r>
            <a:r>
              <a:rPr lang="cs-CZ" b="1" dirty="0" smtClean="0"/>
              <a:t> nemoc </a:t>
            </a:r>
            <a:r>
              <a:rPr lang="cs-CZ" dirty="0" smtClean="0"/>
              <a:t>– mutace genu, který kóduje protein </a:t>
            </a:r>
            <a:r>
              <a:rPr lang="cs-CZ" dirty="0" err="1" smtClean="0"/>
              <a:t>huntingtin</a:t>
            </a:r>
            <a:r>
              <a:rPr lang="cs-CZ" dirty="0" smtClean="0"/>
              <a:t>, na 4. chromozómu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čím je počet repetic vyšší, tím dříve choroba nastupuje a tím těžší má průběh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m</a:t>
            </a:r>
            <a:r>
              <a:rPr lang="cs-CZ" dirty="0" smtClean="0"/>
              <a:t>akroskopické změny v mozku odpovídají v 80% případů atrofii čelního laloku             s často přidruženým postižením i bílé hmoty, v 95% případů je patrná atrofie  </a:t>
            </a:r>
            <a:r>
              <a:rPr lang="cs-CZ" dirty="0" err="1" smtClean="0"/>
              <a:t>striata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ejpostiženější oblastí je ocas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 smtClean="0"/>
              <a:t>caudati</a:t>
            </a:r>
            <a:r>
              <a:rPr lang="cs-CZ" dirty="0" smtClean="0"/>
              <a:t> a kaudální část </a:t>
            </a:r>
            <a:r>
              <a:rPr lang="cs-CZ" dirty="0" err="1" smtClean="0"/>
              <a:t>putamen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ři vyšších stupních postižení atrofují </a:t>
            </a:r>
            <a:r>
              <a:rPr lang="cs-CZ" dirty="0" err="1" smtClean="0"/>
              <a:t>palidum</a:t>
            </a:r>
            <a:r>
              <a:rPr lang="cs-CZ" dirty="0" smtClean="0"/>
              <a:t>, čelní kůra, talamus,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s</a:t>
            </a:r>
            <a:r>
              <a:rPr lang="cs-CZ" dirty="0" err="1" smtClean="0"/>
              <a:t>ubthalamicus</a:t>
            </a:r>
            <a:r>
              <a:rPr lang="cs-CZ" dirty="0" smtClean="0"/>
              <a:t> a mozeček</a:t>
            </a:r>
          </a:p>
        </p:txBody>
      </p:sp>
    </p:spTree>
    <p:extLst>
      <p:ext uri="{BB962C8B-B14F-4D97-AF65-F5344CB8AC3E}">
        <p14:creationId xmlns:p14="http://schemas.microsoft.com/office/powerpoint/2010/main" val="18967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01550" y="764373"/>
            <a:ext cx="8610600" cy="1293028"/>
          </a:xfrm>
        </p:spPr>
        <p:txBody>
          <a:bodyPr/>
          <a:lstStyle/>
          <a:p>
            <a:r>
              <a:rPr lang="cs-CZ" dirty="0" smtClean="0"/>
              <a:t>Paměť u </a:t>
            </a:r>
            <a:r>
              <a:rPr lang="cs-CZ" dirty="0" err="1" smtClean="0"/>
              <a:t>parkinsonovy</a:t>
            </a:r>
            <a:r>
              <a:rPr lang="cs-CZ" dirty="0" smtClean="0"/>
              <a:t> nemoci (PN)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PN vzniká jako důsledek degenerativního zániku neuronů v </a:t>
            </a:r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compacta</a:t>
            </a:r>
            <a:r>
              <a:rPr lang="cs-CZ" dirty="0" smtClean="0"/>
              <a:t> </a:t>
            </a:r>
            <a:r>
              <a:rPr lang="cs-CZ" dirty="0" err="1" smtClean="0"/>
              <a:t>substantiae</a:t>
            </a:r>
            <a:r>
              <a:rPr lang="cs-CZ" dirty="0" smtClean="0"/>
              <a:t> </a:t>
            </a:r>
            <a:r>
              <a:rPr lang="cs-CZ" dirty="0" err="1" smtClean="0"/>
              <a:t>nigrae</a:t>
            </a:r>
            <a:r>
              <a:rPr lang="cs-CZ" dirty="0" smtClean="0"/>
              <a:t> v mozkovém kmeni – to vede k nedostatku dopaminu              a jiných </a:t>
            </a:r>
            <a:r>
              <a:rPr lang="cs-CZ" dirty="0" err="1" smtClean="0"/>
              <a:t>neuromediátorů</a:t>
            </a:r>
            <a:r>
              <a:rPr lang="cs-CZ" dirty="0" smtClean="0"/>
              <a:t> v bazálních gangliích mozku (BG)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BG – systém, který interakcí s mozkovou kůrou zajišťuje řadu kognitivních, dále </a:t>
            </a:r>
            <a:r>
              <a:rPr lang="cs-CZ" dirty="0" err="1" smtClean="0"/>
              <a:t>skeletomotorických</a:t>
            </a:r>
            <a:r>
              <a:rPr lang="cs-CZ" dirty="0" smtClean="0"/>
              <a:t>, okulomotorických a emočních </a:t>
            </a:r>
            <a:r>
              <a:rPr lang="cs-CZ" dirty="0" err="1" smtClean="0"/>
              <a:t>fcí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ostižení paměti se považuje za nespecifický projev rozvoje KD u PN, který  se rozvíjí u většiny pacientů (až u 78% do 8 let od začátku nemoci) postupně do obrazu demence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ěkteré paměťové komponenty jsou postižené, jiné relativně zachovalé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7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3222" y="195962"/>
            <a:ext cx="8610600" cy="1293028"/>
          </a:xfrm>
        </p:spPr>
        <p:txBody>
          <a:bodyPr/>
          <a:lstStyle/>
          <a:p>
            <a:r>
              <a:rPr lang="cs-CZ" dirty="0" smtClean="0"/>
              <a:t>Krátkodobá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465" y="1276865"/>
            <a:ext cx="11450594" cy="532164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asivní a bezprostřední opakování sekvence čísel – krátkodobá sluchová paměť – většinou nenarušena, a to i u pacientů s pozdním začátkem PN, i chabou odpovědí na léčbu pomocí L-</a:t>
            </a:r>
            <a:r>
              <a:rPr lang="cs-CZ" dirty="0" err="1" smtClean="0"/>
              <a:t>dopy</a:t>
            </a:r>
            <a:r>
              <a:rPr lang="cs-CZ" dirty="0" smtClean="0"/>
              <a:t>, nebo syndromem demence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spořádání čísel a písmen z WMS-III – výkon klesne na úroveň pacientů s AN – deficit se zlepšuje po terapii L-</a:t>
            </a:r>
            <a:r>
              <a:rPr lang="cs-CZ" dirty="0" err="1" smtClean="0"/>
              <a:t>dopou</a:t>
            </a:r>
            <a:r>
              <a:rPr lang="cs-CZ" dirty="0" smtClean="0"/>
              <a:t> – </a:t>
            </a:r>
            <a:r>
              <a:rPr lang="cs-CZ" b="1" dirty="0" smtClean="0"/>
              <a:t>pracovní paměť je jednou z KF ovlivnitelných </a:t>
            </a:r>
            <a:r>
              <a:rPr lang="cs-CZ" b="1" dirty="0" err="1" smtClean="0"/>
              <a:t>dopaminergní</a:t>
            </a:r>
            <a:r>
              <a:rPr lang="cs-CZ" b="1" dirty="0" smtClean="0"/>
              <a:t> modulací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rostorová pracovní paměť – narušena, předpoklad, že se jedná o poruchu zrakově-prostorového náčrtníku v rámci systému pracovní paměti; jiná hypotéza ji vztahuje                    k poruše exekutivních </a:t>
            </a:r>
            <a:r>
              <a:rPr lang="cs-CZ" dirty="0" err="1" smtClean="0"/>
              <a:t>fcí</a:t>
            </a:r>
            <a:r>
              <a:rPr lang="cs-CZ" dirty="0" smtClean="0"/>
              <a:t>, tj. centrální exekutivy v pracovní paměti, přičemž </a:t>
            </a:r>
            <a:r>
              <a:rPr lang="cs-CZ" dirty="0" err="1" smtClean="0"/>
              <a:t>vizuo</a:t>
            </a:r>
            <a:r>
              <a:rPr lang="cs-CZ" dirty="0" smtClean="0"/>
              <a:t>-prostorový náčrtník nemusí být narušen</a:t>
            </a:r>
          </a:p>
          <a:p>
            <a:pPr lvl="1">
              <a:lnSpc>
                <a:spcPct val="110000"/>
              </a:lnSpc>
            </a:pPr>
            <a:r>
              <a:rPr lang="cs-CZ" b="1" dirty="0"/>
              <a:t>n</a:t>
            </a:r>
            <a:r>
              <a:rPr lang="cs-CZ" b="1" dirty="0" smtClean="0"/>
              <a:t>arušená centrální exekutiva </a:t>
            </a:r>
            <a:r>
              <a:rPr lang="cs-CZ" dirty="0" smtClean="0"/>
              <a:t>vysvětluje deficity v kapacitě pracovní paměti v řadě úloh – iniciace či udržení efektivní strategie</a:t>
            </a:r>
          </a:p>
          <a:p>
            <a:pPr>
              <a:lnSpc>
                <a:spcPct val="110000"/>
              </a:lnSpc>
            </a:pPr>
            <a:r>
              <a:rPr lang="cs-CZ" b="1" dirty="0"/>
              <a:t>d</a:t>
            </a:r>
            <a:r>
              <a:rPr lang="cs-CZ" b="1" dirty="0" smtClean="0"/>
              <a:t>eficit v pracovní paměti je prokazatelnou součástí KD, souvisí s exekutivními procesy               a jsou to pravděpodobně </a:t>
            </a:r>
            <a:r>
              <a:rPr lang="cs-CZ" b="1" dirty="0" err="1" smtClean="0"/>
              <a:t>striatofrontální</a:t>
            </a:r>
            <a:r>
              <a:rPr lang="cs-CZ" b="1" dirty="0" smtClean="0"/>
              <a:t> okruhy</a:t>
            </a:r>
            <a:r>
              <a:rPr lang="cs-CZ" dirty="0" smtClean="0"/>
              <a:t>, které ovlivňují činnost pracovní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9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Dlouhodobá paměť - explicitní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5822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dvislá od vědomého vyhledávání a vybavení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eficit ve vybavení je přítomen již u PN s raným začátkem a významně se nemění ani u PN s pozdním začátkem; také i u neléčené PN – není tedy důsledkem </a:t>
            </a:r>
            <a:r>
              <a:rPr lang="cs-CZ" dirty="0" err="1" smtClean="0"/>
              <a:t>dopaminergní</a:t>
            </a:r>
            <a:r>
              <a:rPr lang="cs-CZ" dirty="0" smtClean="0"/>
              <a:t> léčby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achována </a:t>
            </a:r>
            <a:r>
              <a:rPr lang="cs-CZ" dirty="0" err="1" smtClean="0"/>
              <a:t>rekognice</a:t>
            </a:r>
            <a:r>
              <a:rPr lang="cs-CZ" dirty="0" smtClean="0"/>
              <a:t> u verbálního i zrakově-prostorového materiálu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řivka učení se jeví být srovnatelná se ZO bez ztráty informace po oddálení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deficity v rychlosti učení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ápověda může zvýšit paměťový výkon na normu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l</a:t>
            </a:r>
            <a:r>
              <a:rPr lang="cs-CZ" dirty="0" smtClean="0"/>
              <a:t>ze pozorovat disociaci mezi zachovalým záměrným učením a narušeným náhodným učení</a:t>
            </a:r>
          </a:p>
          <a:p>
            <a:pPr lvl="2">
              <a:lnSpc>
                <a:spcPct val="100000"/>
              </a:lnSpc>
            </a:pPr>
            <a:r>
              <a:rPr lang="cs-CZ" dirty="0" smtClean="0"/>
              <a:t>svědčí o vlivu pozornostních zdrojů na poruchu paměti u PN</a:t>
            </a:r>
          </a:p>
          <a:p>
            <a:pPr lvl="1"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0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orucha paměti frontálního typu – zejména tam, kde je potřeba strategické plánování</a:t>
            </a:r>
          </a:p>
          <a:p>
            <a:r>
              <a:rPr lang="cs-CZ" dirty="0"/>
              <a:t>z</a:t>
            </a:r>
            <a:r>
              <a:rPr lang="cs-CZ" dirty="0" smtClean="0"/>
              <a:t>rakově-prostorová explicitní paměť – postižena vizuální </a:t>
            </a:r>
            <a:r>
              <a:rPr lang="cs-CZ" dirty="0" err="1" smtClean="0"/>
              <a:t>rekognice</a:t>
            </a:r>
            <a:r>
              <a:rPr lang="cs-CZ" dirty="0" smtClean="0"/>
              <a:t>,                        i u rozpoznávání tváří</a:t>
            </a:r>
          </a:p>
          <a:p>
            <a:r>
              <a:rPr lang="cs-CZ" dirty="0"/>
              <a:t>d</a:t>
            </a:r>
            <a:r>
              <a:rPr lang="cs-CZ" dirty="0" smtClean="0"/>
              <a:t>louhodobá paměť </a:t>
            </a:r>
            <a:r>
              <a:rPr lang="cs-CZ" dirty="0" smtClean="0"/>
              <a:t>a </a:t>
            </a:r>
            <a:r>
              <a:rPr lang="cs-CZ" dirty="0" smtClean="0"/>
              <a:t>její subsystém epizodická paměť je u pacientů se syndromem demence významně postižená – míra postižení retrográdní paměti (30-40 let zpět) nemá časový gradient (postižení je rovnoměrné směrem do minulosti), výrazný deficit ve vyhledávání (s vodítky se může vybavení výrazně zlepšit)</a:t>
            </a:r>
          </a:p>
          <a:p>
            <a:r>
              <a:rPr lang="cs-CZ" dirty="0" smtClean="0"/>
              <a:t>X sémantická paměť u PN bez syndromu demence zachovalá, avšak obtíže ve vyhledání informací sémantické povahy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explicitní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šechny paměťové úkoly, které jsou citlivé na </a:t>
            </a:r>
            <a:r>
              <a:rPr lang="cs-CZ" dirty="0" err="1" smtClean="0"/>
              <a:t>dysfci</a:t>
            </a:r>
            <a:r>
              <a:rPr lang="cs-CZ" dirty="0" smtClean="0"/>
              <a:t> FL – tj. jsou závislé na spontánní tvorbě efektivní strategie, jak se daný materiál učit – jsou u PN podprůměrné</a:t>
            </a:r>
          </a:p>
          <a:p>
            <a:r>
              <a:rPr lang="cs-CZ" dirty="0"/>
              <a:t>e</a:t>
            </a:r>
            <a:r>
              <a:rPr lang="cs-CZ" dirty="0" smtClean="0"/>
              <a:t>xistuje korelace mezi mírou poruchy paměti a exekutivní </a:t>
            </a:r>
            <a:r>
              <a:rPr lang="cs-CZ" dirty="0" err="1" smtClean="0"/>
              <a:t>dysfcí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íra paměťového deficitu souvisí s délkou a průběhem PN</a:t>
            </a:r>
          </a:p>
          <a:p>
            <a:r>
              <a:rPr lang="cs-CZ" dirty="0" smtClean="0"/>
              <a:t>+ porucha paměti hipokampálního typu – rozvíjí se až v pozdějších fázích,               u PN se syndromem demence či u MCI u PN</a:t>
            </a:r>
          </a:p>
        </p:txBody>
      </p:sp>
    </p:spTree>
    <p:extLst>
      <p:ext uri="{BB962C8B-B14F-4D97-AF65-F5344CB8AC3E}">
        <p14:creationId xmlns:p14="http://schemas.microsoft.com/office/powerpoint/2010/main" val="27227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Implicitní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eficit v procedurálním učení a paměti</a:t>
            </a:r>
          </a:p>
          <a:p>
            <a:pPr lvl="1"/>
            <a:r>
              <a:rPr lang="cs-CZ" dirty="0" smtClean="0"/>
              <a:t>závisí na </a:t>
            </a:r>
            <a:r>
              <a:rPr lang="cs-CZ" dirty="0" err="1" smtClean="0"/>
              <a:t>intengritě</a:t>
            </a:r>
            <a:r>
              <a:rPr lang="cs-CZ" dirty="0" smtClean="0"/>
              <a:t> BG, klíčová role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2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3431" y="0"/>
            <a:ext cx="8610600" cy="1293028"/>
          </a:xfrm>
        </p:spPr>
        <p:txBody>
          <a:bodyPr/>
          <a:lstStyle/>
          <a:p>
            <a:r>
              <a:rPr lang="cs-CZ" dirty="0" smtClean="0"/>
              <a:t>Vyšetření paměti u 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2557"/>
            <a:ext cx="5410200" cy="5126259"/>
          </a:xfrm>
        </p:spPr>
        <p:txBody>
          <a:bodyPr>
            <a:norm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írná kognitivní porucha (MCI) </a:t>
            </a:r>
            <a:r>
              <a:rPr lang="cs-CZ" dirty="0" smtClean="0"/>
              <a:t>u PN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tadium mezi normálním stárnutím                                                                                      a </a:t>
            </a:r>
            <a:r>
              <a:rPr lang="cs-CZ" dirty="0" err="1" smtClean="0"/>
              <a:t>sy</a:t>
            </a:r>
            <a:r>
              <a:rPr lang="cs-CZ" dirty="0" smtClean="0"/>
              <a:t> demence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ůže být znakem přechodu                                                                                                  do syndromu demence u PN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rvní úroveň vyšetření kognitivní                                                                                    výkonnosti – </a:t>
            </a:r>
            <a:r>
              <a:rPr lang="cs-CZ" sz="1400" dirty="0" smtClean="0"/>
              <a:t>je orientační, nerozlišuje podtypy                                                                                                                              </a:t>
            </a:r>
            <a:r>
              <a:rPr lang="cs-CZ" dirty="0" smtClean="0"/>
              <a:t>a druhá úroveň –                                                                                                           </a:t>
            </a:r>
            <a:r>
              <a:rPr lang="cs-CZ" sz="1600" dirty="0" smtClean="0"/>
              <a:t>komplexní NPS vyšetření</a:t>
            </a:r>
          </a:p>
          <a:p>
            <a:pPr lvl="1"/>
            <a:r>
              <a:rPr lang="cs-CZ" dirty="0" smtClean="0"/>
              <a:t>algoritmus </a:t>
            </a:r>
            <a:r>
              <a:rPr lang="cs-CZ" dirty="0"/>
              <a:t>– z doporučených testů by měly být použity dva libovolné testy (ne více ani méně), měly by zahrnovat verbální i vizuální komponentu</a:t>
            </a:r>
          </a:p>
          <a:p>
            <a:pPr lvl="1"/>
            <a:r>
              <a:rPr lang="cs-CZ" dirty="0" smtClean="0"/>
              <a:t>MCI </a:t>
            </a:r>
            <a:r>
              <a:rPr lang="cs-CZ" dirty="0"/>
              <a:t>u PN – pokud je výkon v rozmezí -1 až – 2 </a:t>
            </a:r>
            <a:r>
              <a:rPr lang="cs-CZ" dirty="0" smtClean="0"/>
              <a:t>SD + </a:t>
            </a:r>
            <a:r>
              <a:rPr lang="cs-CZ" dirty="0"/>
              <a:t>bez poruchy aktivit denního života</a:t>
            </a:r>
          </a:p>
          <a:p>
            <a:pPr lvl="1"/>
            <a:endParaRPr lang="cs-CZ" dirty="0" smtClean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6093776" y="746292"/>
            <a:ext cx="5298948" cy="66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</a:t>
            </a:r>
            <a:r>
              <a:rPr lang="cs-CZ" dirty="0" smtClean="0"/>
              <a:t> demence u 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utná součinnost neurologa a neuropsychologa + diagnostika poruch paměti hraje zásadní roli</a:t>
            </a:r>
          </a:p>
          <a:p>
            <a:r>
              <a:rPr lang="cs-CZ" dirty="0" smtClean="0"/>
              <a:t>RAVLT a Test 16 slov</a:t>
            </a:r>
          </a:p>
          <a:p>
            <a:r>
              <a:rPr lang="cs-CZ" dirty="0"/>
              <a:t>d</a:t>
            </a:r>
            <a:r>
              <a:rPr lang="cs-CZ" dirty="0" smtClean="0"/>
              <a:t>eficit by měl být větší než – 2 SD + deficit v aktivitách běžného denního života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70581"/>
            <a:ext cx="10820400" cy="524130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rvním znakem je deplece dopaminu – vede k poruše regulace BG a </a:t>
            </a:r>
            <a:r>
              <a:rPr lang="cs-CZ" dirty="0" err="1" smtClean="0"/>
              <a:t>dysfci</a:t>
            </a:r>
            <a:r>
              <a:rPr lang="cs-CZ" dirty="0" smtClean="0"/>
              <a:t> FL – deficity lze pozorovat v testech EF – </a:t>
            </a:r>
            <a:r>
              <a:rPr lang="cs-CZ" dirty="0" err="1" smtClean="0"/>
              <a:t>Stroopův</a:t>
            </a:r>
            <a:r>
              <a:rPr lang="cs-CZ" dirty="0" smtClean="0"/>
              <a:t> test, Test cesty B, WCST</a:t>
            </a:r>
          </a:p>
          <a:p>
            <a:pPr>
              <a:lnSpc>
                <a:spcPct val="110000"/>
              </a:lnSpc>
            </a:pPr>
            <a:r>
              <a:rPr lang="cs-CZ" dirty="0"/>
              <a:t>t</a:t>
            </a:r>
            <a:r>
              <a:rPr lang="cs-CZ" dirty="0" smtClean="0"/>
              <a:t>yto deficity je vidět nepřímo např. v RAVLT- jako kolísající či chabě stoupající křivku učení, silnější vliv interference, vyšší procento chyb v opakování, mírně horší volné vybavení oproti zlepšení v </a:t>
            </a:r>
            <a:r>
              <a:rPr lang="cs-CZ" dirty="0" err="1" smtClean="0"/>
              <a:t>rekognici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i</a:t>
            </a:r>
            <a:r>
              <a:rPr lang="cs-CZ" dirty="0" smtClean="0"/>
              <a:t> v časných fázích – klinický obraz připomínající frontální </a:t>
            </a:r>
            <a:r>
              <a:rPr lang="cs-CZ" dirty="0" err="1" smtClean="0"/>
              <a:t>sy</a:t>
            </a:r>
            <a:r>
              <a:rPr lang="cs-CZ" dirty="0" smtClean="0"/>
              <a:t> – frontální porucha paměti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 postupem onemocnění – </a:t>
            </a:r>
            <a:r>
              <a:rPr lang="cs-CZ" dirty="0" err="1" smtClean="0"/>
              <a:t>sy</a:t>
            </a:r>
            <a:r>
              <a:rPr lang="cs-CZ" dirty="0" smtClean="0"/>
              <a:t> demence – nejen typický subkortikální paměťový deficit, ale i primární poruchy výbavnosti</a:t>
            </a:r>
          </a:p>
          <a:p>
            <a:pPr>
              <a:lnSpc>
                <a:spcPct val="110000"/>
              </a:lnSpc>
            </a:pPr>
            <a:r>
              <a:rPr lang="cs-CZ" dirty="0"/>
              <a:t>j</a:t>
            </a:r>
            <a:r>
              <a:rPr lang="cs-CZ" dirty="0" smtClean="0"/>
              <a:t>ednosměrná disociace – zachovalá explicitní oproti deficitu implicitní paměti u PN – na klinické úrovni manifestace poruchou chůze (doména neurologů)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MCI </a:t>
            </a:r>
            <a:r>
              <a:rPr lang="cs-CZ" dirty="0" smtClean="0"/>
              <a:t>i </a:t>
            </a:r>
            <a:r>
              <a:rPr lang="cs-CZ" dirty="0" err="1" smtClean="0"/>
              <a:t>sy</a:t>
            </a:r>
            <a:r>
              <a:rPr lang="cs-CZ" dirty="0" smtClean="0"/>
              <a:t> demence – spektrum kognitivních poruch – od paměťových přes exekutivní, </a:t>
            </a:r>
            <a:r>
              <a:rPr lang="cs-CZ" dirty="0" err="1" smtClean="0"/>
              <a:t>vizuospaciální</a:t>
            </a:r>
            <a:r>
              <a:rPr lang="cs-CZ" dirty="0" smtClean="0"/>
              <a:t> až po motorické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273" y="673755"/>
            <a:ext cx="9677400" cy="1293028"/>
          </a:xfrm>
        </p:spPr>
        <p:txBody>
          <a:bodyPr>
            <a:noAutofit/>
          </a:bodyPr>
          <a:lstStyle/>
          <a:p>
            <a:r>
              <a:rPr lang="cs-CZ" dirty="0" smtClean="0"/>
              <a:t>Neuropatologický obraz                         – v kostce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9021" y="1966783"/>
            <a:ext cx="10820400" cy="48115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yznačují se postupným zánikem specifické skupiny neuronů, což přímo ovlivňuje klinické projevy dané nemoci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podstatou je proces ukládání určitého – pro dané onemocnění typického – proteinu do mozkové tkáně v kombinaci s obecnými mechanizmy </a:t>
            </a:r>
            <a:r>
              <a:rPr lang="cs-CZ" dirty="0" err="1" smtClean="0"/>
              <a:t>apoptózy</a:t>
            </a:r>
            <a:r>
              <a:rPr lang="cs-CZ" dirty="0" smtClean="0"/>
              <a:t> (řízené smrti buňky)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většiny onemocnění existují i geneticky podmíněné hereditární formy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efinitivní potvrzení nemoci vyžaduje neuropatologický průkaz depozita klíčového patogenního proteinu v mozkové tkání (odběr vzorku probíhá výjimečně biopsií, nejčastěji post </a:t>
            </a:r>
            <a:r>
              <a:rPr lang="cs-CZ" dirty="0" err="1" smtClean="0"/>
              <a:t>mortem</a:t>
            </a:r>
            <a:r>
              <a:rPr lang="cs-CZ" dirty="0" smtClean="0"/>
              <a:t> – autopsie) nebo nález kauzální mutace v genetickém vyšetření u pacienta s klinicky manifestním onemocněním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esoulad mezi klinickou dg a neuropatologickým průkazem nemoci                          až v 15-20%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9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Alzheimerova nemoc (AN)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n</a:t>
            </a:r>
            <a:r>
              <a:rPr lang="cs-CZ" dirty="0" err="1" smtClean="0"/>
              <a:t>eurodegenerativní</a:t>
            </a:r>
            <a:r>
              <a:rPr lang="cs-CZ" dirty="0" smtClean="0"/>
              <a:t> onemocnění vedoucí v pozdních stádiích k demenci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ejčastější příčinou nesoběstačnosti ve starším věku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novodobá „epidemie“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atofyziologický základ – ukládání beta-amyloidu a tvorba senilních (neuritických) plak – začíná již v preklinickém </a:t>
            </a:r>
            <a:r>
              <a:rPr lang="cs-CZ" dirty="0" smtClean="0"/>
              <a:t>stadiu </a:t>
            </a:r>
            <a:r>
              <a:rPr lang="cs-CZ" dirty="0" smtClean="0"/>
              <a:t>cca 15 let před začátkem demence</a:t>
            </a:r>
          </a:p>
          <a:p>
            <a:pPr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 hlediska narušení kognitivní výkonnosti se může AN v průběhu času projevovat několika typickými způsoby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4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68447"/>
            <a:ext cx="8610600" cy="1293028"/>
          </a:xfrm>
        </p:spPr>
        <p:txBody>
          <a:bodyPr/>
          <a:lstStyle/>
          <a:p>
            <a:r>
              <a:rPr lang="cs-CZ" dirty="0" smtClean="0"/>
              <a:t>Amnestická varianta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475" y="1923068"/>
            <a:ext cx="11265030" cy="47511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č</a:t>
            </a:r>
            <a:r>
              <a:rPr lang="cs-CZ" dirty="0" smtClean="0"/>
              <a:t>asná porucha čtení a recentní paměti</a:t>
            </a:r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ásledují potíže při hledání slov, horší orientace v prostoru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roblémy uvědomit si chorobu – </a:t>
            </a:r>
            <a:r>
              <a:rPr lang="cs-CZ" dirty="0" err="1" smtClean="0"/>
              <a:t>anozognózie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řidává se postižení komplexních </a:t>
            </a:r>
            <a:r>
              <a:rPr lang="cs-CZ" dirty="0" err="1" smtClean="0"/>
              <a:t>vizuokonstruktivních</a:t>
            </a:r>
            <a:r>
              <a:rPr lang="cs-CZ" dirty="0" smtClean="0"/>
              <a:t> </a:t>
            </a:r>
            <a:r>
              <a:rPr lang="cs-CZ" dirty="0" err="1" smtClean="0"/>
              <a:t>fcí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r</a:t>
            </a:r>
            <a:r>
              <a:rPr lang="cs-CZ" dirty="0" smtClean="0"/>
              <a:t>elativně ušetřeny až do pozdních stádií zůstávají primární senzitivní a motorické oblasti, proto pacienti nemají nápadnější postižení chůze a hybnosti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acient s AN může dlouho vypadat jako zdravý člověk v běžném kontaktu, obtíže se odhalí až dobře zvolenými dotazy na orientaci či paměť</a:t>
            </a:r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ejčastější klinická forma AN – zodpovídá za ¾ všech případů, častá u stařecké formy 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9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známky AN</a:t>
            </a:r>
            <a:endParaRPr lang="cs-CZ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9759" y="999738"/>
            <a:ext cx="6543194" cy="48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72142"/>
            <a:ext cx="8610600" cy="1293028"/>
          </a:xfrm>
        </p:spPr>
        <p:txBody>
          <a:bodyPr/>
          <a:lstStyle/>
          <a:p>
            <a:r>
              <a:rPr lang="cs-CZ" dirty="0" smtClean="0"/>
              <a:t>Atypické klinické formy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85362"/>
            <a:ext cx="10820400" cy="47416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osteriorní kortikální atrofie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popředí porucha </a:t>
            </a:r>
            <a:r>
              <a:rPr lang="cs-CZ" dirty="0" err="1" smtClean="0"/>
              <a:t>fcí</a:t>
            </a:r>
            <a:r>
              <a:rPr lang="cs-CZ" dirty="0" smtClean="0"/>
              <a:t> </a:t>
            </a:r>
            <a:r>
              <a:rPr lang="cs-CZ" dirty="0" err="1" smtClean="0"/>
              <a:t>vizuospaciálních</a:t>
            </a:r>
            <a:r>
              <a:rPr lang="cs-CZ" dirty="0" smtClean="0"/>
              <a:t>, vizuální agnózie, popř. korové poruchy </a:t>
            </a:r>
            <a:r>
              <a:rPr lang="cs-CZ" dirty="0" err="1" smtClean="0"/>
              <a:t>vizu</a:t>
            </a:r>
            <a:r>
              <a:rPr lang="cs-CZ" dirty="0" smtClean="0"/>
              <a:t> – porucha vnímání tvarů, barev, vizuální halucinace, poruchy zrakové ostrosti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oučástí </a:t>
            </a:r>
            <a:r>
              <a:rPr lang="cs-CZ" dirty="0" err="1" smtClean="0"/>
              <a:t>sy</a:t>
            </a:r>
            <a:r>
              <a:rPr lang="cs-CZ" dirty="0" smtClean="0"/>
              <a:t> také alexie, agrafie či apraxie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ostižení může zůstávat po dobu několika let fokální, výše zmíněné příznaky mohou být jedinými obtížemi kognitivně jinak soběstačného pacienta</a:t>
            </a:r>
          </a:p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rimární progresivní afázie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ominuje porucha řeči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t</a:t>
            </a:r>
            <a:r>
              <a:rPr lang="cs-CZ" dirty="0" smtClean="0"/>
              <a:t>zv. </a:t>
            </a:r>
            <a:r>
              <a:rPr lang="cs-CZ" dirty="0" err="1" smtClean="0"/>
              <a:t>logopenická</a:t>
            </a:r>
            <a:r>
              <a:rPr lang="cs-CZ" dirty="0" smtClean="0"/>
              <a:t> varianta – zpomalení řeči, problémy s porozuměním komplexním větám a hledáním slov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pozdějších fázích postiženo i opakování slov, později úplný mutismus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f</a:t>
            </a:r>
            <a:r>
              <a:rPr lang="cs-CZ" b="1" dirty="0" smtClean="0"/>
              <a:t>rontální varianty AN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ominuje postižení exekutivních </a:t>
            </a:r>
            <a:r>
              <a:rPr lang="cs-CZ" dirty="0" err="1" smtClean="0"/>
              <a:t>fcí</a:t>
            </a:r>
            <a:r>
              <a:rPr lang="cs-CZ" dirty="0" smtClean="0"/>
              <a:t> – plánování a řešení problémů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linicky připomíná FTLD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popředí </a:t>
            </a:r>
            <a:r>
              <a:rPr lang="cs-CZ" dirty="0" err="1" smtClean="0"/>
              <a:t>dysexekutivní</a:t>
            </a:r>
            <a:r>
              <a:rPr lang="cs-CZ" dirty="0" smtClean="0"/>
              <a:t> syndrom s poruchou logického myšlení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8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Stadia AN</a:t>
            </a:r>
            <a:endParaRPr lang="cs-CZ" dirty="0"/>
          </a:p>
        </p:txBody>
      </p:sp>
      <p:pic>
        <p:nvPicPr>
          <p:cNvPr id="4" name="Picture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151" y="1188580"/>
            <a:ext cx="6245109" cy="49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preklinické stadium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136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s</a:t>
            </a:r>
            <a:r>
              <a:rPr lang="cs-CZ" b="1" dirty="0" smtClean="0"/>
              <a:t>ubjektivní porucha paměti </a:t>
            </a:r>
            <a:r>
              <a:rPr lang="cs-CZ" dirty="0" smtClean="0"/>
              <a:t>(</a:t>
            </a:r>
            <a:r>
              <a:rPr lang="cs-CZ" dirty="0" err="1" smtClean="0"/>
              <a:t>subjective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complaint</a:t>
            </a:r>
            <a:r>
              <a:rPr lang="cs-CZ" dirty="0" smtClean="0"/>
              <a:t> – SMC)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acienti přicházejí se stížnostmi na poruchu kognice, ale v testech skórují                         v pásmu normy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SMC je tradiční neuropsychologický koncept bez návaznosti na moderní vyšetřovací metody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kupina SMC je heterogenní – pacienti </a:t>
            </a:r>
            <a:r>
              <a:rPr lang="cs-CZ" dirty="0" err="1" smtClean="0"/>
              <a:t>anxio</a:t>
            </a:r>
            <a:r>
              <a:rPr lang="cs-CZ" dirty="0" smtClean="0"/>
              <a:t>-depresivní, či pacienti uvědomující si pouze  své přirozené stárnutí, i pacienti v preklinické fázi AN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NPS odlišení podskupin je obtížné, vhodné pacienty se SMC longitudinálně sledovat a </a:t>
            </a:r>
            <a:r>
              <a:rPr lang="cs-CZ" dirty="0" err="1" smtClean="0"/>
              <a:t>retestovat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38130"/>
            <a:ext cx="8610600" cy="1293028"/>
          </a:xfrm>
        </p:spPr>
        <p:txBody>
          <a:bodyPr/>
          <a:lstStyle/>
          <a:p>
            <a:r>
              <a:rPr lang="cs-CZ" dirty="0" smtClean="0"/>
              <a:t>Role NPS vyšetření                                v diagnostice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099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ůzné role v závislosti na stadiu onemocnění</a:t>
            </a:r>
          </a:p>
          <a:p>
            <a:pPr>
              <a:lnSpc>
                <a:spcPct val="100000"/>
              </a:lnSpc>
            </a:pPr>
            <a:r>
              <a:rPr lang="cs-CZ" b="1" dirty="0"/>
              <a:t>v</a:t>
            </a:r>
            <a:r>
              <a:rPr lang="cs-CZ" b="1" dirty="0" smtClean="0"/>
              <a:t> dg </a:t>
            </a:r>
            <a:r>
              <a:rPr lang="cs-CZ" b="1" dirty="0" err="1" smtClean="0"/>
              <a:t>predementních</a:t>
            </a:r>
            <a:r>
              <a:rPr lang="cs-CZ" b="1" dirty="0" smtClean="0"/>
              <a:t> stadií (MCI)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bjektivizace stížností pacienta či okolí a konstatování eventuálního KD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věření typického NPS profilu s dominující poruchou paměti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yloučení deprese jako příčiny obtíží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nejistých případech pak ověření progrese deficitu v čase</a:t>
            </a:r>
          </a:p>
          <a:p>
            <a:pPr>
              <a:lnSpc>
                <a:spcPct val="100000"/>
              </a:lnSpc>
            </a:pPr>
            <a:r>
              <a:rPr lang="cs-CZ" b="1" dirty="0"/>
              <a:t>v</a:t>
            </a:r>
            <a:r>
              <a:rPr lang="cs-CZ" b="1" dirty="0" smtClean="0"/>
              <a:t>e stadiu lehké demence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věření typického NPS profilu s dominující poruchou paměti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oužití přiměřené NPS baterie – podrobné pro diagnostiku MCI, screeningové testy pro diagnostiku ve stadiu demence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42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v</a:t>
            </a:r>
            <a:r>
              <a:rPr lang="cs-CZ" b="1" dirty="0" smtClean="0"/>
              <a:t>e stadiu středně těžké a těžké demence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etailní NPS vyšetření je zbytečné, stačí screeningové testy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ři vyšetření pacientů se </a:t>
            </a:r>
            <a:r>
              <a:rPr lang="cs-CZ" b="1" dirty="0" err="1" smtClean="0"/>
              <a:t>suspekcí</a:t>
            </a:r>
            <a:r>
              <a:rPr lang="cs-CZ" b="1" dirty="0" smtClean="0"/>
              <a:t> na AN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NPS vyšetření může upřesnit rozsah postižení kognice, jeho slučitelnost s dg AN, ale nikdy není schopno odlišit AN od postižení jiné etiologie (tumor či zánět)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konečná dg je VŽDY úkolem lékaře, který integruje nálezy všech vyšetřovacích metod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 časnou  NPS diagnostiku je vždy stěžejní podrobné vyšetření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5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64752"/>
            <a:ext cx="8610600" cy="1293028"/>
          </a:xfrm>
        </p:spPr>
        <p:txBody>
          <a:bodyPr/>
          <a:lstStyle/>
          <a:p>
            <a:r>
              <a:rPr lang="cs-CZ" dirty="0" smtClean="0"/>
              <a:t>Poruchy paměti u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340" y="1442301"/>
            <a:ext cx="11302738" cy="52413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oruchy deklarativní paměti </a:t>
            </a:r>
            <a:r>
              <a:rPr lang="cs-CZ" dirty="0" smtClean="0"/>
              <a:t>– nejčastěji detekovatelné, již několik let před vznikem demence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ouze malá část pacientů – s atypickými formami -  nemá na prvním vyšetření detekovatelné výraznější postižení paměti</a:t>
            </a:r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d začátku nemoci, ve stadiu MCI - deficit ukládání a uchovávání nových informací – deficit anterográdní paměti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ychlé zapomínání – zejména v prvních desítkách minut – nejcitlivější test oddáleného vybavení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roblémy s vybavováním informací – důsledek špatného ukládání a uchování informace, nikoli vlastní poruchy strategie při vybavení – pacienti neprofitují </a:t>
            </a:r>
            <a:r>
              <a:rPr lang="cs-CZ" dirty="0" smtClean="0"/>
              <a:t>                 z </a:t>
            </a:r>
            <a:r>
              <a:rPr lang="cs-CZ" dirty="0" smtClean="0"/>
              <a:t>kategorické nápovědy při vybavení, také </a:t>
            </a:r>
            <a:r>
              <a:rPr lang="cs-CZ" dirty="0" err="1" smtClean="0"/>
              <a:t>rekognice</a:t>
            </a:r>
            <a:r>
              <a:rPr lang="cs-CZ" dirty="0" smtClean="0"/>
              <a:t> výrazně postižena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lochá křivka učení, opakování slov při vybavování, četné </a:t>
            </a:r>
            <a:r>
              <a:rPr lang="cs-CZ" dirty="0" err="1" smtClean="0"/>
              <a:t>konfabulace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elativně ušetřena paměť procedurální, dlouho zachována schopnost motorického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39659"/>
            <a:ext cx="8610600" cy="1293028"/>
          </a:xfrm>
        </p:spPr>
        <p:txBody>
          <a:bodyPr/>
          <a:lstStyle/>
          <a:p>
            <a:r>
              <a:rPr lang="cs-CZ" dirty="0" smtClean="0"/>
              <a:t>Alzheimerova nemoc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ejčastější </a:t>
            </a:r>
            <a:r>
              <a:rPr lang="cs-CZ" dirty="0" err="1" smtClean="0"/>
              <a:t>neurodegenerativní</a:t>
            </a:r>
            <a:r>
              <a:rPr lang="cs-CZ" dirty="0" smtClean="0"/>
              <a:t> onemocnění</a:t>
            </a:r>
          </a:p>
          <a:p>
            <a:pPr>
              <a:lnSpc>
                <a:spcPct val="100000"/>
              </a:lnSpc>
            </a:pPr>
            <a:r>
              <a:rPr lang="cs-CZ" dirty="0"/>
              <a:t>t</a:t>
            </a:r>
            <a:r>
              <a:rPr lang="cs-CZ" dirty="0" smtClean="0"/>
              <a:t>ypickým neuropatologickým nálezem jsou senilní (neuritické, amyloidové) plaky a </a:t>
            </a:r>
            <a:r>
              <a:rPr lang="cs-CZ" dirty="0" err="1" smtClean="0"/>
              <a:t>neuronální</a:t>
            </a:r>
            <a:r>
              <a:rPr lang="cs-CZ" dirty="0" smtClean="0"/>
              <a:t> klubka (</a:t>
            </a:r>
            <a:r>
              <a:rPr lang="cs-CZ" dirty="0" err="1" smtClean="0"/>
              <a:t>tangles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s</a:t>
            </a:r>
            <a:r>
              <a:rPr lang="cs-CZ" b="1" dirty="0" smtClean="0"/>
              <a:t>enilní plaky </a:t>
            </a:r>
            <a:r>
              <a:rPr lang="cs-CZ" dirty="0" smtClean="0"/>
              <a:t>– hlavní složka beta-amyloid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n</a:t>
            </a:r>
            <a:r>
              <a:rPr lang="cs-CZ" b="1" dirty="0" err="1" smtClean="0"/>
              <a:t>euronální</a:t>
            </a:r>
            <a:r>
              <a:rPr lang="cs-CZ" b="1" dirty="0" smtClean="0"/>
              <a:t> klubka </a:t>
            </a:r>
            <a:r>
              <a:rPr lang="cs-CZ" dirty="0" smtClean="0"/>
              <a:t>– vznikají ukládáním proteinu s relativně nízkou molekulární hmotností (tzv. proteinu tau) do cytoplazmy neuronů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rizikovým – ne kauzálním !! – faktorem pro pozdní podobu Alzheimerovy nemoci (první příznaky po 65. roce) u bělochů je polymorfismus </a:t>
            </a:r>
            <a:r>
              <a:rPr lang="cs-CZ" dirty="0" err="1" smtClean="0"/>
              <a:t>apolipoproteinu</a:t>
            </a:r>
            <a:r>
              <a:rPr lang="cs-CZ" dirty="0" smtClean="0"/>
              <a:t> E (</a:t>
            </a:r>
            <a:r>
              <a:rPr lang="cs-CZ" dirty="0" err="1" smtClean="0"/>
              <a:t>ApoE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0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23068"/>
            <a:ext cx="10820400" cy="42956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aměť autobiografická – retrográdní – narušena později, typicky respektuje časový gradient s relativně dobře ušetřenými vzpomínkami na mládí                        a výrazným postižením paměťové stopy na nedávné události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aměť sémantická – postižena později než paměť epizodická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i</a:t>
            </a:r>
            <a:r>
              <a:rPr lang="cs-CZ" dirty="0" smtClean="0"/>
              <a:t> ve stadiu demence relativně nepostiženo vybavování dříve naučených znalostí – z toho důvodu lze v časných stadiích AN použít test informací z WAIS jako validní odhad premorbidní úrovně</a:t>
            </a:r>
          </a:p>
        </p:txBody>
      </p:sp>
    </p:spTree>
    <p:extLst>
      <p:ext uri="{BB962C8B-B14F-4D97-AF65-F5344CB8AC3E}">
        <p14:creationId xmlns:p14="http://schemas.microsoft.com/office/powerpoint/2010/main" val="32411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717" y="1932495"/>
            <a:ext cx="6630565" cy="428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675" y="2193925"/>
            <a:ext cx="1043264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09849"/>
            <a:ext cx="8610600" cy="1293028"/>
          </a:xfrm>
        </p:spPr>
        <p:txBody>
          <a:bodyPr/>
          <a:lstStyle/>
          <a:p>
            <a:r>
              <a:rPr lang="cs-CZ" dirty="0" smtClean="0"/>
              <a:t>NPS diagnostika kognitivního deficitu u 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2194560"/>
            <a:ext cx="11006579" cy="43759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ezbytná součást při zjišťování KD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ole v </a:t>
            </a:r>
            <a:r>
              <a:rPr lang="cs-CZ" dirty="0" err="1" smtClean="0"/>
              <a:t>diff.dg</a:t>
            </a:r>
            <a:r>
              <a:rPr lang="cs-CZ" dirty="0" smtClean="0"/>
              <a:t>, odlišení normálního stárnutí od AN</a:t>
            </a:r>
          </a:p>
          <a:p>
            <a:pPr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ákladem je analýza výsledků NPS baterie a její porovnání s informacemi získanými klinickými metodami</a:t>
            </a:r>
          </a:p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linické metody – pozorování a rozhovor – zásadní role srovnatelná s testovým vyšetřením !!!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ůležitost informací o fungování pacienta v přirozeném prostředí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někdy přednost před výsledky testových metod při určení hloubky a tíže KD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 identifikaci KD – klíčová role – stížnosti na kognici referované pacientem nebo jeho okolím = podmínka pro splnění dg. kritérií </a:t>
            </a:r>
            <a:r>
              <a:rPr lang="cs-CZ" dirty="0" err="1" smtClean="0"/>
              <a:t>sy</a:t>
            </a:r>
            <a:r>
              <a:rPr lang="cs-CZ" dirty="0" smtClean="0"/>
              <a:t> MCI při 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1014" y="311887"/>
            <a:ext cx="8610600" cy="1293028"/>
          </a:xfrm>
        </p:spPr>
        <p:txBody>
          <a:bodyPr/>
          <a:lstStyle/>
          <a:p>
            <a:r>
              <a:rPr lang="cs-CZ" dirty="0" smtClean="0"/>
              <a:t>Anamnéza a rozhovor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53385"/>
            <a:ext cx="10820400" cy="487365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i</a:t>
            </a:r>
            <a:r>
              <a:rPr lang="cs-CZ" dirty="0" smtClean="0"/>
              <a:t>nformace  z rozhovoru – stěžejní část NPS vyšetření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ezbytné zjištění doby vzniku obtíží, jejich podoby, fluktuace ….. – </a:t>
            </a:r>
            <a:r>
              <a:rPr lang="cs-CZ" b="1" dirty="0" smtClean="0"/>
              <a:t>AN</a:t>
            </a:r>
            <a:r>
              <a:rPr lang="cs-CZ" dirty="0" smtClean="0"/>
              <a:t> – pozvolný vznik bez výrazných fluktuací obtíží s relativně plynulou progresí, která může být urychlena některými životními událostmi (operace, anestezie, změna bydliště,…)</a:t>
            </a:r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tázky, co nejvíce specifické – změny v paměti referuje více než 50% zdravých osob v populaci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tížnosti typu …. ztratil jsem se v okolí domova, zapomněl jsem vypnout sporák, nezvládám sledovat konverzaci v televizi,… - signál poklesu kognitivní výkonnosti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ozhovor s příbuznými, pečovatelem  - nezbytné doplnění a verifikování informací      od pacienta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ozdílný náhled na tíži obtíží – výpovědní hodnota – pacienti s KD u AN trpí častěji </a:t>
            </a:r>
            <a:r>
              <a:rPr lang="cs-CZ" dirty="0" err="1" smtClean="0"/>
              <a:t>anozognózií</a:t>
            </a:r>
            <a:r>
              <a:rPr lang="cs-CZ" dirty="0" smtClean="0"/>
              <a:t> a obtíže s pamětí bagatelizují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4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40167"/>
            <a:ext cx="8610600" cy="1293028"/>
          </a:xfrm>
        </p:spPr>
        <p:txBody>
          <a:bodyPr/>
          <a:lstStyle/>
          <a:p>
            <a:r>
              <a:rPr lang="cs-CZ" dirty="0" smtClean="0"/>
              <a:t>Screeningové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70582"/>
            <a:ext cx="10820400" cy="51470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 smtClean="0"/>
              <a:t>+ </a:t>
            </a:r>
            <a:r>
              <a:rPr lang="cs-CZ" dirty="0"/>
              <a:t> </a:t>
            </a:r>
            <a:r>
              <a:rPr lang="cs-CZ" dirty="0" smtClean="0"/>
              <a:t>dostupnost, použití v klinické praxi, flexibilita, časová nenáročnost, možnost </a:t>
            </a:r>
            <a:r>
              <a:rPr lang="cs-CZ" dirty="0" err="1" smtClean="0"/>
              <a:t>retestu</a:t>
            </a:r>
            <a:r>
              <a:rPr lang="cs-CZ" dirty="0" smtClean="0"/>
              <a:t> po relativně krátké době, vysoká senzitivita a specificita pro demenci</a:t>
            </a:r>
          </a:p>
          <a:p>
            <a:pPr>
              <a:lnSpc>
                <a:spcPct val="110000"/>
              </a:lnSpc>
            </a:pPr>
            <a:r>
              <a:rPr lang="cs-CZ" b="1" dirty="0" smtClean="0"/>
              <a:t>-</a:t>
            </a:r>
            <a:r>
              <a:rPr lang="cs-CZ" dirty="0" smtClean="0"/>
              <a:t> nízká senzitivita </a:t>
            </a:r>
            <a:r>
              <a:rPr lang="cs-CZ" dirty="0" smtClean="0"/>
              <a:t>ve </a:t>
            </a:r>
            <a:r>
              <a:rPr lang="cs-CZ" dirty="0" smtClean="0"/>
              <a:t>stadiu MCI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Mini </a:t>
            </a:r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 (MMSE)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Montrealský kognitivní test (</a:t>
            </a:r>
            <a:r>
              <a:rPr lang="cs-CZ" dirty="0" err="1" smtClean="0"/>
              <a:t>MoCA</a:t>
            </a:r>
            <a:r>
              <a:rPr lang="cs-CZ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cs-CZ" dirty="0" err="1" smtClean="0"/>
              <a:t>Addenbrookský</a:t>
            </a:r>
            <a:r>
              <a:rPr lang="cs-CZ" dirty="0" smtClean="0"/>
              <a:t> kognitivní test (ACE-R)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Sedmiminutový screeningový test 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Test hodin</a:t>
            </a:r>
          </a:p>
          <a:p>
            <a:pPr>
              <a:lnSpc>
                <a:spcPct val="110000"/>
              </a:lnSpc>
            </a:pPr>
            <a:r>
              <a:rPr lang="cs-CZ" dirty="0"/>
              <a:t>v</a:t>
            </a:r>
            <a:r>
              <a:rPr lang="cs-CZ" dirty="0" smtClean="0"/>
              <a:t> časné fázi pouze vodítkem a jejich výsledky zůstávají na pravděpodobnostní rovině</a:t>
            </a:r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eumožňují profilaci kognitivního výkonu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nemohou sloužit ke kvalitní </a:t>
            </a:r>
            <a:r>
              <a:rPr lang="cs-CZ" dirty="0" err="1" smtClean="0"/>
              <a:t>diff.dg</a:t>
            </a:r>
            <a:r>
              <a:rPr lang="cs-CZ" dirty="0" smtClean="0"/>
              <a:t>. rozvaze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možňují rychlý orientační vhled do kognitivní výkonnosti, i dobrý orientační bod při porovnávání výsledků v čase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270" y="387300"/>
            <a:ext cx="8610600" cy="1293028"/>
          </a:xfrm>
        </p:spPr>
        <p:txBody>
          <a:bodyPr/>
          <a:lstStyle/>
          <a:p>
            <a:r>
              <a:rPr lang="cs-CZ" dirty="0" smtClean="0"/>
              <a:t>Neuropsychologické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iagnostika MCI – základní kognitivní domény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paměť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pozornost a pracovní paměť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exekutivní </a:t>
            </a:r>
            <a:r>
              <a:rPr lang="cs-CZ" dirty="0" err="1" smtClean="0"/>
              <a:t>fce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 smtClean="0"/>
              <a:t>fatické </a:t>
            </a:r>
            <a:r>
              <a:rPr lang="cs-CZ" dirty="0" err="1" smtClean="0"/>
              <a:t>fce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dirty="0" err="1" smtClean="0"/>
              <a:t>vizuospaciální</a:t>
            </a:r>
            <a:r>
              <a:rPr lang="cs-CZ" dirty="0" smtClean="0"/>
              <a:t> schopnosti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+ PM tempo, sociální kognice a neuropsychiatrické </a:t>
            </a:r>
            <a:r>
              <a:rPr lang="cs-CZ" dirty="0" err="1" smtClean="0"/>
              <a:t>fce</a:t>
            </a:r>
            <a:r>
              <a:rPr lang="cs-CZ" dirty="0" smtClean="0"/>
              <a:t> – deprese, úzkost, apatie,..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ení stanovena konkrétní podoba NPS baterie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4276"/>
            <a:ext cx="10820400" cy="5024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t</a:t>
            </a:r>
            <a:r>
              <a:rPr lang="cs-CZ" b="1" dirty="0" smtClean="0"/>
              <a:t>esty epizodické paměti </a:t>
            </a:r>
            <a:r>
              <a:rPr lang="cs-CZ" dirty="0" smtClean="0"/>
              <a:t>– proces učení, okamžité i oddálené vybavení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Paměťový test učení (AVLT)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kamžité a oddálené vybavení příběhu (Povídka z WMS III)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everbální paměťové testy – </a:t>
            </a:r>
            <a:r>
              <a:rPr lang="cs-CZ" dirty="0" err="1" smtClean="0"/>
              <a:t>Brief</a:t>
            </a:r>
            <a:r>
              <a:rPr lang="cs-CZ" dirty="0" smtClean="0"/>
              <a:t> </a:t>
            </a:r>
            <a:r>
              <a:rPr lang="cs-CZ" dirty="0" err="1" smtClean="0"/>
              <a:t>Visuospatial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Test – </a:t>
            </a:r>
            <a:r>
              <a:rPr lang="cs-CZ" dirty="0" err="1" smtClean="0"/>
              <a:t>Revised</a:t>
            </a:r>
            <a:r>
              <a:rPr lang="cs-CZ" dirty="0" smtClean="0"/>
              <a:t> (BVMT-R)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e</a:t>
            </a:r>
            <a:r>
              <a:rPr lang="cs-CZ" b="1" dirty="0" smtClean="0"/>
              <a:t>xekutivní </a:t>
            </a:r>
            <a:r>
              <a:rPr lang="cs-CZ" b="1" dirty="0" err="1" smtClean="0"/>
              <a:t>fce</a:t>
            </a:r>
            <a:r>
              <a:rPr lang="cs-CZ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Test cesty (TMT)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fatických poruch – Bostonský test pojmenování (Boston </a:t>
            </a:r>
            <a:r>
              <a:rPr lang="cs-CZ" dirty="0" err="1" smtClean="0"/>
              <a:t>Naming</a:t>
            </a:r>
            <a:r>
              <a:rPr lang="cs-CZ" dirty="0" smtClean="0"/>
              <a:t> Test – BNT)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Test verbální </a:t>
            </a:r>
            <a:r>
              <a:rPr lang="cs-CZ" dirty="0" err="1" smtClean="0"/>
              <a:t>fluence</a:t>
            </a:r>
            <a:r>
              <a:rPr lang="cs-CZ" dirty="0" smtClean="0"/>
              <a:t> (VFT)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ozornost a pracovní paměť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Opakování čísel (WAIS III)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v</a:t>
            </a:r>
            <a:r>
              <a:rPr lang="cs-CZ" b="1" dirty="0" err="1" smtClean="0"/>
              <a:t>izuospaciální</a:t>
            </a:r>
            <a:r>
              <a:rPr lang="cs-CZ" b="1" dirty="0" smtClean="0"/>
              <a:t> schopnosti</a:t>
            </a:r>
          </a:p>
          <a:p>
            <a:pPr lvl="1">
              <a:lnSpc>
                <a:spcPct val="100000"/>
              </a:lnSpc>
            </a:pPr>
            <a:r>
              <a:rPr lang="cs-CZ" dirty="0" err="1" smtClean="0"/>
              <a:t>Rey-Osterriethova</a:t>
            </a:r>
            <a:r>
              <a:rPr lang="cs-CZ" dirty="0" smtClean="0"/>
              <a:t> komplexní figura (ROCFT)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</a:t>
            </a:r>
            <a:r>
              <a:rPr lang="cs-CZ" b="1" dirty="0" smtClean="0"/>
              <a:t>acienti s těžší formou KD 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screeningové testy; </a:t>
            </a:r>
            <a:r>
              <a:rPr lang="cs-CZ" dirty="0" err="1" smtClean="0"/>
              <a:t>Mattisova</a:t>
            </a:r>
            <a:r>
              <a:rPr lang="cs-CZ" dirty="0" smtClean="0"/>
              <a:t> škála demence (</a:t>
            </a:r>
            <a:r>
              <a:rPr lang="cs-CZ" dirty="0" err="1" smtClean="0"/>
              <a:t>Dementia</a:t>
            </a:r>
            <a:r>
              <a:rPr lang="cs-CZ" dirty="0" smtClean="0"/>
              <a:t> Rating </a:t>
            </a:r>
            <a:r>
              <a:rPr lang="cs-CZ" dirty="0" err="1" smtClean="0"/>
              <a:t>Scale</a:t>
            </a:r>
            <a:r>
              <a:rPr lang="cs-CZ" dirty="0" smtClean="0"/>
              <a:t>- DRS 2)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rofilace KF v této fázi již velmi obtížná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myslem je spíše monitoring progrese KD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4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329034" y="939695"/>
            <a:ext cx="6625235" cy="4911365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6399045" y="1048129"/>
            <a:ext cx="5586205" cy="5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Synukleinopatie</a:t>
            </a:r>
            <a:r>
              <a:rPr lang="cs-CZ" dirty="0" smtClean="0"/>
              <a:t> – Parkinsonova nemoc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značení je odvozeno od proteinu alfa-</a:t>
            </a:r>
            <a:r>
              <a:rPr lang="cs-CZ" dirty="0" err="1" smtClean="0"/>
              <a:t>synukleinum</a:t>
            </a:r>
            <a:r>
              <a:rPr lang="cs-CZ" dirty="0" smtClean="0"/>
              <a:t> jehož ukládání                        do cytoplazmy neuronů v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 a v dalších kmenových strukturách je příznačné pro PN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europatologická dg je poměrně složitá, je nutné zohlednit klinický nález pacienta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9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8087" y="425008"/>
            <a:ext cx="8610600" cy="1293028"/>
          </a:xfrm>
        </p:spPr>
        <p:txBody>
          <a:bodyPr/>
          <a:lstStyle/>
          <a:p>
            <a:r>
              <a:rPr lang="cs-CZ" dirty="0" smtClean="0"/>
              <a:t>Určení podoby KD, Teorie 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718036"/>
            <a:ext cx="11097705" cy="4805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KD u AN diagnostikován na 2 úrovních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MCI při AN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emence při AN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s</a:t>
            </a:r>
            <a:r>
              <a:rPr lang="cs-CZ" dirty="0" err="1" smtClean="0"/>
              <a:t>y</a:t>
            </a:r>
            <a:r>
              <a:rPr lang="cs-CZ" dirty="0" smtClean="0"/>
              <a:t> demence se liší od MCI v obvykle hlubším KD (</a:t>
            </a:r>
            <a:r>
              <a:rPr lang="cs-CZ" sz="1800" dirty="0" smtClean="0"/>
              <a:t>zasažení vždy alespoň 2 domén)</a:t>
            </a:r>
            <a:r>
              <a:rPr lang="cs-CZ" dirty="0" smtClean="0"/>
              <a:t>           a zejména významnější narušení aktivit běžného života + prokázané známky AN dalšími metodami – zobrazovací metody, analýza krve či </a:t>
            </a:r>
            <a:r>
              <a:rPr lang="cs-CZ" dirty="0" err="1" smtClean="0"/>
              <a:t>likvoru</a:t>
            </a:r>
            <a:r>
              <a:rPr lang="cs-CZ" dirty="0" smtClean="0"/>
              <a:t>,..</a:t>
            </a:r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ozlišení MCI od normálního stárnutí – klíčový úkol NPS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1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8783" y="66790"/>
            <a:ext cx="8610600" cy="1293028"/>
          </a:xfrm>
        </p:spPr>
        <p:txBody>
          <a:bodyPr/>
          <a:lstStyle/>
          <a:p>
            <a:r>
              <a:rPr lang="cs-CZ" dirty="0" smtClean="0"/>
              <a:t>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219" y="1442301"/>
            <a:ext cx="11472420" cy="50686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4 skupiny (</a:t>
            </a:r>
            <a:r>
              <a:rPr lang="cs-CZ" dirty="0" err="1" smtClean="0"/>
              <a:t>Petersen</a:t>
            </a:r>
            <a:r>
              <a:rPr lang="cs-CZ" dirty="0" smtClean="0"/>
              <a:t>, 1999)</a:t>
            </a:r>
          </a:p>
          <a:p>
            <a:pPr lvl="1">
              <a:lnSpc>
                <a:spcPct val="100000"/>
              </a:lnSpc>
            </a:pPr>
            <a:r>
              <a:rPr lang="cs-CZ" b="1" dirty="0"/>
              <a:t>a</a:t>
            </a:r>
            <a:r>
              <a:rPr lang="cs-CZ" b="1" dirty="0" smtClean="0"/>
              <a:t>mnestická </a:t>
            </a:r>
            <a:r>
              <a:rPr lang="cs-CZ" b="1" dirty="0" err="1" smtClean="0"/>
              <a:t>jednodoménová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aMCIsd-amnestic</a:t>
            </a:r>
            <a:r>
              <a:rPr lang="cs-CZ" dirty="0" smtClean="0"/>
              <a:t> single </a:t>
            </a:r>
            <a:r>
              <a:rPr lang="cs-CZ" dirty="0" err="1" smtClean="0"/>
              <a:t>domain</a:t>
            </a:r>
            <a:r>
              <a:rPr lang="cs-CZ" dirty="0" smtClean="0"/>
              <a:t>) – pacienti                  s izolovanými poruchami paměti</a:t>
            </a:r>
          </a:p>
          <a:p>
            <a:pPr lvl="1">
              <a:lnSpc>
                <a:spcPct val="100000"/>
              </a:lnSpc>
            </a:pPr>
            <a:r>
              <a:rPr lang="cs-CZ" b="1" dirty="0" err="1" smtClean="0"/>
              <a:t>neamnestická</a:t>
            </a:r>
            <a:r>
              <a:rPr lang="cs-CZ" b="1" dirty="0" smtClean="0"/>
              <a:t> </a:t>
            </a:r>
            <a:r>
              <a:rPr lang="cs-CZ" b="1" dirty="0" err="1" smtClean="0"/>
              <a:t>jednodoménová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naMCISd</a:t>
            </a:r>
            <a:r>
              <a:rPr lang="cs-CZ" dirty="0" smtClean="0"/>
              <a:t> – </a:t>
            </a:r>
            <a:r>
              <a:rPr lang="cs-CZ" dirty="0" err="1" smtClean="0"/>
              <a:t>nonamnestic</a:t>
            </a:r>
            <a:r>
              <a:rPr lang="cs-CZ" dirty="0" smtClean="0"/>
              <a:t> single </a:t>
            </a:r>
            <a:r>
              <a:rPr lang="cs-CZ" dirty="0" err="1" smtClean="0"/>
              <a:t>domain</a:t>
            </a:r>
            <a:r>
              <a:rPr lang="cs-CZ" dirty="0" smtClean="0"/>
              <a:t>) – izolované postižení nepaměťové složky kognice – porucha fatických </a:t>
            </a:r>
            <a:r>
              <a:rPr lang="cs-CZ" dirty="0" err="1" smtClean="0"/>
              <a:t>fcí</a:t>
            </a:r>
            <a:r>
              <a:rPr lang="cs-CZ" dirty="0" smtClean="0"/>
              <a:t>, praktických, exekutivních, </a:t>
            </a:r>
            <a:r>
              <a:rPr lang="cs-CZ" dirty="0" err="1" smtClean="0"/>
              <a:t>vizuokonstruktivních</a:t>
            </a:r>
            <a:endParaRPr lang="cs-CZ" dirty="0" smtClean="0"/>
          </a:p>
          <a:p>
            <a:pPr lvl="1">
              <a:lnSpc>
                <a:spcPct val="100000"/>
              </a:lnSpc>
            </a:pPr>
            <a:r>
              <a:rPr lang="cs-CZ" b="1" dirty="0" smtClean="0"/>
              <a:t>amnestická </a:t>
            </a:r>
            <a:r>
              <a:rPr lang="cs-CZ" b="1" dirty="0" err="1" smtClean="0"/>
              <a:t>vícedoménová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aMCImd-amnestic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) – pacienti              s postižením paměti spojeným s postižením dalších KF</a:t>
            </a:r>
          </a:p>
          <a:p>
            <a:pPr lvl="1">
              <a:lnSpc>
                <a:spcPct val="100000"/>
              </a:lnSpc>
            </a:pPr>
            <a:r>
              <a:rPr lang="cs-CZ" b="1" dirty="0" err="1" smtClean="0"/>
              <a:t>neamnestická</a:t>
            </a:r>
            <a:r>
              <a:rPr lang="cs-CZ" b="1" dirty="0" smtClean="0"/>
              <a:t> </a:t>
            </a:r>
            <a:r>
              <a:rPr lang="cs-CZ" b="1" dirty="0" err="1" smtClean="0"/>
              <a:t>vícedoménová</a:t>
            </a:r>
            <a:r>
              <a:rPr lang="cs-CZ" b="1" dirty="0" smtClean="0"/>
              <a:t> MCI </a:t>
            </a:r>
            <a:r>
              <a:rPr lang="cs-CZ" dirty="0" smtClean="0"/>
              <a:t>(</a:t>
            </a:r>
            <a:r>
              <a:rPr lang="cs-CZ" dirty="0" err="1" smtClean="0"/>
              <a:t>naMCImd</a:t>
            </a:r>
            <a:r>
              <a:rPr lang="cs-CZ" dirty="0" smtClean="0"/>
              <a:t>- </a:t>
            </a:r>
            <a:r>
              <a:rPr lang="cs-CZ" dirty="0" err="1" smtClean="0"/>
              <a:t>nonamnestic</a:t>
            </a:r>
            <a:r>
              <a:rPr lang="cs-CZ" dirty="0" smtClean="0"/>
              <a:t> </a:t>
            </a:r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) – postižení více domén KF bez postižení paměti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pac. s amnestickou MCI – zvýšené riziko konverze v AN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n</a:t>
            </a:r>
            <a:r>
              <a:rPr lang="cs-CZ" dirty="0" err="1" smtClean="0"/>
              <a:t>eamnestická</a:t>
            </a:r>
            <a:r>
              <a:rPr lang="cs-CZ" dirty="0" smtClean="0"/>
              <a:t> MCI – konverze do demencí jiné etiologie </a:t>
            </a:r>
            <a:r>
              <a:rPr lang="cs-CZ" sz="1800" dirty="0" smtClean="0"/>
              <a:t>(vaskulární, </a:t>
            </a:r>
            <a:r>
              <a:rPr lang="cs-CZ" sz="1800" dirty="0" err="1" smtClean="0"/>
              <a:t>frontotemporální</a:t>
            </a:r>
            <a:r>
              <a:rPr lang="cs-CZ" sz="1800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6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139" y="1741438"/>
            <a:ext cx="9379356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11085"/>
            <a:ext cx="8610600" cy="575035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3251" y="1423448"/>
            <a:ext cx="11144839" cy="5118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kupina pacientů s SCI (</a:t>
            </a:r>
            <a:r>
              <a:rPr lang="cs-CZ" dirty="0" err="1" smtClean="0"/>
              <a:t>Subjective</a:t>
            </a:r>
            <a:r>
              <a:rPr lang="cs-CZ" dirty="0" smtClean="0"/>
              <a:t> </a:t>
            </a:r>
            <a:r>
              <a:rPr lang="cs-CZ" dirty="0" err="1" smtClean="0"/>
              <a:t>Cognitive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) – stěžují si na poruchy paměti, ale jejich výkon v testech nedosahuje stanovené hodnoty 1,5 SD od normy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mají pouze lehce zvýšené riziko přechodu do demence různé etiologie</a:t>
            </a:r>
          </a:p>
          <a:p>
            <a:pPr>
              <a:lnSpc>
                <a:spcPct val="100000"/>
              </a:lnSpc>
            </a:pPr>
            <a:r>
              <a:rPr lang="cs-CZ" dirty="0" err="1" smtClean="0"/>
              <a:t>Dubois</a:t>
            </a:r>
            <a:r>
              <a:rPr lang="cs-CZ" dirty="0" smtClean="0"/>
              <a:t> a Albert (2004) nové skupiny amnestické MCI dle typu paměťového postižení</a:t>
            </a:r>
          </a:p>
          <a:p>
            <a:pPr lvl="1">
              <a:lnSpc>
                <a:spcPct val="100000"/>
              </a:lnSpc>
            </a:pPr>
            <a:r>
              <a:rPr lang="cs-CZ" b="1" dirty="0" smtClean="0"/>
              <a:t>hipokampální amnestická MCI </a:t>
            </a:r>
            <a:r>
              <a:rPr lang="cs-CZ" dirty="0" smtClean="0"/>
              <a:t>(</a:t>
            </a:r>
            <a:r>
              <a:rPr lang="cs-CZ" dirty="0" err="1" smtClean="0"/>
              <a:t>HaMCI</a:t>
            </a:r>
            <a:r>
              <a:rPr lang="cs-CZ" dirty="0" smtClean="0"/>
              <a:t> – </a:t>
            </a:r>
            <a:r>
              <a:rPr lang="cs-CZ" dirty="0" err="1" smtClean="0"/>
              <a:t>hippocampal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, </a:t>
            </a:r>
            <a:r>
              <a:rPr lang="cs-CZ" dirty="0" err="1" smtClean="0"/>
              <a:t>amnestic</a:t>
            </a:r>
            <a:r>
              <a:rPr lang="cs-CZ" dirty="0" smtClean="0"/>
              <a:t> MCI) – odpovídá profilu poškození paměti v časné fázi AN, narušeno ukládání i vybavování nových paměťových stop; větší riziko přesmyku do demence než druhá skupina</a:t>
            </a:r>
          </a:p>
          <a:p>
            <a:pPr lvl="1">
              <a:lnSpc>
                <a:spcPct val="100000"/>
              </a:lnSpc>
            </a:pPr>
            <a:r>
              <a:rPr lang="cs-CZ" b="1" dirty="0" smtClean="0"/>
              <a:t>nehipokampální amnestická MCI </a:t>
            </a:r>
            <a:r>
              <a:rPr lang="cs-CZ" dirty="0" smtClean="0"/>
              <a:t>(</a:t>
            </a:r>
            <a:r>
              <a:rPr lang="cs-CZ" dirty="0" err="1" smtClean="0"/>
              <a:t>NHaMCI</a:t>
            </a:r>
            <a:r>
              <a:rPr lang="cs-CZ" dirty="0" smtClean="0"/>
              <a:t> – non-</a:t>
            </a:r>
            <a:r>
              <a:rPr lang="cs-CZ" dirty="0" err="1" smtClean="0"/>
              <a:t>hippocampal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, </a:t>
            </a:r>
            <a:r>
              <a:rPr lang="cs-CZ" dirty="0" err="1" smtClean="0"/>
              <a:t>amnestic</a:t>
            </a:r>
            <a:r>
              <a:rPr lang="cs-CZ" dirty="0" smtClean="0"/>
              <a:t> MCI)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423" y="660678"/>
            <a:ext cx="5863473" cy="12930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Diagnostický algoritmus</a:t>
            </a:r>
            <a:endParaRPr lang="cs-CZ" sz="3600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91" y="660678"/>
            <a:ext cx="4920792" cy="61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56983"/>
            <a:ext cx="8610600" cy="1293028"/>
          </a:xfrm>
        </p:spPr>
        <p:txBody>
          <a:bodyPr/>
          <a:lstStyle/>
          <a:p>
            <a:r>
              <a:rPr lang="cs-CZ" dirty="0" smtClean="0"/>
              <a:t>Variabilita psychické výkonnosti v NPS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4967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řirozená variabilita psychické výkonnosti se s věkem zvyšuje</a:t>
            </a:r>
          </a:p>
          <a:p>
            <a:pPr algn="just">
              <a:lnSpc>
                <a:spcPct val="100000"/>
              </a:lnSpc>
            </a:pPr>
            <a:r>
              <a:rPr lang="cs-CZ" dirty="0" smtClean="0"/>
              <a:t>pac. </a:t>
            </a:r>
            <a:r>
              <a:rPr lang="cs-CZ" dirty="0" smtClean="0"/>
              <a:t>s </a:t>
            </a:r>
            <a:r>
              <a:rPr lang="cs-CZ" dirty="0" smtClean="0"/>
              <a:t>MCI by měli skórovat -1až -1,5 SD pod normu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élka i podoba NPS baterie významně ovlivňuje výsledky v NPS testech                   i u zdravých jedinců (</a:t>
            </a:r>
            <a:r>
              <a:rPr lang="cs-CZ" dirty="0" err="1" smtClean="0"/>
              <a:t>Iverson</a:t>
            </a:r>
            <a:r>
              <a:rPr lang="cs-CZ" dirty="0" smtClean="0"/>
              <a:t>, 2012)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 každý NPS test má kvalitní demograficky vázané normy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roto hodnota -1 až -1,5 SD pouze jako vodítko a rozhodnutí o signifikantním zhoršení se ponechává na klinickém úsudku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6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96728"/>
            <a:ext cx="8610600" cy="1293028"/>
          </a:xfrm>
        </p:spPr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70582"/>
            <a:ext cx="10820400" cy="50904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asná diagnostika AN se neobejde stále bez kvalitního NPS vyšetření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NPS vyšetření hraje hlavní roli v identifikaci MCI při AN nebo demence při AN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omocí typických NPS profilů lze významně podpořit </a:t>
            </a:r>
            <a:r>
              <a:rPr lang="cs-CZ" dirty="0" err="1" smtClean="0"/>
              <a:t>diff.dg</a:t>
            </a:r>
            <a:r>
              <a:rPr lang="cs-CZ" dirty="0" smtClean="0"/>
              <a:t>. příčin oslabení KF a to jak mezi jednotlivými etiologiemi (AN X FTLD X DLB), tak k odlišení např. KD v rámci deprese</a:t>
            </a:r>
          </a:p>
          <a:p>
            <a:pPr>
              <a:lnSpc>
                <a:spcPct val="100000"/>
              </a:lnSpc>
            </a:pPr>
            <a:r>
              <a:rPr lang="cs-CZ" dirty="0"/>
              <a:t>b</a:t>
            </a:r>
            <a:r>
              <a:rPr lang="cs-CZ" dirty="0" smtClean="0"/>
              <a:t>ez informací o výsledcích dalších klinických metod a bez znalosti celkové situace může být spoléhání pouze na NPS vyšetření zavádějící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oužití NPS testů je na úvaze NPS, existují doporučené metody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ři analýze výsledků je nutno brát v úvahu senzitivitu a specificitu jednotlivých testů, existenci kvalitních lokalizovaných norem a problematiku přirozené variability psychické výkonnosti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6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Synukleinopatie</a:t>
            </a:r>
            <a:r>
              <a:rPr lang="cs-CZ" dirty="0" smtClean="0"/>
              <a:t> </a:t>
            </a:r>
            <a:r>
              <a:rPr lang="cs-CZ" dirty="0" smtClean="0"/>
              <a:t>-                   Demence s </a:t>
            </a:r>
            <a:r>
              <a:rPr lang="cs-CZ" dirty="0" err="1" smtClean="0"/>
              <a:t>lewyho</a:t>
            </a:r>
            <a:r>
              <a:rPr lang="cs-CZ" dirty="0" smtClean="0"/>
              <a:t> tělísky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definitivní dg zahrnuje úbytek zejména pigmentových neuronů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, </a:t>
            </a:r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coeruleus</a:t>
            </a:r>
            <a:r>
              <a:rPr lang="cs-CZ" dirty="0" smtClean="0"/>
              <a:t> a neuronů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b</a:t>
            </a:r>
            <a:r>
              <a:rPr lang="cs-CZ" dirty="0" err="1" smtClean="0"/>
              <a:t>asalis</a:t>
            </a:r>
            <a:r>
              <a:rPr lang="cs-CZ" dirty="0" smtClean="0"/>
              <a:t> </a:t>
            </a:r>
            <a:r>
              <a:rPr lang="cs-CZ" dirty="0" err="1" smtClean="0"/>
              <a:t>Meynerti</a:t>
            </a:r>
            <a:r>
              <a:rPr lang="cs-CZ" dirty="0" smtClean="0"/>
              <a:t> a nález </a:t>
            </a:r>
            <a:r>
              <a:rPr lang="cs-CZ" dirty="0" err="1" smtClean="0"/>
              <a:t>Lewyho</a:t>
            </a:r>
            <a:r>
              <a:rPr lang="cs-CZ" dirty="0" smtClean="0"/>
              <a:t> tělísek a </a:t>
            </a:r>
            <a:r>
              <a:rPr lang="cs-CZ" dirty="0" err="1" smtClean="0"/>
              <a:t>Lewyho</a:t>
            </a:r>
            <a:r>
              <a:rPr lang="cs-CZ" dirty="0" smtClean="0"/>
              <a:t> neuritů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e vývoji DLB je dynamika – </a:t>
            </a:r>
            <a:r>
              <a:rPr lang="cs-CZ" dirty="0" err="1" smtClean="0"/>
              <a:t>Lewyho</a:t>
            </a:r>
            <a:r>
              <a:rPr lang="cs-CZ" dirty="0" smtClean="0"/>
              <a:t> tělíska a neurity se nejdříve objevují                  v podkorových strukturách, pak přecházejí na amygdalu, posléze limbickou kůru, nakonec je zasažen i </a:t>
            </a:r>
            <a:r>
              <a:rPr lang="cs-CZ" dirty="0" err="1" smtClean="0"/>
              <a:t>neokortex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mozkové tkáni pacientů s DLB jsou v různém rozsahu i typické </a:t>
            </a:r>
            <a:r>
              <a:rPr lang="cs-CZ" dirty="0" err="1" smtClean="0"/>
              <a:t>alzheimerovské</a:t>
            </a:r>
            <a:r>
              <a:rPr lang="cs-CZ" dirty="0" smtClean="0"/>
              <a:t> změny – plaky a v malém množství i </a:t>
            </a:r>
            <a:r>
              <a:rPr lang="cs-CZ" dirty="0" err="1" smtClean="0"/>
              <a:t>neuronální</a:t>
            </a:r>
            <a:r>
              <a:rPr lang="cs-CZ" dirty="0" smtClean="0"/>
              <a:t> klubka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8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Synukleinopatie</a:t>
            </a:r>
            <a:r>
              <a:rPr lang="cs-CZ" dirty="0" smtClean="0"/>
              <a:t> - </a:t>
            </a:r>
            <a:r>
              <a:rPr lang="cs-CZ" dirty="0" err="1" smtClean="0"/>
              <a:t>Multisystémové</a:t>
            </a:r>
            <a:r>
              <a:rPr lang="cs-CZ" dirty="0" smtClean="0"/>
              <a:t> atrofie (MSA)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260464"/>
            <a:ext cx="10820400" cy="402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linický obraz kombinuje projevy mozečkové, parkinsonské, pyramidové               a </a:t>
            </a:r>
            <a:r>
              <a:rPr lang="cs-CZ" dirty="0" err="1" smtClean="0"/>
              <a:t>dysautonomii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vě základní formy – mozečková X parkinsonská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umerická atrofie neuronů postihuje nejvíce kaudální </a:t>
            </a:r>
            <a:r>
              <a:rPr lang="cs-CZ" dirty="0" err="1" smtClean="0"/>
              <a:t>putamen</a:t>
            </a:r>
            <a:r>
              <a:rPr lang="cs-CZ" dirty="0" smtClean="0"/>
              <a:t>,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, </a:t>
            </a:r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coeruleus</a:t>
            </a:r>
            <a:r>
              <a:rPr lang="cs-CZ" dirty="0" smtClean="0"/>
              <a:t>, Purkyňovy buňky mozečku, olivy, mozkový kmen, míchu a neurony v primární a asociační motorické kůře</a:t>
            </a:r>
          </a:p>
          <a:p>
            <a:pPr>
              <a:lnSpc>
                <a:spcPct val="100000"/>
              </a:lnSpc>
            </a:pPr>
            <a:r>
              <a:rPr lang="cs-CZ" dirty="0"/>
              <a:t>c</a:t>
            </a:r>
            <a:r>
              <a:rPr lang="cs-CZ" dirty="0" smtClean="0"/>
              <a:t>harakteristickým diagnostickým příznakem jsou </a:t>
            </a:r>
            <a:r>
              <a:rPr lang="cs-CZ" dirty="0" err="1" smtClean="0"/>
              <a:t>argyrofilní</a:t>
            </a:r>
            <a:r>
              <a:rPr lang="cs-CZ" dirty="0" smtClean="0"/>
              <a:t> cytoplazmatické inkluze v oligodendroglii - plaménkové či </a:t>
            </a:r>
            <a:r>
              <a:rPr lang="cs-CZ" dirty="0" err="1" smtClean="0"/>
              <a:t>Pappovy-Lantosovy</a:t>
            </a:r>
            <a:r>
              <a:rPr lang="cs-CZ" dirty="0" smtClean="0"/>
              <a:t> (10-15nm silná </a:t>
            </a:r>
            <a:r>
              <a:rPr lang="cs-CZ" dirty="0" err="1" smtClean="0"/>
              <a:t>filamenta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Frontotemporální</a:t>
            </a:r>
            <a:r>
              <a:rPr lang="cs-CZ" dirty="0" smtClean="0"/>
              <a:t> lobární degenerace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 – ukládání klíčového proteinu do specifických inkluzí, což vede                       k postupné </a:t>
            </a:r>
            <a:r>
              <a:rPr lang="cs-CZ" dirty="0" err="1" smtClean="0"/>
              <a:t>apoptóze</a:t>
            </a:r>
            <a:r>
              <a:rPr lang="cs-CZ" dirty="0" smtClean="0"/>
              <a:t> specifické </a:t>
            </a:r>
            <a:r>
              <a:rPr lang="cs-CZ" dirty="0" err="1" smtClean="0"/>
              <a:t>neuronální</a:t>
            </a:r>
            <a:r>
              <a:rPr lang="cs-CZ" dirty="0" smtClean="0"/>
              <a:t> populace</a:t>
            </a:r>
          </a:p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65409" y="3015049"/>
            <a:ext cx="7738110" cy="35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FTLD – klinicko-neuropatologický pohled – FTLD jako nosologická jednotka, tedy onemocnění definované strukturálně </a:t>
            </a:r>
            <a:r>
              <a:rPr lang="cs-CZ" b="1" dirty="0" smtClean="0"/>
              <a:t>X</a:t>
            </a:r>
            <a:r>
              <a:rPr lang="cs-CZ" dirty="0" smtClean="0"/>
              <a:t> čistě klinický pohled – </a:t>
            </a:r>
            <a:r>
              <a:rPr lang="cs-CZ" dirty="0" err="1" smtClean="0"/>
              <a:t>frontotemporální</a:t>
            </a:r>
            <a:r>
              <a:rPr lang="cs-CZ" dirty="0" smtClean="0"/>
              <a:t> demence jako syndrom frontálního typu demence                       s časnými změnami osobnosti, poruchami chování, a četnými psychiatrickými projevy</a:t>
            </a:r>
          </a:p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astý familiární výskyt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30-50% postižených mezi příbuznými I. stupně – stejná genová mutace se může             v rámci jedné postižené rodiny projevovat různými klinickými symptomy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0606" y="583137"/>
            <a:ext cx="10171670" cy="1293028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Prionová</a:t>
            </a:r>
            <a:r>
              <a:rPr lang="cs-CZ" sz="3600" dirty="0" smtClean="0"/>
              <a:t> onemocnění – přenosné spongiformní encefalopatie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ejčastější – </a:t>
            </a:r>
            <a:r>
              <a:rPr lang="cs-CZ" b="1" dirty="0" err="1" smtClean="0"/>
              <a:t>Creutzfeldtova</a:t>
            </a:r>
            <a:r>
              <a:rPr lang="cs-CZ" b="1" dirty="0" smtClean="0"/>
              <a:t>-Jakobova nemoc (CJN) </a:t>
            </a:r>
            <a:r>
              <a:rPr lang="cs-CZ" dirty="0" smtClean="0"/>
              <a:t>– rychle </a:t>
            </a:r>
            <a:r>
              <a:rPr lang="cs-CZ" dirty="0" err="1" smtClean="0"/>
              <a:t>progredující</a:t>
            </a:r>
            <a:r>
              <a:rPr lang="cs-CZ" dirty="0" smtClean="0"/>
              <a:t> </a:t>
            </a:r>
            <a:r>
              <a:rPr lang="cs-CZ" dirty="0" err="1" smtClean="0"/>
              <a:t>neurodegenerace</a:t>
            </a:r>
            <a:r>
              <a:rPr lang="cs-CZ" dirty="0" smtClean="0"/>
              <a:t> s </a:t>
            </a:r>
            <a:r>
              <a:rPr lang="cs-CZ" dirty="0" err="1" smtClean="0"/>
              <a:t>infaustní</a:t>
            </a:r>
            <a:r>
              <a:rPr lang="cs-CZ" dirty="0" smtClean="0"/>
              <a:t> prognózou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3 základní typy – </a:t>
            </a:r>
            <a:r>
              <a:rPr lang="cs-CZ" i="1" dirty="0" smtClean="0"/>
              <a:t>sporadická</a:t>
            </a:r>
            <a:r>
              <a:rPr lang="cs-CZ" dirty="0" smtClean="0"/>
              <a:t> (nejvíce případů), </a:t>
            </a:r>
            <a:r>
              <a:rPr lang="cs-CZ" i="1" dirty="0" smtClean="0"/>
              <a:t>genetická</a:t>
            </a:r>
            <a:r>
              <a:rPr lang="cs-CZ" dirty="0" smtClean="0"/>
              <a:t> (familiární; 10-15%)              a </a:t>
            </a:r>
            <a:r>
              <a:rPr lang="cs-CZ" i="1" dirty="0" smtClean="0"/>
              <a:t>náhodně přenesená </a:t>
            </a:r>
            <a:r>
              <a:rPr lang="cs-CZ" dirty="0" smtClean="0"/>
              <a:t>v souvislosti s lékařským výkonem (</a:t>
            </a:r>
            <a:r>
              <a:rPr lang="cs-CZ" dirty="0" err="1" smtClean="0"/>
              <a:t>iatrogenní</a:t>
            </a:r>
            <a:r>
              <a:rPr lang="cs-CZ" dirty="0" smtClean="0"/>
              <a:t>; méně než 5%)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říčina neznámá, nebyl zjištěn žádný vztah k </a:t>
            </a:r>
            <a:r>
              <a:rPr lang="cs-CZ" dirty="0" err="1" smtClean="0"/>
              <a:t>prionovému</a:t>
            </a:r>
            <a:r>
              <a:rPr lang="cs-CZ" dirty="0" smtClean="0"/>
              <a:t> onemocnění                   u zvířat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lasická </a:t>
            </a:r>
            <a:r>
              <a:rPr lang="cs-CZ" dirty="0" err="1" smtClean="0"/>
              <a:t>neurohistologická</a:t>
            </a:r>
            <a:r>
              <a:rPr lang="cs-CZ" dirty="0" smtClean="0"/>
              <a:t> triáda – spongiformní dystrofie, numerická atrofie neuronů a </a:t>
            </a:r>
            <a:r>
              <a:rPr lang="cs-CZ" dirty="0" err="1" smtClean="0"/>
              <a:t>glióza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8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3080</Words>
  <Application>Microsoft Office PowerPoint</Application>
  <PresentationFormat>Širokoúhlá obrazovka</PresentationFormat>
  <Paragraphs>240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Century Gothic</vt:lpstr>
      <vt:lpstr>Kondenzační stopa</vt:lpstr>
      <vt:lpstr>Neurodegenerativní onemocnění - demence</vt:lpstr>
      <vt:lpstr>Neuropatologický obraz                         – v kostce</vt:lpstr>
      <vt:lpstr>Alzheimerova nemoc</vt:lpstr>
      <vt:lpstr>Synukleinopatie – Parkinsonova nemoc</vt:lpstr>
      <vt:lpstr>Synukleinopatie -                   Demence s lewyho tělísky</vt:lpstr>
      <vt:lpstr>Synukleinopatie - Multisystémové atrofie (MSA)</vt:lpstr>
      <vt:lpstr>Frontotemporální lobární degenerace</vt:lpstr>
      <vt:lpstr>Prezentace aplikace PowerPoint</vt:lpstr>
      <vt:lpstr>Prionová onemocnění – přenosné spongiformní encefalopatie</vt:lpstr>
      <vt:lpstr>Onemocnění s opakováním tripletů</vt:lpstr>
      <vt:lpstr>Paměť u parkinsonovy nemoci (PN)</vt:lpstr>
      <vt:lpstr>Krátkodobá paměť</vt:lpstr>
      <vt:lpstr>Dlouhodobá paměť - explicitní</vt:lpstr>
      <vt:lpstr>Prezentace aplikace PowerPoint</vt:lpstr>
      <vt:lpstr>Shrnutí explicitní paměť</vt:lpstr>
      <vt:lpstr>Implicitní paměť</vt:lpstr>
      <vt:lpstr>Vyšetření paměti u PN</vt:lpstr>
      <vt:lpstr>Sy demence u PN</vt:lpstr>
      <vt:lpstr>závěr</vt:lpstr>
      <vt:lpstr>Alzheimerova nemoc (AN)</vt:lpstr>
      <vt:lpstr>Amnestická varianta AN</vt:lpstr>
      <vt:lpstr>Klasické známky AN</vt:lpstr>
      <vt:lpstr>Atypické klinické formy AN</vt:lpstr>
      <vt:lpstr>Prezentace aplikace PowerPoint</vt:lpstr>
      <vt:lpstr>Stadia AN</vt:lpstr>
      <vt:lpstr>Ad preklinické stadium</vt:lpstr>
      <vt:lpstr>Role NPS vyšetření                                v diagnostice AN</vt:lpstr>
      <vt:lpstr>Prezentace aplikace PowerPoint</vt:lpstr>
      <vt:lpstr>Poruchy paměti u AN</vt:lpstr>
      <vt:lpstr>Prezentace aplikace PowerPoint</vt:lpstr>
      <vt:lpstr>Prezentace aplikace PowerPoint</vt:lpstr>
      <vt:lpstr>Prezentace aplikace PowerPoint</vt:lpstr>
      <vt:lpstr>NPS diagnostika kognitivního deficitu u AN</vt:lpstr>
      <vt:lpstr>Anamnéza a rozhovor</vt:lpstr>
      <vt:lpstr>Screeningové testy</vt:lpstr>
      <vt:lpstr>Neuropsychologické baterie</vt:lpstr>
      <vt:lpstr>Prezentace aplikace PowerPoint</vt:lpstr>
      <vt:lpstr>Prezentace aplikace PowerPoint</vt:lpstr>
      <vt:lpstr>Prezentace aplikace PowerPoint</vt:lpstr>
      <vt:lpstr>Určení podoby KD, Teorie MCI</vt:lpstr>
      <vt:lpstr>MCI</vt:lpstr>
      <vt:lpstr>Prezentace aplikace PowerPoint</vt:lpstr>
      <vt:lpstr>Prezentace aplikace PowerPoint</vt:lpstr>
      <vt:lpstr>Diagnostický algoritmus</vt:lpstr>
      <vt:lpstr>Variabilita psychické výkonnosti v NPS vyšetření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64</cp:revision>
  <dcterms:created xsi:type="dcterms:W3CDTF">2018-09-20T07:10:33Z</dcterms:created>
  <dcterms:modified xsi:type="dcterms:W3CDTF">2018-11-05T10:06:35Z</dcterms:modified>
</cp:coreProperties>
</file>