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"/>
  </p:notesMasterIdLst>
  <p:handoutMasterIdLst>
    <p:handoutMasterId r:id="rId10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6F78"/>
    <a:srgbClr val="4BC8FF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11" autoAdjust="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-1640" y="-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4" y="2484534"/>
            <a:ext cx="2302868" cy="16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40" y="2641763"/>
            <a:ext cx="4203243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 na pracovišti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2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07683" y="1113249"/>
            <a:ext cx="10753200" cy="1246586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Konflikt = </a:t>
            </a:r>
            <a:r>
              <a:rPr lang="cs-CZ" sz="2800" b="0" dirty="0"/>
              <a:t>Střet dvou a více navzájem se vylučujících se snah, sil, potřeb, zájmů, hodnot, cílů.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275851" y="3311813"/>
            <a:ext cx="381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DC"/>
                </a:solidFill>
                <a:latin typeface="+mn-lt"/>
              </a:rPr>
              <a:t>Důsledky</a:t>
            </a:r>
            <a:r>
              <a:rPr lang="cs-CZ" sz="3200" b="1" dirty="0" smtClean="0">
                <a:solidFill>
                  <a:srgbClr val="0000DC"/>
                </a:solidFill>
              </a:rPr>
              <a:t>?</a:t>
            </a:r>
          </a:p>
          <a:p>
            <a:pPr algn="ctr"/>
            <a:r>
              <a:rPr lang="cs-CZ" b="1" dirty="0" smtClean="0">
                <a:solidFill>
                  <a:srgbClr val="0000DC"/>
                </a:solidFill>
                <a:latin typeface="+mn-lt"/>
              </a:rPr>
              <a:t>Pozitivní x negativní</a:t>
            </a:r>
            <a:endParaRPr lang="cs-CZ" b="1" dirty="0">
              <a:solidFill>
                <a:srgbClr val="0000D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0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Typy konfliktů: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19999" y="2104372"/>
            <a:ext cx="5317545" cy="3727627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Interpersonální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/>
              <a:t>Intrapersonální</a:t>
            </a:r>
            <a:endParaRPr lang="cs-CZ" sz="24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Konflikty mohou být: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50696" y="2104372"/>
            <a:ext cx="47598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rgbClr val="0000DC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kern="0" dirty="0" smtClean="0">
                <a:solidFill>
                  <a:srgbClr val="000000"/>
                </a:solidFill>
                <a:latin typeface="Arial"/>
              </a:rPr>
              <a:t>Mezi pracovními skupinami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rgbClr val="0000DC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kern="0" dirty="0" smtClean="0">
                <a:solidFill>
                  <a:srgbClr val="000000"/>
                </a:solidFill>
                <a:latin typeface="Arial"/>
              </a:rPr>
              <a:t>Mezi jednotlivci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Clr>
                <a:srgbClr val="0000DC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kern="0" dirty="0" smtClean="0">
                <a:solidFill>
                  <a:srgbClr val="000000"/>
                </a:solidFill>
                <a:latin typeface="Arial"/>
              </a:rPr>
              <a:t>Mezi členy týmu</a:t>
            </a:r>
            <a:endParaRPr lang="cs-CZ" kern="0" dirty="0">
              <a:solidFill>
                <a:srgbClr val="000000"/>
              </a:solidFill>
              <a:latin typeface="Arial"/>
            </a:endParaRP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737526" y="4583965"/>
            <a:ext cx="2718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DC"/>
                </a:solidFill>
                <a:latin typeface="+mn-lt"/>
              </a:rPr>
              <a:t>Kdo řeší?</a:t>
            </a:r>
          </a:p>
          <a:p>
            <a:pPr algn="ctr"/>
            <a:r>
              <a:rPr lang="cs-CZ" sz="2800" dirty="0" smtClean="0">
                <a:solidFill>
                  <a:srgbClr val="0000DC"/>
                </a:solidFill>
                <a:latin typeface="+mn-lt"/>
              </a:rPr>
              <a:t>HR x vedoucí</a:t>
            </a:r>
            <a:endParaRPr lang="cs-CZ" sz="2800" dirty="0">
              <a:solidFill>
                <a:srgbClr val="0000D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29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Práce s konfliktem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Soužití bez řešení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Snaha najít společnou řeč a naučit se spolupracovat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Problém se reálně neřeší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Hledání kompromisů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Nevyhraje nikdo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Vyjednávají se pravidla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Řešení problému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Definice problému a nastavení cíle řešení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Hledání alternativ řešení a diskuze nad výhodami x nevýhodami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Volba řešení a nastavení kroků k realizaci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Mezi pracovními skupinami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5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Práce s konfliktem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Ústup nebo zanechání problému jednou stranou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Vzrůstá míra frustrace poraženého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Kompromis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Obě strany něco ztratí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Musí mít společný zájem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Individuální poradenství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Vytvoření náhledu na situaci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Neřeší samotný konflikt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Konfrontace za pomoci třetí strany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Setkání dvou stran s prostředníkem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Pravidla pro </a:t>
            </a:r>
            <a:r>
              <a:rPr lang="cs-CZ" sz="2000" dirty="0" smtClean="0"/>
              <a:t>diskuzi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Mezi jednotlivci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8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Práce s konfliktem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Analýza faktů o situaci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/>
              <a:t>Setkání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Pojmenovat problém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/>
              <a:t>Dohodnout se na společném řešení </a:t>
            </a:r>
            <a:r>
              <a:rPr lang="cs-CZ" sz="2000" b="1" dirty="0" smtClean="0"/>
              <a:t>x</a:t>
            </a:r>
            <a:r>
              <a:rPr lang="cs-CZ" sz="2000" dirty="0" smtClean="0"/>
              <a:t> zahájit kárné řízení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Mezi členy týmu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8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720000" y="1415441"/>
            <a:ext cx="10753200" cy="4416559"/>
          </a:xfrm>
        </p:spPr>
        <p:txBody>
          <a:bodyPr numCol="1"/>
          <a:lstStyle/>
          <a:p>
            <a:pPr algn="just">
              <a:lnSpc>
                <a:spcPct val="100000"/>
              </a:lnSpc>
            </a:pPr>
            <a:r>
              <a:rPr lang="cs-CZ" sz="2000" dirty="0"/>
              <a:t>Klíčová pracovnice obchodního oddělení, která obstarává nejvíce zisků pro firmu, se v poslední době chová divně. Vedoucímu se hromadí stížnosti na její chování, které trvá již 3 měsíce. Údajně během porad kritizuje nápady svých kolegů, ale sama nepřináší konstruktivní řešení. Otevřeně kritizuje chod jiných oddělení a schopnosti ostatních zaměstnanců. Vybírá si pouze práci, která je pro ni jednoduchá a nudnou administrativu deleguje na brigádníky. Ti mají pocit, že je nadměrně zatěžuje, navíc jejich práci vydává za svou. Většina týmu už s ní nechce spolupracovat, což ona považuje za jejich problém a cítí se z jejich strany diskriminována. Současně si velmi nahlas stěžuje na pracovní podmínky své kolegyni, která je s ní </a:t>
            </a:r>
            <a:r>
              <a:rPr lang="cs-CZ" sz="2000" dirty="0" smtClean="0"/>
              <a:t>jedna</a:t>
            </a:r>
            <a:r>
              <a:rPr lang="cs-CZ" sz="2000" dirty="0" smtClean="0"/>
              <a:t> </a:t>
            </a:r>
            <a:r>
              <a:rPr lang="cs-CZ" sz="2000" dirty="0"/>
              <a:t>ruka a v jejích názorech ji podporuje. Vedoucí za vámi přišel s tím, že chce pomoct tuto situaci vyřešit. Jaký zvolíte postup řešení?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2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konflikt</Template>
  <TotalTime>230</TotalTime>
  <Words>194</Words>
  <Application>Microsoft Office PowerPoint</Application>
  <PresentationFormat>Širokoúhlá obrazovka</PresentationFormat>
  <Paragraphs>52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Prezentace_MU_CZ</vt:lpstr>
      <vt:lpstr>Konflikt na pracovišti</vt:lpstr>
      <vt:lpstr>Konflikt = Střet dvou a více navzájem se vylučujících se snah, sil, potřeb, zájmů, hodnot, cílů.</vt:lpstr>
      <vt:lpstr>Typy konfliktů:</vt:lpstr>
      <vt:lpstr>Práce s konfliktem</vt:lpstr>
      <vt:lpstr>Práce s konfliktem</vt:lpstr>
      <vt:lpstr>Práce s konfliktem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 na pracovišti</dc:title>
  <dc:creator>Michaela Odehnalová</dc:creator>
  <cp:lastModifiedBy>Kom2-510</cp:lastModifiedBy>
  <cp:revision>7</cp:revision>
  <cp:lastPrinted>1601-01-01T00:00:00Z</cp:lastPrinted>
  <dcterms:created xsi:type="dcterms:W3CDTF">2018-12-03T13:15:12Z</dcterms:created>
  <dcterms:modified xsi:type="dcterms:W3CDTF">2018-12-03T17:27:49Z</dcterms:modified>
</cp:coreProperties>
</file>