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61" r:id="rId2"/>
    <p:sldId id="310" r:id="rId3"/>
    <p:sldId id="292" r:id="rId4"/>
    <p:sldId id="293" r:id="rId5"/>
    <p:sldId id="294" r:id="rId6"/>
    <p:sldId id="305" r:id="rId7"/>
    <p:sldId id="272" r:id="rId8"/>
  </p:sldIdLst>
  <p:sldSz cx="12192000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8"/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11" autoAdjust="0"/>
  </p:normalViewPr>
  <p:slideViewPr>
    <p:cSldViewPr snapToGrid="0">
      <p:cViewPr varScale="1">
        <p:scale>
          <a:sx n="68" d="100"/>
          <a:sy n="68" d="100"/>
        </p:scale>
        <p:origin x="424" y="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Kariérní centrum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800" dirty="0"/>
              <a:t>Kariérní start</a:t>
            </a:r>
            <a:br>
              <a:rPr lang="cs-CZ" sz="4800" dirty="0"/>
            </a:br>
            <a:r>
              <a:rPr lang="cs-CZ" dirty="0"/>
              <a:t>Profesně-psychologické testování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Psychologické testování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Výkonové testy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Inteligenční testy </a:t>
            </a:r>
            <a:r>
              <a:rPr lang="cs-CZ" sz="1800" dirty="0"/>
              <a:t>(figurální, numerické, slovní vs. faktor g)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Testy speciálních schopností (paměť, technické myšlení, kreativita, verbální schopnosti, </a:t>
            </a:r>
            <a:r>
              <a:rPr lang="cs-CZ" sz="1800" dirty="0">
                <a:solidFill>
                  <a:schemeClr val="tx2"/>
                </a:solidFill>
              </a:rPr>
              <a:t>pozornost</a:t>
            </a:r>
            <a:r>
              <a:rPr lang="cs-CZ" sz="1800" dirty="0"/>
              <a:t>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Osobnostní testy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Objektivní testy (pulz, vodivost kůže, aj.)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Osobnostní dotazníky </a:t>
            </a:r>
            <a:r>
              <a:rPr lang="cs-CZ" sz="1800" dirty="0"/>
              <a:t>(jednodimenzionální, multidimenzionální)</a:t>
            </a:r>
          </a:p>
          <a:p>
            <a:pPr marL="1714500" lvl="3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Charakteristické vlastnosti a rysy jedince</a:t>
            </a:r>
          </a:p>
          <a:p>
            <a:pPr marL="1714500" lvl="3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Zvládání zátěže a stresu</a:t>
            </a:r>
          </a:p>
          <a:p>
            <a:pPr marL="1714500" lvl="3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Týmové role</a:t>
            </a:r>
          </a:p>
          <a:p>
            <a:pPr marL="1714500" lvl="3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Motivace</a:t>
            </a:r>
          </a:p>
          <a:p>
            <a:pPr marL="1714500" lvl="3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Interpersonální chování v kontaktu s druhými…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Projektivní testy </a:t>
            </a:r>
            <a:r>
              <a:rPr lang="cs-CZ" sz="1800" dirty="0"/>
              <a:t>(princip projekce)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631422" y="1201648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+mn-lt"/>
              </a:rPr>
              <a:t>S jakými testy se mohu setkat?</a:t>
            </a:r>
          </a:p>
        </p:txBody>
      </p:sp>
    </p:spTree>
    <p:extLst>
      <p:ext uri="{BB962C8B-B14F-4D97-AF65-F5344CB8AC3E}">
        <p14:creationId xmlns:p14="http://schemas.microsoft.com/office/powerpoint/2010/main" val="12910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Psychologické testování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Standardizované testy: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Přesný způsob použití testu (jednoznačné a stejné instrukce všem, zajištěná objektivita ve sběru dat) – test má manuál.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Test má normy, je zajištěno srovnání respondentů navzájem/s populací (percentily, z-skóry, T-skóry, decily…), ideálně na vysokém vzorku lidí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Test je validní (platnost měření), </a:t>
            </a:r>
            <a:r>
              <a:rPr lang="cs-CZ" sz="2000" dirty="0" err="1"/>
              <a:t>reliabilní</a:t>
            </a:r>
            <a:r>
              <a:rPr lang="cs-CZ" sz="2000" dirty="0"/>
              <a:t> (přesnost měření) a psychologické konstrukty jsou teoreticky zakotveny.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31422" y="1201648"/>
            <a:ext cx="440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kern="0" dirty="0">
                <a:solidFill>
                  <a:schemeClr val="tx2"/>
                </a:solidFill>
                <a:latin typeface="+mn-lt"/>
              </a:rPr>
              <a:t>Poznám, že se jedná o kvalitní zdroj?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2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Psychologické testování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4395262"/>
          </a:xfrm>
        </p:spPr>
        <p:txBody>
          <a:bodyPr numCol="1"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Lze v testech poznat, že kandidát lže? 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ANO, ale</a:t>
            </a:r>
            <a:r>
              <a:rPr lang="cs-CZ" sz="2000" dirty="0"/>
              <a:t>… (L-škála, zkušenosti, kombinace testů, nekongruentnost výsledků)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Je rozdíl vyplňovat test na počítači nebo tužka-papír?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ANO </a:t>
            </a:r>
            <a:r>
              <a:rPr lang="cs-CZ" sz="2000" dirty="0"/>
              <a:t>(výsledky, chování kandidáta, online může zkreslovat)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Jak dlouho bude testování trvat?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INDIVIDUÁLNÍ</a:t>
            </a:r>
            <a:r>
              <a:rPr lang="cs-CZ" sz="2000" dirty="0"/>
              <a:t> (plánování času)</a:t>
            </a:r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Co všechno psycholog sleduje při testování?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VŠECHNO </a:t>
            </a:r>
            <a:r>
              <a:rPr lang="cs-CZ" sz="20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r>
              <a:rPr lang="cs-CZ" sz="2000" dirty="0">
                <a:sym typeface="Wingdings" panose="05000000000000000000" pitchFamily="2" charset="2"/>
              </a:rPr>
              <a:t> (chování, komunikaci, způsob vyplňování, dotazy, avšak podstatné jsou výsledky)</a:t>
            </a:r>
            <a:endParaRPr lang="cs-CZ" sz="2000" dirty="0"/>
          </a:p>
          <a:p>
            <a:pPr marL="342900" lvl="1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Testuje vždy psycholog?</a:t>
            </a:r>
          </a:p>
          <a:p>
            <a:pPr marL="1257300" lvl="2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/>
                </a:solidFill>
              </a:rPr>
              <a:t>NEMUSÍ </a:t>
            </a:r>
            <a:r>
              <a:rPr lang="cs-CZ" sz="2000" dirty="0"/>
              <a:t>(Psycholog má přístup ke standardizovaným testům, </a:t>
            </a:r>
            <a:r>
              <a:rPr lang="cs-CZ" sz="2000" dirty="0" err="1"/>
              <a:t>Hogrefe</a:t>
            </a:r>
            <a:r>
              <a:rPr lang="cs-CZ" sz="2000" dirty="0"/>
              <a:t> – rozdělení testů pro psychology a personalisty, A, B, C)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31422" y="120164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kern="0" dirty="0">
                <a:solidFill>
                  <a:schemeClr val="tx2"/>
                </a:solidFill>
                <a:latin typeface="+mn-lt"/>
              </a:rPr>
              <a:t>Dotazy kandidátů:</a:t>
            </a:r>
            <a:endParaRPr lang="cs-CZ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5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Psychologické testování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719788"/>
            <a:ext cx="10753200" cy="3960000"/>
          </a:xfrm>
        </p:spPr>
        <p:txBody>
          <a:bodyPr numCol="1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u="sng" dirty="0"/>
              <a:t>Ověřte si: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Jaké testy psycholog nebo personalista používá (standardizované versus stažené z internetu).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S jakými normami psycholog nebo personalista pracuje (zda test vůbec má normy) a na jaké populaci.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Jak je/bude zacházeno s Vašimi daty a výsledky: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Kdo je zpracovává.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Zda budou ihned skartovány nebo uloženy a pod jakým dohledem.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Kdo se dostane k výsledkům (jeden člověk, celá komise, celá instituce).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Zda se s výsledky bude dále nějak pracovat či jsou pouze pro výběrové řízení (lze je využít jako rozvoj po nástupu pracovníka).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Zda budete mít přístup k výsledkům (zpravidla nikoliv, pokud nenastoupíte).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Tyto otázky klaďte velmi diplomaticky! (Odborník nemá problém odpovědět, méně znalý pracovník může být zahnán do kouta)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1422" y="1201648"/>
            <a:ext cx="3830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kern="0" dirty="0">
                <a:solidFill>
                  <a:schemeClr val="tx2"/>
                </a:solidFill>
                <a:latin typeface="+mn-lt"/>
              </a:rPr>
              <a:t>Na co si dát pozor při testování?</a:t>
            </a:r>
          </a:p>
        </p:txBody>
      </p:sp>
    </p:spTree>
    <p:extLst>
      <p:ext uri="{BB962C8B-B14F-4D97-AF65-F5344CB8AC3E}">
        <p14:creationId xmlns:p14="http://schemas.microsoft.com/office/powerpoint/2010/main" val="249890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Psychologické testování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Napište 2 týmové role, které preferujete vy osobně a 1 týmovou roli, která Vás neláká (výsledky z personalistických testů na hodině).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Napište 2 motivační kotvy, které jsou pro vás v práci důležité a 1 kotvu, kterou tolik nevyžadujete ve své práci (výsledky z personalistických testů na hodině). </a:t>
            </a:r>
            <a:endParaRPr lang="cs-CZ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</p:spTree>
    <p:extLst>
      <p:ext uri="{BB962C8B-B14F-4D97-AF65-F5344CB8AC3E}">
        <p14:creationId xmlns:p14="http://schemas.microsoft.com/office/powerpoint/2010/main" val="240419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Kariérní centrum MU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9869" y="2581424"/>
            <a:ext cx="417766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3429000"/>
            <a:ext cx="10753200" cy="1761162"/>
          </a:xfrm>
        </p:spPr>
        <p:txBody>
          <a:bodyPr numCol="1"/>
          <a:lstStyle/>
          <a:p>
            <a:pPr algn="ctr">
              <a:lnSpc>
                <a:spcPct val="100000"/>
              </a:lnSpc>
            </a:pPr>
            <a:r>
              <a:rPr lang="cs-CZ" sz="2800" b="1" dirty="0"/>
              <a:t> horakova@kariera.muni.cz</a:t>
            </a:r>
          </a:p>
          <a:p>
            <a:pPr algn="ctr">
              <a:lnSpc>
                <a:spcPct val="100000"/>
              </a:lnSpc>
            </a:pPr>
            <a:r>
              <a:rPr lang="cs-CZ" sz="2800" b="1" dirty="0"/>
              <a:t>Pavla.h@mail.muni.cz</a:t>
            </a:r>
          </a:p>
        </p:txBody>
      </p:sp>
    </p:spTree>
    <p:extLst>
      <p:ext uri="{BB962C8B-B14F-4D97-AF65-F5344CB8AC3E}">
        <p14:creationId xmlns:p14="http://schemas.microsoft.com/office/powerpoint/2010/main" val="5133775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 (1)</Template>
  <TotalTime>1400</TotalTime>
  <Words>529</Words>
  <Application>Microsoft Office PowerPoint</Application>
  <PresentationFormat>Širokoúhlá obrazovka</PresentationFormat>
  <Paragraphs>68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Kariérní start Profesně-psychologické testování</vt:lpstr>
      <vt:lpstr>Psychologické testování</vt:lpstr>
      <vt:lpstr>Psychologické testování</vt:lpstr>
      <vt:lpstr>Psychologické testování</vt:lpstr>
      <vt:lpstr>Psychologické testování</vt:lpstr>
      <vt:lpstr>Psychologické testování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Horáková</dc:creator>
  <cp:lastModifiedBy>Pavla Horáková</cp:lastModifiedBy>
  <cp:revision>62</cp:revision>
  <cp:lastPrinted>2018-11-08T14:02:32Z</cp:lastPrinted>
  <dcterms:created xsi:type="dcterms:W3CDTF">2018-09-11T13:12:51Z</dcterms:created>
  <dcterms:modified xsi:type="dcterms:W3CDTF">2018-11-11T09:46:31Z</dcterms:modified>
</cp:coreProperties>
</file>