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61" r:id="rId2"/>
    <p:sldId id="291" r:id="rId3"/>
    <p:sldId id="319" r:id="rId4"/>
    <p:sldId id="318" r:id="rId5"/>
    <p:sldId id="311" r:id="rId6"/>
    <p:sldId id="264" r:id="rId7"/>
    <p:sldId id="312" r:id="rId8"/>
    <p:sldId id="313" r:id="rId9"/>
    <p:sldId id="314" r:id="rId10"/>
    <p:sldId id="316" r:id="rId11"/>
    <p:sldId id="272" r:id="rId12"/>
  </p:sldIdLst>
  <p:sldSz cx="12192000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8"/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11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800" dirty="0"/>
              <a:t>Kariérní start</a:t>
            </a:r>
            <a:br>
              <a:rPr lang="cs-CZ" sz="4800" dirty="0"/>
            </a:br>
            <a:r>
              <a:rPr lang="cs-CZ" dirty="0" smtClean="0"/>
              <a:t>Zvládání zátěže a stres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stresu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Pozorujte se při zátěži a napište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1 techniku, kterou využíváte nejčastěji v akutním stresu,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1 techniku, kterou využíváte ke zpracování dlouhodobého stresu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1 techniku, kterou si z minulé hodiny odnášíte a chcete ji zapojit do svého života.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7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9869" y="2581424"/>
            <a:ext cx="417766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3429000"/>
            <a:ext cx="10753200" cy="1761162"/>
          </a:xfrm>
        </p:spPr>
        <p:txBody>
          <a:bodyPr numCol="1"/>
          <a:lstStyle/>
          <a:p>
            <a:pPr algn="ctr">
              <a:lnSpc>
                <a:spcPct val="100000"/>
              </a:lnSpc>
            </a:pPr>
            <a:r>
              <a:rPr lang="cs-CZ" sz="2800" b="1" dirty="0"/>
              <a:t> horakova@kariera.muni.cz</a:t>
            </a:r>
          </a:p>
          <a:p>
            <a:pPr algn="ctr">
              <a:lnSpc>
                <a:spcPct val="100000"/>
              </a:lnSpc>
            </a:pPr>
            <a:r>
              <a:rPr lang="cs-CZ" sz="2800" b="1" dirty="0"/>
              <a:t>Pavla.h@mail.muni.cz</a:t>
            </a:r>
          </a:p>
        </p:txBody>
      </p:sp>
    </p:spTree>
    <p:extLst>
      <p:ext uri="{BB962C8B-B14F-4D97-AF65-F5344CB8AC3E}">
        <p14:creationId xmlns:p14="http://schemas.microsoft.com/office/powerpoint/2010/main" val="5133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995055"/>
            <a:ext cx="10753200" cy="4232945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„Vnitřní </a:t>
            </a:r>
            <a:r>
              <a:rPr lang="cs-CZ" sz="1600" dirty="0"/>
              <a:t>stav člověka, který je buď přímo něčím ohrožován, nebo takové ohrožení očekává a přitom se domnívá, že jeho obrana proti nepříznivým vlivům není dostatečně silná. Závisí na míře a intenzitě </a:t>
            </a:r>
            <a:r>
              <a:rPr lang="cs-CZ" sz="1600" dirty="0" err="1"/>
              <a:t>stresogenních</a:t>
            </a:r>
            <a:r>
              <a:rPr lang="cs-CZ" sz="1600" dirty="0"/>
              <a:t> faktorů a silou (schopnostmi) situaci zvládnout</a:t>
            </a:r>
            <a:r>
              <a:rPr lang="cs-CZ" sz="1600" dirty="0" smtClean="0"/>
              <a:t>.“ </a:t>
            </a:r>
            <a:r>
              <a:rPr lang="cs-CZ" sz="1600" dirty="0"/>
              <a:t>(Křivohlavý, 1994, 2009)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„Stres </a:t>
            </a:r>
            <a:r>
              <a:rPr lang="cs-CZ" sz="1600" dirty="0"/>
              <a:t>se vyskytne tehdy, když se </a:t>
            </a:r>
            <a:r>
              <a:rPr lang="cs-CZ" sz="1600" dirty="0" smtClean="0"/>
              <a:t>lidé </a:t>
            </a:r>
            <a:r>
              <a:rPr lang="cs-CZ" sz="1600" dirty="0"/>
              <a:t>setkají </a:t>
            </a:r>
            <a:r>
              <a:rPr lang="cs-CZ" sz="1600" dirty="0" smtClean="0"/>
              <a:t>s událostmi</a:t>
            </a:r>
            <a:r>
              <a:rPr lang="cs-CZ" sz="1600" dirty="0"/>
              <a:t>, jež vnímají jako ohrožení své tělesné nebo duševní </a:t>
            </a:r>
            <a:r>
              <a:rPr lang="cs-CZ" sz="1600" dirty="0" smtClean="0"/>
              <a:t>pohody.“ (Atkinson, 2012)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„Stav</a:t>
            </a:r>
            <a:r>
              <a:rPr lang="cs-CZ" sz="1600" dirty="0"/>
              <a:t>, ve kterém míra zátěže přesahuje únosnou mez </a:t>
            </a:r>
            <a:r>
              <a:rPr lang="cs-CZ" sz="1600" dirty="0" smtClean="0"/>
              <a:t>z hlediska </a:t>
            </a:r>
            <a:r>
              <a:rPr lang="cs-CZ" sz="1600" dirty="0"/>
              <a:t>adaptačních možností organismu za daných </a:t>
            </a:r>
            <a:r>
              <a:rPr lang="cs-CZ" sz="1600" dirty="0" smtClean="0"/>
              <a:t>podmínek (Paulík, 2017)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„</a:t>
            </a:r>
            <a:r>
              <a:rPr lang="cs-CZ" sz="1600" dirty="0"/>
              <a:t>Stres je stav organismu kdy je jeho integrita ohrožena a on musí </a:t>
            </a:r>
            <a:r>
              <a:rPr lang="cs-CZ" sz="1600" dirty="0" smtClean="0"/>
              <a:t>zapojit </a:t>
            </a:r>
            <a:r>
              <a:rPr lang="cs-CZ" sz="1600" dirty="0"/>
              <a:t>všechny svoje schopnosti na svoji ochranu</a:t>
            </a:r>
            <a:r>
              <a:rPr lang="cs-CZ" sz="1600" dirty="0" smtClean="0"/>
              <a:t>.“ (</a:t>
            </a:r>
            <a:r>
              <a:rPr lang="cs-CZ" sz="1600" dirty="0" err="1" smtClean="0"/>
              <a:t>Appley</a:t>
            </a:r>
            <a:r>
              <a:rPr lang="cs-CZ" sz="1600" dirty="0" smtClean="0"/>
              <a:t>, 2017)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„</a:t>
            </a:r>
            <a:r>
              <a:rPr lang="cs-CZ" sz="1600" dirty="0"/>
              <a:t>Stres vyjadřuje situaci člověka </a:t>
            </a:r>
            <a:r>
              <a:rPr lang="cs-CZ" sz="1600" dirty="0" smtClean="0"/>
              <a:t>v napětí </a:t>
            </a:r>
            <a:r>
              <a:rPr lang="cs-CZ" sz="1600" dirty="0"/>
              <a:t>při řešení </a:t>
            </a:r>
            <a:r>
              <a:rPr lang="cs-CZ" sz="1600" dirty="0" smtClean="0"/>
              <a:t>problému, kdy </a:t>
            </a:r>
            <a:r>
              <a:rPr lang="cs-CZ" sz="1600" dirty="0"/>
              <a:t>se mu do cesty řešení postaví nepřekonatelná překážka</a:t>
            </a:r>
            <a:r>
              <a:rPr lang="cs-CZ" sz="1600" dirty="0" smtClean="0"/>
              <a:t>.“ (</a:t>
            </a:r>
            <a:r>
              <a:rPr lang="cs-CZ" sz="1600" dirty="0" err="1" smtClean="0"/>
              <a:t>Scott</a:t>
            </a:r>
            <a:r>
              <a:rPr lang="cs-CZ" sz="1600" dirty="0" smtClean="0"/>
              <a:t>, 2017)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„Stres </a:t>
            </a:r>
            <a:r>
              <a:rPr lang="cs-CZ" dirty="0"/>
              <a:t>je </a:t>
            </a:r>
            <a:r>
              <a:rPr lang="cs-CZ" dirty="0" smtClean="0"/>
              <a:t>stav </a:t>
            </a:r>
            <a:r>
              <a:rPr lang="cs-CZ" dirty="0"/>
              <a:t>projevující se ve formě specifického syndromu, který představuje souhrn všech </a:t>
            </a:r>
            <a:r>
              <a:rPr lang="cs-CZ" dirty="0" smtClean="0"/>
              <a:t>nespecificky </a:t>
            </a:r>
            <a:r>
              <a:rPr lang="cs-CZ" dirty="0"/>
              <a:t>vyvolaných změn </a:t>
            </a:r>
            <a:r>
              <a:rPr lang="cs-CZ" dirty="0" smtClean="0"/>
              <a:t>v rámci dané ho </a:t>
            </a:r>
            <a:r>
              <a:rPr lang="cs-CZ" dirty="0"/>
              <a:t>biologického </a:t>
            </a:r>
            <a:r>
              <a:rPr lang="cs-CZ" dirty="0" smtClean="0"/>
              <a:t>systému.“ (</a:t>
            </a:r>
            <a:r>
              <a:rPr lang="cs-CZ" b="1" dirty="0" err="1" smtClean="0"/>
              <a:t>Selye</a:t>
            </a:r>
            <a:r>
              <a:rPr lang="cs-CZ" dirty="0" smtClean="0"/>
              <a:t>, </a:t>
            </a:r>
            <a:r>
              <a:rPr lang="cs-CZ" b="1" dirty="0" smtClean="0"/>
              <a:t>1949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631422" y="1284527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  <a:latin typeface="+mn-lt"/>
              </a:rPr>
              <a:t>STRES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2169621"/>
            <a:ext cx="10753200" cy="3795799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Traumatické události (války, přírodní katastrofy, vážné nehody…)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Nekontrolovatelné a nepředvídatelné události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Zásadní změna životních podmínek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/>
              <a:t>Vnitřní konflikty (odporující se cíle)</a:t>
            </a:r>
            <a:endParaRPr lang="cs-CZ" sz="18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631422" y="1284527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  <a:latin typeface="+mn-lt"/>
              </a:rPr>
              <a:t>STRES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2169621"/>
            <a:ext cx="10753200" cy="3795799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Stav napětí, automatická stresová reakce (první jednám, potom myslím)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Připravenost k rychlé reakci (boj nebo útěk)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Přímé ohrožení nebo nebezpečí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Pomocník – pomáhá vyznat se ve vnějším světě a situacích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Roste/blokuje výkonnost (záleží na přístupu)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Pomáhá k výzvám, překonávání sebe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631422" y="1284527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  <a:latin typeface="+mn-lt"/>
              </a:rPr>
              <a:t>STRES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8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2442412" y="3383282"/>
            <a:ext cx="3592628" cy="263591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Upozorňuje/varuje na nebezpečí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Nepříjemné negativní pocity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Chybí nám dispozice k jeho překonání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Cíl – navodit změnu 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     (Měli bychom ho poslouchat)</a:t>
            </a:r>
            <a:endParaRPr lang="cs-CZ" i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Kariérní centrum MU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079838" y="1290287"/>
            <a:ext cx="3232994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STRES</a:t>
            </a:r>
            <a:br>
              <a:rPr lang="cs-CZ" dirty="0" smtClean="0"/>
            </a:br>
            <a:r>
              <a:rPr lang="cs-CZ" dirty="0" smtClean="0"/>
              <a:t>(kvalita reakce)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6687297" y="3494180"/>
            <a:ext cx="4304301" cy="2905920"/>
          </a:xfrm>
        </p:spPr>
        <p:txBody>
          <a:bodyPr numCol="1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Pozitivní – probouzí v nás to nejlepší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Motivuje k lepším výsledkům</a:t>
            </a: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Zdroj kladných emocí (úspěch)</a:t>
            </a:r>
            <a:endParaRPr lang="cs-CZ" dirty="0"/>
          </a:p>
        </p:txBody>
      </p:sp>
      <p:sp>
        <p:nvSpPr>
          <p:cNvPr id="12" name="Nadpis 6"/>
          <p:cNvSpPr txBox="1">
            <a:spLocks/>
          </p:cNvSpPr>
          <p:nvPr/>
        </p:nvSpPr>
        <p:spPr>
          <a:xfrm>
            <a:off x="3488795" y="2682224"/>
            <a:ext cx="1599251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11200" kern="0" dirty="0" smtClean="0"/>
              <a:t>DISTRES</a:t>
            </a:r>
            <a:endParaRPr lang="cs-CZ" kern="0" dirty="0"/>
          </a:p>
        </p:txBody>
      </p:sp>
      <p:sp>
        <p:nvSpPr>
          <p:cNvPr id="13" name="Nadpis 6"/>
          <p:cNvSpPr txBox="1">
            <a:spLocks/>
          </p:cNvSpPr>
          <p:nvPr/>
        </p:nvSpPr>
        <p:spPr>
          <a:xfrm>
            <a:off x="6687297" y="2684985"/>
            <a:ext cx="1902825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11200" kern="0" dirty="0" smtClean="0"/>
              <a:t>EUSTRES</a:t>
            </a:r>
            <a:endParaRPr lang="cs-CZ" kern="0" dirty="0"/>
          </a:p>
        </p:txBody>
      </p:sp>
      <p:cxnSp>
        <p:nvCxnSpPr>
          <p:cNvPr id="15" name="Přímá spojnice se šipkou 14"/>
          <p:cNvCxnSpPr/>
          <p:nvPr/>
        </p:nvCxnSpPr>
        <p:spPr bwMode="auto">
          <a:xfrm flipH="1">
            <a:off x="5313663" y="2460148"/>
            <a:ext cx="382672" cy="26321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 bwMode="auto">
          <a:xfrm>
            <a:off x="5744827" y="2460148"/>
            <a:ext cx="398277" cy="26321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6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Techniky, přístupy, metody, chování, smýšlení…</a:t>
            </a:r>
            <a:endParaRPr lang="cs-CZ" dirty="0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>
          <a:xfrm>
            <a:off x="872400" y="1872188"/>
            <a:ext cx="10753200" cy="4395262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Drobné techniky: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Musím – měl/a bych – můžu – chci 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Hluboké dýchání (jóga)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Rituál (odklon pozornosti)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err="1" smtClean="0"/>
              <a:t>Jacobsonova</a:t>
            </a:r>
            <a:r>
              <a:rPr lang="cs-CZ" sz="2000" kern="0" dirty="0" smtClean="0"/>
              <a:t> progresivní technika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Sport (pohyb)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Odstup od situace, zisk náhledu, návrat k hledání řešení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Vyplavení emocí (mimo druhé)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Imaginace, Schulzův autogenní trénink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Zaměřit se na fakta, proces (odosobnit se)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Obranné mechanismy (ego-obrany)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4208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Techniky, přístupy, metody, chování, smýšlení…</a:t>
            </a:r>
            <a:endParaRPr lang="cs-CZ" dirty="0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>
          <a:xfrm>
            <a:off x="872400" y="1872188"/>
            <a:ext cx="10753200" cy="4395262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Změna v postupech: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Dodržování </a:t>
            </a:r>
            <a:r>
              <a:rPr lang="cs-CZ" sz="2000" kern="0" dirty="0" err="1" smtClean="0"/>
              <a:t>lifestyle</a:t>
            </a:r>
            <a:r>
              <a:rPr lang="cs-CZ" sz="2000" kern="0" dirty="0" smtClean="0"/>
              <a:t> </a:t>
            </a:r>
            <a:r>
              <a:rPr lang="cs-CZ" sz="1600" kern="0" dirty="0" smtClean="0"/>
              <a:t>(spánek, zdravá strava, pravidelná fyzická aktivita)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Prevence zdraví </a:t>
            </a:r>
            <a:r>
              <a:rPr lang="cs-CZ" sz="1600" kern="0" dirty="0" smtClean="0"/>
              <a:t>(lékařské prohlídky, kofein, alkohol, ignorace symptomů)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Vyváženost </a:t>
            </a:r>
            <a:r>
              <a:rPr lang="cs-CZ" sz="1600" kern="0" dirty="0" smtClean="0"/>
              <a:t>(tlumit spěch, netrpělivost, vztek, soutěživost, vysoké pracovní tempo, frustraci, nedůvěru, ctižádostivost, cynismus)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/>
              <a:t>Vystavovat se stresorům s evaluací </a:t>
            </a:r>
            <a:r>
              <a:rPr lang="cs-CZ" sz="1800" kern="0" dirty="0"/>
              <a:t>(systematická desenzibilizace</a:t>
            </a:r>
            <a:r>
              <a:rPr lang="cs-CZ" sz="1800" kern="0" dirty="0" smtClean="0"/>
              <a:t>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err="1" smtClean="0"/>
              <a:t>Work</a:t>
            </a:r>
            <a:r>
              <a:rPr lang="cs-CZ" sz="2000" kern="0" dirty="0" err="1"/>
              <a:t>-</a:t>
            </a:r>
            <a:r>
              <a:rPr lang="cs-CZ" sz="2000" kern="0" dirty="0" err="1" smtClean="0"/>
              <a:t>life</a:t>
            </a:r>
            <a:r>
              <a:rPr lang="cs-CZ" sz="2000" kern="0" dirty="0" smtClean="0"/>
              <a:t> balance </a:t>
            </a:r>
            <a:r>
              <a:rPr lang="cs-CZ" sz="1600" kern="0" dirty="0" smtClean="0"/>
              <a:t>(vyváženost osobního a pracovního života)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Dostatek regenerace </a:t>
            </a:r>
            <a:r>
              <a:rPr lang="cs-CZ" sz="1600" kern="0" dirty="0" smtClean="0"/>
              <a:t>(</a:t>
            </a:r>
            <a:r>
              <a:rPr lang="cs-CZ" sz="1600" kern="0" dirty="0" err="1" smtClean="0"/>
              <a:t>wellness</a:t>
            </a:r>
            <a:r>
              <a:rPr lang="cs-CZ" sz="1600" kern="0" dirty="0" smtClean="0"/>
              <a:t>, aktivní život, jóga)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Poslouchat signály těla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err="1" smtClean="0"/>
              <a:t>Time</a:t>
            </a:r>
            <a:r>
              <a:rPr lang="cs-CZ" sz="2000" kern="0" dirty="0" smtClean="0"/>
              <a:t>-management </a:t>
            </a:r>
            <a:r>
              <a:rPr lang="cs-CZ" sz="1600" kern="0" dirty="0" smtClean="0"/>
              <a:t>(plánování)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Egoistický altruismus</a:t>
            </a:r>
            <a:endParaRPr lang="cs-CZ" sz="2000" kern="0" dirty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7003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Techniky, přístupy, metody, chování, smýšlení…</a:t>
            </a:r>
            <a:endParaRPr lang="cs-CZ" dirty="0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>
          <a:xfrm>
            <a:off x="872400" y="1872188"/>
            <a:ext cx="10753200" cy="4395262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Sociální okolí: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Podpora od nadřízeného, spolupracovníků či jiné důležité osoby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Podpora od spolužáků, vyučujících, akademiků, </a:t>
            </a:r>
            <a:r>
              <a:rPr lang="cs-CZ" sz="2000" kern="0" dirty="0" err="1" smtClean="0"/>
              <a:t>neakademiků</a:t>
            </a:r>
            <a:endParaRPr lang="cs-CZ" sz="20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Podpora od členů rodiny či příbuzných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Podpora přátel, kamarádů, známých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Zapojení do skupin, spolků, neziskových aktivit, dobrovolnictví se stejnými/blízkými hodnotami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Naučit se přijímat pomoc, sdílet radosti i starosti s druhými, říct si o podporu</a:t>
            </a:r>
            <a:endParaRPr lang="cs-CZ" sz="18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41663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Zvládání zátěže a stres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Techniky, přístupy, metody, chování, smýšlení…</a:t>
            </a:r>
            <a:endParaRPr lang="cs-CZ" dirty="0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>
          <a:xfrm>
            <a:off x="872400" y="1872188"/>
            <a:ext cx="10753200" cy="4395262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Změna v myšlení: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err="1" smtClean="0"/>
              <a:t>Přerámcovat</a:t>
            </a:r>
            <a:r>
              <a:rPr lang="cs-CZ" sz="2000" kern="0" dirty="0" smtClean="0"/>
              <a:t> si situaci (co mne naučila)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Pozitivní pohled </a:t>
            </a:r>
            <a:r>
              <a:rPr lang="cs-CZ" sz="1600" kern="0" dirty="0" smtClean="0"/>
              <a:t>(vizualizace řešení, soustředění na pozitiva, pozitivní sebehodnocení)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err="1" smtClean="0"/>
              <a:t>Odprostit</a:t>
            </a:r>
            <a:r>
              <a:rPr lang="cs-CZ" sz="2000" kern="0" dirty="0" smtClean="0"/>
              <a:t> se perseverace a negativního smýšlení </a:t>
            </a:r>
            <a:r>
              <a:rPr lang="cs-CZ" sz="1600" kern="0" dirty="0" smtClean="0"/>
              <a:t>(sebeobviňování, kritika, lítost, pesimistické úvahy, soustředění na špatný výsledek)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Minimalizace hrozeb </a:t>
            </a:r>
            <a:r>
              <a:rPr lang="cs-CZ" sz="1600" kern="0" dirty="0" smtClean="0"/>
              <a:t>(humor, soustředění se na jiné aktivity, vyhnout se frustrujícím úvahám)</a:t>
            </a:r>
            <a:endParaRPr lang="cs-CZ" sz="18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Zaměřenost na problém </a:t>
            </a:r>
            <a:r>
              <a:rPr lang="cs-CZ" sz="1600" kern="0" dirty="0" smtClean="0"/>
              <a:t>(hledání rady, vypracování akčního plánu, modifikace situace nebo chování, srovnání se zkušenostmi, inspirace druhými)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 smtClean="0"/>
              <a:t>Kognitivní nezdolnost </a:t>
            </a:r>
            <a:r>
              <a:rPr lang="cs-CZ" sz="1600" kern="0" dirty="0" smtClean="0"/>
              <a:t>(mít pocit kontroly nad důležitými aspekty života, výzvy a změny vnímat jako příležitosti k rozvoji)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kern="0" dirty="0"/>
              <a:t>Zaměřit se na budoucnost a řešení nikoliv minulost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kern="0" dirty="0" smtClean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6448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 (1)</Template>
  <TotalTime>1733</TotalTime>
  <Words>803</Words>
  <Application>Microsoft Office PowerPoint</Application>
  <PresentationFormat>Širokoúhlá obrazovka</PresentationFormat>
  <Paragraphs>122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Kariérní start Zvládání zátěže a stres</vt:lpstr>
      <vt:lpstr>Zvládání zátěže a stres</vt:lpstr>
      <vt:lpstr>Zvládání zátěže a stres</vt:lpstr>
      <vt:lpstr>Zvládání zátěže a stres</vt:lpstr>
      <vt:lpstr>STRES (kvalita reakce)</vt:lpstr>
      <vt:lpstr>Zvládání zátěže a stres</vt:lpstr>
      <vt:lpstr>Zvládání zátěže a stres</vt:lpstr>
      <vt:lpstr>Zvládání zátěže a stres</vt:lpstr>
      <vt:lpstr>Zvládání zátěže a stres</vt:lpstr>
      <vt:lpstr>Zvládání zátěže a stresu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Horáková</dc:creator>
  <cp:lastModifiedBy>Pavla Horáková</cp:lastModifiedBy>
  <cp:revision>78</cp:revision>
  <cp:lastPrinted>2018-11-20T08:37:53Z</cp:lastPrinted>
  <dcterms:created xsi:type="dcterms:W3CDTF">2018-09-11T13:12:51Z</dcterms:created>
  <dcterms:modified xsi:type="dcterms:W3CDTF">2018-11-23T12:53:34Z</dcterms:modified>
</cp:coreProperties>
</file>