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0"/>
  </p:notesMasterIdLst>
  <p:handoutMasterIdLst>
    <p:handoutMasterId r:id="rId31"/>
  </p:handoutMasterIdLst>
  <p:sldIdLst>
    <p:sldId id="256" r:id="rId2"/>
    <p:sldId id="302" r:id="rId3"/>
    <p:sldId id="301" r:id="rId4"/>
    <p:sldId id="272" r:id="rId5"/>
    <p:sldId id="303" r:id="rId6"/>
    <p:sldId id="304" r:id="rId7"/>
    <p:sldId id="279" r:id="rId8"/>
    <p:sldId id="306" r:id="rId9"/>
    <p:sldId id="307" r:id="rId10"/>
    <p:sldId id="308" r:id="rId11"/>
    <p:sldId id="310" r:id="rId12"/>
    <p:sldId id="311" r:id="rId13"/>
    <p:sldId id="312" r:id="rId14"/>
    <p:sldId id="314" r:id="rId15"/>
    <p:sldId id="313" r:id="rId16"/>
    <p:sldId id="315" r:id="rId17"/>
    <p:sldId id="316" r:id="rId18"/>
    <p:sldId id="317" r:id="rId19"/>
    <p:sldId id="309" r:id="rId20"/>
    <p:sldId id="318" r:id="rId21"/>
    <p:sldId id="320" r:id="rId22"/>
    <p:sldId id="321" r:id="rId23"/>
    <p:sldId id="319" r:id="rId24"/>
    <p:sldId id="323" r:id="rId25"/>
    <p:sldId id="324" r:id="rId26"/>
    <p:sldId id="325" r:id="rId27"/>
    <p:sldId id="326" r:id="rId28"/>
    <p:sldId id="327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>
          <p15:clr>
            <a:srgbClr val="A4A3A4"/>
          </p15:clr>
        </p15:guide>
        <p15:guide id="2" orient="horz" pos="1272">
          <p15:clr>
            <a:srgbClr val="A4A3A4"/>
          </p15:clr>
        </p15:guide>
        <p15:guide id="3" orient="horz" pos="715">
          <p15:clr>
            <a:srgbClr val="A4A3A4"/>
          </p15:clr>
        </p15:guide>
        <p15:guide id="4" orient="horz" pos="3861">
          <p15:clr>
            <a:srgbClr val="A4A3A4"/>
          </p15:clr>
        </p15:guide>
        <p15:guide id="5" orient="horz" pos="3944">
          <p15:clr>
            <a:srgbClr val="A4A3A4"/>
          </p15:clr>
        </p15:guide>
        <p15:guide id="6" pos="321">
          <p15:clr>
            <a:srgbClr val="A4A3A4"/>
          </p15:clr>
        </p15:guide>
        <p15:guide id="7" pos="5418">
          <p15:clr>
            <a:srgbClr val="A4A3A4"/>
          </p15:clr>
        </p15:guide>
        <p15:guide id="8" pos="682">
          <p15:clr>
            <a:srgbClr val="A4A3A4"/>
          </p15:clr>
        </p15:guide>
        <p15:guide id="9" pos="2766">
          <p15:clr>
            <a:srgbClr val="A4A3A4"/>
          </p15:clr>
        </p15:guide>
        <p15:guide id="10" pos="29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0066"/>
    <a:srgbClr val="800000"/>
    <a:srgbClr val="00287D"/>
    <a:srgbClr val="FF9933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45" autoAdjust="0"/>
    <p:restoredTop sz="94638" autoAdjust="0"/>
  </p:normalViewPr>
  <p:slideViewPr>
    <p:cSldViewPr snapToGrid="0">
      <p:cViewPr varScale="1">
        <p:scale>
          <a:sx n="105" d="100"/>
          <a:sy n="105" d="100"/>
        </p:scale>
        <p:origin x="1278" y="10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 dirty="0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 dirty="0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 dirty="0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82675" y="2565401"/>
            <a:ext cx="7518400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en-GB" altLang="cs-CZ" noProof="0" dirty="0" err="1" smtClean="0"/>
              <a:t>Kliknutím</a:t>
            </a:r>
            <a:r>
              <a:rPr lang="en-GB" altLang="cs-CZ" noProof="0" dirty="0" smtClean="0"/>
              <a:t> </a:t>
            </a:r>
            <a:r>
              <a:rPr lang="en-GB" altLang="cs-CZ" noProof="0" dirty="0" err="1" smtClean="0"/>
              <a:t>lze</a:t>
            </a:r>
            <a:r>
              <a:rPr lang="en-GB" altLang="cs-CZ" noProof="0" dirty="0" smtClean="0"/>
              <a:t> </a:t>
            </a:r>
            <a:r>
              <a:rPr lang="en-GB" altLang="cs-CZ" noProof="0" dirty="0" err="1" smtClean="0"/>
              <a:t>upravit</a:t>
            </a:r>
            <a:r>
              <a:rPr lang="en-GB" altLang="cs-CZ" noProof="0" dirty="0" smtClean="0"/>
              <a:t> </a:t>
            </a:r>
            <a:r>
              <a:rPr lang="en-GB" altLang="cs-CZ" noProof="0" dirty="0" err="1" smtClean="0"/>
              <a:t>styl</a:t>
            </a:r>
            <a:r>
              <a:rPr lang="en-GB" altLang="cs-CZ" noProof="0" dirty="0" smtClean="0"/>
              <a:t>.</a:t>
            </a: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 smtClean="0"/>
              <a:t>Define footer - Name of the presentation / Your name / Unit, Office</a:t>
            </a:r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 smtClean="0"/>
              <a:t>Kliknutím</a:t>
            </a:r>
            <a:r>
              <a:rPr lang="en-GB" noProof="0" dirty="0" smtClean="0"/>
              <a:t> </a:t>
            </a:r>
            <a:r>
              <a:rPr lang="en-GB" noProof="0" dirty="0" err="1" smtClean="0"/>
              <a:t>lze</a:t>
            </a:r>
            <a:r>
              <a:rPr lang="en-GB" noProof="0" dirty="0" smtClean="0"/>
              <a:t> </a:t>
            </a:r>
            <a:r>
              <a:rPr lang="en-GB" noProof="0" dirty="0" err="1" smtClean="0"/>
              <a:t>upravit</a:t>
            </a:r>
            <a:r>
              <a:rPr lang="en-GB" noProof="0" dirty="0" smtClean="0"/>
              <a:t> </a:t>
            </a:r>
            <a:r>
              <a:rPr lang="en-GB" noProof="0" dirty="0" err="1" smtClean="0"/>
              <a:t>styl</a:t>
            </a:r>
            <a:r>
              <a:rPr lang="en-GB" noProof="0" dirty="0" smtClean="0"/>
              <a:t>.</a:t>
            </a:r>
            <a:endParaRPr lang="en-GB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noProof="0" dirty="0" err="1" smtClean="0"/>
              <a:t>Kliknutím</a:t>
            </a:r>
            <a:r>
              <a:rPr lang="en-GB" noProof="0" dirty="0" smtClean="0"/>
              <a:t> </a:t>
            </a:r>
            <a:r>
              <a:rPr lang="en-GB" noProof="0" dirty="0" err="1" smtClean="0"/>
              <a:t>lze</a:t>
            </a:r>
            <a:r>
              <a:rPr lang="en-GB" noProof="0" dirty="0" smtClean="0"/>
              <a:t> </a:t>
            </a:r>
            <a:r>
              <a:rPr lang="en-GB" noProof="0" dirty="0" err="1" smtClean="0"/>
              <a:t>upravit</a:t>
            </a:r>
            <a:r>
              <a:rPr lang="en-GB" noProof="0" dirty="0" smtClean="0"/>
              <a:t> </a:t>
            </a:r>
            <a:r>
              <a:rPr lang="en-GB" noProof="0" dirty="0" err="1" smtClean="0"/>
              <a:t>styly</a:t>
            </a:r>
            <a:r>
              <a:rPr lang="en-GB" noProof="0" dirty="0" smtClean="0"/>
              <a:t> </a:t>
            </a:r>
            <a:r>
              <a:rPr lang="en-GB" noProof="0" dirty="0" err="1" smtClean="0"/>
              <a:t>předlohy</a:t>
            </a:r>
            <a:r>
              <a:rPr lang="en-GB" noProof="0" dirty="0" smtClean="0"/>
              <a:t> </a:t>
            </a:r>
            <a:r>
              <a:rPr lang="en-GB" noProof="0" dirty="0" err="1" smtClean="0"/>
              <a:t>textu</a:t>
            </a:r>
            <a:r>
              <a:rPr lang="en-GB" noProof="0" dirty="0" smtClean="0"/>
              <a:t>.</a:t>
            </a:r>
          </a:p>
          <a:p>
            <a:pPr lvl="1"/>
            <a:r>
              <a:rPr lang="en-GB" noProof="0" dirty="0" err="1" smtClean="0"/>
              <a:t>Druhá</a:t>
            </a:r>
            <a:r>
              <a:rPr lang="en-GB" noProof="0" dirty="0" smtClean="0"/>
              <a:t> </a:t>
            </a:r>
            <a:r>
              <a:rPr lang="en-GB" noProof="0" dirty="0" err="1" smtClean="0"/>
              <a:t>úroveň</a:t>
            </a:r>
            <a:endParaRPr lang="en-GB" noProof="0" dirty="0" smtClean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D44865-E482-4274-BA0A-6D969A5DE30D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 smtClean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90616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9" y="1125539"/>
            <a:ext cx="1703387" cy="5006975"/>
          </a:xfrm>
        </p:spPr>
        <p:txBody>
          <a:bodyPr vert="eaVert"/>
          <a:lstStyle/>
          <a:p>
            <a:r>
              <a:rPr lang="en-GB" noProof="0" dirty="0" err="1" smtClean="0"/>
              <a:t>Kliknutím</a:t>
            </a:r>
            <a:r>
              <a:rPr lang="en-GB" noProof="0" dirty="0" smtClean="0"/>
              <a:t> </a:t>
            </a:r>
            <a:r>
              <a:rPr lang="en-GB" noProof="0" dirty="0" err="1" smtClean="0"/>
              <a:t>lze</a:t>
            </a:r>
            <a:r>
              <a:rPr lang="en-GB" noProof="0" dirty="0" smtClean="0"/>
              <a:t> </a:t>
            </a:r>
            <a:r>
              <a:rPr lang="en-GB" noProof="0" dirty="0" err="1" smtClean="0"/>
              <a:t>upravit</a:t>
            </a:r>
            <a:r>
              <a:rPr lang="en-GB" noProof="0" dirty="0" smtClean="0"/>
              <a:t> </a:t>
            </a:r>
            <a:r>
              <a:rPr lang="en-GB" noProof="0" dirty="0" err="1" smtClean="0"/>
              <a:t>styl</a:t>
            </a:r>
            <a:r>
              <a:rPr lang="en-GB" noProof="0" dirty="0" smtClean="0"/>
              <a:t>.</a:t>
            </a:r>
            <a:endParaRPr lang="en-GB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9588" y="1125539"/>
            <a:ext cx="6037861" cy="5006975"/>
          </a:xfrm>
        </p:spPr>
        <p:txBody>
          <a:bodyPr vert="eaVert"/>
          <a:lstStyle/>
          <a:p>
            <a:pPr lvl="0"/>
            <a:r>
              <a:rPr lang="en-GB" noProof="0" dirty="0" err="1" smtClean="0"/>
              <a:t>Kliknutím</a:t>
            </a:r>
            <a:r>
              <a:rPr lang="en-GB" noProof="0" dirty="0" smtClean="0"/>
              <a:t> </a:t>
            </a:r>
            <a:r>
              <a:rPr lang="en-GB" noProof="0" dirty="0" err="1" smtClean="0"/>
              <a:t>lze</a:t>
            </a:r>
            <a:r>
              <a:rPr lang="en-GB" noProof="0" dirty="0" smtClean="0"/>
              <a:t> </a:t>
            </a:r>
            <a:r>
              <a:rPr lang="en-GB" noProof="0" dirty="0" err="1" smtClean="0"/>
              <a:t>upravit</a:t>
            </a:r>
            <a:r>
              <a:rPr lang="en-GB" noProof="0" dirty="0" smtClean="0"/>
              <a:t> </a:t>
            </a:r>
            <a:r>
              <a:rPr lang="en-GB" noProof="0" dirty="0" err="1" smtClean="0"/>
              <a:t>styly</a:t>
            </a:r>
            <a:r>
              <a:rPr lang="en-GB" noProof="0" dirty="0" smtClean="0"/>
              <a:t> </a:t>
            </a:r>
            <a:r>
              <a:rPr lang="en-GB" noProof="0" dirty="0" err="1" smtClean="0"/>
              <a:t>předlohy</a:t>
            </a:r>
            <a:r>
              <a:rPr lang="en-GB" noProof="0" dirty="0" smtClean="0"/>
              <a:t> </a:t>
            </a:r>
            <a:r>
              <a:rPr lang="en-GB" noProof="0" dirty="0" err="1" smtClean="0"/>
              <a:t>textu</a:t>
            </a:r>
            <a:r>
              <a:rPr lang="en-GB" noProof="0" dirty="0" smtClean="0"/>
              <a:t>.</a:t>
            </a:r>
          </a:p>
          <a:p>
            <a:pPr lvl="1"/>
            <a:r>
              <a:rPr lang="en-GB" noProof="0" dirty="0" err="1" smtClean="0"/>
              <a:t>Druhá</a:t>
            </a:r>
            <a:r>
              <a:rPr lang="en-GB" noProof="0" dirty="0" smtClean="0"/>
              <a:t> </a:t>
            </a:r>
            <a:r>
              <a:rPr lang="en-GB" noProof="0" dirty="0" err="1" smtClean="0"/>
              <a:t>úroveň</a:t>
            </a:r>
            <a:endParaRPr lang="en-GB" noProof="0" dirty="0" smtClean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153075-B133-4825-BEAD-9495BA665D34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 smtClean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52727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 smtClean="0"/>
              <a:t>Kliknutím</a:t>
            </a:r>
            <a:r>
              <a:rPr lang="en-GB" noProof="0" dirty="0" smtClean="0"/>
              <a:t> </a:t>
            </a:r>
            <a:r>
              <a:rPr lang="en-GB" noProof="0" dirty="0" err="1" smtClean="0"/>
              <a:t>lze</a:t>
            </a:r>
            <a:r>
              <a:rPr lang="en-GB" noProof="0" dirty="0" smtClean="0"/>
              <a:t> </a:t>
            </a:r>
            <a:r>
              <a:rPr lang="en-GB" noProof="0" dirty="0" err="1" smtClean="0"/>
              <a:t>upravit</a:t>
            </a:r>
            <a:r>
              <a:rPr lang="en-GB" noProof="0" dirty="0" smtClean="0"/>
              <a:t> </a:t>
            </a:r>
            <a:r>
              <a:rPr lang="en-GB" noProof="0" dirty="0" err="1" smtClean="0"/>
              <a:t>styl</a:t>
            </a:r>
            <a:r>
              <a:rPr lang="en-GB" noProof="0" dirty="0" smtClean="0"/>
              <a:t>.</a:t>
            </a:r>
            <a:endParaRPr lang="en-GB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742950" indent="-285750">
              <a:buClr>
                <a:srgbClr val="00287D"/>
              </a:buClr>
              <a:buFont typeface="Wingdings" panose="05000000000000000000" pitchFamily="2" charset="2"/>
              <a:buChar char="§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 err="1" smtClean="0"/>
              <a:t>Kliknutím</a:t>
            </a:r>
            <a:r>
              <a:rPr lang="en-GB" noProof="0" dirty="0" smtClean="0"/>
              <a:t> </a:t>
            </a:r>
            <a:r>
              <a:rPr lang="en-GB" noProof="0" dirty="0" err="1" smtClean="0"/>
              <a:t>lze</a:t>
            </a:r>
            <a:r>
              <a:rPr lang="en-GB" noProof="0" dirty="0" smtClean="0"/>
              <a:t> </a:t>
            </a:r>
            <a:r>
              <a:rPr lang="en-GB" noProof="0" dirty="0" err="1" smtClean="0"/>
              <a:t>upravit</a:t>
            </a:r>
            <a:r>
              <a:rPr lang="en-GB" noProof="0" dirty="0" smtClean="0"/>
              <a:t> </a:t>
            </a:r>
            <a:r>
              <a:rPr lang="en-GB" noProof="0" dirty="0" err="1" smtClean="0"/>
              <a:t>styly</a:t>
            </a:r>
            <a:r>
              <a:rPr lang="en-GB" noProof="0" dirty="0" smtClean="0"/>
              <a:t> </a:t>
            </a:r>
            <a:r>
              <a:rPr lang="en-GB" noProof="0" dirty="0" err="1" smtClean="0"/>
              <a:t>předlohy</a:t>
            </a:r>
            <a:r>
              <a:rPr lang="en-GB" noProof="0" dirty="0" smtClean="0"/>
              <a:t> </a:t>
            </a:r>
            <a:r>
              <a:rPr lang="en-GB" noProof="0" dirty="0" err="1" smtClean="0"/>
              <a:t>textu</a:t>
            </a:r>
            <a:r>
              <a:rPr lang="en-GB" noProof="0" dirty="0" smtClean="0"/>
              <a:t>.</a:t>
            </a:r>
          </a:p>
          <a:p>
            <a:pPr lvl="1"/>
            <a:r>
              <a:rPr lang="en-GB" noProof="0" dirty="0" err="1" smtClean="0"/>
              <a:t>Druhá</a:t>
            </a:r>
            <a:r>
              <a:rPr lang="en-GB" noProof="0" dirty="0" smtClean="0"/>
              <a:t> </a:t>
            </a:r>
            <a:r>
              <a:rPr lang="en-GB" noProof="0" dirty="0" err="1" smtClean="0"/>
              <a:t>úroveň</a:t>
            </a:r>
            <a:endParaRPr lang="en-GB" noProof="0" dirty="0" smtClean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 smtClean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86047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4406901"/>
            <a:ext cx="80914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noProof="0" dirty="0" err="1" smtClean="0"/>
              <a:t>Kliknutím</a:t>
            </a:r>
            <a:r>
              <a:rPr lang="en-GB" noProof="0" dirty="0" smtClean="0"/>
              <a:t> </a:t>
            </a:r>
            <a:r>
              <a:rPr lang="en-GB" noProof="0" dirty="0" err="1" smtClean="0"/>
              <a:t>lze</a:t>
            </a:r>
            <a:r>
              <a:rPr lang="en-GB" noProof="0" dirty="0" smtClean="0"/>
              <a:t> </a:t>
            </a:r>
            <a:r>
              <a:rPr lang="en-GB" noProof="0" dirty="0" err="1" smtClean="0"/>
              <a:t>upravit</a:t>
            </a:r>
            <a:r>
              <a:rPr lang="en-GB" noProof="0" dirty="0" smtClean="0"/>
              <a:t> </a:t>
            </a:r>
            <a:r>
              <a:rPr lang="en-GB" noProof="0" dirty="0" err="1" smtClean="0"/>
              <a:t>styl</a:t>
            </a:r>
            <a:r>
              <a:rPr lang="en-GB" noProof="0" dirty="0" smtClean="0"/>
              <a:t>.</a:t>
            </a:r>
            <a:endParaRPr lang="en-GB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9589" y="2906713"/>
            <a:ext cx="80914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noProof="0" dirty="0" err="1" smtClean="0"/>
              <a:t>Kliknutím</a:t>
            </a:r>
            <a:r>
              <a:rPr lang="en-GB" noProof="0" dirty="0" smtClean="0"/>
              <a:t> </a:t>
            </a:r>
            <a:r>
              <a:rPr lang="en-GB" noProof="0" dirty="0" err="1" smtClean="0"/>
              <a:t>lze</a:t>
            </a:r>
            <a:r>
              <a:rPr lang="en-GB" noProof="0" dirty="0" smtClean="0"/>
              <a:t> </a:t>
            </a:r>
            <a:r>
              <a:rPr lang="en-GB" noProof="0" dirty="0" err="1" smtClean="0"/>
              <a:t>upravit</a:t>
            </a:r>
            <a:r>
              <a:rPr lang="en-GB" noProof="0" dirty="0" smtClean="0"/>
              <a:t> </a:t>
            </a:r>
            <a:r>
              <a:rPr lang="en-GB" noProof="0" dirty="0" err="1" smtClean="0"/>
              <a:t>styly</a:t>
            </a:r>
            <a:r>
              <a:rPr lang="en-GB" noProof="0" dirty="0" smtClean="0"/>
              <a:t> </a:t>
            </a:r>
            <a:r>
              <a:rPr lang="en-GB" noProof="0" dirty="0" err="1" smtClean="0"/>
              <a:t>předlohy</a:t>
            </a:r>
            <a:r>
              <a:rPr lang="en-GB" noProof="0" dirty="0" smtClean="0"/>
              <a:t> </a:t>
            </a:r>
            <a:r>
              <a:rPr lang="en-GB" noProof="0" dirty="0" err="1" smtClean="0"/>
              <a:t>textu</a:t>
            </a:r>
            <a:r>
              <a:rPr lang="en-GB" noProof="0" dirty="0" smtClean="0"/>
              <a:t>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F5D36C-8A95-44A1-B2E3-4B4CEE4AA93A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 smtClean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63645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 smtClean="0"/>
              <a:t>Kliknutím</a:t>
            </a:r>
            <a:r>
              <a:rPr lang="en-GB" noProof="0" dirty="0" smtClean="0"/>
              <a:t> </a:t>
            </a:r>
            <a:r>
              <a:rPr lang="en-GB" noProof="0" dirty="0" err="1" smtClean="0"/>
              <a:t>lze</a:t>
            </a:r>
            <a:r>
              <a:rPr lang="en-GB" noProof="0" dirty="0" smtClean="0"/>
              <a:t> </a:t>
            </a:r>
            <a:r>
              <a:rPr lang="en-GB" noProof="0" dirty="0" err="1" smtClean="0"/>
              <a:t>upravit</a:t>
            </a:r>
            <a:r>
              <a:rPr lang="en-GB" noProof="0" dirty="0" smtClean="0"/>
              <a:t> </a:t>
            </a:r>
            <a:r>
              <a:rPr lang="en-GB" noProof="0" dirty="0" err="1" smtClean="0"/>
              <a:t>styl</a:t>
            </a:r>
            <a:r>
              <a:rPr lang="en-GB" noProof="0" dirty="0" smtClean="0"/>
              <a:t>.</a:t>
            </a:r>
            <a:endParaRPr lang="en-GB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9588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err="1" smtClean="0"/>
              <a:t>Kliknutím</a:t>
            </a:r>
            <a:r>
              <a:rPr lang="en-GB" noProof="0" dirty="0" smtClean="0"/>
              <a:t> </a:t>
            </a:r>
            <a:r>
              <a:rPr lang="en-GB" noProof="0" dirty="0" err="1" smtClean="0"/>
              <a:t>lze</a:t>
            </a:r>
            <a:r>
              <a:rPr lang="en-GB" noProof="0" dirty="0" smtClean="0"/>
              <a:t> </a:t>
            </a:r>
            <a:r>
              <a:rPr lang="en-GB" noProof="0" dirty="0" err="1" smtClean="0"/>
              <a:t>upravit</a:t>
            </a:r>
            <a:r>
              <a:rPr lang="en-GB" noProof="0" dirty="0" smtClean="0"/>
              <a:t> </a:t>
            </a:r>
            <a:r>
              <a:rPr lang="en-GB" noProof="0" dirty="0" err="1" smtClean="0"/>
              <a:t>styly</a:t>
            </a:r>
            <a:r>
              <a:rPr lang="en-GB" noProof="0" dirty="0" smtClean="0"/>
              <a:t> </a:t>
            </a:r>
            <a:r>
              <a:rPr lang="en-GB" noProof="0" dirty="0" err="1" smtClean="0"/>
              <a:t>předlohy</a:t>
            </a:r>
            <a:r>
              <a:rPr lang="en-GB" noProof="0" dirty="0" smtClean="0"/>
              <a:t> </a:t>
            </a:r>
            <a:r>
              <a:rPr lang="en-GB" noProof="0" dirty="0" err="1" smtClean="0"/>
              <a:t>textu</a:t>
            </a:r>
            <a:r>
              <a:rPr lang="en-GB" noProof="0" dirty="0" smtClean="0"/>
              <a:t>.</a:t>
            </a:r>
          </a:p>
          <a:p>
            <a:pPr lvl="1"/>
            <a:r>
              <a:rPr lang="en-GB" noProof="0" dirty="0" err="1" smtClean="0"/>
              <a:t>Druhá</a:t>
            </a:r>
            <a:r>
              <a:rPr lang="en-GB" noProof="0" dirty="0" smtClean="0"/>
              <a:t> </a:t>
            </a:r>
            <a:r>
              <a:rPr lang="en-GB" noProof="0" dirty="0" err="1" smtClean="0"/>
              <a:t>úroveň</a:t>
            </a:r>
            <a:endParaRPr lang="en-GB" noProof="0" dirty="0" smtClean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24131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err="1" smtClean="0"/>
              <a:t>Kliknutím</a:t>
            </a:r>
            <a:r>
              <a:rPr lang="en-GB" noProof="0" dirty="0" smtClean="0"/>
              <a:t> </a:t>
            </a:r>
            <a:r>
              <a:rPr lang="en-GB" noProof="0" dirty="0" err="1" smtClean="0"/>
              <a:t>lze</a:t>
            </a:r>
            <a:r>
              <a:rPr lang="en-GB" noProof="0" dirty="0" smtClean="0"/>
              <a:t> </a:t>
            </a:r>
            <a:r>
              <a:rPr lang="en-GB" noProof="0" dirty="0" err="1" smtClean="0"/>
              <a:t>upravit</a:t>
            </a:r>
            <a:r>
              <a:rPr lang="en-GB" noProof="0" dirty="0" smtClean="0"/>
              <a:t> </a:t>
            </a:r>
            <a:r>
              <a:rPr lang="en-GB" noProof="0" dirty="0" err="1" smtClean="0"/>
              <a:t>styly</a:t>
            </a:r>
            <a:r>
              <a:rPr lang="en-GB" noProof="0" dirty="0" smtClean="0"/>
              <a:t> </a:t>
            </a:r>
            <a:r>
              <a:rPr lang="en-GB" noProof="0" dirty="0" err="1" smtClean="0"/>
              <a:t>předlohy</a:t>
            </a:r>
            <a:r>
              <a:rPr lang="en-GB" noProof="0" dirty="0" smtClean="0"/>
              <a:t> </a:t>
            </a:r>
            <a:r>
              <a:rPr lang="en-GB" noProof="0" dirty="0" err="1" smtClean="0"/>
              <a:t>textu</a:t>
            </a:r>
            <a:r>
              <a:rPr lang="en-GB" noProof="0" dirty="0" smtClean="0"/>
              <a:t>.</a:t>
            </a:r>
          </a:p>
          <a:p>
            <a:pPr lvl="1"/>
            <a:r>
              <a:rPr lang="en-GB" noProof="0" dirty="0" err="1" smtClean="0"/>
              <a:t>Druhá</a:t>
            </a:r>
            <a:r>
              <a:rPr lang="en-GB" noProof="0" dirty="0" smtClean="0"/>
              <a:t> </a:t>
            </a:r>
            <a:r>
              <a:rPr lang="en-GB" noProof="0" dirty="0" err="1" smtClean="0"/>
              <a:t>úroveň</a:t>
            </a:r>
            <a:endParaRPr lang="en-GB" noProof="0" dirty="0" smtClean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152B74-69A5-4C0F-AF65-094CC50B2C3C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 smtClean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40045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34533"/>
            <a:ext cx="8091487" cy="643467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err="1" smtClean="0"/>
              <a:t>Kliknutím</a:t>
            </a:r>
            <a:r>
              <a:rPr lang="en-GB" noProof="0" dirty="0" smtClean="0"/>
              <a:t> </a:t>
            </a:r>
            <a:r>
              <a:rPr lang="en-GB" noProof="0" dirty="0" err="1" smtClean="0"/>
              <a:t>lze</a:t>
            </a:r>
            <a:r>
              <a:rPr lang="en-GB" noProof="0" dirty="0" smtClean="0"/>
              <a:t> </a:t>
            </a:r>
            <a:r>
              <a:rPr lang="en-GB" noProof="0" dirty="0" err="1" smtClean="0"/>
              <a:t>upravit</a:t>
            </a:r>
            <a:r>
              <a:rPr lang="en-GB" noProof="0" dirty="0" smtClean="0"/>
              <a:t> </a:t>
            </a:r>
            <a:r>
              <a:rPr lang="en-GB" noProof="0" dirty="0" err="1" smtClean="0"/>
              <a:t>styl</a:t>
            </a:r>
            <a:r>
              <a:rPr lang="en-GB" noProof="0" dirty="0" smtClean="0"/>
              <a:t>.</a:t>
            </a:r>
            <a:endParaRPr lang="en-GB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2369" y="2019300"/>
            <a:ext cx="38786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err="1" smtClean="0"/>
              <a:t>Kliknutím</a:t>
            </a:r>
            <a:r>
              <a:rPr lang="en-GB" noProof="0" dirty="0" smtClean="0"/>
              <a:t> </a:t>
            </a:r>
            <a:r>
              <a:rPr lang="en-GB" noProof="0" dirty="0" err="1" smtClean="0"/>
              <a:t>lze</a:t>
            </a:r>
            <a:r>
              <a:rPr lang="en-GB" noProof="0" dirty="0" smtClean="0"/>
              <a:t> </a:t>
            </a:r>
            <a:r>
              <a:rPr lang="en-GB" noProof="0" dirty="0" err="1" smtClean="0"/>
              <a:t>upravit</a:t>
            </a:r>
            <a:r>
              <a:rPr lang="en-GB" noProof="0" dirty="0" smtClean="0"/>
              <a:t> </a:t>
            </a:r>
            <a:r>
              <a:rPr lang="en-GB" noProof="0" dirty="0" err="1" smtClean="0"/>
              <a:t>styly</a:t>
            </a:r>
            <a:r>
              <a:rPr lang="en-GB" noProof="0" dirty="0" smtClean="0"/>
              <a:t> </a:t>
            </a:r>
            <a:r>
              <a:rPr lang="en-GB" noProof="0" dirty="0" err="1" smtClean="0"/>
              <a:t>předlohy</a:t>
            </a:r>
            <a:r>
              <a:rPr lang="en-GB" noProof="0" dirty="0" smtClean="0"/>
              <a:t> </a:t>
            </a:r>
            <a:r>
              <a:rPr lang="en-GB" noProof="0" dirty="0" err="1" smtClean="0"/>
              <a:t>textu</a:t>
            </a:r>
            <a:r>
              <a:rPr lang="en-GB" noProof="0" dirty="0" smtClean="0"/>
              <a:t>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9588" y="2915728"/>
            <a:ext cx="3874282" cy="32104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err="1" smtClean="0"/>
              <a:t>Kliknutím</a:t>
            </a:r>
            <a:r>
              <a:rPr lang="en-GB" noProof="0" dirty="0" smtClean="0"/>
              <a:t> </a:t>
            </a:r>
            <a:r>
              <a:rPr lang="en-GB" noProof="0" dirty="0" err="1" smtClean="0"/>
              <a:t>lze</a:t>
            </a:r>
            <a:r>
              <a:rPr lang="en-GB" noProof="0" dirty="0" smtClean="0"/>
              <a:t> </a:t>
            </a:r>
            <a:r>
              <a:rPr lang="en-GB" noProof="0" dirty="0" err="1" smtClean="0"/>
              <a:t>upravit</a:t>
            </a:r>
            <a:r>
              <a:rPr lang="en-GB" noProof="0" dirty="0" smtClean="0"/>
              <a:t> </a:t>
            </a:r>
            <a:r>
              <a:rPr lang="en-GB" noProof="0" dirty="0" err="1" smtClean="0"/>
              <a:t>styly</a:t>
            </a:r>
            <a:r>
              <a:rPr lang="en-GB" noProof="0" dirty="0" smtClean="0"/>
              <a:t> </a:t>
            </a:r>
            <a:r>
              <a:rPr lang="en-GB" noProof="0" dirty="0" err="1" smtClean="0"/>
              <a:t>předlohy</a:t>
            </a:r>
            <a:r>
              <a:rPr lang="en-GB" noProof="0" dirty="0" smtClean="0"/>
              <a:t> </a:t>
            </a:r>
            <a:r>
              <a:rPr lang="en-GB" noProof="0" dirty="0" err="1" smtClean="0"/>
              <a:t>textu</a:t>
            </a:r>
            <a:r>
              <a:rPr lang="en-GB" noProof="0" dirty="0" smtClean="0"/>
              <a:t>.</a:t>
            </a:r>
          </a:p>
          <a:p>
            <a:pPr lvl="1"/>
            <a:r>
              <a:rPr lang="en-GB" noProof="0" dirty="0" err="1" smtClean="0"/>
              <a:t>Druhá</a:t>
            </a:r>
            <a:r>
              <a:rPr lang="en-GB" noProof="0" dirty="0" smtClean="0"/>
              <a:t> </a:t>
            </a:r>
            <a:r>
              <a:rPr lang="en-GB" noProof="0" dirty="0" err="1" smtClean="0"/>
              <a:t>úroveň</a:t>
            </a:r>
            <a:endParaRPr lang="en-GB" noProof="0" dirty="0" smtClean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23119" y="2019300"/>
            <a:ext cx="38779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err="1" smtClean="0"/>
              <a:t>Kliknutím</a:t>
            </a:r>
            <a:r>
              <a:rPr lang="en-GB" noProof="0" dirty="0" smtClean="0"/>
              <a:t> </a:t>
            </a:r>
            <a:r>
              <a:rPr lang="en-GB" noProof="0" dirty="0" err="1" smtClean="0"/>
              <a:t>lze</a:t>
            </a:r>
            <a:r>
              <a:rPr lang="en-GB" noProof="0" dirty="0" smtClean="0"/>
              <a:t> </a:t>
            </a:r>
            <a:r>
              <a:rPr lang="en-GB" noProof="0" dirty="0" err="1" smtClean="0"/>
              <a:t>upravit</a:t>
            </a:r>
            <a:r>
              <a:rPr lang="en-GB" noProof="0" dirty="0" smtClean="0"/>
              <a:t> </a:t>
            </a:r>
            <a:r>
              <a:rPr lang="en-GB" noProof="0" dirty="0" err="1" smtClean="0"/>
              <a:t>styly</a:t>
            </a:r>
            <a:r>
              <a:rPr lang="en-GB" noProof="0" dirty="0" smtClean="0"/>
              <a:t> </a:t>
            </a:r>
            <a:r>
              <a:rPr lang="en-GB" noProof="0" dirty="0" err="1" smtClean="0"/>
              <a:t>předlohy</a:t>
            </a:r>
            <a:r>
              <a:rPr lang="en-GB" noProof="0" dirty="0" smtClean="0"/>
              <a:t> </a:t>
            </a:r>
            <a:r>
              <a:rPr lang="en-GB" noProof="0" dirty="0" err="1" smtClean="0"/>
              <a:t>textu</a:t>
            </a:r>
            <a:r>
              <a:rPr lang="en-GB" noProof="0" dirty="0" smtClean="0"/>
              <a:t>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22963" y="2938734"/>
            <a:ext cx="3878113" cy="31911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err="1" smtClean="0"/>
              <a:t>Kliknutím</a:t>
            </a:r>
            <a:r>
              <a:rPr lang="en-GB" noProof="0" dirty="0" smtClean="0"/>
              <a:t> </a:t>
            </a:r>
            <a:r>
              <a:rPr lang="en-GB" noProof="0" dirty="0" err="1" smtClean="0"/>
              <a:t>lze</a:t>
            </a:r>
            <a:r>
              <a:rPr lang="en-GB" noProof="0" dirty="0" smtClean="0"/>
              <a:t> </a:t>
            </a:r>
            <a:r>
              <a:rPr lang="en-GB" noProof="0" dirty="0" err="1" smtClean="0"/>
              <a:t>upravit</a:t>
            </a:r>
            <a:r>
              <a:rPr lang="en-GB" noProof="0" dirty="0" smtClean="0"/>
              <a:t> </a:t>
            </a:r>
            <a:r>
              <a:rPr lang="en-GB" noProof="0" dirty="0" err="1" smtClean="0"/>
              <a:t>styly</a:t>
            </a:r>
            <a:r>
              <a:rPr lang="en-GB" noProof="0" dirty="0" smtClean="0"/>
              <a:t> </a:t>
            </a:r>
            <a:r>
              <a:rPr lang="en-GB" noProof="0" dirty="0" err="1" smtClean="0"/>
              <a:t>předlohy</a:t>
            </a:r>
            <a:r>
              <a:rPr lang="en-GB" noProof="0" dirty="0" smtClean="0"/>
              <a:t> </a:t>
            </a:r>
            <a:r>
              <a:rPr lang="en-GB" noProof="0" dirty="0" err="1" smtClean="0"/>
              <a:t>textu</a:t>
            </a:r>
            <a:r>
              <a:rPr lang="en-GB" noProof="0" dirty="0" smtClean="0"/>
              <a:t>.</a:t>
            </a:r>
          </a:p>
          <a:p>
            <a:pPr lvl="1"/>
            <a:r>
              <a:rPr lang="en-GB" noProof="0" dirty="0" err="1" smtClean="0"/>
              <a:t>Druhá</a:t>
            </a:r>
            <a:r>
              <a:rPr lang="en-GB" noProof="0" dirty="0" smtClean="0"/>
              <a:t> </a:t>
            </a:r>
            <a:r>
              <a:rPr lang="en-GB" noProof="0" dirty="0" err="1" smtClean="0"/>
              <a:t>úroveň</a:t>
            </a:r>
            <a:endParaRPr lang="en-GB" noProof="0" dirty="0" smtClean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95CD6F-6F72-494C-9F75-EA7F2E402090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Rectangle 17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 smtClean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25317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 smtClean="0"/>
              <a:t>Kliknutím</a:t>
            </a:r>
            <a:r>
              <a:rPr lang="en-GB" noProof="0" dirty="0" smtClean="0"/>
              <a:t> </a:t>
            </a:r>
            <a:r>
              <a:rPr lang="en-GB" noProof="0" dirty="0" err="1" smtClean="0"/>
              <a:t>lze</a:t>
            </a:r>
            <a:r>
              <a:rPr lang="en-GB" noProof="0" dirty="0" smtClean="0"/>
              <a:t> </a:t>
            </a:r>
            <a:r>
              <a:rPr lang="en-GB" noProof="0" dirty="0" err="1" smtClean="0"/>
              <a:t>upravit</a:t>
            </a:r>
            <a:r>
              <a:rPr lang="en-GB" noProof="0" dirty="0" smtClean="0"/>
              <a:t> </a:t>
            </a:r>
            <a:r>
              <a:rPr lang="en-GB" noProof="0" dirty="0" err="1" smtClean="0"/>
              <a:t>styl</a:t>
            </a:r>
            <a:r>
              <a:rPr lang="en-GB" noProof="0" dirty="0" smtClean="0"/>
              <a:t>.</a:t>
            </a:r>
            <a:endParaRPr lang="en-GB" noProof="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>
          <a:xfrm>
            <a:off x="422694" y="6248400"/>
            <a:ext cx="630591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cs-CZ" dirty="0" smtClean="0"/>
              <a:t>Define footer - Name of the presentation / Your name / Unit, Office</a:t>
            </a:r>
            <a:endParaRPr lang="cs-CZ" alt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7DA5A4-BFC5-452F-9F43-ADC3A6F1509E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8091487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 dirty="0" err="1" smtClean="0"/>
              <a:t>Kliknutím</a:t>
            </a:r>
            <a:r>
              <a:rPr lang="en-GB" noProof="0" dirty="0" smtClean="0"/>
              <a:t> </a:t>
            </a:r>
            <a:r>
              <a:rPr lang="en-GB" noProof="0" dirty="0" err="1" smtClean="0"/>
              <a:t>lze</a:t>
            </a:r>
            <a:r>
              <a:rPr lang="en-GB" noProof="0" dirty="0" smtClean="0"/>
              <a:t> </a:t>
            </a:r>
            <a:r>
              <a:rPr lang="en-GB" noProof="0" dirty="0" err="1" smtClean="0"/>
              <a:t>upravit</a:t>
            </a:r>
            <a:r>
              <a:rPr lang="en-GB" noProof="0" dirty="0" smtClean="0"/>
              <a:t> </a:t>
            </a:r>
            <a:r>
              <a:rPr lang="en-GB" noProof="0" dirty="0" err="1" smtClean="0"/>
              <a:t>styly</a:t>
            </a:r>
            <a:r>
              <a:rPr lang="en-GB" noProof="0" dirty="0" smtClean="0"/>
              <a:t> </a:t>
            </a:r>
            <a:r>
              <a:rPr lang="en-GB" noProof="0" dirty="0" err="1" smtClean="0"/>
              <a:t>předlohy</a:t>
            </a:r>
            <a:r>
              <a:rPr lang="en-GB" noProof="0" dirty="0" smtClean="0"/>
              <a:t> </a:t>
            </a:r>
            <a:r>
              <a:rPr lang="en-GB" noProof="0" dirty="0" err="1" smtClean="0"/>
              <a:t>textu</a:t>
            </a:r>
            <a:r>
              <a:rPr lang="en-GB" noProof="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0002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 smtClean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54064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1134534"/>
            <a:ext cx="8091487" cy="64346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noProof="0" dirty="0" err="1" smtClean="0"/>
              <a:t>Kliknutím</a:t>
            </a:r>
            <a:r>
              <a:rPr lang="en-GB" noProof="0" dirty="0" smtClean="0"/>
              <a:t> </a:t>
            </a:r>
            <a:r>
              <a:rPr lang="en-GB" noProof="0" dirty="0" err="1" smtClean="0"/>
              <a:t>lze</a:t>
            </a:r>
            <a:r>
              <a:rPr lang="en-GB" noProof="0" dirty="0" smtClean="0"/>
              <a:t> </a:t>
            </a:r>
            <a:r>
              <a:rPr lang="en-GB" noProof="0" dirty="0" err="1" smtClean="0"/>
              <a:t>upravit</a:t>
            </a:r>
            <a:r>
              <a:rPr lang="en-GB" noProof="0" dirty="0" smtClean="0"/>
              <a:t> </a:t>
            </a:r>
            <a:r>
              <a:rPr lang="en-GB" noProof="0" dirty="0" err="1" smtClean="0"/>
              <a:t>styl</a:t>
            </a:r>
            <a:r>
              <a:rPr lang="en-GB" noProof="0" dirty="0" smtClean="0"/>
              <a:t>.</a:t>
            </a:r>
            <a:endParaRPr lang="en-GB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1" y="2019300"/>
            <a:ext cx="5026025" cy="41068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noProof="0" dirty="0" err="1" smtClean="0"/>
              <a:t>Kliknutím</a:t>
            </a:r>
            <a:r>
              <a:rPr lang="en-GB" noProof="0" dirty="0" smtClean="0"/>
              <a:t> </a:t>
            </a:r>
            <a:r>
              <a:rPr lang="en-GB" noProof="0" dirty="0" err="1" smtClean="0"/>
              <a:t>lze</a:t>
            </a:r>
            <a:r>
              <a:rPr lang="en-GB" noProof="0" dirty="0" smtClean="0"/>
              <a:t> </a:t>
            </a:r>
            <a:r>
              <a:rPr lang="en-GB" noProof="0" dirty="0" err="1" smtClean="0"/>
              <a:t>upravit</a:t>
            </a:r>
            <a:r>
              <a:rPr lang="en-GB" noProof="0" dirty="0" smtClean="0"/>
              <a:t> </a:t>
            </a:r>
            <a:r>
              <a:rPr lang="en-GB" noProof="0" dirty="0" err="1" smtClean="0"/>
              <a:t>styly</a:t>
            </a:r>
            <a:r>
              <a:rPr lang="en-GB" noProof="0" dirty="0" smtClean="0"/>
              <a:t> </a:t>
            </a:r>
            <a:r>
              <a:rPr lang="en-GB" noProof="0" dirty="0" err="1" smtClean="0"/>
              <a:t>předlohy</a:t>
            </a:r>
            <a:r>
              <a:rPr lang="en-GB" noProof="0" dirty="0" smtClean="0"/>
              <a:t> </a:t>
            </a:r>
            <a:r>
              <a:rPr lang="en-GB" noProof="0" dirty="0" err="1" smtClean="0"/>
              <a:t>textu</a:t>
            </a:r>
            <a:r>
              <a:rPr lang="en-GB" noProof="0" dirty="0" smtClean="0"/>
              <a:t>.</a:t>
            </a:r>
          </a:p>
          <a:p>
            <a:pPr lvl="1"/>
            <a:r>
              <a:rPr lang="en-GB" noProof="0" dirty="0" err="1" smtClean="0"/>
              <a:t>Druhá</a:t>
            </a:r>
            <a:r>
              <a:rPr lang="en-GB" noProof="0" dirty="0" smtClean="0"/>
              <a:t> </a:t>
            </a:r>
            <a:r>
              <a:rPr lang="en-GB" noProof="0" dirty="0" err="1" smtClean="0"/>
              <a:t>úroveň</a:t>
            </a:r>
            <a:endParaRPr lang="en-GB" noProof="0" dirty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2746884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 dirty="0" err="1" smtClean="0"/>
              <a:t>Kliknutím</a:t>
            </a:r>
            <a:r>
              <a:rPr lang="en-GB" noProof="0" dirty="0" smtClean="0"/>
              <a:t> </a:t>
            </a:r>
            <a:r>
              <a:rPr lang="en-GB" noProof="0" dirty="0" err="1" smtClean="0"/>
              <a:t>lze</a:t>
            </a:r>
            <a:r>
              <a:rPr lang="en-GB" noProof="0" dirty="0" smtClean="0"/>
              <a:t> </a:t>
            </a:r>
            <a:r>
              <a:rPr lang="en-GB" noProof="0" dirty="0" err="1" smtClean="0"/>
              <a:t>upravit</a:t>
            </a:r>
            <a:r>
              <a:rPr lang="en-GB" noProof="0" dirty="0" smtClean="0"/>
              <a:t> </a:t>
            </a:r>
            <a:r>
              <a:rPr lang="en-GB" noProof="0" dirty="0" err="1" smtClean="0"/>
              <a:t>styly</a:t>
            </a:r>
            <a:r>
              <a:rPr lang="en-GB" noProof="0" dirty="0" smtClean="0"/>
              <a:t> </a:t>
            </a:r>
            <a:r>
              <a:rPr lang="en-GB" noProof="0" dirty="0" err="1" smtClean="0"/>
              <a:t>předlohy</a:t>
            </a:r>
            <a:r>
              <a:rPr lang="en-GB" noProof="0" dirty="0" smtClean="0"/>
              <a:t> </a:t>
            </a:r>
            <a:r>
              <a:rPr lang="en-GB" noProof="0" dirty="0" err="1" smtClean="0"/>
              <a:t>textu</a:t>
            </a:r>
            <a:r>
              <a:rPr lang="en-GB" noProof="0" dirty="0" smtClean="0"/>
              <a:t>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562BE3-FB3A-4F01-A26A-8D36CDF01ADA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 smtClean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1545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5087507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134533"/>
            <a:ext cx="5486400" cy="38745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 smtClean="0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654246"/>
            <a:ext cx="5486400" cy="4756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68BFBB-FD49-4E22-AEFE-2646EB3E88CA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 smtClean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95320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509589" y="1125539"/>
            <a:ext cx="808663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noProof="0" dirty="0" err="1" smtClean="0"/>
              <a:t>Klepnutím</a:t>
            </a:r>
            <a:r>
              <a:rPr lang="en-GB" altLang="cs-CZ" noProof="0" dirty="0" smtClean="0"/>
              <a:t> </a:t>
            </a:r>
            <a:r>
              <a:rPr lang="en-GB" altLang="cs-CZ" noProof="0" dirty="0" err="1" smtClean="0"/>
              <a:t>lze</a:t>
            </a:r>
            <a:r>
              <a:rPr lang="en-GB" altLang="cs-CZ" noProof="0" dirty="0" smtClean="0"/>
              <a:t> </a:t>
            </a:r>
            <a:r>
              <a:rPr lang="en-GB" altLang="cs-CZ" noProof="0" dirty="0" err="1" smtClean="0"/>
              <a:t>upravit</a:t>
            </a:r>
            <a:r>
              <a:rPr lang="en-GB" altLang="cs-CZ" noProof="0" dirty="0" smtClean="0"/>
              <a:t> </a:t>
            </a:r>
            <a:r>
              <a:rPr lang="en-GB" altLang="cs-CZ" noProof="0" dirty="0" err="1" smtClean="0"/>
              <a:t>styl</a:t>
            </a:r>
            <a:r>
              <a:rPr lang="en-GB" altLang="cs-CZ" noProof="0" dirty="0" smtClean="0"/>
              <a:t> </a:t>
            </a:r>
            <a:r>
              <a:rPr lang="en-GB" altLang="cs-CZ" noProof="0" dirty="0" err="1" smtClean="0"/>
              <a:t>předlohy</a:t>
            </a:r>
            <a:r>
              <a:rPr lang="en-GB" altLang="cs-CZ" noProof="0" dirty="0" smtClean="0"/>
              <a:t> </a:t>
            </a:r>
            <a:r>
              <a:rPr lang="en-GB" altLang="cs-CZ" noProof="0" dirty="0" err="1" smtClean="0"/>
              <a:t>nadpisů</a:t>
            </a:r>
            <a:r>
              <a:rPr lang="en-GB" altLang="cs-CZ" noProof="0" dirty="0" smtClean="0"/>
              <a:t>.</a:t>
            </a:r>
          </a:p>
        </p:txBody>
      </p:sp>
      <p:sp>
        <p:nvSpPr>
          <p:cNvPr id="6452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9" y="2017713"/>
            <a:ext cx="808232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noProof="0" dirty="0" err="1" smtClean="0"/>
              <a:t>Klepnutím</a:t>
            </a:r>
            <a:r>
              <a:rPr lang="en-GB" altLang="cs-CZ" noProof="0" dirty="0" smtClean="0"/>
              <a:t> </a:t>
            </a:r>
            <a:r>
              <a:rPr lang="en-GB" altLang="cs-CZ" noProof="0" dirty="0" err="1" smtClean="0"/>
              <a:t>lze</a:t>
            </a:r>
            <a:r>
              <a:rPr lang="en-GB" altLang="cs-CZ" noProof="0" dirty="0" smtClean="0"/>
              <a:t> </a:t>
            </a:r>
            <a:r>
              <a:rPr lang="en-GB" altLang="cs-CZ" noProof="0" dirty="0" err="1" smtClean="0"/>
              <a:t>upravit</a:t>
            </a:r>
            <a:r>
              <a:rPr lang="en-GB" altLang="cs-CZ" noProof="0" dirty="0" smtClean="0"/>
              <a:t> </a:t>
            </a:r>
            <a:r>
              <a:rPr lang="en-GB" altLang="cs-CZ" noProof="0" dirty="0" err="1" smtClean="0"/>
              <a:t>styly</a:t>
            </a:r>
            <a:r>
              <a:rPr lang="en-GB" altLang="cs-CZ" noProof="0" dirty="0" smtClean="0"/>
              <a:t> </a:t>
            </a:r>
            <a:r>
              <a:rPr lang="en-GB" altLang="cs-CZ" noProof="0" dirty="0" err="1" smtClean="0"/>
              <a:t>předlohy</a:t>
            </a:r>
            <a:r>
              <a:rPr lang="en-GB" altLang="cs-CZ" noProof="0" dirty="0" smtClean="0"/>
              <a:t> </a:t>
            </a:r>
            <a:r>
              <a:rPr lang="en-GB" altLang="cs-CZ" noProof="0" dirty="0" err="1" smtClean="0"/>
              <a:t>textu</a:t>
            </a:r>
            <a:r>
              <a:rPr lang="en-GB" altLang="cs-CZ" noProof="0" dirty="0" smtClean="0"/>
              <a:t>.</a:t>
            </a:r>
          </a:p>
          <a:p>
            <a:pPr lvl="1"/>
            <a:r>
              <a:rPr lang="en-GB" altLang="cs-CZ" noProof="0" dirty="0" err="1" smtClean="0"/>
              <a:t>Druhá</a:t>
            </a:r>
            <a:r>
              <a:rPr lang="en-GB" altLang="cs-CZ" noProof="0" dirty="0" smtClean="0"/>
              <a:t> </a:t>
            </a:r>
            <a:r>
              <a:rPr lang="en-GB" altLang="cs-CZ" noProof="0" dirty="0" err="1" smtClean="0"/>
              <a:t>úroveň</a:t>
            </a:r>
            <a:endParaRPr lang="en-GB" altLang="cs-CZ" noProof="0" dirty="0" smtClean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en-US" altLang="cs-CZ" dirty="0" smtClean="0"/>
              <a:t>Define footer - Name of the presentation / Your name / Unit, Office</a:t>
            </a:r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10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833113" cy="457200"/>
          </a:xfrm>
        </p:spPr>
        <p:txBody>
          <a:bodyPr/>
          <a:lstStyle/>
          <a:p>
            <a:fld id="{EA4ADC9B-C3B1-4CB1-8B0D-14D528DA44A1}" type="slidenum">
              <a:rPr lang="cs-CZ" altLang="cs-CZ"/>
              <a:pPr/>
              <a:t>1</a:t>
            </a:fld>
            <a:endParaRPr lang="cs-CZ" altLang="cs-CZ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2931" y="1763185"/>
            <a:ext cx="7518400" cy="3808104"/>
          </a:xfrm>
        </p:spPr>
        <p:txBody>
          <a:bodyPr/>
          <a:lstStyle/>
          <a:p>
            <a:r>
              <a:rPr lang="cs-CZ" altLang="cs-CZ" sz="3600" dirty="0" smtClean="0">
                <a:solidFill>
                  <a:srgbClr val="C00000"/>
                </a:solidFill>
              </a:rPr>
              <a:t/>
            </a:r>
            <a:br>
              <a:rPr lang="cs-CZ" altLang="cs-CZ" sz="3600" dirty="0" smtClean="0">
                <a:solidFill>
                  <a:srgbClr val="C00000"/>
                </a:solidFill>
              </a:rPr>
            </a:br>
            <a:r>
              <a:rPr lang="cs-CZ" altLang="cs-CZ" dirty="0" smtClean="0">
                <a:solidFill>
                  <a:srgbClr val="C00000"/>
                </a:solidFill>
                <a:latin typeface="+mn-lt"/>
              </a:rPr>
              <a:t>Velké dějiny malého </a:t>
            </a:r>
            <a:br>
              <a:rPr lang="cs-CZ" altLang="cs-CZ" dirty="0" smtClean="0">
                <a:solidFill>
                  <a:srgbClr val="C00000"/>
                </a:solidFill>
                <a:latin typeface="+mn-lt"/>
              </a:rPr>
            </a:br>
            <a:r>
              <a:rPr lang="cs-CZ" altLang="cs-CZ" dirty="0" smtClean="0">
                <a:solidFill>
                  <a:srgbClr val="C00000"/>
                </a:solidFill>
                <a:latin typeface="+mn-lt"/>
              </a:rPr>
              <a:t>národa III.</a:t>
            </a:r>
            <a:r>
              <a:rPr lang="cs-CZ" altLang="cs-CZ" dirty="0" smtClean="0"/>
              <a:t/>
            </a:r>
            <a:br>
              <a:rPr lang="cs-CZ" altLang="cs-CZ" dirty="0" smtClean="0"/>
            </a:br>
            <a:r>
              <a:rPr lang="cs-CZ" altLang="cs-CZ" sz="1600" dirty="0">
                <a:solidFill>
                  <a:srgbClr val="C00000"/>
                </a:solidFill>
              </a:rPr>
              <a:t>Zrod Švýcarska ze </a:t>
            </a:r>
            <a:r>
              <a:rPr lang="cs-CZ" altLang="cs-CZ" sz="1600" dirty="0" smtClean="0">
                <a:solidFill>
                  <a:srgbClr val="C00000"/>
                </a:solidFill>
              </a:rPr>
              <a:t>středověkých</a:t>
            </a:r>
            <a:br>
              <a:rPr lang="cs-CZ" altLang="cs-CZ" sz="1600" dirty="0" smtClean="0">
                <a:solidFill>
                  <a:srgbClr val="C00000"/>
                </a:solidFill>
              </a:rPr>
            </a:br>
            <a:r>
              <a:rPr lang="cs-CZ" altLang="cs-CZ" sz="1600" dirty="0" smtClean="0">
                <a:solidFill>
                  <a:srgbClr val="C00000"/>
                </a:solidFill>
              </a:rPr>
              <a:t>dějin </a:t>
            </a:r>
            <a:r>
              <a:rPr lang="cs-CZ" altLang="cs-CZ" sz="1600" dirty="0">
                <a:solidFill>
                  <a:srgbClr val="C00000"/>
                </a:solidFill>
              </a:rPr>
              <a:t>a ducha 19. století</a:t>
            </a:r>
            <a:r>
              <a:rPr lang="cs-CZ" altLang="cs-CZ" dirty="0" smtClean="0"/>
              <a:t/>
            </a:r>
            <a:br>
              <a:rPr lang="cs-CZ" altLang="cs-CZ" dirty="0" smtClean="0"/>
            </a:br>
            <a:r>
              <a:rPr lang="cs-CZ" altLang="cs-CZ" dirty="0" smtClean="0"/>
              <a:t/>
            </a:r>
            <a:br>
              <a:rPr lang="cs-CZ" altLang="cs-CZ" dirty="0" smtClean="0"/>
            </a:br>
            <a:r>
              <a:rPr lang="cs-CZ" altLang="cs-CZ" sz="1800" dirty="0" smtClean="0">
                <a:solidFill>
                  <a:schemeClr val="tx2">
                    <a:lumMod val="50000"/>
                  </a:schemeClr>
                </a:solidFill>
              </a:rPr>
              <a:t>IV. víc než městský spolek</a:t>
            </a:r>
            <a:br>
              <a:rPr lang="cs-CZ" altLang="cs-CZ" sz="1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cs-CZ" altLang="cs-CZ" sz="1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cs-CZ" altLang="cs-CZ" sz="1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cs-CZ" altLang="cs-CZ" sz="1800" dirty="0" smtClean="0"/>
              <a:t/>
            </a:r>
            <a:br>
              <a:rPr lang="cs-CZ" altLang="cs-CZ" sz="1800" dirty="0" smtClean="0"/>
            </a:br>
            <a:r>
              <a:rPr lang="cs-CZ" altLang="cs-CZ" sz="1800" dirty="0" smtClean="0"/>
              <a:t>instituce</a:t>
            </a:r>
            <a:br>
              <a:rPr lang="cs-CZ" altLang="cs-CZ" sz="1800" dirty="0" smtClean="0"/>
            </a:br>
            <a:r>
              <a:rPr lang="cs-CZ" altLang="cs-CZ" sz="1800" dirty="0" smtClean="0"/>
              <a:t>středověké konfederace – </a:t>
            </a:r>
            <a:br>
              <a:rPr lang="cs-CZ" altLang="cs-CZ" sz="1800" dirty="0" smtClean="0"/>
            </a:br>
            <a:r>
              <a:rPr lang="cs-CZ" altLang="cs-CZ" sz="1800" dirty="0" smtClean="0"/>
              <a:t>vztah </a:t>
            </a:r>
            <a:r>
              <a:rPr lang="cs-CZ" altLang="cs-CZ" sz="1800" smtClean="0"/>
              <a:t>k říši</a:t>
            </a:r>
            <a:r>
              <a:rPr lang="cs-CZ" altLang="cs-CZ" sz="1800" dirty="0" smtClean="0"/>
              <a:t/>
            </a:r>
            <a:br>
              <a:rPr lang="cs-CZ" altLang="cs-CZ" sz="1800" dirty="0" smtClean="0"/>
            </a:br>
            <a:r>
              <a:rPr lang="cs-CZ" altLang="cs-CZ" sz="1800" dirty="0"/>
              <a:t/>
            </a:r>
            <a:br>
              <a:rPr lang="cs-CZ" altLang="cs-CZ" sz="1800" dirty="0"/>
            </a:br>
            <a:r>
              <a:rPr lang="cs-CZ" altLang="cs-CZ" sz="1800" dirty="0"/>
              <a:t/>
            </a:r>
            <a:br>
              <a:rPr lang="cs-CZ" altLang="cs-CZ" sz="1800" dirty="0"/>
            </a:br>
            <a:r>
              <a:rPr lang="cs-CZ" altLang="cs-CZ" sz="1800" dirty="0" smtClean="0"/>
              <a:t>	</a:t>
            </a:r>
            <a:r>
              <a:rPr lang="cs-CZ" altLang="cs-CZ" sz="1800" dirty="0" smtClean="0">
                <a:solidFill>
                  <a:srgbClr val="FF0000"/>
                </a:solidFill>
              </a:rPr>
              <a:t> </a:t>
            </a:r>
            <a:r>
              <a:rPr lang="cs-CZ" altLang="cs-CZ" sz="1800" dirty="0" smtClean="0">
                <a:solidFill>
                  <a:srgbClr val="FF0000"/>
                </a:solidFill>
              </a:rPr>
              <a:t> </a:t>
            </a:r>
            <a:r>
              <a:rPr lang="cs-CZ" altLang="cs-CZ" sz="1800" dirty="0" err="1" smtClean="0">
                <a:solidFill>
                  <a:srgbClr val="FF0000"/>
                </a:solidFill>
              </a:rPr>
              <a:t>Sempacherbrief</a:t>
            </a:r>
            <a:r>
              <a:rPr lang="cs-CZ" altLang="cs-CZ" sz="1800" dirty="0" smtClean="0">
                <a:solidFill>
                  <a:srgbClr val="FF0000"/>
                </a:solidFill>
              </a:rPr>
              <a:t> 1393</a:t>
            </a:r>
            <a:r>
              <a:rPr lang="cs-CZ" altLang="cs-CZ" dirty="0"/>
              <a:t/>
            </a:r>
            <a:br>
              <a:rPr lang="cs-CZ" altLang="cs-CZ" dirty="0"/>
            </a:br>
            <a:r>
              <a:rPr lang="cs-CZ" altLang="cs-CZ" sz="2400" dirty="0" smtClean="0">
                <a:solidFill>
                  <a:schemeClr val="tx1"/>
                </a:solidFill>
              </a:rPr>
              <a:t/>
            </a:r>
            <a:br>
              <a:rPr lang="cs-CZ" altLang="cs-CZ" sz="2400" dirty="0" smtClean="0">
                <a:solidFill>
                  <a:schemeClr val="tx1"/>
                </a:solidFill>
              </a:rPr>
            </a:br>
            <a:endParaRPr lang="en-GB" altLang="cs-CZ" sz="1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492" y="224790"/>
            <a:ext cx="4311015" cy="58188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2082264" y="470203"/>
            <a:ext cx="67890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+mn-lt"/>
              </a:rPr>
              <a:t>Stará konfederace – víc než městský spolek?</a:t>
            </a:r>
            <a:endParaRPr lang="cs-CZ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316092" y="1135708"/>
            <a:ext cx="3488003" cy="64633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800" b="1" dirty="0" smtClean="0">
                <a:solidFill>
                  <a:srgbClr val="FFFF00"/>
                </a:solidFill>
                <a:latin typeface="+mn-lt"/>
              </a:rPr>
              <a:t>Charakteristika městských spolků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5111442" y="1089541"/>
            <a:ext cx="3759860" cy="369332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800" b="1" dirty="0" smtClean="0">
                <a:solidFill>
                  <a:srgbClr val="FFFF00"/>
                </a:solidFill>
                <a:latin typeface="+mn-lt"/>
              </a:rPr>
              <a:t>Známé městské spolky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5111442" y="1458873"/>
            <a:ext cx="3759860" cy="4801314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800" b="1" dirty="0" smtClean="0">
                <a:solidFill>
                  <a:srgbClr val="C00000"/>
                </a:solidFill>
                <a:latin typeface="+mn-lt"/>
              </a:rPr>
              <a:t>-1376-1381/86: Švábský </a:t>
            </a:r>
          </a:p>
          <a:p>
            <a:r>
              <a:rPr lang="cs-CZ" sz="18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1800" b="1" dirty="0" smtClean="0">
                <a:solidFill>
                  <a:srgbClr val="C00000"/>
                </a:solidFill>
                <a:latin typeface="+mn-lt"/>
              </a:rPr>
              <a:t> městský spolek</a:t>
            </a:r>
            <a:endParaRPr lang="cs-CZ" sz="1800" b="1" dirty="0">
              <a:solidFill>
                <a:srgbClr val="C00000"/>
              </a:solidFill>
              <a:latin typeface="+mn-lt"/>
            </a:endParaRPr>
          </a:p>
          <a:p>
            <a:r>
              <a:rPr lang="cs-CZ" sz="1800" b="1" dirty="0" smtClean="0">
                <a:latin typeface="+mn-lt"/>
              </a:rPr>
              <a:t>  ( 22 menších švábských měst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na iniciativu Ludvíka Bavora)</a:t>
            </a:r>
          </a:p>
          <a:p>
            <a:endParaRPr lang="cs-CZ" sz="1800" b="1" dirty="0">
              <a:latin typeface="+mn-lt"/>
            </a:endParaRPr>
          </a:p>
          <a:p>
            <a:r>
              <a:rPr lang="cs-CZ" sz="1800" b="1" dirty="0" smtClean="0">
                <a:latin typeface="+mn-lt"/>
              </a:rPr>
              <a:t>- Ochrana práv říšských měst</a:t>
            </a:r>
          </a:p>
          <a:p>
            <a:r>
              <a:rPr lang="cs-CZ" sz="1800" b="1" dirty="0" smtClean="0">
                <a:latin typeface="+mn-lt"/>
              </a:rPr>
              <a:t>   před mocenskou expanzi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 zemských pánů (Bavorska,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 Württemberska, Rakouska 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 atd.)</a:t>
            </a:r>
          </a:p>
          <a:p>
            <a:r>
              <a:rPr lang="cs-CZ" sz="1800" b="1" dirty="0" smtClean="0">
                <a:latin typeface="+mn-lt"/>
              </a:rPr>
              <a:t>- Proti dluhům naložených </a:t>
            </a:r>
          </a:p>
          <a:p>
            <a:r>
              <a:rPr lang="cs-CZ" sz="1800" b="1" dirty="0" smtClean="0">
                <a:latin typeface="+mn-lt"/>
              </a:rPr>
              <a:t>  Karlem IV. za „koupi“ titulu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římského krále pro Václava IV.</a:t>
            </a:r>
          </a:p>
          <a:p>
            <a:r>
              <a:rPr lang="cs-CZ" sz="1800" b="1" dirty="0" smtClean="0">
                <a:latin typeface="+mn-lt"/>
              </a:rPr>
              <a:t>- 1377: Říšská válka, kterou   </a:t>
            </a:r>
          </a:p>
          <a:p>
            <a:r>
              <a:rPr lang="cs-CZ" sz="1800" b="1" dirty="0" smtClean="0">
                <a:latin typeface="+mn-lt"/>
              </a:rPr>
              <a:t>   spolek vyhraje, osvobození od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 klatby</a:t>
            </a:r>
          </a:p>
          <a:p>
            <a:r>
              <a:rPr lang="cs-CZ" sz="1800" b="1" dirty="0" smtClean="0">
                <a:latin typeface="+mn-lt"/>
              </a:rPr>
              <a:t>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091" y="1782039"/>
            <a:ext cx="3488004" cy="424731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800" b="1" dirty="0" smtClean="0">
                <a:solidFill>
                  <a:srgbClr val="FF0000"/>
                </a:solidFill>
                <a:latin typeface="+mn-lt"/>
              </a:rPr>
              <a:t>- Spojení měst = koncentrace</a:t>
            </a:r>
          </a:p>
          <a:p>
            <a:r>
              <a:rPr lang="cs-CZ" sz="1800" b="1" dirty="0" smtClean="0">
                <a:solidFill>
                  <a:srgbClr val="FF0000"/>
                </a:solidFill>
                <a:latin typeface="+mn-lt"/>
              </a:rPr>
              <a:t>   ekonomických a politických</a:t>
            </a:r>
          </a:p>
          <a:p>
            <a:r>
              <a:rPr lang="cs-CZ" sz="1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1800" b="1" dirty="0" smtClean="0">
                <a:solidFill>
                  <a:srgbClr val="FF0000"/>
                </a:solidFill>
                <a:latin typeface="+mn-lt"/>
              </a:rPr>
              <a:t>  sil</a:t>
            </a:r>
          </a:p>
          <a:p>
            <a:r>
              <a:rPr lang="cs-CZ" sz="1800" b="1" dirty="0" smtClean="0">
                <a:latin typeface="+mn-lt"/>
              </a:rPr>
              <a:t>- sjednocení právních  </a:t>
            </a:r>
          </a:p>
          <a:p>
            <a:r>
              <a:rPr lang="cs-CZ" sz="1800" b="1" dirty="0" smtClean="0">
                <a:latin typeface="+mn-lt"/>
              </a:rPr>
              <a:t>   řízení</a:t>
            </a:r>
          </a:p>
          <a:p>
            <a:r>
              <a:rPr lang="cs-CZ" sz="1800" b="1" dirty="0" smtClean="0">
                <a:latin typeface="+mn-lt"/>
              </a:rPr>
              <a:t>- Společná organizace obrany</a:t>
            </a:r>
          </a:p>
          <a:p>
            <a:r>
              <a:rPr lang="cs-CZ" sz="1800" b="1" dirty="0" smtClean="0">
                <a:latin typeface="+mn-lt"/>
              </a:rPr>
              <a:t>- Emancipace občanstva od</a:t>
            </a:r>
          </a:p>
          <a:p>
            <a:r>
              <a:rPr lang="cs-CZ" sz="1800" b="1" dirty="0" smtClean="0">
                <a:latin typeface="+mn-lt"/>
              </a:rPr>
              <a:t>  lokální šlechty</a:t>
            </a:r>
          </a:p>
          <a:p>
            <a:r>
              <a:rPr lang="cs-CZ" sz="1800" b="1" dirty="0" smtClean="0">
                <a:latin typeface="+mn-lt"/>
              </a:rPr>
              <a:t>- Emancipace od nejvyššího</a:t>
            </a:r>
          </a:p>
          <a:p>
            <a:r>
              <a:rPr lang="cs-CZ" sz="1800" b="1" dirty="0" smtClean="0">
                <a:latin typeface="+mn-lt"/>
              </a:rPr>
              <a:t>  suveréna</a:t>
            </a:r>
          </a:p>
          <a:p>
            <a:r>
              <a:rPr lang="cs-CZ" sz="1800" b="1" dirty="0" smtClean="0">
                <a:latin typeface="+mn-lt"/>
              </a:rPr>
              <a:t>- Mocenské postavení:   </a:t>
            </a:r>
          </a:p>
          <a:p>
            <a:r>
              <a:rPr lang="cs-CZ" sz="1800" b="1" dirty="0" smtClean="0">
                <a:latin typeface="+mn-lt"/>
              </a:rPr>
              <a:t>  politický a ekonomický</a:t>
            </a:r>
          </a:p>
          <a:p>
            <a:r>
              <a:rPr lang="cs-CZ" sz="1800" b="1" dirty="0" smtClean="0">
                <a:latin typeface="+mn-lt"/>
              </a:rPr>
              <a:t>  faktor, který musel být 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zohledňován králem/císařem</a:t>
            </a:r>
          </a:p>
          <a:p>
            <a:r>
              <a:rPr lang="cs-CZ" sz="1800" b="1" dirty="0" smtClean="0">
                <a:latin typeface="+mn-lt"/>
              </a:rPr>
              <a:t>- Pravidelné sněmy/diety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9758"/>
            <a:ext cx="5051937" cy="6297930"/>
          </a:xfrm>
          <a:prstGeom prst="rect">
            <a:avLst/>
          </a:prstGeom>
        </p:spPr>
      </p:pic>
      <p:sp>
        <p:nvSpPr>
          <p:cNvPr id="4" name="Ovál 3"/>
          <p:cNvSpPr/>
          <p:nvPr/>
        </p:nvSpPr>
        <p:spPr bwMode="auto">
          <a:xfrm rot="1931817">
            <a:off x="1906206" y="1878169"/>
            <a:ext cx="2770450" cy="414616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r="216" b="10783"/>
          <a:stretch/>
        </p:blipFill>
        <p:spPr>
          <a:xfrm>
            <a:off x="-18288" y="-18288"/>
            <a:ext cx="9206100" cy="6647688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16107" y="4620664"/>
            <a:ext cx="3044965" cy="107721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1600" b="1" dirty="0" smtClean="0">
                <a:latin typeface="+mn-lt"/>
              </a:rPr>
              <a:t>Zrušení klatby </a:t>
            </a:r>
            <a:r>
              <a:rPr lang="cs-CZ" altLang="cs-CZ" sz="1600" b="1" dirty="0">
                <a:latin typeface="+mn-lt"/>
              </a:rPr>
              <a:t>K</a:t>
            </a:r>
            <a:r>
              <a:rPr lang="cs-CZ" altLang="cs-CZ" sz="1600" b="1" dirty="0" smtClean="0">
                <a:latin typeface="+mn-lt"/>
              </a:rPr>
              <a:t>arla IV. nad</a:t>
            </a:r>
          </a:p>
          <a:p>
            <a:pPr algn="ctr"/>
            <a:r>
              <a:rPr lang="cs-CZ" sz="1600" b="1" dirty="0" smtClean="0">
                <a:latin typeface="+mn-lt"/>
              </a:rPr>
              <a:t>Švábským městským spolkem</a:t>
            </a:r>
          </a:p>
          <a:p>
            <a:pPr algn="ctr"/>
            <a:r>
              <a:rPr lang="cs-CZ" sz="1600" b="1" dirty="0" smtClean="0">
                <a:latin typeface="+mn-lt"/>
              </a:rPr>
              <a:t>31. </a:t>
            </a:r>
            <a:r>
              <a:rPr lang="cs-CZ" sz="1600" b="1" dirty="0">
                <a:latin typeface="+mn-lt"/>
              </a:rPr>
              <a:t>k</a:t>
            </a:r>
            <a:r>
              <a:rPr lang="cs-CZ" sz="1600" b="1" dirty="0" smtClean="0">
                <a:latin typeface="+mn-lt"/>
              </a:rPr>
              <a:t>větna 1377</a:t>
            </a:r>
          </a:p>
        </p:txBody>
      </p:sp>
    </p:spTree>
    <p:extLst>
      <p:ext uri="{BB962C8B-B14F-4D97-AF65-F5344CB8AC3E}">
        <p14:creationId xmlns:p14="http://schemas.microsoft.com/office/powerpoint/2010/main" val="348918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délník 20"/>
          <p:cNvSpPr/>
          <p:nvPr/>
        </p:nvSpPr>
        <p:spPr>
          <a:xfrm>
            <a:off x="470946" y="1172287"/>
            <a:ext cx="4713702" cy="369332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800" b="1" dirty="0" smtClean="0">
                <a:solidFill>
                  <a:srgbClr val="FFFF00"/>
                </a:solidFill>
              </a:rPr>
              <a:t>1. sjednocení právních řízení/představ</a:t>
            </a:r>
            <a:endParaRPr lang="cs-CZ" sz="1800" b="1" dirty="0">
              <a:solidFill>
                <a:srgbClr val="FFFF0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470946" y="1541619"/>
            <a:ext cx="4713702" cy="3693319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800" b="1" dirty="0" smtClean="0">
                <a:latin typeface="+mn-lt"/>
              </a:rPr>
              <a:t>- </a:t>
            </a:r>
            <a:r>
              <a:rPr lang="cs-CZ" sz="1800" b="1" dirty="0" smtClean="0">
                <a:solidFill>
                  <a:srgbClr val="FF0000"/>
                </a:solidFill>
                <a:latin typeface="+mn-lt"/>
              </a:rPr>
              <a:t>Konfederační právo</a:t>
            </a:r>
            <a:r>
              <a:rPr lang="cs-CZ" sz="1800" b="1" dirty="0" smtClean="0">
                <a:latin typeface="+mn-lt"/>
              </a:rPr>
              <a:t>, kodifikované v</a:t>
            </a:r>
          </a:p>
          <a:p>
            <a:r>
              <a:rPr lang="cs-CZ" sz="1800" b="1" dirty="0" smtClean="0">
                <a:latin typeface="+mn-lt"/>
              </a:rPr>
              <a:t>  listinách a platné pro všechny členy</a:t>
            </a:r>
          </a:p>
          <a:p>
            <a:endParaRPr lang="cs-CZ" sz="1800" b="1" dirty="0">
              <a:latin typeface="+mn-lt"/>
            </a:endParaRPr>
          </a:p>
          <a:p>
            <a:r>
              <a:rPr lang="cs-CZ" sz="1800" b="1" dirty="0" smtClean="0">
                <a:latin typeface="+mn-lt"/>
              </a:rPr>
              <a:t>- Základem je: </a:t>
            </a:r>
            <a:r>
              <a:rPr lang="cs-CZ" sz="1800" b="1" dirty="0" smtClean="0">
                <a:solidFill>
                  <a:srgbClr val="FF0000"/>
                </a:solidFill>
                <a:latin typeface="+mn-lt"/>
              </a:rPr>
              <a:t>rozhodčí právo a řízení</a:t>
            </a:r>
          </a:p>
          <a:p>
            <a:r>
              <a:rPr lang="cs-CZ" sz="1800" b="1" dirty="0" smtClean="0">
                <a:latin typeface="+mn-lt"/>
              </a:rPr>
              <a:t>- Jeho pragmatická aplikace </a:t>
            </a:r>
          </a:p>
          <a:p>
            <a:r>
              <a:rPr lang="cs-CZ" sz="1800" b="1" dirty="0" smtClean="0">
                <a:latin typeface="+mn-lt"/>
              </a:rPr>
              <a:t>   konfederačním sněmem</a:t>
            </a:r>
          </a:p>
          <a:p>
            <a:r>
              <a:rPr lang="cs-CZ" sz="1800" b="1" dirty="0" smtClean="0">
                <a:latin typeface="+mn-lt"/>
              </a:rPr>
              <a:t>- Důležitým nástrojem je</a:t>
            </a:r>
          </a:p>
          <a:p>
            <a:r>
              <a:rPr lang="cs-CZ" sz="1800" b="1" dirty="0" smtClean="0">
                <a:latin typeface="+mn-lt"/>
              </a:rPr>
              <a:t>  zprostředkovatelská činnost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konfederátů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(</a:t>
            </a:r>
            <a:r>
              <a:rPr lang="cs-CZ" sz="1800" b="1" dirty="0" err="1" smtClean="0">
                <a:solidFill>
                  <a:srgbClr val="FF0000"/>
                </a:solidFill>
                <a:latin typeface="+mn-lt"/>
              </a:rPr>
              <a:t>eidgenössische</a:t>
            </a:r>
            <a:r>
              <a:rPr lang="cs-CZ" sz="18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1800" b="1" dirty="0" err="1" smtClean="0">
                <a:solidFill>
                  <a:srgbClr val="FF0000"/>
                </a:solidFill>
                <a:latin typeface="+mn-lt"/>
              </a:rPr>
              <a:t>Vermittlung</a:t>
            </a:r>
            <a:r>
              <a:rPr lang="cs-CZ" sz="1800" b="1" dirty="0" smtClean="0">
                <a:latin typeface="+mn-lt"/>
              </a:rPr>
              <a:t>)</a:t>
            </a:r>
          </a:p>
          <a:p>
            <a:r>
              <a:rPr lang="cs-CZ" sz="1800" b="1" dirty="0" smtClean="0">
                <a:latin typeface="+mn-lt"/>
              </a:rPr>
              <a:t>- Patří k němu i středověké a</a:t>
            </a:r>
          </a:p>
          <a:p>
            <a:r>
              <a:rPr lang="cs-CZ" sz="1800" b="1" dirty="0" smtClean="0">
                <a:latin typeface="+mn-lt"/>
              </a:rPr>
              <a:t>  raně novověké aliance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se zahraničím</a:t>
            </a:r>
          </a:p>
        </p:txBody>
      </p:sp>
      <p:sp>
        <p:nvSpPr>
          <p:cNvPr id="7" name="Obdélník 6"/>
          <p:cNvSpPr/>
          <p:nvPr/>
        </p:nvSpPr>
        <p:spPr>
          <a:xfrm>
            <a:off x="2082264" y="470203"/>
            <a:ext cx="67890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+mn-lt"/>
              </a:rPr>
              <a:t>Stará konfederace – víc než městský spolek?</a:t>
            </a:r>
            <a:endParaRPr lang="cs-CZ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287" y="2834280"/>
            <a:ext cx="5210713" cy="3764206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5970113" y="1356953"/>
            <a:ext cx="3173887" cy="132343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600" b="1" dirty="0" smtClean="0">
                <a:latin typeface="+mn-lt"/>
              </a:rPr>
              <a:t>Právní prostřednictví konfederátu v případě</a:t>
            </a:r>
          </a:p>
          <a:p>
            <a:pPr algn="ctr"/>
            <a:r>
              <a:rPr lang="cs-CZ" sz="1600" b="1" dirty="0" smtClean="0">
                <a:latin typeface="+mn-lt"/>
              </a:rPr>
              <a:t>Mezinárodních konfliktů,</a:t>
            </a:r>
          </a:p>
          <a:p>
            <a:pPr algn="ctr"/>
            <a:r>
              <a:rPr lang="cs-CZ" sz="1600" b="1" dirty="0" err="1" smtClean="0">
                <a:latin typeface="+mn-lt"/>
              </a:rPr>
              <a:t>Lucernská</a:t>
            </a:r>
            <a:r>
              <a:rPr lang="cs-CZ" sz="1600" b="1" dirty="0" smtClean="0">
                <a:latin typeface="+mn-lt"/>
              </a:rPr>
              <a:t> kronika,</a:t>
            </a:r>
          </a:p>
          <a:p>
            <a:pPr algn="ctr"/>
            <a:r>
              <a:rPr lang="cs-CZ" sz="1600" b="1" dirty="0" err="1" smtClean="0">
                <a:latin typeface="+mn-lt"/>
              </a:rPr>
              <a:t>Diebold</a:t>
            </a:r>
            <a:r>
              <a:rPr lang="cs-CZ" sz="1600" b="1" dirty="0" smtClean="0">
                <a:latin typeface="+mn-lt"/>
              </a:rPr>
              <a:t> Schilling ml., 1513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135878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délník 20"/>
          <p:cNvSpPr/>
          <p:nvPr/>
        </p:nvSpPr>
        <p:spPr>
          <a:xfrm>
            <a:off x="470946" y="1172287"/>
            <a:ext cx="4713702" cy="369332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800" b="1" dirty="0" smtClean="0">
                <a:solidFill>
                  <a:srgbClr val="FFFF00"/>
                </a:solidFill>
              </a:rPr>
              <a:t>1. sjednocení právních řízení/představ</a:t>
            </a:r>
            <a:endParaRPr lang="cs-CZ" sz="1800" b="1" dirty="0">
              <a:solidFill>
                <a:srgbClr val="FFFF0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470946" y="1541619"/>
            <a:ext cx="4713702" cy="5201424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800" b="1" dirty="0" smtClean="0">
                <a:solidFill>
                  <a:srgbClr val="FF0000"/>
                </a:solidFill>
                <a:latin typeface="+mn-lt"/>
              </a:rPr>
              <a:t>Vývoj – co bylo před Badenem 1415</a:t>
            </a:r>
          </a:p>
          <a:p>
            <a:endParaRPr lang="cs-CZ" sz="800" b="1" dirty="0" smtClean="0">
              <a:solidFill>
                <a:srgbClr val="FF0000"/>
              </a:solidFill>
              <a:latin typeface="+mn-lt"/>
            </a:endParaRPr>
          </a:p>
          <a:p>
            <a:r>
              <a:rPr lang="cs-CZ" sz="1800" b="1" dirty="0" smtClean="0">
                <a:latin typeface="+mn-lt"/>
              </a:rPr>
              <a:t>-</a:t>
            </a:r>
            <a:r>
              <a:rPr lang="cs-CZ" sz="1800" b="1" dirty="0" smtClean="0">
                <a:solidFill>
                  <a:srgbClr val="800000"/>
                </a:solidFill>
                <a:latin typeface="+mn-lt"/>
              </a:rPr>
              <a:t> 1291</a:t>
            </a:r>
            <a:r>
              <a:rPr lang="cs-CZ" sz="1800" b="1" dirty="0" smtClean="0">
                <a:latin typeface="+mn-lt"/>
              </a:rPr>
              <a:t>: nahrazení svarů všeobecnou  </a:t>
            </a:r>
          </a:p>
          <a:p>
            <a:r>
              <a:rPr lang="cs-CZ" sz="1800" b="1" dirty="0" smtClean="0">
                <a:latin typeface="+mn-lt"/>
              </a:rPr>
              <a:t>  právní regulací vražd, žhářství, loupeže,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soukromé obstávky</a:t>
            </a:r>
          </a:p>
          <a:p>
            <a:r>
              <a:rPr lang="cs-CZ" sz="1800" b="1" dirty="0" smtClean="0">
                <a:latin typeface="+mn-lt"/>
              </a:rPr>
              <a:t>- Volná volba soudců, soudních řízení, 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 trvání pravoplatnosti.</a:t>
            </a:r>
          </a:p>
          <a:p>
            <a:r>
              <a:rPr lang="cs-CZ" sz="1800" b="1" dirty="0" smtClean="0">
                <a:latin typeface="+mn-lt"/>
              </a:rPr>
              <a:t>- </a:t>
            </a:r>
            <a:r>
              <a:rPr lang="cs-CZ" sz="1800" b="1" dirty="0" smtClean="0">
                <a:solidFill>
                  <a:srgbClr val="800000"/>
                </a:solidFill>
                <a:latin typeface="+mn-lt"/>
              </a:rPr>
              <a:t>1315: </a:t>
            </a:r>
            <a:r>
              <a:rPr lang="cs-CZ" sz="1800" b="1" dirty="0" smtClean="0">
                <a:latin typeface="+mn-lt"/>
              </a:rPr>
              <a:t>žádný člen nesmí uzavírat </a:t>
            </a:r>
          </a:p>
          <a:p>
            <a:r>
              <a:rPr lang="cs-CZ" sz="1800" b="1" dirty="0" smtClean="0">
                <a:latin typeface="+mn-lt"/>
              </a:rPr>
              <a:t>   smlouvu s třetí mocí, beze svolení 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 spolku </a:t>
            </a:r>
            <a:endParaRPr lang="cs-CZ" sz="1800" b="1" dirty="0">
              <a:latin typeface="+mn-lt"/>
            </a:endParaRPr>
          </a:p>
          <a:p>
            <a:r>
              <a:rPr lang="cs-CZ" sz="1800" b="1" dirty="0" smtClean="0">
                <a:latin typeface="+mn-lt"/>
              </a:rPr>
              <a:t>- Konflikty mezi členy spolku se řeší v</a:t>
            </a:r>
          </a:p>
          <a:p>
            <a:r>
              <a:rPr lang="cs-CZ" sz="1800" b="1" dirty="0" smtClean="0">
                <a:latin typeface="+mn-lt"/>
              </a:rPr>
              <a:t>  interním rozhodčím řízení</a:t>
            </a:r>
          </a:p>
          <a:p>
            <a:r>
              <a:rPr lang="cs-CZ" sz="1800" b="1" dirty="0" smtClean="0">
                <a:latin typeface="+mn-lt"/>
              </a:rPr>
              <a:t>- </a:t>
            </a:r>
            <a:r>
              <a:rPr lang="cs-CZ" sz="1800" b="1" dirty="0" smtClean="0">
                <a:solidFill>
                  <a:srgbClr val="800000"/>
                </a:solidFill>
                <a:latin typeface="+mn-lt"/>
              </a:rPr>
              <a:t>1351-53</a:t>
            </a:r>
            <a:r>
              <a:rPr lang="cs-CZ" sz="1800" b="1" dirty="0" smtClean="0">
                <a:latin typeface="+mn-lt"/>
              </a:rPr>
              <a:t>: Rozšíření platnosti na městské </a:t>
            </a:r>
          </a:p>
          <a:p>
            <a:r>
              <a:rPr lang="cs-CZ" sz="1800" b="1" dirty="0" smtClean="0">
                <a:latin typeface="+mn-lt"/>
              </a:rPr>
              <a:t>   komunity (Curych, </a:t>
            </a:r>
            <a:r>
              <a:rPr lang="cs-CZ" sz="1800" b="1" dirty="0" err="1" smtClean="0">
                <a:latin typeface="+mn-lt"/>
              </a:rPr>
              <a:t>Glarus</a:t>
            </a:r>
            <a:r>
              <a:rPr lang="cs-CZ" sz="1800" b="1" dirty="0" smtClean="0">
                <a:latin typeface="+mn-lt"/>
              </a:rPr>
              <a:t>, </a:t>
            </a:r>
            <a:r>
              <a:rPr lang="cs-CZ" sz="1800" b="1" dirty="0">
                <a:latin typeface="+mn-lt"/>
              </a:rPr>
              <a:t>B</a:t>
            </a:r>
            <a:r>
              <a:rPr lang="cs-CZ" sz="1800" b="1" dirty="0" smtClean="0">
                <a:latin typeface="+mn-lt"/>
              </a:rPr>
              <a:t>ern, </a:t>
            </a:r>
            <a:r>
              <a:rPr lang="cs-CZ" sz="1800" b="1" dirty="0" err="1" smtClean="0">
                <a:latin typeface="+mn-lt"/>
              </a:rPr>
              <a:t>Zug</a:t>
            </a:r>
            <a:r>
              <a:rPr lang="cs-CZ" sz="1800" b="1" dirty="0" smtClean="0">
                <a:latin typeface="+mn-lt"/>
              </a:rPr>
              <a:t>)</a:t>
            </a:r>
          </a:p>
          <a:p>
            <a:r>
              <a:rPr lang="cs-CZ" sz="1800" b="1" dirty="0" smtClean="0">
                <a:latin typeface="+mn-lt"/>
              </a:rPr>
              <a:t>- Zákaz </a:t>
            </a:r>
            <a:r>
              <a:rPr lang="cs-CZ" sz="1800" b="1" dirty="0" err="1" smtClean="0">
                <a:latin typeface="+mn-lt"/>
              </a:rPr>
              <a:t>cirkevní</a:t>
            </a:r>
            <a:r>
              <a:rPr lang="cs-CZ" sz="1800" b="1" dirty="0" smtClean="0">
                <a:latin typeface="+mn-lt"/>
              </a:rPr>
              <a:t> intervence do sporů mezi</a:t>
            </a:r>
          </a:p>
          <a:p>
            <a:r>
              <a:rPr lang="cs-CZ" sz="1800" b="1" dirty="0" smtClean="0">
                <a:latin typeface="+mn-lt"/>
              </a:rPr>
              <a:t>  členy</a:t>
            </a:r>
          </a:p>
          <a:p>
            <a:r>
              <a:rPr lang="cs-CZ" sz="1800" b="1" dirty="0" smtClean="0">
                <a:latin typeface="+mn-lt"/>
              </a:rPr>
              <a:t>- </a:t>
            </a:r>
            <a:r>
              <a:rPr lang="cs-CZ" sz="1800" b="1" dirty="0" smtClean="0">
                <a:solidFill>
                  <a:srgbClr val="800000"/>
                </a:solidFill>
                <a:latin typeface="+mn-lt"/>
              </a:rPr>
              <a:t>1370: </a:t>
            </a:r>
            <a:r>
              <a:rPr lang="cs-CZ" sz="1800" b="1" dirty="0" err="1" smtClean="0">
                <a:solidFill>
                  <a:srgbClr val="800000"/>
                </a:solidFill>
                <a:latin typeface="+mn-lt"/>
              </a:rPr>
              <a:t>Pfaffenbrief</a:t>
            </a:r>
            <a:r>
              <a:rPr lang="cs-CZ" sz="1800" b="1" dirty="0" smtClean="0">
                <a:latin typeface="+mn-lt"/>
              </a:rPr>
              <a:t>: </a:t>
            </a:r>
            <a:r>
              <a:rPr lang="cs-CZ" sz="1800" b="1" i="1" dirty="0" err="1" smtClean="0">
                <a:latin typeface="+mn-lt"/>
              </a:rPr>
              <a:t>Eydgnosschaft</a:t>
            </a:r>
            <a:r>
              <a:rPr lang="cs-CZ" sz="1800" b="1" dirty="0" smtClean="0">
                <a:latin typeface="+mn-lt"/>
              </a:rPr>
              <a:t> </a:t>
            </a:r>
          </a:p>
          <a:p>
            <a:r>
              <a:rPr lang="cs-CZ" sz="1800" b="1" dirty="0" smtClean="0">
                <a:latin typeface="+mn-lt"/>
              </a:rPr>
              <a:t>  dosahuje de facto právní postavení</a:t>
            </a:r>
          </a:p>
          <a:p>
            <a:r>
              <a:rPr lang="cs-CZ" sz="1800" b="1" dirty="0" smtClean="0">
                <a:latin typeface="+mn-lt"/>
              </a:rPr>
              <a:t>  samostatného kraje</a:t>
            </a:r>
            <a:endParaRPr lang="cs-CZ" sz="1800" b="1" dirty="0">
              <a:latin typeface="+mn-lt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082264" y="470203"/>
            <a:ext cx="67890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+mn-lt"/>
              </a:rPr>
              <a:t>Stará konfederace – víc než městský spolek?</a:t>
            </a:r>
            <a:endParaRPr lang="cs-CZ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005" y="1183992"/>
            <a:ext cx="3805240" cy="354110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6467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délník 20"/>
          <p:cNvSpPr/>
          <p:nvPr/>
        </p:nvSpPr>
        <p:spPr>
          <a:xfrm>
            <a:off x="470946" y="1172287"/>
            <a:ext cx="4713702" cy="369332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800" b="1" dirty="0" smtClean="0">
                <a:solidFill>
                  <a:srgbClr val="FFFF00"/>
                </a:solidFill>
              </a:rPr>
              <a:t>1. sjednocení právních řízení/představ</a:t>
            </a:r>
            <a:endParaRPr lang="cs-CZ" sz="1800" b="1" dirty="0">
              <a:solidFill>
                <a:srgbClr val="FFFF0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470946" y="1541619"/>
            <a:ext cx="4713702" cy="437042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800" b="1" dirty="0" smtClean="0">
                <a:solidFill>
                  <a:srgbClr val="FF0000"/>
                </a:solidFill>
                <a:latin typeface="+mn-lt"/>
              </a:rPr>
              <a:t>Vývoj – tři velké právní dohody</a:t>
            </a:r>
          </a:p>
          <a:p>
            <a:r>
              <a:rPr lang="cs-CZ" sz="800" b="1" dirty="0" smtClean="0">
                <a:solidFill>
                  <a:srgbClr val="FF0000"/>
                </a:solidFill>
                <a:latin typeface="+mn-lt"/>
              </a:rPr>
              <a:t> </a:t>
            </a:r>
          </a:p>
          <a:p>
            <a:r>
              <a:rPr lang="cs-CZ" sz="1800" b="1" dirty="0" smtClean="0">
                <a:latin typeface="+mn-lt"/>
              </a:rPr>
              <a:t>- </a:t>
            </a:r>
            <a:r>
              <a:rPr lang="cs-CZ" sz="1800" b="1" dirty="0" smtClean="0">
                <a:solidFill>
                  <a:srgbClr val="800000"/>
                </a:solidFill>
                <a:latin typeface="+mn-lt"/>
              </a:rPr>
              <a:t>1370: </a:t>
            </a:r>
            <a:r>
              <a:rPr lang="cs-CZ" sz="1800" b="1" dirty="0" err="1" smtClean="0">
                <a:solidFill>
                  <a:srgbClr val="800000"/>
                </a:solidFill>
                <a:latin typeface="+mn-lt"/>
              </a:rPr>
              <a:t>Pfaffenbrief</a:t>
            </a:r>
            <a:r>
              <a:rPr lang="cs-CZ" sz="1800" b="1" dirty="0" smtClean="0">
                <a:latin typeface="+mn-lt"/>
              </a:rPr>
              <a:t>: </a:t>
            </a:r>
            <a:r>
              <a:rPr lang="cs-CZ" sz="1800" b="1" i="1" dirty="0" err="1" smtClean="0">
                <a:latin typeface="+mn-lt"/>
              </a:rPr>
              <a:t>Eydgnosschaft</a:t>
            </a:r>
            <a:r>
              <a:rPr lang="cs-CZ" sz="1800" b="1" dirty="0" smtClean="0">
                <a:latin typeface="+mn-lt"/>
              </a:rPr>
              <a:t> </a:t>
            </a:r>
          </a:p>
          <a:p>
            <a:r>
              <a:rPr lang="cs-CZ" sz="1800" b="1" dirty="0" smtClean="0">
                <a:latin typeface="+mn-lt"/>
              </a:rPr>
              <a:t>  dosahuje de facto právní postavení</a:t>
            </a:r>
          </a:p>
          <a:p>
            <a:r>
              <a:rPr lang="cs-CZ" sz="1800" b="1" dirty="0" smtClean="0">
                <a:latin typeface="+mn-lt"/>
              </a:rPr>
              <a:t>  samostatného kraje</a:t>
            </a:r>
          </a:p>
          <a:p>
            <a:r>
              <a:rPr lang="cs-CZ" sz="1800" b="1" dirty="0" smtClean="0">
                <a:latin typeface="+mn-lt"/>
              </a:rPr>
              <a:t>- Další okleštění církevních zásahů do 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jurisdikce spolku</a:t>
            </a:r>
          </a:p>
          <a:p>
            <a:pPr marL="285750" indent="-285750">
              <a:buFontTx/>
              <a:buChar char="-"/>
            </a:pPr>
            <a:r>
              <a:rPr lang="cs-CZ" sz="1800" b="1" dirty="0" smtClean="0">
                <a:latin typeface="+mn-lt"/>
              </a:rPr>
              <a:t>Všeobecné prosazení se ale nerealizuje</a:t>
            </a:r>
            <a:endParaRPr lang="cs-CZ" sz="1800" b="1" dirty="0">
              <a:latin typeface="+mn-lt"/>
            </a:endParaRPr>
          </a:p>
          <a:p>
            <a:r>
              <a:rPr lang="cs-CZ" sz="1800" b="1" dirty="0" smtClean="0">
                <a:latin typeface="+mn-lt"/>
              </a:rPr>
              <a:t>- </a:t>
            </a:r>
            <a:r>
              <a:rPr lang="cs-CZ" sz="1800" b="1" dirty="0" smtClean="0">
                <a:solidFill>
                  <a:srgbClr val="800000"/>
                </a:solidFill>
                <a:latin typeface="+mn-lt"/>
              </a:rPr>
              <a:t>1393: </a:t>
            </a:r>
            <a:r>
              <a:rPr lang="cs-CZ" sz="1800" b="1" dirty="0" err="1" smtClean="0">
                <a:solidFill>
                  <a:srgbClr val="800000"/>
                </a:solidFill>
                <a:latin typeface="+mn-lt"/>
              </a:rPr>
              <a:t>Sempacherbrief</a:t>
            </a:r>
            <a:r>
              <a:rPr lang="cs-CZ" sz="1800" b="1" dirty="0" smtClean="0">
                <a:solidFill>
                  <a:srgbClr val="800000"/>
                </a:solidFill>
                <a:latin typeface="+mn-lt"/>
              </a:rPr>
              <a:t>: </a:t>
            </a:r>
            <a:r>
              <a:rPr lang="cs-CZ" sz="1800" b="1" dirty="0" smtClean="0">
                <a:latin typeface="+mn-lt"/>
              </a:rPr>
              <a:t>Členové mají</a:t>
            </a:r>
          </a:p>
          <a:p>
            <a:r>
              <a:rPr lang="cs-CZ" sz="1800" b="1" dirty="0" smtClean="0">
                <a:latin typeface="+mn-lt"/>
              </a:rPr>
              <a:t>  povinnost zabránit svárům svých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poddaných s třetími (prosazení se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nepovedlo)</a:t>
            </a:r>
          </a:p>
          <a:p>
            <a:r>
              <a:rPr lang="cs-CZ" sz="1800" b="1" dirty="0" smtClean="0">
                <a:latin typeface="+mn-lt"/>
              </a:rPr>
              <a:t>- </a:t>
            </a:r>
            <a:r>
              <a:rPr lang="cs-CZ" sz="1800" b="1" dirty="0" smtClean="0">
                <a:solidFill>
                  <a:srgbClr val="800000"/>
                </a:solidFill>
                <a:latin typeface="+mn-lt"/>
              </a:rPr>
              <a:t>1481: </a:t>
            </a:r>
            <a:r>
              <a:rPr lang="cs-CZ" sz="1800" b="1" dirty="0" err="1" smtClean="0">
                <a:solidFill>
                  <a:srgbClr val="800000"/>
                </a:solidFill>
                <a:latin typeface="+mn-lt"/>
              </a:rPr>
              <a:t>Stanser</a:t>
            </a:r>
            <a:r>
              <a:rPr lang="cs-CZ" sz="1800" b="1" dirty="0" smtClean="0">
                <a:solidFill>
                  <a:srgbClr val="800000"/>
                </a:solidFill>
                <a:latin typeface="+mn-lt"/>
              </a:rPr>
              <a:t> </a:t>
            </a:r>
            <a:r>
              <a:rPr lang="cs-CZ" sz="1800" b="1" dirty="0" err="1" smtClean="0">
                <a:solidFill>
                  <a:srgbClr val="800000"/>
                </a:solidFill>
                <a:latin typeface="+mn-lt"/>
              </a:rPr>
              <a:t>Verkommnis</a:t>
            </a:r>
            <a:r>
              <a:rPr lang="cs-CZ" sz="1800" b="1" dirty="0" smtClean="0">
                <a:solidFill>
                  <a:srgbClr val="800000"/>
                </a:solidFill>
                <a:latin typeface="+mn-lt"/>
              </a:rPr>
              <a:t>: </a:t>
            </a:r>
            <a:r>
              <a:rPr lang="cs-CZ" sz="1800" b="1" dirty="0" smtClean="0">
                <a:latin typeface="+mn-lt"/>
              </a:rPr>
              <a:t>zábrana</a:t>
            </a:r>
          </a:p>
          <a:p>
            <a:r>
              <a:rPr lang="cs-CZ" sz="1800" b="1" dirty="0" smtClean="0">
                <a:latin typeface="+mn-lt"/>
              </a:rPr>
              <a:t>  proti svarům, zákaz pobuřování</a:t>
            </a:r>
          </a:p>
          <a:p>
            <a:endParaRPr lang="cs-CZ" sz="1800" b="1" dirty="0" smtClean="0">
              <a:latin typeface="+mn-lt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082264" y="470203"/>
            <a:ext cx="67890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+mn-lt"/>
              </a:rPr>
              <a:t>Stará konfederace – víc než městský spolek?</a:t>
            </a:r>
            <a:endParaRPr lang="cs-CZ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328" y="1172287"/>
            <a:ext cx="3695675" cy="5008726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470946" y="5810154"/>
            <a:ext cx="4713702" cy="369332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800" b="1" dirty="0" smtClean="0">
                <a:solidFill>
                  <a:srgbClr val="FFFF00"/>
                </a:solidFill>
              </a:rPr>
              <a:t>Zakončení centralistických tendencí</a:t>
            </a:r>
            <a:endParaRPr lang="cs-CZ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07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délník 20"/>
          <p:cNvSpPr/>
          <p:nvPr/>
        </p:nvSpPr>
        <p:spPr>
          <a:xfrm>
            <a:off x="242346" y="1183989"/>
            <a:ext cx="4713702" cy="64633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800" b="1" dirty="0" smtClean="0">
                <a:solidFill>
                  <a:srgbClr val="FFFF00"/>
                </a:solidFill>
              </a:rPr>
              <a:t>2. Společná </a:t>
            </a:r>
            <a:r>
              <a:rPr lang="cs-CZ" sz="1800" b="1" dirty="0">
                <a:solidFill>
                  <a:srgbClr val="FFFF00"/>
                </a:solidFill>
              </a:rPr>
              <a:t>organizace obrany</a:t>
            </a:r>
          </a:p>
          <a:p>
            <a:endParaRPr lang="cs-CZ" sz="1800" b="1" dirty="0">
              <a:solidFill>
                <a:srgbClr val="FFFF0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42346" y="1564417"/>
            <a:ext cx="4713702" cy="353943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endParaRPr lang="cs-CZ" sz="800" b="1" dirty="0" smtClean="0">
              <a:solidFill>
                <a:srgbClr val="FF0000"/>
              </a:solidFill>
              <a:latin typeface="+mn-lt"/>
            </a:endParaRPr>
          </a:p>
          <a:p>
            <a:r>
              <a:rPr lang="cs-CZ" sz="1800" b="1" dirty="0" smtClean="0">
                <a:latin typeface="+mn-lt"/>
              </a:rPr>
              <a:t>-Vzájemná obrana byla součástí 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aliančního systému (1291-1481)</a:t>
            </a:r>
          </a:p>
          <a:p>
            <a:r>
              <a:rPr lang="cs-CZ" sz="1800" b="1" dirty="0" smtClean="0">
                <a:latin typeface="+mn-lt"/>
              </a:rPr>
              <a:t>- Ke sjednocení nikdy nedošlo, každý</a:t>
            </a:r>
          </a:p>
          <a:p>
            <a:r>
              <a:rPr lang="cs-CZ" sz="1800" b="1" dirty="0" smtClean="0">
                <a:latin typeface="+mn-lt"/>
              </a:rPr>
              <a:t> člen konfederace sledoval vlastní zájmy</a:t>
            </a:r>
          </a:p>
          <a:p>
            <a:r>
              <a:rPr lang="cs-CZ" sz="1800" b="1" dirty="0" smtClean="0">
                <a:latin typeface="+mn-lt"/>
              </a:rPr>
              <a:t>- </a:t>
            </a:r>
            <a:r>
              <a:rPr lang="cs-CZ" sz="1800" b="1" dirty="0" smtClean="0">
                <a:solidFill>
                  <a:srgbClr val="800000"/>
                </a:solidFill>
                <a:latin typeface="+mn-lt"/>
              </a:rPr>
              <a:t>1393: </a:t>
            </a:r>
            <a:r>
              <a:rPr lang="cs-CZ" sz="1800" b="1" dirty="0" err="1" smtClean="0">
                <a:solidFill>
                  <a:srgbClr val="800000"/>
                </a:solidFill>
                <a:latin typeface="+mn-lt"/>
              </a:rPr>
              <a:t>Sempacher</a:t>
            </a:r>
            <a:r>
              <a:rPr lang="cs-CZ" sz="1800" b="1" dirty="0" smtClean="0">
                <a:solidFill>
                  <a:srgbClr val="800000"/>
                </a:solidFill>
                <a:latin typeface="+mn-lt"/>
              </a:rPr>
              <a:t> </a:t>
            </a:r>
            <a:r>
              <a:rPr lang="cs-CZ" sz="1800" b="1" dirty="0" err="1" smtClean="0">
                <a:solidFill>
                  <a:srgbClr val="800000"/>
                </a:solidFill>
                <a:latin typeface="+mn-lt"/>
              </a:rPr>
              <a:t>Brief</a:t>
            </a:r>
            <a:r>
              <a:rPr lang="cs-CZ" sz="1800" b="1" dirty="0" smtClean="0">
                <a:latin typeface="+mn-lt"/>
              </a:rPr>
              <a:t>; minimální </a:t>
            </a:r>
          </a:p>
          <a:p>
            <a:r>
              <a:rPr lang="cs-CZ" sz="1800" b="1" dirty="0" smtClean="0">
                <a:latin typeface="+mn-lt"/>
              </a:rPr>
              <a:t>  konsens mezi členy z hlediska 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zacházení se zajatci, rozdělení kořisti, 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velení</a:t>
            </a:r>
          </a:p>
          <a:p>
            <a:r>
              <a:rPr lang="cs-CZ" sz="1800" b="1" dirty="0" smtClean="0">
                <a:latin typeface="+mn-lt"/>
              </a:rPr>
              <a:t>- Do konce středověku: taktika válečné </a:t>
            </a:r>
          </a:p>
          <a:p>
            <a:r>
              <a:rPr lang="cs-CZ" sz="1800" b="1" dirty="0" smtClean="0">
                <a:latin typeface="+mn-lt"/>
              </a:rPr>
              <a:t>  tlupy, která se prosazuje lavinovitě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proti uspořádaným rytířským formacím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</a:t>
            </a:r>
          </a:p>
        </p:txBody>
      </p:sp>
      <p:sp>
        <p:nvSpPr>
          <p:cNvPr id="7" name="Obdélník 6"/>
          <p:cNvSpPr/>
          <p:nvPr/>
        </p:nvSpPr>
        <p:spPr>
          <a:xfrm>
            <a:off x="2082264" y="470203"/>
            <a:ext cx="67890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+mn-lt"/>
              </a:rPr>
              <a:t>Stará konfederace – víc než městský spolek?</a:t>
            </a:r>
            <a:endParaRPr lang="cs-CZ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6388" y="1183989"/>
            <a:ext cx="4097158" cy="4882703"/>
          </a:xfrm>
          <a:prstGeom prst="rect">
            <a:avLst/>
          </a:prstGeom>
          <a:ln>
            <a:solidFill>
              <a:srgbClr val="800000"/>
            </a:solidFill>
          </a:ln>
        </p:spPr>
      </p:pic>
    </p:spTree>
    <p:extLst>
      <p:ext uri="{BB962C8B-B14F-4D97-AF65-F5344CB8AC3E}">
        <p14:creationId xmlns:p14="http://schemas.microsoft.com/office/powerpoint/2010/main" val="331516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délník 20"/>
          <p:cNvSpPr/>
          <p:nvPr/>
        </p:nvSpPr>
        <p:spPr>
          <a:xfrm>
            <a:off x="470946" y="1172287"/>
            <a:ext cx="4713702" cy="64633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800" b="1" dirty="0" smtClean="0">
                <a:solidFill>
                  <a:srgbClr val="FFFF00"/>
                </a:solidFill>
              </a:rPr>
              <a:t>3. </a:t>
            </a:r>
            <a:r>
              <a:rPr lang="cs-CZ" sz="1800" b="1" dirty="0">
                <a:solidFill>
                  <a:srgbClr val="FFFF00"/>
                </a:solidFill>
              </a:rPr>
              <a:t>Pravidelné sněmy/diety</a:t>
            </a:r>
          </a:p>
          <a:p>
            <a:endParaRPr lang="cs-CZ" sz="1800" b="1" dirty="0">
              <a:solidFill>
                <a:srgbClr val="FFFF0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470946" y="1541619"/>
            <a:ext cx="4713702" cy="498598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2000" b="1" dirty="0" err="1" smtClean="0">
                <a:solidFill>
                  <a:srgbClr val="C00000"/>
                </a:solidFill>
                <a:latin typeface="+mn-lt"/>
              </a:rPr>
              <a:t>Tagsatzung</a:t>
            </a:r>
            <a:r>
              <a:rPr lang="cs-CZ" sz="2000" b="1" dirty="0" smtClean="0">
                <a:solidFill>
                  <a:srgbClr val="C00000"/>
                </a:solidFill>
                <a:latin typeface="+mn-lt"/>
              </a:rPr>
              <a:t> </a:t>
            </a:r>
          </a:p>
          <a:p>
            <a:r>
              <a:rPr lang="cs-CZ" sz="2000" b="1" dirty="0" smtClean="0">
                <a:solidFill>
                  <a:srgbClr val="C00000"/>
                </a:solidFill>
                <a:latin typeface="+mn-lt"/>
              </a:rPr>
              <a:t>= „den </a:t>
            </a:r>
            <a:r>
              <a:rPr lang="cs-CZ" sz="2000" b="1" dirty="0" err="1" smtClean="0">
                <a:solidFill>
                  <a:srgbClr val="C00000"/>
                </a:solidFill>
                <a:latin typeface="+mn-lt"/>
              </a:rPr>
              <a:t>Tag</a:t>
            </a:r>
            <a:r>
              <a:rPr lang="cs-CZ" sz="20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2000" b="1" dirty="0" err="1" smtClean="0">
                <a:solidFill>
                  <a:srgbClr val="C00000"/>
                </a:solidFill>
                <a:latin typeface="+mn-lt"/>
              </a:rPr>
              <a:t>setzen</a:t>
            </a:r>
            <a:r>
              <a:rPr lang="cs-CZ" sz="2000" b="1" dirty="0" smtClean="0">
                <a:solidFill>
                  <a:srgbClr val="C00000"/>
                </a:solidFill>
                <a:latin typeface="+mn-lt"/>
              </a:rPr>
              <a:t>“</a:t>
            </a:r>
          </a:p>
          <a:p>
            <a:r>
              <a:rPr lang="cs-CZ" sz="1800" b="1" dirty="0" smtClean="0">
                <a:latin typeface="+mn-lt"/>
              </a:rPr>
              <a:t>„stanovit datum sněmu“ </a:t>
            </a:r>
            <a:endParaRPr lang="cs-CZ" sz="1800" b="1" dirty="0">
              <a:latin typeface="+mn-lt"/>
            </a:endParaRPr>
          </a:p>
          <a:p>
            <a:endParaRPr lang="cs-CZ" sz="800" b="1" dirty="0" smtClean="0">
              <a:latin typeface="+mn-lt"/>
            </a:endParaRPr>
          </a:p>
          <a:p>
            <a:r>
              <a:rPr lang="cs-CZ" sz="1800" b="1" dirty="0" smtClean="0">
                <a:latin typeface="+mn-lt"/>
              </a:rPr>
              <a:t>- Pomáhá prosazovat pomocná </a:t>
            </a:r>
          </a:p>
          <a:p>
            <a:r>
              <a:rPr lang="cs-CZ" sz="1800" b="1" dirty="0" smtClean="0">
                <a:latin typeface="+mn-lt"/>
              </a:rPr>
              <a:t>  ustanovení (tj. obraná, 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zprostředkovatelská činnost) ve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smlouvách mezi jednotlivými členy</a:t>
            </a:r>
          </a:p>
          <a:p>
            <a:r>
              <a:rPr lang="cs-CZ" sz="1800" b="1" dirty="0" smtClean="0">
                <a:latin typeface="+mn-lt"/>
              </a:rPr>
              <a:t>- Společná správa „</a:t>
            </a:r>
            <a:r>
              <a:rPr lang="cs-CZ" sz="1800" b="1" dirty="0" err="1" smtClean="0">
                <a:latin typeface="+mn-lt"/>
              </a:rPr>
              <a:t>gemeine</a:t>
            </a:r>
            <a:r>
              <a:rPr lang="cs-CZ" sz="1800" b="1" dirty="0" smtClean="0">
                <a:latin typeface="+mn-lt"/>
              </a:rPr>
              <a:t> </a:t>
            </a:r>
          </a:p>
          <a:p>
            <a:r>
              <a:rPr lang="cs-CZ" sz="1800" b="1" dirty="0" smtClean="0">
                <a:latin typeface="+mn-lt"/>
              </a:rPr>
              <a:t>  </a:t>
            </a:r>
            <a:r>
              <a:rPr lang="cs-CZ" sz="1800" b="1" dirty="0" err="1" smtClean="0">
                <a:latin typeface="+mn-lt"/>
              </a:rPr>
              <a:t>Herrschaften</a:t>
            </a:r>
            <a:r>
              <a:rPr lang="cs-CZ" sz="1800" b="1" dirty="0" smtClean="0">
                <a:latin typeface="+mn-lt"/>
              </a:rPr>
              <a:t>“, společně vedených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krajů.</a:t>
            </a:r>
          </a:p>
          <a:p>
            <a:r>
              <a:rPr lang="cs-CZ" sz="1800" b="1" dirty="0" smtClean="0">
                <a:latin typeface="+mn-lt"/>
              </a:rPr>
              <a:t>- Od 1470: centralisované </a:t>
            </a:r>
            <a:r>
              <a:rPr lang="cs-CZ" sz="1800" b="1" dirty="0" err="1" smtClean="0">
                <a:latin typeface="+mn-lt"/>
              </a:rPr>
              <a:t>forům</a:t>
            </a:r>
            <a:r>
              <a:rPr lang="cs-CZ" sz="1800" b="1" dirty="0" smtClean="0">
                <a:latin typeface="+mn-lt"/>
              </a:rPr>
              <a:t> pro</a:t>
            </a:r>
          </a:p>
          <a:p>
            <a:r>
              <a:rPr lang="cs-CZ" sz="1800" b="1" dirty="0" smtClean="0">
                <a:latin typeface="+mn-lt"/>
              </a:rPr>
              <a:t>  uzavíraní mezinárodních dohod.</a:t>
            </a:r>
          </a:p>
          <a:p>
            <a:r>
              <a:rPr lang="cs-CZ" sz="1800" b="1" dirty="0" smtClean="0">
                <a:latin typeface="+mn-lt"/>
              </a:rPr>
              <a:t>- Společná kancelář v Badenu</a:t>
            </a:r>
          </a:p>
          <a:p>
            <a:r>
              <a:rPr lang="cs-CZ" sz="1800" b="1" dirty="0" smtClean="0">
                <a:latin typeface="+mn-lt"/>
              </a:rPr>
              <a:t>- Pravidelné sněmy/diety, když bylo nutné</a:t>
            </a:r>
          </a:p>
          <a:p>
            <a:r>
              <a:rPr lang="cs-CZ" sz="1800" b="1" dirty="0" smtClean="0">
                <a:latin typeface="+mn-lt"/>
              </a:rPr>
              <a:t>  společné rozhodnutí (15. stol. konaly se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na různých místech: Curych, Luzern, 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Bern, Baden)</a:t>
            </a:r>
          </a:p>
        </p:txBody>
      </p:sp>
      <p:sp>
        <p:nvSpPr>
          <p:cNvPr id="7" name="Obdélník 6"/>
          <p:cNvSpPr/>
          <p:nvPr/>
        </p:nvSpPr>
        <p:spPr>
          <a:xfrm>
            <a:off x="2082264" y="470203"/>
            <a:ext cx="67890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+mn-lt"/>
              </a:rPr>
              <a:t>Stará konfederace – víc než městský spolek?</a:t>
            </a:r>
            <a:endParaRPr lang="cs-CZ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82" y="1008581"/>
            <a:ext cx="6789038" cy="5708739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5673040" y="1131236"/>
            <a:ext cx="3173887" cy="132343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600" b="1" dirty="0" smtClean="0">
                <a:latin typeface="+mn-lt"/>
              </a:rPr>
              <a:t>Protokoly rozhodnutí</a:t>
            </a:r>
          </a:p>
          <a:p>
            <a:pPr algn="ctr"/>
            <a:r>
              <a:rPr lang="cs-CZ" sz="1600" b="1" dirty="0" smtClean="0">
                <a:latin typeface="+mn-lt"/>
              </a:rPr>
              <a:t>Švýcarských diet</a:t>
            </a:r>
          </a:p>
          <a:p>
            <a:pPr algn="ctr"/>
            <a:r>
              <a:rPr lang="cs-CZ" sz="1600" b="1" dirty="0" smtClean="0">
                <a:latin typeface="+mn-lt"/>
              </a:rPr>
              <a:t>„</a:t>
            </a:r>
            <a:r>
              <a:rPr lang="cs-CZ" sz="1600" b="1" dirty="0" err="1" smtClean="0">
                <a:latin typeface="+mn-lt"/>
              </a:rPr>
              <a:t>Eidgenössische</a:t>
            </a:r>
            <a:r>
              <a:rPr lang="cs-CZ" sz="1600" b="1" dirty="0" smtClean="0">
                <a:latin typeface="+mn-lt"/>
              </a:rPr>
              <a:t> </a:t>
            </a:r>
            <a:r>
              <a:rPr lang="cs-CZ" sz="1600" b="1" dirty="0" err="1" smtClean="0">
                <a:latin typeface="+mn-lt"/>
              </a:rPr>
              <a:t>Abschiede</a:t>
            </a:r>
            <a:r>
              <a:rPr lang="cs-CZ" sz="1600" b="1" dirty="0" smtClean="0">
                <a:latin typeface="+mn-lt"/>
              </a:rPr>
              <a:t>“</a:t>
            </a:r>
          </a:p>
          <a:p>
            <a:pPr algn="ctr"/>
            <a:r>
              <a:rPr lang="cs-CZ" sz="1600" b="1" dirty="0" smtClean="0">
                <a:latin typeface="+mn-lt"/>
              </a:rPr>
              <a:t>(od  první </a:t>
            </a:r>
          </a:p>
          <a:p>
            <a:pPr algn="ctr"/>
            <a:r>
              <a:rPr lang="cs-CZ" sz="1600" b="1" dirty="0" smtClean="0">
                <a:latin typeface="+mn-lt"/>
              </a:rPr>
              <a:t>poloviny 14. stol. - 1848)</a:t>
            </a:r>
            <a:endParaRPr lang="cs-CZ" sz="1600" b="1" dirty="0"/>
          </a:p>
        </p:txBody>
      </p:sp>
      <p:sp>
        <p:nvSpPr>
          <p:cNvPr id="11" name="Obdélník 10"/>
          <p:cNvSpPr/>
          <p:nvPr/>
        </p:nvSpPr>
        <p:spPr>
          <a:xfrm>
            <a:off x="3659590" y="2893913"/>
            <a:ext cx="4890389" cy="33855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1600" b="1" dirty="0" smtClean="0">
                <a:solidFill>
                  <a:srgbClr val="FFFF00"/>
                </a:solidFill>
                <a:latin typeface="+mn-lt"/>
              </a:rPr>
              <a:t>Rozhodnutí kolektivu nebyly právně závazné</a:t>
            </a:r>
            <a:endParaRPr lang="cs-CZ" sz="1600" b="1" dirty="0" smtClean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3659590" y="3594410"/>
            <a:ext cx="4890389" cy="58477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1600" b="1" dirty="0" smtClean="0">
                <a:solidFill>
                  <a:srgbClr val="FFFF00"/>
                </a:solidFill>
                <a:latin typeface="+mn-lt"/>
              </a:rPr>
              <a:t>Sloužili jako informační orgán určený </a:t>
            </a:r>
          </a:p>
          <a:p>
            <a:pPr algn="ctr"/>
            <a:r>
              <a:rPr lang="cs-CZ" sz="1600" b="1" dirty="0">
                <a:solidFill>
                  <a:srgbClr val="FFFF00"/>
                </a:solidFill>
                <a:latin typeface="+mn-lt"/>
              </a:rPr>
              <a:t>p</a:t>
            </a:r>
            <a:r>
              <a:rPr lang="cs-CZ" sz="1600" b="1" dirty="0" smtClean="0">
                <a:solidFill>
                  <a:srgbClr val="FFFF00"/>
                </a:solidFill>
                <a:latin typeface="+mn-lt"/>
              </a:rPr>
              <a:t>ro vládu jednotlivých členů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3659590" y="4541128"/>
            <a:ext cx="4890389" cy="58477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1600" b="1" dirty="0" smtClean="0">
                <a:solidFill>
                  <a:srgbClr val="FFFF00"/>
                </a:solidFill>
                <a:latin typeface="+mn-lt"/>
              </a:rPr>
              <a:t>Podobaly se rozhodnutím francouzského</a:t>
            </a:r>
          </a:p>
          <a:p>
            <a:pPr algn="ctr"/>
            <a:r>
              <a:rPr lang="cs-CZ" sz="1600" b="1" dirty="0" smtClean="0">
                <a:solidFill>
                  <a:srgbClr val="FFFF00"/>
                </a:solidFill>
                <a:latin typeface="+mn-lt"/>
              </a:rPr>
              <a:t>Nebo anglického parlamentu</a:t>
            </a:r>
          </a:p>
        </p:txBody>
      </p:sp>
    </p:spTree>
    <p:extLst>
      <p:ext uri="{BB962C8B-B14F-4D97-AF65-F5344CB8AC3E}">
        <p14:creationId xmlns:p14="http://schemas.microsoft.com/office/powerpoint/2010/main" val="270868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délník 20"/>
          <p:cNvSpPr/>
          <p:nvPr/>
        </p:nvSpPr>
        <p:spPr>
          <a:xfrm>
            <a:off x="470946" y="1172287"/>
            <a:ext cx="4713702" cy="64633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800" b="1" dirty="0" smtClean="0">
                <a:solidFill>
                  <a:srgbClr val="FFFF00"/>
                </a:solidFill>
              </a:rPr>
              <a:t>3. </a:t>
            </a:r>
            <a:r>
              <a:rPr lang="cs-CZ" sz="1800" b="1" dirty="0">
                <a:solidFill>
                  <a:srgbClr val="FFFF00"/>
                </a:solidFill>
              </a:rPr>
              <a:t>Pravidelné sněmy/diety</a:t>
            </a:r>
          </a:p>
          <a:p>
            <a:endParaRPr lang="cs-CZ" sz="1800" b="1" dirty="0">
              <a:solidFill>
                <a:srgbClr val="FFFF0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470946" y="1541619"/>
            <a:ext cx="4713702" cy="498598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2000" b="1" dirty="0" err="1" smtClean="0">
                <a:solidFill>
                  <a:srgbClr val="C00000"/>
                </a:solidFill>
                <a:latin typeface="+mn-lt"/>
              </a:rPr>
              <a:t>Tagsatzung</a:t>
            </a:r>
            <a:r>
              <a:rPr lang="cs-CZ" sz="2000" b="1" dirty="0" smtClean="0">
                <a:solidFill>
                  <a:srgbClr val="C00000"/>
                </a:solidFill>
                <a:latin typeface="+mn-lt"/>
              </a:rPr>
              <a:t> </a:t>
            </a:r>
          </a:p>
          <a:p>
            <a:r>
              <a:rPr lang="cs-CZ" sz="2000" b="1" dirty="0" smtClean="0">
                <a:solidFill>
                  <a:srgbClr val="C00000"/>
                </a:solidFill>
                <a:latin typeface="+mn-lt"/>
              </a:rPr>
              <a:t>= „den </a:t>
            </a:r>
            <a:r>
              <a:rPr lang="cs-CZ" sz="2000" b="1" dirty="0" err="1" smtClean="0">
                <a:solidFill>
                  <a:srgbClr val="C00000"/>
                </a:solidFill>
                <a:latin typeface="+mn-lt"/>
              </a:rPr>
              <a:t>Tag</a:t>
            </a:r>
            <a:r>
              <a:rPr lang="cs-CZ" sz="20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2000" b="1" dirty="0" err="1" smtClean="0">
                <a:solidFill>
                  <a:srgbClr val="C00000"/>
                </a:solidFill>
                <a:latin typeface="+mn-lt"/>
              </a:rPr>
              <a:t>setzen</a:t>
            </a:r>
            <a:r>
              <a:rPr lang="cs-CZ" sz="2000" b="1" dirty="0" smtClean="0">
                <a:solidFill>
                  <a:srgbClr val="C00000"/>
                </a:solidFill>
                <a:latin typeface="+mn-lt"/>
              </a:rPr>
              <a:t>“</a:t>
            </a:r>
          </a:p>
          <a:p>
            <a:r>
              <a:rPr lang="cs-CZ" sz="1800" b="1" dirty="0" smtClean="0">
                <a:latin typeface="+mn-lt"/>
              </a:rPr>
              <a:t>„stanovit datum sněmu“ </a:t>
            </a:r>
            <a:endParaRPr lang="cs-CZ" sz="1800" b="1" dirty="0">
              <a:latin typeface="+mn-lt"/>
            </a:endParaRPr>
          </a:p>
          <a:p>
            <a:endParaRPr lang="cs-CZ" sz="800" b="1" dirty="0" smtClean="0">
              <a:latin typeface="+mn-lt"/>
            </a:endParaRPr>
          </a:p>
          <a:p>
            <a:r>
              <a:rPr lang="cs-CZ" sz="1800" b="1" dirty="0" smtClean="0">
                <a:latin typeface="+mn-lt"/>
              </a:rPr>
              <a:t>- Pomáhá prosazovat pomocná </a:t>
            </a:r>
          </a:p>
          <a:p>
            <a:r>
              <a:rPr lang="cs-CZ" sz="1800" b="1" dirty="0" smtClean="0">
                <a:latin typeface="+mn-lt"/>
              </a:rPr>
              <a:t>  ustanovení (tj. obraná, 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zprostředkovatelská činnost) ve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smlouvách mezi jednotlivými členy</a:t>
            </a:r>
          </a:p>
          <a:p>
            <a:r>
              <a:rPr lang="cs-CZ" sz="1800" b="1" dirty="0" smtClean="0">
                <a:latin typeface="+mn-lt"/>
              </a:rPr>
              <a:t>- Společná správa „</a:t>
            </a:r>
            <a:r>
              <a:rPr lang="cs-CZ" sz="1800" b="1" dirty="0" err="1" smtClean="0">
                <a:latin typeface="+mn-lt"/>
              </a:rPr>
              <a:t>gemeine</a:t>
            </a:r>
            <a:r>
              <a:rPr lang="cs-CZ" sz="1800" b="1" dirty="0" smtClean="0">
                <a:latin typeface="+mn-lt"/>
              </a:rPr>
              <a:t> </a:t>
            </a:r>
          </a:p>
          <a:p>
            <a:r>
              <a:rPr lang="cs-CZ" sz="1800" b="1" dirty="0" smtClean="0">
                <a:latin typeface="+mn-lt"/>
              </a:rPr>
              <a:t>  </a:t>
            </a:r>
            <a:r>
              <a:rPr lang="cs-CZ" sz="1800" b="1" dirty="0" err="1" smtClean="0">
                <a:latin typeface="+mn-lt"/>
              </a:rPr>
              <a:t>Herrschaften</a:t>
            </a:r>
            <a:r>
              <a:rPr lang="cs-CZ" sz="1800" b="1" dirty="0" smtClean="0">
                <a:latin typeface="+mn-lt"/>
              </a:rPr>
              <a:t>“, společně vedených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krajů.</a:t>
            </a:r>
          </a:p>
          <a:p>
            <a:r>
              <a:rPr lang="cs-CZ" sz="1800" b="1" dirty="0" smtClean="0">
                <a:latin typeface="+mn-lt"/>
              </a:rPr>
              <a:t>- Od 1470: centralisované </a:t>
            </a:r>
            <a:r>
              <a:rPr lang="cs-CZ" sz="1800" b="1" dirty="0" err="1" smtClean="0">
                <a:latin typeface="+mn-lt"/>
              </a:rPr>
              <a:t>forům</a:t>
            </a:r>
            <a:r>
              <a:rPr lang="cs-CZ" sz="1800" b="1" dirty="0" smtClean="0">
                <a:latin typeface="+mn-lt"/>
              </a:rPr>
              <a:t> pro</a:t>
            </a:r>
          </a:p>
          <a:p>
            <a:r>
              <a:rPr lang="cs-CZ" sz="1800" b="1" dirty="0" smtClean="0">
                <a:latin typeface="+mn-lt"/>
              </a:rPr>
              <a:t>  uzavíraní mezinárodních dohod.</a:t>
            </a:r>
          </a:p>
          <a:p>
            <a:r>
              <a:rPr lang="cs-CZ" sz="1800" b="1" dirty="0" smtClean="0">
                <a:latin typeface="+mn-lt"/>
              </a:rPr>
              <a:t>- Společná kancelář v Badenu</a:t>
            </a:r>
          </a:p>
          <a:p>
            <a:r>
              <a:rPr lang="cs-CZ" sz="1800" b="1" dirty="0" smtClean="0">
                <a:latin typeface="+mn-lt"/>
              </a:rPr>
              <a:t>- Pravidelné sněmy/diety, když bylo nutné</a:t>
            </a:r>
          </a:p>
          <a:p>
            <a:r>
              <a:rPr lang="cs-CZ" sz="1800" b="1" dirty="0" smtClean="0">
                <a:latin typeface="+mn-lt"/>
              </a:rPr>
              <a:t>  společné rozhodnutí (15. stol. konaly se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na různých místech: Curych, Luzern, 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Bern, Baden)</a:t>
            </a:r>
          </a:p>
        </p:txBody>
      </p:sp>
      <p:sp>
        <p:nvSpPr>
          <p:cNvPr id="7" name="Obdélník 6"/>
          <p:cNvSpPr/>
          <p:nvPr/>
        </p:nvSpPr>
        <p:spPr>
          <a:xfrm>
            <a:off x="2082264" y="470203"/>
            <a:ext cx="67890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+mn-lt"/>
              </a:rPr>
              <a:t>Stará konfederace – víc než městský spolek?</a:t>
            </a:r>
            <a:endParaRPr lang="cs-CZ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82" y="1008581"/>
            <a:ext cx="6789038" cy="5708739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5673040" y="1131236"/>
            <a:ext cx="3173887" cy="132343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600" b="1" dirty="0" smtClean="0">
                <a:latin typeface="+mn-lt"/>
              </a:rPr>
              <a:t>Protokoly rozhodnutí</a:t>
            </a:r>
          </a:p>
          <a:p>
            <a:pPr algn="ctr"/>
            <a:r>
              <a:rPr lang="cs-CZ" sz="1600" b="1" dirty="0" smtClean="0">
                <a:latin typeface="+mn-lt"/>
              </a:rPr>
              <a:t>Švýcarských diet</a:t>
            </a:r>
          </a:p>
          <a:p>
            <a:pPr algn="ctr"/>
            <a:r>
              <a:rPr lang="cs-CZ" sz="1600" b="1" dirty="0" smtClean="0">
                <a:latin typeface="+mn-lt"/>
              </a:rPr>
              <a:t>„</a:t>
            </a:r>
            <a:r>
              <a:rPr lang="cs-CZ" sz="1600" b="1" dirty="0" err="1" smtClean="0">
                <a:latin typeface="+mn-lt"/>
              </a:rPr>
              <a:t>Eidgenössische</a:t>
            </a:r>
            <a:r>
              <a:rPr lang="cs-CZ" sz="1600" b="1" dirty="0" smtClean="0">
                <a:latin typeface="+mn-lt"/>
              </a:rPr>
              <a:t> </a:t>
            </a:r>
            <a:r>
              <a:rPr lang="cs-CZ" sz="1600" b="1" dirty="0" err="1" smtClean="0">
                <a:latin typeface="+mn-lt"/>
              </a:rPr>
              <a:t>Abschiede</a:t>
            </a:r>
            <a:r>
              <a:rPr lang="cs-CZ" sz="1600" b="1" dirty="0" smtClean="0">
                <a:latin typeface="+mn-lt"/>
              </a:rPr>
              <a:t>“</a:t>
            </a:r>
          </a:p>
          <a:p>
            <a:pPr algn="ctr"/>
            <a:r>
              <a:rPr lang="cs-CZ" sz="1600" b="1" dirty="0" smtClean="0">
                <a:latin typeface="+mn-lt"/>
              </a:rPr>
              <a:t>(od  první </a:t>
            </a:r>
          </a:p>
          <a:p>
            <a:pPr algn="ctr"/>
            <a:r>
              <a:rPr lang="cs-CZ" sz="1600" b="1" dirty="0" smtClean="0">
                <a:latin typeface="+mn-lt"/>
              </a:rPr>
              <a:t>poloviny 14. stol. - 1848)</a:t>
            </a:r>
            <a:endParaRPr lang="cs-CZ" sz="1600" b="1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46" y="1131236"/>
            <a:ext cx="4343400" cy="5457825"/>
          </a:xfrm>
          <a:prstGeom prst="rect">
            <a:avLst/>
          </a:prstGeom>
          <a:ln>
            <a:solidFill>
              <a:srgbClr val="FF0066"/>
            </a:solidFill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5352" y="2577330"/>
            <a:ext cx="2458915" cy="2998252"/>
          </a:xfrm>
          <a:prstGeom prst="rect">
            <a:avLst/>
          </a:prstGeom>
          <a:ln>
            <a:solidFill>
              <a:srgbClr val="800000"/>
            </a:solidFill>
          </a:ln>
        </p:spPr>
      </p:pic>
      <p:sp>
        <p:nvSpPr>
          <p:cNvPr id="10" name="Obdélník 9"/>
          <p:cNvSpPr/>
          <p:nvPr/>
        </p:nvSpPr>
        <p:spPr>
          <a:xfrm>
            <a:off x="4995352" y="5652295"/>
            <a:ext cx="3173887" cy="83099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600" b="1" dirty="0" smtClean="0">
                <a:solidFill>
                  <a:srgbClr val="C00000"/>
                </a:solidFill>
                <a:latin typeface="+mn-lt"/>
              </a:rPr>
              <a:t>Anton Philipp von </a:t>
            </a:r>
            <a:r>
              <a:rPr lang="cs-CZ" sz="1600" b="1" dirty="0" err="1" smtClean="0">
                <a:solidFill>
                  <a:srgbClr val="C00000"/>
                </a:solidFill>
                <a:latin typeface="+mn-lt"/>
              </a:rPr>
              <a:t>Segesser</a:t>
            </a:r>
            <a:endParaRPr lang="cs-CZ" sz="1600" b="1" dirty="0" smtClean="0">
              <a:solidFill>
                <a:srgbClr val="C00000"/>
              </a:solidFill>
              <a:latin typeface="+mn-lt"/>
            </a:endParaRPr>
          </a:p>
          <a:p>
            <a:pPr algn="ctr"/>
            <a:r>
              <a:rPr lang="cs-CZ" sz="1400" b="1" dirty="0">
                <a:latin typeface="+mn-lt"/>
              </a:rPr>
              <a:t>Švýcarský František Palacký</a:t>
            </a:r>
          </a:p>
          <a:p>
            <a:pPr algn="ctr"/>
            <a:r>
              <a:rPr lang="cs-CZ" sz="1600" b="1" dirty="0" smtClean="0">
                <a:latin typeface="+mn-lt"/>
              </a:rPr>
              <a:t>(*1818, +1888)</a:t>
            </a:r>
            <a:endParaRPr lang="cs-CZ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7931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délník 20"/>
          <p:cNvSpPr/>
          <p:nvPr/>
        </p:nvSpPr>
        <p:spPr>
          <a:xfrm>
            <a:off x="242346" y="1183989"/>
            <a:ext cx="4713702" cy="64633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rgbClr val="FFFF00"/>
                </a:solidFill>
              </a:rPr>
              <a:t>4</a:t>
            </a:r>
            <a:r>
              <a:rPr lang="cs-CZ" sz="1800" b="1" dirty="0" smtClean="0">
                <a:solidFill>
                  <a:srgbClr val="FFFF00"/>
                </a:solidFill>
              </a:rPr>
              <a:t>. Mocenské postavení </a:t>
            </a:r>
            <a:endParaRPr lang="cs-CZ" sz="1800" b="1" dirty="0">
              <a:solidFill>
                <a:srgbClr val="FFFF00"/>
              </a:solidFill>
            </a:endParaRPr>
          </a:p>
          <a:p>
            <a:endParaRPr lang="cs-CZ" sz="1800" b="1" dirty="0">
              <a:solidFill>
                <a:srgbClr val="FFFF0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42346" y="1564417"/>
            <a:ext cx="4713702" cy="492442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endParaRPr lang="cs-CZ" sz="800" b="1" dirty="0" smtClean="0">
              <a:solidFill>
                <a:srgbClr val="FF0000"/>
              </a:solidFill>
              <a:latin typeface="+mn-lt"/>
            </a:endParaRPr>
          </a:p>
          <a:p>
            <a:r>
              <a:rPr lang="cs-CZ" sz="1800" b="1" dirty="0" smtClean="0">
                <a:latin typeface="+mn-lt"/>
              </a:rPr>
              <a:t>- Vývoj švýcarské konfederace je</a:t>
            </a:r>
          </a:p>
          <a:p>
            <a:r>
              <a:rPr lang="cs-CZ" sz="1800" b="1" dirty="0" smtClean="0">
                <a:latin typeface="+mn-lt"/>
              </a:rPr>
              <a:t>  pozvolný, to že nezanikla je především 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dáno malému zájmu pozdně 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středověkých císařů/králů o alpský 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region (Peter </a:t>
            </a:r>
            <a:r>
              <a:rPr lang="cs-CZ" sz="1800" b="1" dirty="0" err="1" smtClean="0">
                <a:latin typeface="+mn-lt"/>
              </a:rPr>
              <a:t>Moraw</a:t>
            </a:r>
            <a:r>
              <a:rPr lang="cs-CZ" sz="1800" b="1" dirty="0" smtClean="0">
                <a:latin typeface="+mn-lt"/>
              </a:rPr>
              <a:t>, </a:t>
            </a:r>
            <a:r>
              <a:rPr lang="cs-CZ" sz="1800" b="1" dirty="0" err="1" smtClean="0">
                <a:latin typeface="+mn-lt"/>
              </a:rPr>
              <a:t>Reichsferne</a:t>
            </a:r>
            <a:r>
              <a:rPr lang="cs-CZ" sz="1800" b="1" dirty="0" smtClean="0">
                <a:latin typeface="+mn-lt"/>
              </a:rPr>
              <a:t>)</a:t>
            </a:r>
          </a:p>
          <a:p>
            <a:r>
              <a:rPr lang="cs-CZ" sz="1800" b="1" dirty="0" smtClean="0">
                <a:latin typeface="+mn-lt"/>
              </a:rPr>
              <a:t>- Má roli v rámci dynastických sporů</a:t>
            </a:r>
          </a:p>
          <a:p>
            <a:endParaRPr lang="cs-CZ" sz="1800" b="1" dirty="0">
              <a:latin typeface="+mn-lt"/>
            </a:endParaRPr>
          </a:p>
          <a:p>
            <a:r>
              <a:rPr lang="cs-CZ" sz="1800" b="1" dirty="0" smtClean="0">
                <a:latin typeface="+mn-lt"/>
              </a:rPr>
              <a:t>- </a:t>
            </a:r>
            <a:r>
              <a:rPr lang="cs-CZ" sz="1800" b="1" dirty="0" smtClean="0">
                <a:solidFill>
                  <a:srgbClr val="800000"/>
                </a:solidFill>
                <a:latin typeface="+mn-lt"/>
              </a:rPr>
              <a:t>1291: smrt Rudolfa I. </a:t>
            </a:r>
            <a:r>
              <a:rPr lang="cs-CZ" sz="1800" b="1" dirty="0" smtClean="0">
                <a:latin typeface="+mn-lt"/>
              </a:rPr>
              <a:t>– centrum říše se </a:t>
            </a:r>
          </a:p>
          <a:p>
            <a:r>
              <a:rPr lang="cs-CZ" sz="1800" b="1" dirty="0" smtClean="0">
                <a:latin typeface="+mn-lt"/>
              </a:rPr>
              <a:t>   posune do </a:t>
            </a:r>
            <a:r>
              <a:rPr lang="cs-CZ" sz="1800" b="1" dirty="0">
                <a:latin typeface="+mn-lt"/>
              </a:rPr>
              <a:t>R</a:t>
            </a:r>
            <a:r>
              <a:rPr lang="cs-CZ" sz="1800" b="1" dirty="0" smtClean="0">
                <a:latin typeface="+mn-lt"/>
              </a:rPr>
              <a:t>akouska </a:t>
            </a:r>
          </a:p>
          <a:p>
            <a:r>
              <a:rPr lang="cs-CZ" sz="1800" b="1" dirty="0" smtClean="0">
                <a:latin typeface="+mn-lt"/>
              </a:rPr>
              <a:t>- </a:t>
            </a:r>
            <a:r>
              <a:rPr lang="cs-CZ" sz="1800" b="1" dirty="0" smtClean="0">
                <a:solidFill>
                  <a:srgbClr val="800000"/>
                </a:solidFill>
                <a:latin typeface="+mn-lt"/>
              </a:rPr>
              <a:t>1355-60: Karel IV., </a:t>
            </a:r>
            <a:r>
              <a:rPr lang="cs-CZ" sz="1800" b="1" dirty="0" smtClean="0">
                <a:latin typeface="+mn-lt"/>
              </a:rPr>
              <a:t>sporný vztah ke </a:t>
            </a:r>
          </a:p>
          <a:p>
            <a:r>
              <a:rPr lang="cs-CZ" sz="1800" b="1" dirty="0" smtClean="0">
                <a:latin typeface="+mn-lt"/>
              </a:rPr>
              <a:t>  členům konfederace, které využívá v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boji proti Habsburkům (Albrecht II., 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Rudolf IV.)</a:t>
            </a:r>
          </a:p>
          <a:p>
            <a:r>
              <a:rPr lang="cs-CZ" sz="1800" b="1" dirty="0" smtClean="0">
                <a:latin typeface="+mn-lt"/>
              </a:rPr>
              <a:t>- Uznání privilegií měst (Bern, Curych),</a:t>
            </a:r>
          </a:p>
          <a:p>
            <a:r>
              <a:rPr lang="cs-CZ" sz="1800" b="1" dirty="0" smtClean="0">
                <a:latin typeface="+mn-lt"/>
              </a:rPr>
              <a:t>  faktické uznání spolku</a:t>
            </a:r>
          </a:p>
          <a:p>
            <a:r>
              <a:rPr lang="cs-CZ" sz="1800" b="1" dirty="0" smtClean="0">
                <a:latin typeface="+mn-lt"/>
              </a:rPr>
              <a:t>- </a:t>
            </a:r>
            <a:r>
              <a:rPr lang="cs-CZ" sz="1800" b="1" dirty="0" smtClean="0">
                <a:solidFill>
                  <a:srgbClr val="800000"/>
                </a:solidFill>
                <a:latin typeface="+mn-lt"/>
              </a:rPr>
              <a:t>1415: Zikmund </a:t>
            </a:r>
            <a:r>
              <a:rPr lang="cs-CZ" sz="1800" b="1" dirty="0" smtClean="0">
                <a:latin typeface="+mn-lt"/>
              </a:rPr>
              <a:t>umožní teritoriální </a:t>
            </a:r>
          </a:p>
          <a:p>
            <a:r>
              <a:rPr lang="cs-CZ" sz="1800" b="1" dirty="0" smtClean="0">
                <a:latin typeface="+mn-lt"/>
              </a:rPr>
              <a:t>   rozšíření ve východním </a:t>
            </a:r>
            <a:r>
              <a:rPr lang="cs-CZ" sz="1800" b="1" dirty="0" err="1" smtClean="0">
                <a:latin typeface="+mn-lt"/>
              </a:rPr>
              <a:t>švýcarsku</a:t>
            </a:r>
            <a:endParaRPr lang="cs-CZ" sz="1800" b="1" dirty="0" smtClean="0">
              <a:latin typeface="+mn-lt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082264" y="470203"/>
            <a:ext cx="67890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+mn-lt"/>
              </a:rPr>
              <a:t>Stará konfederace – víc než městský spolek?</a:t>
            </a:r>
            <a:endParaRPr lang="cs-CZ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4983" y="1183989"/>
            <a:ext cx="3666319" cy="446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9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délník 20"/>
          <p:cNvSpPr/>
          <p:nvPr/>
        </p:nvSpPr>
        <p:spPr>
          <a:xfrm>
            <a:off x="242346" y="1183989"/>
            <a:ext cx="4713702" cy="64633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rgbClr val="FFFF00"/>
                </a:solidFill>
              </a:rPr>
              <a:t>4</a:t>
            </a:r>
            <a:r>
              <a:rPr lang="cs-CZ" sz="1800" b="1" dirty="0" smtClean="0">
                <a:solidFill>
                  <a:srgbClr val="FFFF00"/>
                </a:solidFill>
              </a:rPr>
              <a:t>. Mocenské postavení </a:t>
            </a:r>
            <a:endParaRPr lang="cs-CZ" sz="1800" b="1" dirty="0">
              <a:solidFill>
                <a:srgbClr val="FFFF00"/>
              </a:solidFill>
            </a:endParaRPr>
          </a:p>
          <a:p>
            <a:endParaRPr lang="cs-CZ" sz="1800" b="1" dirty="0">
              <a:solidFill>
                <a:srgbClr val="FFFF0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42346" y="1564417"/>
            <a:ext cx="4713702" cy="4093428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endParaRPr lang="cs-CZ" sz="800" b="1" dirty="0" smtClean="0">
              <a:solidFill>
                <a:srgbClr val="FF0000"/>
              </a:solidFill>
              <a:latin typeface="+mn-lt"/>
            </a:endParaRPr>
          </a:p>
          <a:p>
            <a:r>
              <a:rPr lang="cs-CZ" sz="1800" b="1" dirty="0" smtClean="0">
                <a:solidFill>
                  <a:srgbClr val="C00000"/>
                </a:solidFill>
                <a:latin typeface="+mn-lt"/>
              </a:rPr>
              <a:t>Faktická samostatnost od Říše </a:t>
            </a:r>
          </a:p>
          <a:p>
            <a:endParaRPr lang="cs-CZ" sz="1800" b="1" dirty="0">
              <a:latin typeface="+mn-lt"/>
            </a:endParaRPr>
          </a:p>
          <a:p>
            <a:r>
              <a:rPr lang="cs-CZ" sz="1800" b="1" dirty="0" smtClean="0">
                <a:latin typeface="+mn-lt"/>
              </a:rPr>
              <a:t>- 1478: po burgundských válkách, se </a:t>
            </a:r>
          </a:p>
          <a:p>
            <a:r>
              <a:rPr lang="cs-CZ" sz="1800" b="1" dirty="0" smtClean="0">
                <a:latin typeface="+mn-lt"/>
              </a:rPr>
              <a:t>  konfederace stává krátkodobě 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evropskou velmocí</a:t>
            </a:r>
          </a:p>
          <a:p>
            <a:r>
              <a:rPr lang="cs-CZ" sz="1800" b="1" dirty="0" smtClean="0">
                <a:solidFill>
                  <a:srgbClr val="C00000"/>
                </a:solidFill>
                <a:latin typeface="+mn-lt"/>
              </a:rPr>
              <a:t>- 1495: Říšská reforma: </a:t>
            </a:r>
            <a:r>
              <a:rPr lang="cs-CZ" sz="1800" b="1" dirty="0" smtClean="0">
                <a:latin typeface="+mn-lt"/>
              </a:rPr>
              <a:t>Maximilian   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uznává faktickou nezávislost Švýcarska 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od </a:t>
            </a:r>
            <a:r>
              <a:rPr lang="cs-CZ" sz="1800" b="1" dirty="0" err="1" smtClean="0">
                <a:latin typeface="+mn-lt"/>
              </a:rPr>
              <a:t>Řiše</a:t>
            </a:r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(de </a:t>
            </a:r>
            <a:r>
              <a:rPr lang="cs-CZ" sz="1800" b="1" dirty="0" err="1" smtClean="0">
                <a:latin typeface="+mn-lt"/>
              </a:rPr>
              <a:t>jure</a:t>
            </a:r>
            <a:r>
              <a:rPr lang="cs-CZ" sz="1800" b="1" dirty="0" smtClean="0">
                <a:latin typeface="+mn-lt"/>
              </a:rPr>
              <a:t>: 1648)</a:t>
            </a:r>
          </a:p>
          <a:p>
            <a:r>
              <a:rPr lang="cs-CZ" sz="1800" b="1" dirty="0" smtClean="0">
                <a:latin typeface="+mn-lt"/>
              </a:rPr>
              <a:t>- </a:t>
            </a:r>
            <a:r>
              <a:rPr lang="cs-CZ" sz="1800" b="1" dirty="0" smtClean="0">
                <a:solidFill>
                  <a:srgbClr val="C00000"/>
                </a:solidFill>
                <a:latin typeface="+mn-lt"/>
              </a:rPr>
              <a:t>1499: Švábské války </a:t>
            </a:r>
            <a:r>
              <a:rPr lang="cs-CZ" sz="1800" b="1" dirty="0" smtClean="0">
                <a:latin typeface="+mn-lt"/>
              </a:rPr>
              <a:t>- Habsburkové se </a:t>
            </a:r>
          </a:p>
          <a:p>
            <a:r>
              <a:rPr lang="cs-CZ" sz="1800" b="1" dirty="0" smtClean="0">
                <a:latin typeface="+mn-lt"/>
              </a:rPr>
              <a:t>   pokoušejí zbrzdit řečený vývoj</a:t>
            </a:r>
          </a:p>
          <a:p>
            <a:pPr marL="285750" indent="-285750">
              <a:buFontTx/>
              <a:buChar char="-"/>
            </a:pPr>
            <a:r>
              <a:rPr lang="cs-CZ" sz="1800" b="1" dirty="0" smtClean="0">
                <a:latin typeface="+mn-lt"/>
              </a:rPr>
              <a:t>Vnitřní expanze Švýcarska končí 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 rokem </a:t>
            </a:r>
            <a:r>
              <a:rPr lang="cs-CZ" sz="1800" b="1" dirty="0" smtClean="0">
                <a:solidFill>
                  <a:srgbClr val="C00000"/>
                </a:solidFill>
                <a:latin typeface="+mn-lt"/>
              </a:rPr>
              <a:t>1513</a:t>
            </a:r>
            <a:r>
              <a:rPr lang="cs-CZ" sz="1800" b="1" dirty="0" smtClean="0">
                <a:latin typeface="+mn-lt"/>
              </a:rPr>
              <a:t> (</a:t>
            </a:r>
            <a:r>
              <a:rPr lang="cs-CZ" sz="1800" b="1" dirty="0" err="1" smtClean="0">
                <a:solidFill>
                  <a:srgbClr val="C00000"/>
                </a:solidFill>
                <a:latin typeface="+mn-lt"/>
              </a:rPr>
              <a:t>Appenzell</a:t>
            </a:r>
            <a:r>
              <a:rPr lang="cs-CZ" sz="1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se stává 13 a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 posledním členem spolku)</a:t>
            </a:r>
          </a:p>
          <a:p>
            <a:endParaRPr lang="cs-CZ" sz="1800" b="1" dirty="0">
              <a:latin typeface="+mn-lt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082264" y="470203"/>
            <a:ext cx="67890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+mn-lt"/>
              </a:rPr>
              <a:t>Stará konfederace – víc než městský spolek?</a:t>
            </a:r>
            <a:endParaRPr lang="cs-CZ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585" y="1183989"/>
            <a:ext cx="3398356" cy="4647252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409373" y="5796071"/>
            <a:ext cx="4713702" cy="64633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800" b="1" dirty="0" smtClean="0">
                <a:solidFill>
                  <a:srgbClr val="FFFF00"/>
                </a:solidFill>
              </a:rPr>
              <a:t>Říše je dobrá věc, ale ještě lepší je, když se o nás císař moc nezajímá</a:t>
            </a:r>
            <a:r>
              <a:rPr lang="cs-CZ" sz="1800" b="1" dirty="0">
                <a:solidFill>
                  <a:srgbClr val="FFFF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6641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412" y="0"/>
            <a:ext cx="5014991" cy="6858000"/>
          </a:xfrm>
          <a:prstGeom prst="rect">
            <a:avLst/>
          </a:prstGeom>
        </p:spPr>
      </p:pic>
      <p:sp>
        <p:nvSpPr>
          <p:cNvPr id="5" name="Oválný bublinový popisek 4"/>
          <p:cNvSpPr/>
          <p:nvPr/>
        </p:nvSpPr>
        <p:spPr bwMode="auto">
          <a:xfrm>
            <a:off x="808893" y="1195754"/>
            <a:ext cx="2901461" cy="1491879"/>
          </a:xfrm>
          <a:prstGeom prst="wedgeEllipseCallout">
            <a:avLst>
              <a:gd name="adj1" fmla="val 87536"/>
              <a:gd name="adj2" fmla="val 79065"/>
            </a:avLst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Old English Text MT" panose="03040902040508030806" pitchFamily="66" charset="0"/>
              </a:rPr>
              <a:t>Přestávka!</a:t>
            </a:r>
          </a:p>
        </p:txBody>
      </p:sp>
    </p:spTree>
    <p:extLst>
      <p:ext uri="{BB962C8B-B14F-4D97-AF65-F5344CB8AC3E}">
        <p14:creationId xmlns:p14="http://schemas.microsoft.com/office/powerpoint/2010/main" val="192288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438248" y="1153885"/>
            <a:ext cx="2158647" cy="95410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400" b="1" dirty="0" smtClean="0">
                <a:latin typeface="+mn-lt"/>
              </a:rPr>
              <a:t>Heraldická </a:t>
            </a:r>
          </a:p>
          <a:p>
            <a:pPr algn="ctr"/>
            <a:r>
              <a:rPr lang="cs-CZ" sz="1400" b="1" dirty="0">
                <a:latin typeface="+mn-lt"/>
              </a:rPr>
              <a:t>v</a:t>
            </a:r>
            <a:r>
              <a:rPr lang="cs-CZ" sz="1400" b="1" dirty="0" smtClean="0">
                <a:latin typeface="+mn-lt"/>
              </a:rPr>
              <a:t>itráž,</a:t>
            </a:r>
          </a:p>
          <a:p>
            <a:pPr algn="ctr"/>
            <a:r>
              <a:rPr lang="cs-CZ" sz="1400" b="1" dirty="0" smtClean="0">
                <a:latin typeface="+mn-lt"/>
              </a:rPr>
              <a:t>Curych</a:t>
            </a:r>
          </a:p>
          <a:p>
            <a:pPr algn="ctr"/>
            <a:r>
              <a:rPr lang="cs-CZ" sz="1400" b="1" dirty="0" smtClean="0">
                <a:latin typeface="+mn-lt"/>
              </a:rPr>
              <a:t>1557</a:t>
            </a:r>
            <a:endParaRPr lang="cs-CZ" sz="14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916" y="329184"/>
            <a:ext cx="3621388" cy="4544843"/>
          </a:xfrm>
          <a:prstGeom prst="rect">
            <a:avLst/>
          </a:prstGeom>
        </p:spPr>
      </p:pic>
      <p:sp>
        <p:nvSpPr>
          <p:cNvPr id="24" name="Obdélník 23"/>
          <p:cNvSpPr/>
          <p:nvPr/>
        </p:nvSpPr>
        <p:spPr>
          <a:xfrm>
            <a:off x="5957853" y="329184"/>
            <a:ext cx="2994123" cy="4247317"/>
          </a:xfrm>
          <a:prstGeom prst="rect">
            <a:avLst/>
          </a:prstGeom>
          <a:solidFill>
            <a:srgbClr val="FFFF00">
              <a:alpha val="5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cs-CZ" sz="1800" b="1" dirty="0" smtClean="0">
                <a:solidFill>
                  <a:srgbClr val="FF0000"/>
                </a:solidFill>
                <a:latin typeface="+mn-lt"/>
              </a:rPr>
              <a:t>Heraldická vitráž</a:t>
            </a:r>
            <a:endParaRPr lang="cs-CZ" sz="1400" b="1" dirty="0" smtClean="0">
              <a:latin typeface="+mn-lt"/>
            </a:endParaRPr>
          </a:p>
          <a:p>
            <a:endParaRPr lang="cs-CZ" sz="1400" b="1" dirty="0">
              <a:latin typeface="+mn-lt"/>
            </a:endParaRPr>
          </a:p>
          <a:p>
            <a:r>
              <a:rPr lang="cs-CZ" sz="1400" b="1" dirty="0" smtClean="0">
                <a:latin typeface="+mn-lt"/>
              </a:rPr>
              <a:t>- Barevné vitráže, původně určené pro reprezentační místnosti hradů, zámků a klášteru (později: hostinců)</a:t>
            </a:r>
          </a:p>
          <a:p>
            <a:r>
              <a:rPr lang="cs-CZ" sz="1400" b="1" dirty="0" smtClean="0">
                <a:latin typeface="+mn-lt"/>
              </a:rPr>
              <a:t>- Začátkem 16. stol. Vitráž se stává součástí dárkové kultury konfederace </a:t>
            </a:r>
          </a:p>
          <a:p>
            <a:r>
              <a:rPr lang="cs-CZ" sz="1400" b="1" dirty="0" smtClean="0">
                <a:latin typeface="+mn-lt"/>
              </a:rPr>
              <a:t>- Funkce darované desky</a:t>
            </a:r>
          </a:p>
          <a:p>
            <a:r>
              <a:rPr lang="cs-CZ" sz="1400" b="1" dirty="0" smtClean="0">
                <a:latin typeface="+mn-lt"/>
              </a:rPr>
              <a:t>- Konfederace byla centrem produkce heraldických vitráží</a:t>
            </a:r>
          </a:p>
          <a:p>
            <a:r>
              <a:rPr lang="cs-CZ" sz="1400" b="1" dirty="0" smtClean="0">
                <a:latin typeface="+mn-lt"/>
              </a:rPr>
              <a:t> (15. – 17. stol.)</a:t>
            </a:r>
          </a:p>
          <a:p>
            <a:endParaRPr lang="cs-CZ" sz="1400" b="1" dirty="0">
              <a:latin typeface="+mn-lt"/>
            </a:endParaRPr>
          </a:p>
          <a:p>
            <a:r>
              <a:rPr lang="cs-CZ" sz="1400" b="1" dirty="0" smtClean="0">
                <a:latin typeface="+mn-lt"/>
              </a:rPr>
              <a:t>- 1516, Curych: 16 mistrů  </a:t>
            </a:r>
          </a:p>
          <a:p>
            <a:r>
              <a:rPr lang="cs-CZ" sz="1400" b="1" dirty="0" smtClean="0">
                <a:latin typeface="+mn-lt"/>
              </a:rPr>
              <a:t>  </a:t>
            </a:r>
            <a:r>
              <a:rPr lang="cs-CZ" sz="1400" b="1" dirty="0" err="1" smtClean="0">
                <a:latin typeface="+mn-lt"/>
              </a:rPr>
              <a:t>vitrážníků</a:t>
            </a:r>
            <a:r>
              <a:rPr lang="cs-CZ" sz="1400" b="1" dirty="0" smtClean="0">
                <a:latin typeface="+mn-lt"/>
              </a:rPr>
              <a:t> (v roce 1568: 21)</a:t>
            </a:r>
          </a:p>
          <a:p>
            <a:endParaRPr lang="cs-CZ" sz="1400" b="1" dirty="0" smtClean="0">
              <a:latin typeface="+mn-lt"/>
            </a:endParaRPr>
          </a:p>
          <a:p>
            <a:r>
              <a:rPr lang="cs-CZ" sz="1400" b="1" dirty="0" smtClean="0">
                <a:latin typeface="+mn-lt"/>
              </a:rPr>
              <a:t>Náměty byly většinou silně formalizované</a:t>
            </a:r>
            <a:endParaRPr lang="cs-CZ" sz="1400" b="1" dirty="0">
              <a:latin typeface="+mn-lt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48" y="2371825"/>
            <a:ext cx="2727467" cy="3885220"/>
          </a:xfrm>
          <a:prstGeom prst="rect">
            <a:avLst/>
          </a:prstGeom>
        </p:spPr>
      </p:pic>
      <p:sp>
        <p:nvSpPr>
          <p:cNvPr id="25" name="Obdélník 24"/>
          <p:cNvSpPr/>
          <p:nvPr/>
        </p:nvSpPr>
        <p:spPr>
          <a:xfrm>
            <a:off x="3352136" y="4980760"/>
            <a:ext cx="3405280" cy="116955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400" b="1" dirty="0" smtClean="0">
                <a:latin typeface="+mn-lt"/>
              </a:rPr>
              <a:t>Heraldická vitráž</a:t>
            </a:r>
          </a:p>
          <a:p>
            <a:pPr algn="ctr"/>
            <a:r>
              <a:rPr lang="cs-CZ" sz="1400" b="1" dirty="0" err="1" smtClean="0">
                <a:latin typeface="+mn-lt"/>
              </a:rPr>
              <a:t>Zug</a:t>
            </a:r>
            <a:r>
              <a:rPr lang="cs-CZ" sz="1400" b="1" dirty="0" smtClean="0">
                <a:latin typeface="+mn-lt"/>
              </a:rPr>
              <a:t>: zhotovená curyšským mistrem Lukasem </a:t>
            </a:r>
            <a:r>
              <a:rPr lang="cs-CZ" sz="1400" b="1" dirty="0" err="1" smtClean="0">
                <a:latin typeface="+mn-lt"/>
              </a:rPr>
              <a:t>Zeinerem</a:t>
            </a:r>
            <a:endParaRPr lang="cs-CZ" sz="1400" b="1" dirty="0" smtClean="0">
              <a:latin typeface="+mn-lt"/>
            </a:endParaRPr>
          </a:p>
          <a:p>
            <a:pPr algn="ctr"/>
            <a:r>
              <a:rPr lang="cs-CZ" sz="1400" b="1" dirty="0" smtClean="0">
                <a:latin typeface="+mn-lt"/>
              </a:rPr>
              <a:t>1500/1501, dárek pro zasedací síň švýcarské diety v </a:t>
            </a:r>
            <a:r>
              <a:rPr lang="cs-CZ" sz="1400" b="1" dirty="0" err="1" smtClean="0">
                <a:latin typeface="+mn-lt"/>
              </a:rPr>
              <a:t>Bádenu</a:t>
            </a:r>
            <a:endParaRPr lang="cs-CZ" sz="1400" b="1" dirty="0"/>
          </a:p>
        </p:txBody>
      </p:sp>
    </p:spTree>
    <p:extLst>
      <p:ext uri="{BB962C8B-B14F-4D97-AF65-F5344CB8AC3E}">
        <p14:creationId xmlns:p14="http://schemas.microsoft.com/office/powerpoint/2010/main" val="44520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2736683" y="328968"/>
            <a:ext cx="3283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 smtClean="0">
                <a:solidFill>
                  <a:srgbClr val="FF0000"/>
                </a:solidFill>
                <a:latin typeface="+mn-lt"/>
              </a:rPr>
              <a:t>Sempacherbrief</a:t>
            </a:r>
            <a:r>
              <a:rPr lang="cs-CZ" b="1" dirty="0" smtClean="0">
                <a:solidFill>
                  <a:srgbClr val="FF0000"/>
                </a:solidFill>
                <a:latin typeface="+mn-lt"/>
              </a:rPr>
              <a:t> 1393</a:t>
            </a:r>
            <a:endParaRPr lang="cs-CZ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736682" y="681097"/>
            <a:ext cx="355196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cs-CZ" sz="1800" b="1" dirty="0" smtClean="0">
                <a:solidFill>
                  <a:srgbClr val="C00000"/>
                </a:solidFill>
              </a:rPr>
              <a:t>„Dohoda u </a:t>
            </a:r>
            <a:r>
              <a:rPr lang="cs-CZ" sz="1800" b="1" dirty="0" err="1" smtClean="0">
                <a:solidFill>
                  <a:srgbClr val="C00000"/>
                </a:solidFill>
              </a:rPr>
              <a:t>Sempachu</a:t>
            </a:r>
            <a:r>
              <a:rPr lang="cs-CZ" sz="1800" b="1" dirty="0" smtClean="0">
                <a:solidFill>
                  <a:srgbClr val="C00000"/>
                </a:solidFill>
              </a:rPr>
              <a:t>„</a:t>
            </a:r>
            <a:endParaRPr lang="cs-CZ" sz="1800" b="1" dirty="0">
              <a:solidFill>
                <a:srgbClr val="C00000"/>
              </a:solidFill>
            </a:endParaRPr>
          </a:p>
        </p:txBody>
      </p:sp>
      <p:sp>
        <p:nvSpPr>
          <p:cNvPr id="8" name="Ovál 7"/>
          <p:cNvSpPr/>
          <p:nvPr/>
        </p:nvSpPr>
        <p:spPr bwMode="auto">
          <a:xfrm>
            <a:off x="4966762" y="1210227"/>
            <a:ext cx="3515136" cy="596049"/>
          </a:xfrm>
          <a:prstGeom prst="ellipse">
            <a:avLst/>
          </a:prstGeom>
          <a:solidFill>
            <a:srgbClr val="80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000" b="1" dirty="0" err="1" smtClean="0">
                <a:solidFill>
                  <a:srgbClr val="FFFF00"/>
                </a:solidFill>
                <a:latin typeface="+mn-lt"/>
              </a:rPr>
              <a:t>Sempacherbrief</a:t>
            </a:r>
            <a:r>
              <a:rPr lang="cs-CZ" sz="2000" b="1" dirty="0" smtClean="0">
                <a:solidFill>
                  <a:srgbClr val="FFFF00"/>
                </a:solidFill>
                <a:latin typeface="+mn-lt"/>
              </a:rPr>
              <a:t> 1393</a:t>
            </a:r>
            <a:endParaRPr kumimoji="0" lang="cs-CZ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+mn-lt"/>
            </a:endParaRPr>
          </a:p>
        </p:txBody>
      </p:sp>
      <p:sp>
        <p:nvSpPr>
          <p:cNvPr id="9" name="Ovál 8"/>
          <p:cNvSpPr/>
          <p:nvPr/>
        </p:nvSpPr>
        <p:spPr bwMode="auto">
          <a:xfrm>
            <a:off x="863182" y="1508252"/>
            <a:ext cx="3515136" cy="596049"/>
          </a:xfrm>
          <a:prstGeom prst="ellipse">
            <a:avLst/>
          </a:prstGeom>
          <a:solidFill>
            <a:srgbClr val="FF0066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000" b="1" dirty="0" err="1" smtClean="0">
                <a:solidFill>
                  <a:srgbClr val="FFFF00"/>
                </a:solidFill>
                <a:latin typeface="+mn-lt"/>
              </a:rPr>
              <a:t>Pfaffenbrief</a:t>
            </a:r>
            <a:r>
              <a:rPr lang="cs-CZ" sz="2000" b="1" dirty="0" smtClean="0">
                <a:solidFill>
                  <a:srgbClr val="FFFF00"/>
                </a:solidFill>
                <a:latin typeface="+mn-lt"/>
              </a:rPr>
              <a:t> 1370</a:t>
            </a:r>
            <a:endParaRPr kumimoji="0" lang="cs-CZ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+mn-lt"/>
            </a:endParaRPr>
          </a:p>
        </p:txBody>
      </p:sp>
      <p:sp>
        <p:nvSpPr>
          <p:cNvPr id="10" name="Ovál 9"/>
          <p:cNvSpPr/>
          <p:nvPr/>
        </p:nvSpPr>
        <p:spPr bwMode="auto">
          <a:xfrm>
            <a:off x="3090894" y="2579525"/>
            <a:ext cx="3515136" cy="596049"/>
          </a:xfrm>
          <a:prstGeom prst="ellipse">
            <a:avLst/>
          </a:prstGeom>
          <a:solidFill>
            <a:srgbClr val="00206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000" b="1" dirty="0" err="1" smtClean="0">
                <a:solidFill>
                  <a:srgbClr val="FFFF00"/>
                </a:solidFill>
                <a:latin typeface="+mn-lt"/>
              </a:rPr>
              <a:t>Stanser</a:t>
            </a:r>
            <a:r>
              <a:rPr lang="cs-CZ" sz="2000" b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cs-CZ" sz="2000" b="1" dirty="0" err="1">
                <a:solidFill>
                  <a:srgbClr val="FFFF00"/>
                </a:solidFill>
                <a:latin typeface="+mn-lt"/>
              </a:rPr>
              <a:t>V</a:t>
            </a:r>
            <a:r>
              <a:rPr lang="cs-CZ" sz="2000" b="1" dirty="0" err="1" smtClean="0">
                <a:solidFill>
                  <a:srgbClr val="FFFF00"/>
                </a:solidFill>
                <a:latin typeface="+mn-lt"/>
              </a:rPr>
              <a:t>erkommnis</a:t>
            </a:r>
            <a:r>
              <a:rPr lang="cs-CZ" sz="2000" b="1" dirty="0" smtClean="0">
                <a:solidFill>
                  <a:srgbClr val="FFFF00"/>
                </a:solidFill>
                <a:latin typeface="+mn-lt"/>
              </a:rPr>
              <a:t> 1481</a:t>
            </a:r>
            <a:endParaRPr kumimoji="0" lang="cs-CZ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+mn-lt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439364" y="2142095"/>
            <a:ext cx="287281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cs-CZ" sz="1800" b="1" dirty="0" smtClean="0">
                <a:solidFill>
                  <a:srgbClr val="C00000"/>
                </a:solidFill>
              </a:rPr>
              <a:t>Proti právnímu vlivu </a:t>
            </a:r>
          </a:p>
          <a:p>
            <a:r>
              <a:rPr lang="cs-CZ" sz="1800" b="1" dirty="0" smtClean="0">
                <a:solidFill>
                  <a:srgbClr val="C00000"/>
                </a:solidFill>
              </a:rPr>
              <a:t>církevních institucí</a:t>
            </a:r>
            <a:endParaRPr lang="cs-CZ" sz="1800" b="1" dirty="0">
              <a:solidFill>
                <a:srgbClr val="C00000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3415840" y="3237157"/>
            <a:ext cx="287281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cs-CZ" sz="1800" b="1" dirty="0" smtClean="0">
                <a:solidFill>
                  <a:srgbClr val="C00000"/>
                </a:solidFill>
              </a:rPr>
              <a:t>Řešení konfliktu mezi členy spolku</a:t>
            </a:r>
            <a:endParaRPr lang="cs-CZ" sz="1800" b="1" dirty="0">
              <a:solidFill>
                <a:srgbClr val="C00000"/>
              </a:solidFill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5544938" y="1869210"/>
            <a:ext cx="287281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cs-CZ" sz="1800" b="1" dirty="0" smtClean="0">
                <a:solidFill>
                  <a:srgbClr val="C00000"/>
                </a:solidFill>
              </a:rPr>
              <a:t>Regulace vzájemného</a:t>
            </a:r>
          </a:p>
          <a:p>
            <a:r>
              <a:rPr lang="cs-CZ" sz="1800" b="1" dirty="0" smtClean="0">
                <a:solidFill>
                  <a:srgbClr val="C00000"/>
                </a:solidFill>
              </a:rPr>
              <a:t>válečnictví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364" y="1102726"/>
            <a:ext cx="8253221" cy="5755274"/>
          </a:xfrm>
          <a:prstGeom prst="rect">
            <a:avLst/>
          </a:prstGeom>
        </p:spPr>
      </p:pic>
      <p:sp>
        <p:nvSpPr>
          <p:cNvPr id="17" name="Obdélník 16"/>
          <p:cNvSpPr/>
          <p:nvPr/>
        </p:nvSpPr>
        <p:spPr>
          <a:xfrm>
            <a:off x="863182" y="1654292"/>
            <a:ext cx="3044965" cy="35394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altLang="cs-CZ" sz="1600" b="1" dirty="0" smtClean="0">
                <a:solidFill>
                  <a:srgbClr val="C00000"/>
                </a:solidFill>
                <a:latin typeface="+mn-lt"/>
              </a:rPr>
              <a:t>1386: Bitva u </a:t>
            </a:r>
            <a:r>
              <a:rPr lang="cs-CZ" altLang="cs-CZ" sz="1600" b="1" dirty="0" err="1" smtClean="0">
                <a:solidFill>
                  <a:srgbClr val="C00000"/>
                </a:solidFill>
                <a:latin typeface="+mn-lt"/>
              </a:rPr>
              <a:t>Sempachu</a:t>
            </a:r>
            <a:r>
              <a:rPr lang="cs-CZ" altLang="cs-CZ" sz="1600" b="1" dirty="0" smtClean="0">
                <a:solidFill>
                  <a:srgbClr val="C00000"/>
                </a:solidFill>
                <a:latin typeface="+mn-lt"/>
              </a:rPr>
              <a:t> </a:t>
            </a:r>
          </a:p>
          <a:p>
            <a:endParaRPr lang="cs-CZ" sz="1600" b="1" dirty="0" smtClean="0">
              <a:latin typeface="+mn-lt"/>
            </a:endParaRPr>
          </a:p>
          <a:p>
            <a:r>
              <a:rPr lang="cs-CZ" sz="1600" b="1" dirty="0" smtClean="0">
                <a:latin typeface="+mn-lt"/>
              </a:rPr>
              <a:t>-rozhodující bitva mezi Habsburkem a švýcarskou konfederací</a:t>
            </a:r>
          </a:p>
          <a:p>
            <a:r>
              <a:rPr lang="cs-CZ" sz="1600" b="1" dirty="0" smtClean="0">
                <a:latin typeface="+mn-lt"/>
              </a:rPr>
              <a:t>- Důvody konfliktu: </a:t>
            </a:r>
          </a:p>
          <a:p>
            <a:r>
              <a:rPr lang="cs-CZ" sz="1600" b="1" dirty="0" smtClean="0">
                <a:latin typeface="+mn-lt"/>
              </a:rPr>
              <a:t>  teritoriální zájmy </a:t>
            </a:r>
          </a:p>
          <a:p>
            <a:r>
              <a:rPr lang="cs-CZ" sz="1600" b="1" dirty="0" smtClean="0">
                <a:latin typeface="+mn-lt"/>
              </a:rPr>
              <a:t>- Spory o berné mezi many </a:t>
            </a:r>
          </a:p>
          <a:p>
            <a:r>
              <a:rPr lang="cs-CZ" sz="1600" b="1" dirty="0" smtClean="0">
                <a:latin typeface="+mn-lt"/>
              </a:rPr>
              <a:t> knížete Leopolda III. a </a:t>
            </a:r>
          </a:p>
          <a:p>
            <a:r>
              <a:rPr lang="cs-CZ" sz="1600" b="1" dirty="0">
                <a:latin typeface="+mn-lt"/>
              </a:rPr>
              <a:t> </a:t>
            </a:r>
            <a:r>
              <a:rPr lang="cs-CZ" sz="1600" b="1" dirty="0" smtClean="0">
                <a:latin typeface="+mn-lt"/>
              </a:rPr>
              <a:t>konfederáty ze středního </a:t>
            </a:r>
          </a:p>
          <a:p>
            <a:r>
              <a:rPr lang="cs-CZ" sz="1600" b="1" dirty="0">
                <a:latin typeface="+mn-lt"/>
              </a:rPr>
              <a:t> </a:t>
            </a:r>
            <a:r>
              <a:rPr lang="cs-CZ" sz="1600" b="1" dirty="0" smtClean="0">
                <a:latin typeface="+mn-lt"/>
              </a:rPr>
              <a:t>Švýcarska</a:t>
            </a:r>
          </a:p>
          <a:p>
            <a:r>
              <a:rPr lang="cs-CZ" sz="1600" b="1" dirty="0" smtClean="0">
                <a:latin typeface="+mn-lt"/>
              </a:rPr>
              <a:t>- Leopold III. stál na straně</a:t>
            </a:r>
          </a:p>
          <a:p>
            <a:r>
              <a:rPr lang="cs-CZ" sz="1600" b="1" dirty="0" smtClean="0">
                <a:latin typeface="+mn-lt"/>
              </a:rPr>
              <a:t>  Avignonského papežství</a:t>
            </a:r>
            <a:endParaRPr lang="cs-CZ" sz="1600" b="1" dirty="0">
              <a:latin typeface="+mn-lt"/>
            </a:endParaRPr>
          </a:p>
          <a:p>
            <a:r>
              <a:rPr lang="cs-CZ" sz="1600" b="1" dirty="0" smtClean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954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2" grpId="0"/>
      <p:bldP spid="16" grpId="0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2736683" y="328968"/>
            <a:ext cx="3283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 smtClean="0">
                <a:solidFill>
                  <a:srgbClr val="FF0000"/>
                </a:solidFill>
                <a:latin typeface="+mn-lt"/>
              </a:rPr>
              <a:t>Sempacherbrief</a:t>
            </a:r>
            <a:r>
              <a:rPr lang="cs-CZ" b="1" dirty="0" smtClean="0">
                <a:solidFill>
                  <a:srgbClr val="FF0000"/>
                </a:solidFill>
                <a:latin typeface="+mn-lt"/>
              </a:rPr>
              <a:t> 1393</a:t>
            </a:r>
            <a:endParaRPr lang="cs-CZ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736682" y="681097"/>
            <a:ext cx="355196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cs-CZ" sz="1800" b="1" dirty="0" smtClean="0">
                <a:solidFill>
                  <a:srgbClr val="C00000"/>
                </a:solidFill>
              </a:rPr>
              <a:t>„Dohoda u </a:t>
            </a:r>
            <a:r>
              <a:rPr lang="cs-CZ" sz="1800" b="1" dirty="0" err="1" smtClean="0">
                <a:solidFill>
                  <a:srgbClr val="C00000"/>
                </a:solidFill>
              </a:rPr>
              <a:t>Sempachu</a:t>
            </a:r>
            <a:r>
              <a:rPr lang="cs-CZ" sz="1800" b="1" dirty="0" smtClean="0">
                <a:solidFill>
                  <a:srgbClr val="C00000"/>
                </a:solidFill>
              </a:rPr>
              <a:t>„</a:t>
            </a:r>
            <a:endParaRPr lang="cs-CZ" sz="1800" b="1" dirty="0">
              <a:solidFill>
                <a:srgbClr val="C00000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42762"/>
            <a:ext cx="4407940" cy="5715238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4512664" y="1142762"/>
            <a:ext cx="4244474" cy="5478423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endParaRPr lang="cs-CZ" sz="800" b="1" dirty="0" smtClean="0">
              <a:solidFill>
                <a:srgbClr val="FF0000"/>
              </a:solidFill>
              <a:latin typeface="+mn-lt"/>
            </a:endParaRPr>
          </a:p>
          <a:p>
            <a:r>
              <a:rPr lang="cs-CZ" sz="1800" b="1" dirty="0" smtClean="0">
                <a:solidFill>
                  <a:srgbClr val="C00000"/>
                </a:solidFill>
                <a:latin typeface="+mn-lt"/>
              </a:rPr>
              <a:t>Bitva u </a:t>
            </a:r>
            <a:r>
              <a:rPr lang="cs-CZ" sz="1800" b="1" dirty="0" err="1" smtClean="0">
                <a:solidFill>
                  <a:srgbClr val="C00000"/>
                </a:solidFill>
                <a:latin typeface="+mn-lt"/>
              </a:rPr>
              <a:t>Sempachu</a:t>
            </a:r>
            <a:endParaRPr lang="cs-CZ" sz="1800" b="1" dirty="0" smtClean="0">
              <a:solidFill>
                <a:srgbClr val="C00000"/>
              </a:solidFill>
              <a:latin typeface="+mn-lt"/>
            </a:endParaRPr>
          </a:p>
          <a:p>
            <a:r>
              <a:rPr lang="cs-CZ" sz="1800" b="1" dirty="0" smtClean="0">
                <a:solidFill>
                  <a:srgbClr val="C00000"/>
                </a:solidFill>
                <a:latin typeface="+mn-lt"/>
              </a:rPr>
              <a:t>9. 7. 1386</a:t>
            </a:r>
          </a:p>
          <a:p>
            <a:endParaRPr lang="cs-CZ" sz="1800" b="1" dirty="0">
              <a:latin typeface="+mn-lt"/>
            </a:endParaRPr>
          </a:p>
          <a:p>
            <a:r>
              <a:rPr lang="cs-CZ" sz="1800" b="1" dirty="0" smtClean="0">
                <a:latin typeface="+mn-lt"/>
              </a:rPr>
              <a:t>- Habsburská vojska jsou</a:t>
            </a:r>
          </a:p>
          <a:p>
            <a:r>
              <a:rPr lang="cs-CZ" sz="1800" b="1" dirty="0" smtClean="0">
                <a:latin typeface="+mn-lt"/>
              </a:rPr>
              <a:t>  v nadšily</a:t>
            </a:r>
          </a:p>
          <a:p>
            <a:r>
              <a:rPr lang="cs-CZ" sz="1800" b="1" dirty="0" smtClean="0">
                <a:latin typeface="+mn-lt"/>
              </a:rPr>
              <a:t>- Švýcarským spojencům </a:t>
            </a:r>
          </a:p>
          <a:p>
            <a:r>
              <a:rPr lang="cs-CZ" sz="1800" b="1" dirty="0" smtClean="0">
                <a:latin typeface="+mn-lt"/>
              </a:rPr>
              <a:t>  (</a:t>
            </a:r>
            <a:r>
              <a:rPr lang="cs-CZ" sz="1800" b="1" dirty="0" err="1">
                <a:latin typeface="+mn-lt"/>
              </a:rPr>
              <a:t>U</a:t>
            </a:r>
            <a:r>
              <a:rPr lang="cs-CZ" sz="1800" b="1" dirty="0" err="1" smtClean="0">
                <a:latin typeface="+mn-lt"/>
              </a:rPr>
              <a:t>ri</a:t>
            </a:r>
            <a:r>
              <a:rPr lang="cs-CZ" sz="1800" b="1" dirty="0" smtClean="0">
                <a:latin typeface="+mn-lt"/>
              </a:rPr>
              <a:t>, </a:t>
            </a:r>
            <a:r>
              <a:rPr lang="cs-CZ" sz="1800" b="1" dirty="0" err="1" smtClean="0">
                <a:latin typeface="+mn-lt"/>
              </a:rPr>
              <a:t>Schwyz</a:t>
            </a:r>
            <a:r>
              <a:rPr lang="cs-CZ" sz="1800" b="1" dirty="0" smtClean="0">
                <a:latin typeface="+mn-lt"/>
              </a:rPr>
              <a:t>, </a:t>
            </a:r>
            <a:r>
              <a:rPr lang="cs-CZ" sz="1800" b="1" dirty="0" err="1" smtClean="0">
                <a:latin typeface="+mn-lt"/>
              </a:rPr>
              <a:t>Unterwalden</a:t>
            </a:r>
            <a:r>
              <a:rPr lang="cs-CZ" sz="1800" b="1" dirty="0" smtClean="0">
                <a:latin typeface="+mn-lt"/>
              </a:rPr>
              <a:t>, 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 </a:t>
            </a:r>
            <a:r>
              <a:rPr lang="cs-CZ" sz="1800" b="1" dirty="0" err="1" smtClean="0">
                <a:latin typeface="+mn-lt"/>
              </a:rPr>
              <a:t>Zug</a:t>
            </a:r>
            <a:r>
              <a:rPr lang="cs-CZ" sz="1800" b="1" dirty="0" smtClean="0">
                <a:latin typeface="+mn-lt"/>
              </a:rPr>
              <a:t>, Luzern) se přesto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podaří vyhrát</a:t>
            </a:r>
          </a:p>
          <a:p>
            <a:r>
              <a:rPr lang="cs-CZ" sz="1800" b="1" dirty="0" smtClean="0">
                <a:latin typeface="+mn-lt"/>
              </a:rPr>
              <a:t>- Padne Leopold III. a ca. 68 </a:t>
            </a:r>
          </a:p>
          <a:p>
            <a:r>
              <a:rPr lang="cs-CZ" sz="1800" b="1" dirty="0" smtClean="0">
                <a:latin typeface="+mn-lt"/>
              </a:rPr>
              <a:t>  jeho spojenců z lokálních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šlechtických rodů</a:t>
            </a:r>
          </a:p>
          <a:p>
            <a:endParaRPr lang="cs-CZ" sz="1800" b="1" dirty="0">
              <a:latin typeface="+mn-lt"/>
            </a:endParaRPr>
          </a:p>
          <a:p>
            <a:r>
              <a:rPr lang="cs-CZ" sz="1800" b="1" dirty="0" smtClean="0">
                <a:solidFill>
                  <a:srgbClr val="C00000"/>
                </a:solidFill>
                <a:latin typeface="+mn-lt"/>
              </a:rPr>
              <a:t>Habsburkové ztrácí mocenskou bázi ve středním Švýcarsku, nastává fáze nekontrolované expanze spojenců Bern, Luzern, </a:t>
            </a:r>
            <a:r>
              <a:rPr lang="cs-CZ" sz="1800" b="1" dirty="0" err="1" smtClean="0">
                <a:solidFill>
                  <a:srgbClr val="C00000"/>
                </a:solidFill>
                <a:latin typeface="+mn-lt"/>
              </a:rPr>
              <a:t>Solothurn</a:t>
            </a:r>
            <a:r>
              <a:rPr lang="cs-CZ" sz="1800" b="1" dirty="0" smtClean="0">
                <a:solidFill>
                  <a:srgbClr val="C00000"/>
                </a:solidFill>
                <a:latin typeface="+mn-lt"/>
              </a:rPr>
              <a:t> a </a:t>
            </a:r>
            <a:r>
              <a:rPr lang="cs-CZ" sz="1800" b="1" dirty="0" err="1" smtClean="0">
                <a:solidFill>
                  <a:srgbClr val="C00000"/>
                </a:solidFill>
                <a:latin typeface="+mn-lt"/>
              </a:rPr>
              <a:t>Glarusu</a:t>
            </a:r>
            <a:r>
              <a:rPr lang="cs-CZ" sz="1800" b="1" dirty="0" smtClean="0">
                <a:solidFill>
                  <a:srgbClr val="C00000"/>
                </a:solidFill>
                <a:latin typeface="+mn-lt"/>
              </a:rPr>
              <a:t> do bývalých Habsburských teritorií </a:t>
            </a:r>
          </a:p>
          <a:p>
            <a:r>
              <a:rPr lang="cs-CZ" sz="1800" b="1" dirty="0" smtClean="0">
                <a:latin typeface="+mn-lt"/>
              </a:rPr>
              <a:t>   </a:t>
            </a:r>
            <a:endParaRPr lang="cs-CZ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526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2736683" y="328968"/>
            <a:ext cx="3283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 smtClean="0">
                <a:solidFill>
                  <a:srgbClr val="FF0000"/>
                </a:solidFill>
                <a:latin typeface="+mn-lt"/>
              </a:rPr>
              <a:t>Sempacherbrief</a:t>
            </a:r>
            <a:r>
              <a:rPr lang="cs-CZ" b="1" dirty="0" smtClean="0">
                <a:solidFill>
                  <a:srgbClr val="FF0000"/>
                </a:solidFill>
                <a:latin typeface="+mn-lt"/>
              </a:rPr>
              <a:t> 1393</a:t>
            </a:r>
            <a:endParaRPr lang="cs-CZ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736682" y="681097"/>
            <a:ext cx="355196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cs-CZ" sz="1800" b="1" dirty="0" smtClean="0">
                <a:solidFill>
                  <a:srgbClr val="C00000"/>
                </a:solidFill>
              </a:rPr>
              <a:t>„Dohoda u </a:t>
            </a:r>
            <a:r>
              <a:rPr lang="cs-CZ" sz="1800" b="1" dirty="0" err="1" smtClean="0">
                <a:solidFill>
                  <a:srgbClr val="C00000"/>
                </a:solidFill>
              </a:rPr>
              <a:t>Sempachu</a:t>
            </a:r>
            <a:r>
              <a:rPr lang="cs-CZ" sz="1800" b="1" dirty="0" smtClean="0">
                <a:solidFill>
                  <a:srgbClr val="C00000"/>
                </a:solidFill>
              </a:rPr>
              <a:t>„</a:t>
            </a:r>
            <a:endParaRPr lang="cs-CZ" sz="1800" b="1" dirty="0">
              <a:solidFill>
                <a:srgbClr val="C000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39" y="1142762"/>
            <a:ext cx="6071082" cy="4923930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459552" y="6159025"/>
            <a:ext cx="7576618" cy="369332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800" b="1" dirty="0" err="1" smtClean="0">
                <a:solidFill>
                  <a:srgbClr val="C00000"/>
                </a:solidFill>
              </a:rPr>
              <a:t>Memoriální</a:t>
            </a:r>
            <a:r>
              <a:rPr lang="cs-CZ" sz="1800" b="1" dirty="0" smtClean="0">
                <a:solidFill>
                  <a:srgbClr val="C00000"/>
                </a:solidFill>
              </a:rPr>
              <a:t> kaplička </a:t>
            </a:r>
            <a:r>
              <a:rPr lang="cs-CZ" sz="1800" b="1" dirty="0" err="1" smtClean="0">
                <a:solidFill>
                  <a:srgbClr val="C00000"/>
                </a:solidFill>
              </a:rPr>
              <a:t>Sv.Jakuba</a:t>
            </a:r>
            <a:r>
              <a:rPr lang="cs-CZ" sz="1800" b="1" dirty="0" smtClean="0">
                <a:solidFill>
                  <a:srgbClr val="C00000"/>
                </a:solidFill>
              </a:rPr>
              <a:t> u </a:t>
            </a:r>
            <a:r>
              <a:rPr lang="cs-CZ" sz="1800" b="1" dirty="0" err="1" smtClean="0">
                <a:solidFill>
                  <a:srgbClr val="C00000"/>
                </a:solidFill>
              </a:rPr>
              <a:t>Sempachu</a:t>
            </a:r>
            <a:r>
              <a:rPr lang="cs-CZ" sz="1800" b="1" dirty="0" smtClean="0">
                <a:solidFill>
                  <a:srgbClr val="C00000"/>
                </a:solidFill>
              </a:rPr>
              <a:t> (první stavba 1387)</a:t>
            </a:r>
            <a:endParaRPr lang="cs-CZ" sz="1800" b="1" dirty="0">
              <a:solidFill>
                <a:srgbClr val="C0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46" y="378035"/>
            <a:ext cx="8498238" cy="56886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8318" y="559800"/>
            <a:ext cx="4055806" cy="227391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7202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2697725" y="593295"/>
            <a:ext cx="3283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 smtClean="0">
                <a:solidFill>
                  <a:srgbClr val="FF0000"/>
                </a:solidFill>
                <a:latin typeface="+mn-lt"/>
              </a:rPr>
              <a:t>Sempacherbrief</a:t>
            </a:r>
            <a:r>
              <a:rPr lang="cs-CZ" b="1" dirty="0" smtClean="0">
                <a:solidFill>
                  <a:srgbClr val="FF0000"/>
                </a:solidFill>
                <a:latin typeface="+mn-lt"/>
              </a:rPr>
              <a:t> 1393</a:t>
            </a:r>
            <a:endParaRPr lang="cs-CZ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53" y="131037"/>
            <a:ext cx="8176845" cy="5700828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59553" y="5970957"/>
            <a:ext cx="8508602" cy="64633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800" b="1" dirty="0" smtClean="0">
                <a:solidFill>
                  <a:srgbClr val="C00000"/>
                </a:solidFill>
              </a:rPr>
              <a:t>Legenda Arnolda </a:t>
            </a:r>
            <a:r>
              <a:rPr lang="cs-CZ" sz="1800" b="1" dirty="0" err="1" smtClean="0">
                <a:solidFill>
                  <a:srgbClr val="C00000"/>
                </a:solidFill>
              </a:rPr>
              <a:t>Winkelrieda</a:t>
            </a:r>
            <a:r>
              <a:rPr lang="cs-CZ" sz="1800" b="1" dirty="0" smtClean="0">
                <a:solidFill>
                  <a:srgbClr val="C00000"/>
                </a:solidFill>
              </a:rPr>
              <a:t> (</a:t>
            </a:r>
            <a:r>
              <a:rPr lang="cs-CZ" sz="1800" b="1" dirty="0" err="1">
                <a:solidFill>
                  <a:srgbClr val="C00000"/>
                </a:solidFill>
              </a:rPr>
              <a:t>H</a:t>
            </a:r>
            <a:r>
              <a:rPr lang="cs-CZ" sz="1800" b="1" dirty="0" err="1" smtClean="0">
                <a:solidFill>
                  <a:srgbClr val="C00000"/>
                </a:solidFill>
              </a:rPr>
              <a:t>istoristická</a:t>
            </a:r>
            <a:r>
              <a:rPr lang="cs-CZ" sz="1800" b="1" dirty="0" smtClean="0">
                <a:solidFill>
                  <a:srgbClr val="C00000"/>
                </a:solidFill>
              </a:rPr>
              <a:t> malba Konrada </a:t>
            </a:r>
            <a:r>
              <a:rPr lang="cs-CZ" sz="1800" b="1" dirty="0" err="1" smtClean="0">
                <a:solidFill>
                  <a:srgbClr val="C00000"/>
                </a:solidFill>
              </a:rPr>
              <a:t>Groba</a:t>
            </a:r>
            <a:r>
              <a:rPr lang="cs-CZ" sz="1800" b="1" dirty="0" smtClean="0">
                <a:solidFill>
                  <a:srgbClr val="C00000"/>
                </a:solidFill>
              </a:rPr>
              <a:t>, 19.stol.)</a:t>
            </a:r>
            <a:endParaRPr lang="cs-CZ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44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ázek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893" y="2639"/>
            <a:ext cx="1845107" cy="1756115"/>
          </a:xfrm>
          <a:prstGeom prst="rect">
            <a:avLst/>
          </a:prstGeom>
        </p:spPr>
      </p:pic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833113" cy="457200"/>
          </a:xfrm>
        </p:spPr>
        <p:txBody>
          <a:bodyPr/>
          <a:lstStyle/>
          <a:p>
            <a:fld id="{EA4ADC9B-C3B1-4CB1-8B0D-14D528DA44A1}" type="slidenum">
              <a:rPr lang="cs-CZ" altLang="cs-CZ"/>
              <a:pPr/>
              <a:t>24</a:t>
            </a:fld>
            <a:endParaRPr lang="cs-CZ" altLang="cs-CZ" dirty="0"/>
          </a:p>
        </p:txBody>
      </p:sp>
      <p:sp>
        <p:nvSpPr>
          <p:cNvPr id="6" name="Obdélník 5"/>
          <p:cNvSpPr/>
          <p:nvPr/>
        </p:nvSpPr>
        <p:spPr>
          <a:xfrm>
            <a:off x="2480080" y="620009"/>
            <a:ext cx="3427429" cy="369332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800" b="1" dirty="0" err="1" smtClean="0">
                <a:solidFill>
                  <a:srgbClr val="FFFF00"/>
                </a:solidFill>
                <a:latin typeface="+mn-lt"/>
              </a:rPr>
              <a:t>Sempacherbrief</a:t>
            </a:r>
            <a:r>
              <a:rPr lang="cs-CZ" sz="1800" b="1" dirty="0" smtClean="0">
                <a:solidFill>
                  <a:srgbClr val="FFFF00"/>
                </a:solidFill>
                <a:latin typeface="+mn-lt"/>
              </a:rPr>
              <a:t> 1393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91264"/>
            <a:ext cx="9144000" cy="1497677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69747" y="3937659"/>
            <a:ext cx="8604505" cy="64633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cs-CZ" sz="1800" b="1" dirty="0" smtClean="0">
              <a:solidFill>
                <a:srgbClr val="FFFF00"/>
              </a:solidFill>
              <a:latin typeface="+mn-lt"/>
            </a:endParaRPr>
          </a:p>
          <a:p>
            <a:pPr algn="ctr"/>
            <a:endParaRPr lang="cs-CZ" sz="1800" b="1" dirty="0" smtClean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3307081" y="5019609"/>
            <a:ext cx="5663184" cy="369332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cs-CZ" sz="1800" b="1" dirty="0" smtClean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550124" y="1044848"/>
            <a:ext cx="5886680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cs-CZ" sz="1400" b="1" dirty="0" smtClean="0">
                <a:solidFill>
                  <a:srgbClr val="FF0000"/>
                </a:solidFill>
                <a:latin typeface="+mn-lt"/>
              </a:rPr>
              <a:t>„Válečný řád“ nebo dokument politického obratu?</a:t>
            </a:r>
          </a:p>
        </p:txBody>
      </p:sp>
      <p:sp>
        <p:nvSpPr>
          <p:cNvPr id="11" name="Ovál 10"/>
          <p:cNvSpPr/>
          <p:nvPr/>
        </p:nvSpPr>
        <p:spPr bwMode="auto">
          <a:xfrm>
            <a:off x="5365369" y="1419051"/>
            <a:ext cx="3393899" cy="1412194"/>
          </a:xfrm>
          <a:prstGeom prst="ellipse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n-lt"/>
              </a:rPr>
              <a:t>Nápad vrácení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b="1" dirty="0" smtClean="0">
                <a:solidFill>
                  <a:srgbClr val="FFFF00"/>
                </a:solidFill>
                <a:latin typeface="+mn-lt"/>
              </a:rPr>
              <a:t>obsazeného území se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b="1" dirty="0" smtClean="0">
                <a:solidFill>
                  <a:srgbClr val="FFFF00"/>
                </a:solidFill>
                <a:latin typeface="+mn-lt"/>
              </a:rPr>
              <a:t>nelíbil většině spojenců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b="1" dirty="0" smtClean="0">
                <a:solidFill>
                  <a:srgbClr val="FFFF00"/>
                </a:solidFill>
                <a:latin typeface="+mn-lt"/>
              </a:rPr>
              <a:t>(protihabsburská aliance) </a:t>
            </a:r>
            <a:endParaRPr kumimoji="0" lang="cs-CZ" sz="1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+mn-lt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2788234" y="3082585"/>
            <a:ext cx="3852495" cy="7386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cs-CZ" sz="1400" b="1" dirty="0" smtClean="0">
                <a:solidFill>
                  <a:srgbClr val="FFFF00"/>
                </a:solidFill>
                <a:latin typeface="+mn-lt"/>
              </a:rPr>
              <a:t>1393: Ovlivnily volbu nového curyšského starosty s pomocí nátlaku ze spodu</a:t>
            </a:r>
          </a:p>
          <a:p>
            <a:r>
              <a:rPr lang="cs-CZ" sz="1400" b="1" dirty="0" smtClean="0">
                <a:solidFill>
                  <a:srgbClr val="FFFF00"/>
                </a:solidFill>
                <a:latin typeface="+mn-lt"/>
              </a:rPr>
              <a:t>Curych se vzdá Pro-habsburské politiky</a:t>
            </a:r>
          </a:p>
        </p:txBody>
      </p:sp>
      <p:sp>
        <p:nvSpPr>
          <p:cNvPr id="15" name="Šipka doprava 14"/>
          <p:cNvSpPr/>
          <p:nvPr/>
        </p:nvSpPr>
        <p:spPr bwMode="auto">
          <a:xfrm rot="7700577">
            <a:off x="4923462" y="2583196"/>
            <a:ext cx="978408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6" name="Ovál 15"/>
          <p:cNvSpPr/>
          <p:nvPr/>
        </p:nvSpPr>
        <p:spPr bwMode="auto">
          <a:xfrm>
            <a:off x="7034493" y="2546495"/>
            <a:ext cx="2005210" cy="826991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n-lt"/>
              </a:rPr>
              <a:t>Odkaz na závaznost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b="1" dirty="0">
                <a:solidFill>
                  <a:srgbClr val="FFFF00"/>
                </a:solidFill>
                <a:latin typeface="+mn-lt"/>
              </a:rPr>
              <a:t>s</a:t>
            </a:r>
            <a:r>
              <a:rPr lang="cs-CZ" sz="1400" b="1" dirty="0" smtClean="0">
                <a:solidFill>
                  <a:srgbClr val="FFFF00"/>
                </a:solidFill>
                <a:latin typeface="+mn-lt"/>
              </a:rPr>
              <a:t>tarších dohod</a:t>
            </a:r>
            <a:endParaRPr kumimoji="0" lang="cs-CZ" sz="1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+mn-lt"/>
            </a:endParaRPr>
          </a:p>
        </p:txBody>
      </p:sp>
      <p:sp>
        <p:nvSpPr>
          <p:cNvPr id="17" name="Šipka doprava 16"/>
          <p:cNvSpPr/>
          <p:nvPr/>
        </p:nvSpPr>
        <p:spPr bwMode="auto">
          <a:xfrm rot="5400000">
            <a:off x="4253308" y="3672147"/>
            <a:ext cx="365603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1866680" y="5557060"/>
            <a:ext cx="3852495" cy="52322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cs-CZ" sz="1400" b="1" dirty="0" smtClean="0">
                <a:solidFill>
                  <a:srgbClr val="FFFF00"/>
                </a:solidFill>
                <a:latin typeface="+mn-lt"/>
              </a:rPr>
              <a:t>Enumerace spojenců je též schovanou politickou hrozbou</a:t>
            </a:r>
          </a:p>
        </p:txBody>
      </p:sp>
      <p:cxnSp>
        <p:nvCxnSpPr>
          <p:cNvPr id="20" name="Přímá spojnice 19"/>
          <p:cNvCxnSpPr>
            <a:stCxn id="18" idx="1"/>
          </p:cNvCxnSpPr>
          <p:nvPr/>
        </p:nvCxnSpPr>
        <p:spPr bwMode="auto">
          <a:xfrm flipV="1">
            <a:off x="1866680" y="4419545"/>
            <a:ext cx="456106" cy="1399125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Obdélník 20"/>
          <p:cNvSpPr/>
          <p:nvPr/>
        </p:nvSpPr>
        <p:spPr>
          <a:xfrm>
            <a:off x="4931752" y="6166660"/>
            <a:ext cx="3852495" cy="30777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cs-CZ" sz="1400" b="1" dirty="0" smtClean="0">
                <a:solidFill>
                  <a:srgbClr val="FFFF00"/>
                </a:solidFill>
                <a:latin typeface="+mn-lt"/>
              </a:rPr>
              <a:t>Upomínka, kdo jsou naší nepřátelé</a:t>
            </a:r>
          </a:p>
        </p:txBody>
      </p:sp>
      <p:cxnSp>
        <p:nvCxnSpPr>
          <p:cNvPr id="22" name="Přímá spojnice 21"/>
          <p:cNvCxnSpPr/>
          <p:nvPr/>
        </p:nvCxnSpPr>
        <p:spPr bwMode="auto">
          <a:xfrm flipV="1">
            <a:off x="6857999" y="5290706"/>
            <a:ext cx="238836" cy="875954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Obdélník 9"/>
          <p:cNvSpPr/>
          <p:nvPr/>
        </p:nvSpPr>
        <p:spPr>
          <a:xfrm>
            <a:off x="269747" y="1431337"/>
            <a:ext cx="4583418" cy="160043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cs-CZ" sz="1400" b="1" dirty="0" smtClean="0">
                <a:solidFill>
                  <a:srgbClr val="FFFF00"/>
                </a:solidFill>
                <a:latin typeface="+mn-lt"/>
              </a:rPr>
              <a:t>Po smrti Leopolda III. u </a:t>
            </a:r>
            <a:r>
              <a:rPr lang="cs-CZ" sz="1400" b="1" dirty="0" err="1" smtClean="0">
                <a:solidFill>
                  <a:srgbClr val="FFFF00"/>
                </a:solidFill>
                <a:latin typeface="+mn-lt"/>
              </a:rPr>
              <a:t>Sempachu</a:t>
            </a:r>
            <a:r>
              <a:rPr lang="cs-CZ" sz="1400" b="1" dirty="0" smtClean="0">
                <a:solidFill>
                  <a:srgbClr val="FFFF00"/>
                </a:solidFill>
                <a:latin typeface="+mn-lt"/>
              </a:rPr>
              <a:t> se </a:t>
            </a:r>
            <a:r>
              <a:rPr lang="cs-CZ" sz="1400" b="1" dirty="0" smtClean="0">
                <a:solidFill>
                  <a:srgbClr val="FF0066"/>
                </a:solidFill>
                <a:latin typeface="+mn-lt"/>
              </a:rPr>
              <a:t>Curych</a:t>
            </a:r>
          </a:p>
          <a:p>
            <a:r>
              <a:rPr lang="cs-CZ" sz="1400" b="1" dirty="0" smtClean="0">
                <a:solidFill>
                  <a:srgbClr val="FFFF00"/>
                </a:solidFill>
                <a:latin typeface="+mn-lt"/>
              </a:rPr>
              <a:t>dohodl s jeho následovníkem Albrechtem III.</a:t>
            </a:r>
          </a:p>
          <a:p>
            <a:r>
              <a:rPr lang="cs-CZ" sz="1400" b="1" dirty="0" smtClean="0">
                <a:solidFill>
                  <a:srgbClr val="FFFF00"/>
                </a:solidFill>
                <a:latin typeface="+mn-lt"/>
              </a:rPr>
              <a:t>(1387, 1389),</a:t>
            </a:r>
          </a:p>
          <a:p>
            <a:r>
              <a:rPr lang="cs-CZ" sz="1400" b="1" dirty="0" smtClean="0">
                <a:solidFill>
                  <a:srgbClr val="FFFF00"/>
                </a:solidFill>
                <a:latin typeface="+mn-lt"/>
              </a:rPr>
              <a:t>- šlo o vrácení habsburských držav ve středním Švýcarsku rozdělených mezi spojenci po bitvě</a:t>
            </a:r>
          </a:p>
          <a:p>
            <a:r>
              <a:rPr lang="cs-CZ" sz="1400" b="1" dirty="0" smtClean="0">
                <a:solidFill>
                  <a:srgbClr val="FFFF00"/>
                </a:solidFill>
                <a:latin typeface="+mn-lt"/>
              </a:rPr>
              <a:t>- Albrecht slíbil Curychu pomoc při budování teritoria ve východním Švýcarsku</a:t>
            </a:r>
          </a:p>
        </p:txBody>
      </p:sp>
      <p:sp>
        <p:nvSpPr>
          <p:cNvPr id="12" name="Šipka doprava 11"/>
          <p:cNvSpPr/>
          <p:nvPr/>
        </p:nvSpPr>
        <p:spPr bwMode="auto">
          <a:xfrm>
            <a:off x="4585986" y="1958797"/>
            <a:ext cx="978408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48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1" grpId="0" animBg="1"/>
      <p:bldP spid="10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893" y="2639"/>
            <a:ext cx="1845107" cy="1756115"/>
          </a:xfrm>
          <a:prstGeom prst="rect">
            <a:avLst/>
          </a:prstGeom>
        </p:spPr>
      </p:pic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833113" cy="457200"/>
          </a:xfrm>
        </p:spPr>
        <p:txBody>
          <a:bodyPr/>
          <a:lstStyle/>
          <a:p>
            <a:fld id="{EA4ADC9B-C3B1-4CB1-8B0D-14D528DA44A1}" type="slidenum">
              <a:rPr lang="cs-CZ" altLang="cs-CZ"/>
              <a:pPr/>
              <a:t>25</a:t>
            </a:fld>
            <a:endParaRPr lang="cs-CZ" altLang="cs-CZ" dirty="0"/>
          </a:p>
        </p:txBody>
      </p:sp>
      <p:sp>
        <p:nvSpPr>
          <p:cNvPr id="6" name="Obdélník 5"/>
          <p:cNvSpPr/>
          <p:nvPr/>
        </p:nvSpPr>
        <p:spPr>
          <a:xfrm>
            <a:off x="2480080" y="620009"/>
            <a:ext cx="3427429" cy="369332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800" b="1" dirty="0" err="1" smtClean="0">
                <a:solidFill>
                  <a:srgbClr val="FFFF00"/>
                </a:solidFill>
                <a:latin typeface="+mn-lt"/>
              </a:rPr>
              <a:t>Sempacherbrief</a:t>
            </a:r>
            <a:r>
              <a:rPr lang="cs-CZ" sz="1800" b="1" dirty="0" smtClean="0">
                <a:solidFill>
                  <a:srgbClr val="FFFF00"/>
                </a:solidFill>
                <a:latin typeface="+mn-lt"/>
              </a:rPr>
              <a:t> 1393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1166"/>
            <a:ext cx="9144000" cy="3631216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4225159" y="2099874"/>
            <a:ext cx="4729655" cy="369332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cs-CZ" sz="1800" b="1" dirty="0" smtClean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4663738" y="1058018"/>
            <a:ext cx="3852495" cy="73866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cs-CZ" sz="1400" b="1" dirty="0" smtClean="0">
                <a:solidFill>
                  <a:srgbClr val="FFFF00"/>
                </a:solidFill>
                <a:latin typeface="+mn-lt"/>
              </a:rPr>
              <a:t>Nezapomeňme, proti komu jsme tenkrát sjednoceně bojovali, listina je vystavená na 7. výročí bitvy u </a:t>
            </a:r>
            <a:r>
              <a:rPr lang="cs-CZ" sz="1400" b="1" dirty="0" err="1" smtClean="0">
                <a:solidFill>
                  <a:srgbClr val="FFFF00"/>
                </a:solidFill>
                <a:latin typeface="+mn-lt"/>
              </a:rPr>
              <a:t>Sempachu</a:t>
            </a:r>
            <a:r>
              <a:rPr lang="cs-CZ" sz="1400" b="1" dirty="0" smtClean="0">
                <a:solidFill>
                  <a:srgbClr val="FFFF00"/>
                </a:solidFill>
                <a:latin typeface="+mn-lt"/>
              </a:rPr>
              <a:t> </a:t>
            </a:r>
          </a:p>
        </p:txBody>
      </p:sp>
      <p:cxnSp>
        <p:nvCxnSpPr>
          <p:cNvPr id="14" name="Přímá spojnice 13"/>
          <p:cNvCxnSpPr>
            <a:stCxn id="12" idx="1"/>
            <a:endCxn id="13" idx="1"/>
          </p:cNvCxnSpPr>
          <p:nvPr/>
        </p:nvCxnSpPr>
        <p:spPr bwMode="auto">
          <a:xfrm flipV="1">
            <a:off x="4225159" y="1427350"/>
            <a:ext cx="438579" cy="85719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Obdélník 15"/>
          <p:cNvSpPr/>
          <p:nvPr/>
        </p:nvSpPr>
        <p:spPr>
          <a:xfrm>
            <a:off x="0" y="2772398"/>
            <a:ext cx="9144000" cy="650952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cs-CZ" sz="1800" b="1" dirty="0" smtClean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372664" y="1215193"/>
            <a:ext cx="3852495" cy="52322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cs-CZ" sz="1400" b="1" dirty="0" smtClean="0">
                <a:solidFill>
                  <a:srgbClr val="FFFF00"/>
                </a:solidFill>
                <a:latin typeface="+mn-lt"/>
              </a:rPr>
              <a:t>Za návrat Curychu k politice konfederátů, slibují členové dodržování dohod</a:t>
            </a:r>
          </a:p>
        </p:txBody>
      </p:sp>
      <p:cxnSp>
        <p:nvCxnSpPr>
          <p:cNvPr id="18" name="Přímá spojnice 17"/>
          <p:cNvCxnSpPr>
            <a:stCxn id="16" idx="0"/>
          </p:cNvCxnSpPr>
          <p:nvPr/>
        </p:nvCxnSpPr>
        <p:spPr bwMode="auto">
          <a:xfrm flipH="1" flipV="1">
            <a:off x="2298911" y="1738413"/>
            <a:ext cx="2273089" cy="1033985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Obdélník 20"/>
          <p:cNvSpPr/>
          <p:nvPr/>
        </p:nvSpPr>
        <p:spPr>
          <a:xfrm>
            <a:off x="0" y="3715384"/>
            <a:ext cx="9144000" cy="923330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cs-CZ" sz="1800" b="1" dirty="0" smtClean="0">
              <a:solidFill>
                <a:srgbClr val="FFFF00"/>
              </a:solidFill>
              <a:latin typeface="+mn-lt"/>
            </a:endParaRPr>
          </a:p>
          <a:p>
            <a:pPr algn="ctr"/>
            <a:endParaRPr lang="cs-CZ" sz="1800" b="1" dirty="0">
              <a:solidFill>
                <a:srgbClr val="FFFF00"/>
              </a:solidFill>
              <a:latin typeface="+mn-lt"/>
            </a:endParaRPr>
          </a:p>
          <a:p>
            <a:pPr algn="ctr"/>
            <a:endParaRPr lang="cs-CZ" sz="1800" b="1" dirty="0" smtClean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2" name="Obdélník 21"/>
          <p:cNvSpPr/>
          <p:nvPr/>
        </p:nvSpPr>
        <p:spPr>
          <a:xfrm>
            <a:off x="4249063" y="5490525"/>
            <a:ext cx="4442050" cy="52322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cs-CZ" sz="1400" b="1" dirty="0" smtClean="0">
                <a:solidFill>
                  <a:srgbClr val="FFFF00"/>
                </a:solidFill>
                <a:latin typeface="+mn-lt"/>
              </a:rPr>
              <a:t>Slib vzájemné pomoci a zákaz jakéhokoliv svévolného jednání </a:t>
            </a:r>
          </a:p>
        </p:txBody>
      </p:sp>
      <p:cxnSp>
        <p:nvCxnSpPr>
          <p:cNvPr id="23" name="Přímá spojnice 22"/>
          <p:cNvCxnSpPr>
            <a:stCxn id="22" idx="0"/>
          </p:cNvCxnSpPr>
          <p:nvPr/>
        </p:nvCxnSpPr>
        <p:spPr bwMode="auto">
          <a:xfrm flipH="1" flipV="1">
            <a:off x="4750676" y="4638715"/>
            <a:ext cx="1719412" cy="85181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0606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7" grpId="0" animBg="1"/>
      <p:bldP spid="21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ek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893" y="2639"/>
            <a:ext cx="1845107" cy="1756115"/>
          </a:xfrm>
          <a:prstGeom prst="rect">
            <a:avLst/>
          </a:prstGeom>
        </p:spPr>
      </p:pic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833113" cy="457200"/>
          </a:xfrm>
        </p:spPr>
        <p:txBody>
          <a:bodyPr/>
          <a:lstStyle/>
          <a:p>
            <a:fld id="{EA4ADC9B-C3B1-4CB1-8B0D-14D528DA44A1}" type="slidenum">
              <a:rPr lang="cs-CZ" altLang="cs-CZ"/>
              <a:pPr/>
              <a:t>26</a:t>
            </a:fld>
            <a:endParaRPr lang="cs-CZ" altLang="cs-CZ" dirty="0"/>
          </a:p>
        </p:txBody>
      </p:sp>
      <p:sp>
        <p:nvSpPr>
          <p:cNvPr id="6" name="Obdélník 5"/>
          <p:cNvSpPr/>
          <p:nvPr/>
        </p:nvSpPr>
        <p:spPr>
          <a:xfrm>
            <a:off x="2480080" y="620009"/>
            <a:ext cx="3427429" cy="369332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800" b="1" dirty="0" err="1" smtClean="0">
                <a:solidFill>
                  <a:srgbClr val="FFFF00"/>
                </a:solidFill>
                <a:latin typeface="+mn-lt"/>
              </a:rPr>
              <a:t>Sempacherbrief</a:t>
            </a:r>
            <a:r>
              <a:rPr lang="cs-CZ" sz="1800" b="1" dirty="0" smtClean="0">
                <a:solidFill>
                  <a:srgbClr val="FFFF00"/>
                </a:solidFill>
                <a:latin typeface="+mn-lt"/>
              </a:rPr>
              <a:t> 1393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05174"/>
            <a:ext cx="9144000" cy="2186906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686087" y="2110384"/>
            <a:ext cx="3221421" cy="369332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cs-CZ" sz="1800" b="1" dirty="0" smtClean="0">
                <a:solidFill>
                  <a:srgbClr val="FFFF00"/>
                </a:solidFill>
                <a:latin typeface="+mn-lt"/>
              </a:rPr>
              <a:t>c</a:t>
            </a:r>
          </a:p>
        </p:txBody>
      </p:sp>
      <p:sp>
        <p:nvSpPr>
          <p:cNvPr id="8" name="Obdélník 7"/>
          <p:cNvSpPr/>
          <p:nvPr/>
        </p:nvSpPr>
        <p:spPr>
          <a:xfrm>
            <a:off x="4075643" y="1294551"/>
            <a:ext cx="4069874" cy="31353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cs-CZ" sz="1400" b="1" dirty="0" smtClean="0">
                <a:solidFill>
                  <a:srgbClr val="FFFF00"/>
                </a:solidFill>
                <a:latin typeface="+mn-lt"/>
              </a:rPr>
              <a:t>zákaz vzájemného vydírání zástav mezi členy</a:t>
            </a:r>
          </a:p>
        </p:txBody>
      </p:sp>
      <p:cxnSp>
        <p:nvCxnSpPr>
          <p:cNvPr id="10" name="Přímá spojnice 9"/>
          <p:cNvCxnSpPr/>
          <p:nvPr/>
        </p:nvCxnSpPr>
        <p:spPr bwMode="auto">
          <a:xfrm flipV="1">
            <a:off x="3495660" y="1608083"/>
            <a:ext cx="887153" cy="561174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Obdélník 11"/>
          <p:cNvSpPr/>
          <p:nvPr/>
        </p:nvSpPr>
        <p:spPr>
          <a:xfrm>
            <a:off x="266217" y="3068750"/>
            <a:ext cx="8793700" cy="923330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cs-CZ" sz="1800" b="1" dirty="0" smtClean="0">
              <a:solidFill>
                <a:srgbClr val="FFFF00"/>
              </a:solidFill>
              <a:latin typeface="+mn-lt"/>
            </a:endParaRPr>
          </a:p>
          <a:p>
            <a:pPr algn="ctr"/>
            <a:endParaRPr lang="cs-CZ" sz="1800" b="1" dirty="0">
              <a:solidFill>
                <a:srgbClr val="FFFF00"/>
              </a:solidFill>
              <a:latin typeface="+mn-lt"/>
            </a:endParaRPr>
          </a:p>
          <a:p>
            <a:pPr algn="ctr"/>
            <a:endParaRPr lang="cs-CZ" sz="1800" b="1" dirty="0" smtClean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2464932" y="2595367"/>
            <a:ext cx="5680585" cy="359547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cs-CZ" sz="1800" b="1" dirty="0" smtClean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4075643" y="4271688"/>
            <a:ext cx="4615470" cy="30777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cs-CZ" sz="1400" b="1" dirty="0" smtClean="0">
                <a:solidFill>
                  <a:srgbClr val="FFFF00"/>
                </a:solidFill>
                <a:latin typeface="+mn-lt"/>
              </a:rPr>
              <a:t>Prapory jednotlivých členů mají zůstat pohromadě</a:t>
            </a:r>
          </a:p>
        </p:txBody>
      </p:sp>
      <p:cxnSp>
        <p:nvCxnSpPr>
          <p:cNvPr id="15" name="Přímá spojnice 14"/>
          <p:cNvCxnSpPr/>
          <p:nvPr/>
        </p:nvCxnSpPr>
        <p:spPr bwMode="auto">
          <a:xfrm>
            <a:off x="4629165" y="2898627"/>
            <a:ext cx="941318" cy="137233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Přímá spojnice 16"/>
          <p:cNvCxnSpPr/>
          <p:nvPr/>
        </p:nvCxnSpPr>
        <p:spPr bwMode="auto">
          <a:xfrm>
            <a:off x="2367969" y="3980129"/>
            <a:ext cx="1418725" cy="914614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Obdélník 19"/>
          <p:cNvSpPr/>
          <p:nvPr/>
        </p:nvSpPr>
        <p:spPr>
          <a:xfrm>
            <a:off x="3786694" y="4775056"/>
            <a:ext cx="4615470" cy="52322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cs-CZ" sz="1400" b="1" dirty="0" smtClean="0">
                <a:solidFill>
                  <a:srgbClr val="FFFF00"/>
                </a:solidFill>
                <a:latin typeface="+mn-lt"/>
              </a:rPr>
              <a:t>Dezerci a další válečné prohřešky</a:t>
            </a:r>
          </a:p>
          <a:p>
            <a:r>
              <a:rPr lang="cs-CZ" sz="1400" b="1" dirty="0" smtClean="0">
                <a:solidFill>
                  <a:srgbClr val="FFFF00"/>
                </a:solidFill>
                <a:latin typeface="+mn-lt"/>
              </a:rPr>
              <a:t>řeší každý člen konfederace pouze pro své prapory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190017" y="2632839"/>
            <a:ext cx="8946100" cy="1477328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cs-CZ" sz="1800" b="1" dirty="0" smtClean="0">
              <a:solidFill>
                <a:srgbClr val="FFFF00"/>
              </a:solidFill>
              <a:latin typeface="+mn-lt"/>
            </a:endParaRPr>
          </a:p>
          <a:p>
            <a:pPr algn="ctr"/>
            <a:endParaRPr lang="cs-CZ" sz="1800" b="1" dirty="0">
              <a:solidFill>
                <a:srgbClr val="FFFF00"/>
              </a:solidFill>
              <a:latin typeface="+mn-lt"/>
            </a:endParaRPr>
          </a:p>
          <a:p>
            <a:pPr algn="ctr"/>
            <a:r>
              <a:rPr lang="cs-CZ" sz="1800" b="1" dirty="0" smtClean="0">
                <a:solidFill>
                  <a:srgbClr val="FFFF00"/>
                </a:solidFill>
                <a:latin typeface="+mn-lt"/>
              </a:rPr>
              <a:t>Minimální standart válečného řádu</a:t>
            </a:r>
          </a:p>
          <a:p>
            <a:pPr algn="ctr"/>
            <a:endParaRPr lang="cs-CZ" sz="1800" b="1" dirty="0">
              <a:solidFill>
                <a:srgbClr val="FFFF00"/>
              </a:solidFill>
              <a:latin typeface="+mn-lt"/>
            </a:endParaRPr>
          </a:p>
          <a:p>
            <a:pPr algn="ctr"/>
            <a:endParaRPr lang="cs-CZ" sz="1800" b="1" dirty="0" smtClean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590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  <p:bldP spid="13" grpId="0" animBg="1"/>
      <p:bldP spid="14" grpId="0" animBg="1"/>
      <p:bldP spid="20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ek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893" y="2639"/>
            <a:ext cx="1845107" cy="1756115"/>
          </a:xfrm>
          <a:prstGeom prst="rect">
            <a:avLst/>
          </a:prstGeom>
        </p:spPr>
      </p:pic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833113" cy="457200"/>
          </a:xfrm>
        </p:spPr>
        <p:txBody>
          <a:bodyPr/>
          <a:lstStyle/>
          <a:p>
            <a:fld id="{EA4ADC9B-C3B1-4CB1-8B0D-14D528DA44A1}" type="slidenum">
              <a:rPr lang="cs-CZ" altLang="cs-CZ"/>
              <a:pPr/>
              <a:t>27</a:t>
            </a:fld>
            <a:endParaRPr lang="cs-CZ" altLang="cs-CZ" dirty="0"/>
          </a:p>
        </p:txBody>
      </p:sp>
      <p:sp>
        <p:nvSpPr>
          <p:cNvPr id="6" name="Obdélník 5"/>
          <p:cNvSpPr/>
          <p:nvPr/>
        </p:nvSpPr>
        <p:spPr>
          <a:xfrm>
            <a:off x="2480080" y="620009"/>
            <a:ext cx="3427429" cy="369332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800" b="1" dirty="0" err="1" smtClean="0">
                <a:solidFill>
                  <a:srgbClr val="FFFF00"/>
                </a:solidFill>
                <a:latin typeface="+mn-lt"/>
              </a:rPr>
              <a:t>Sempacherbrief</a:t>
            </a:r>
            <a:r>
              <a:rPr lang="cs-CZ" sz="1800" b="1" dirty="0" smtClean="0">
                <a:solidFill>
                  <a:srgbClr val="FFFF00"/>
                </a:solidFill>
                <a:latin typeface="+mn-lt"/>
              </a:rPr>
              <a:t> 1393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347" y="1672975"/>
            <a:ext cx="9144000" cy="5425902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0" y="2108983"/>
            <a:ext cx="9076653" cy="923330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cs-CZ" sz="1800" b="1" dirty="0" smtClean="0">
              <a:solidFill>
                <a:srgbClr val="FFFF00"/>
              </a:solidFill>
              <a:latin typeface="+mn-lt"/>
            </a:endParaRPr>
          </a:p>
          <a:p>
            <a:pPr algn="ctr"/>
            <a:endParaRPr lang="cs-CZ" sz="1800" b="1" dirty="0">
              <a:solidFill>
                <a:srgbClr val="FFFF00"/>
              </a:solidFill>
              <a:latin typeface="+mn-lt"/>
            </a:endParaRPr>
          </a:p>
          <a:p>
            <a:pPr algn="ctr"/>
            <a:endParaRPr lang="cs-CZ" sz="18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2112579" y="1120337"/>
            <a:ext cx="5868005" cy="52322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cs-CZ" sz="1400" b="1" dirty="0" smtClean="0">
                <a:solidFill>
                  <a:srgbClr val="FFFF00"/>
                </a:solidFill>
                <a:latin typeface="+mn-lt"/>
              </a:rPr>
              <a:t>Prohřešky vojáků se mají trestat neprodleně</a:t>
            </a:r>
          </a:p>
          <a:p>
            <a:r>
              <a:rPr lang="cs-CZ" sz="1400" b="1" dirty="0" smtClean="0">
                <a:solidFill>
                  <a:srgbClr val="FFFF00"/>
                </a:solidFill>
                <a:latin typeface="+mn-lt"/>
              </a:rPr>
              <a:t>A podle zvyků jednotlivých měst a venkovských komunit </a:t>
            </a:r>
          </a:p>
        </p:txBody>
      </p:sp>
      <p:cxnSp>
        <p:nvCxnSpPr>
          <p:cNvPr id="12" name="Přímá spojnice 11"/>
          <p:cNvCxnSpPr/>
          <p:nvPr/>
        </p:nvCxnSpPr>
        <p:spPr bwMode="auto">
          <a:xfrm flipV="1">
            <a:off x="3495660" y="1608083"/>
            <a:ext cx="887153" cy="561174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Obdélník 14"/>
          <p:cNvSpPr/>
          <p:nvPr/>
        </p:nvSpPr>
        <p:spPr>
          <a:xfrm>
            <a:off x="0" y="3407968"/>
            <a:ext cx="9062018" cy="64633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cs-CZ" sz="1800" b="1" dirty="0" smtClean="0">
              <a:solidFill>
                <a:srgbClr val="FFFF00"/>
              </a:solidFill>
              <a:latin typeface="+mn-lt"/>
            </a:endParaRPr>
          </a:p>
          <a:p>
            <a:pPr algn="ctr"/>
            <a:endParaRPr lang="cs-CZ" sz="1800" b="1" dirty="0" smtClean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4293477" y="2958530"/>
            <a:ext cx="3687107" cy="30777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cs-CZ" sz="1400" b="1" dirty="0" smtClean="0">
                <a:solidFill>
                  <a:srgbClr val="FFFF00"/>
                </a:solidFill>
                <a:latin typeface="+mn-lt"/>
              </a:rPr>
              <a:t>Zranění a bezbranní nesmí být okrádaní</a:t>
            </a:r>
          </a:p>
        </p:txBody>
      </p:sp>
      <p:cxnSp>
        <p:nvCxnSpPr>
          <p:cNvPr id="17" name="Přímá spojnice 16"/>
          <p:cNvCxnSpPr/>
          <p:nvPr/>
        </p:nvCxnSpPr>
        <p:spPr bwMode="auto">
          <a:xfrm flipV="1">
            <a:off x="2112579" y="3082128"/>
            <a:ext cx="2180897" cy="34354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Obdélník 17"/>
          <p:cNvSpPr/>
          <p:nvPr/>
        </p:nvSpPr>
        <p:spPr>
          <a:xfrm>
            <a:off x="-26356" y="5827979"/>
            <a:ext cx="9062018" cy="120032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cs-CZ" sz="1800" b="1" dirty="0" smtClean="0">
              <a:solidFill>
                <a:srgbClr val="FFFF00"/>
              </a:solidFill>
              <a:latin typeface="+mn-lt"/>
            </a:endParaRPr>
          </a:p>
          <a:p>
            <a:pPr algn="ctr"/>
            <a:endParaRPr lang="cs-CZ" sz="1800" b="1" dirty="0">
              <a:solidFill>
                <a:srgbClr val="FFFF00"/>
              </a:solidFill>
              <a:latin typeface="+mn-lt"/>
            </a:endParaRPr>
          </a:p>
          <a:p>
            <a:pPr algn="ctr"/>
            <a:endParaRPr lang="cs-CZ" sz="1800" b="1" dirty="0" smtClean="0">
              <a:solidFill>
                <a:srgbClr val="FFFF00"/>
              </a:solidFill>
              <a:latin typeface="+mn-lt"/>
            </a:endParaRPr>
          </a:p>
          <a:p>
            <a:pPr algn="ctr"/>
            <a:endParaRPr lang="cs-CZ" sz="1800" b="1" dirty="0" smtClean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4803228" y="4807112"/>
            <a:ext cx="3494690" cy="52322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cs-CZ" sz="1400" b="1" dirty="0" smtClean="0">
                <a:solidFill>
                  <a:srgbClr val="FFFF00"/>
                </a:solidFill>
                <a:latin typeface="+mn-lt"/>
              </a:rPr>
              <a:t>Drancování není mezihra a je povoleno až po vítězné bitvě</a:t>
            </a:r>
          </a:p>
        </p:txBody>
      </p:sp>
      <p:cxnSp>
        <p:nvCxnSpPr>
          <p:cNvPr id="20" name="Přímá spojnice 19"/>
          <p:cNvCxnSpPr>
            <a:stCxn id="18" idx="0"/>
          </p:cNvCxnSpPr>
          <p:nvPr/>
        </p:nvCxnSpPr>
        <p:spPr bwMode="auto">
          <a:xfrm flipV="1">
            <a:off x="4504653" y="5053381"/>
            <a:ext cx="298575" cy="77459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4383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ázek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893" y="2639"/>
            <a:ext cx="1845107" cy="1756115"/>
          </a:xfrm>
          <a:prstGeom prst="rect">
            <a:avLst/>
          </a:prstGeom>
        </p:spPr>
      </p:pic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833113" cy="457200"/>
          </a:xfrm>
        </p:spPr>
        <p:txBody>
          <a:bodyPr/>
          <a:lstStyle/>
          <a:p>
            <a:fld id="{EA4ADC9B-C3B1-4CB1-8B0D-14D528DA44A1}" type="slidenum">
              <a:rPr lang="cs-CZ" altLang="cs-CZ"/>
              <a:pPr/>
              <a:t>28</a:t>
            </a:fld>
            <a:endParaRPr lang="cs-CZ" altLang="cs-CZ" dirty="0"/>
          </a:p>
        </p:txBody>
      </p:sp>
      <p:sp>
        <p:nvSpPr>
          <p:cNvPr id="6" name="Obdélník 5"/>
          <p:cNvSpPr/>
          <p:nvPr/>
        </p:nvSpPr>
        <p:spPr>
          <a:xfrm>
            <a:off x="2480080" y="620009"/>
            <a:ext cx="3427429" cy="369332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800" b="1" dirty="0" err="1" smtClean="0">
                <a:solidFill>
                  <a:srgbClr val="FFFF00"/>
                </a:solidFill>
                <a:latin typeface="+mn-lt"/>
              </a:rPr>
              <a:t>Sempacherbrief</a:t>
            </a:r>
            <a:r>
              <a:rPr lang="cs-CZ" sz="1800" b="1" dirty="0" smtClean="0">
                <a:solidFill>
                  <a:srgbClr val="FFFF00"/>
                </a:solidFill>
                <a:latin typeface="+mn-lt"/>
              </a:rPr>
              <a:t> 1393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3" y="1118340"/>
            <a:ext cx="9059917" cy="5587260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84083" y="1190672"/>
            <a:ext cx="9062018" cy="64633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cs-CZ" sz="1800" b="1" dirty="0" smtClean="0">
              <a:solidFill>
                <a:srgbClr val="FFFF00"/>
              </a:solidFill>
              <a:latin typeface="+mn-lt"/>
            </a:endParaRPr>
          </a:p>
          <a:p>
            <a:pPr algn="ctr"/>
            <a:endParaRPr lang="cs-CZ" sz="1800" b="1" dirty="0" smtClean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3930870" y="1022241"/>
            <a:ext cx="5213130" cy="52322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cs-CZ" sz="1400" b="1" dirty="0" smtClean="0">
                <a:solidFill>
                  <a:srgbClr val="FFFF00"/>
                </a:solidFill>
                <a:latin typeface="+mn-lt"/>
              </a:rPr>
              <a:t>Válečná kořist se všechna předává vlastním velitelům</a:t>
            </a:r>
          </a:p>
          <a:p>
            <a:r>
              <a:rPr lang="cs-CZ" sz="1400" b="1" dirty="0" smtClean="0">
                <a:solidFill>
                  <a:srgbClr val="FFFF00"/>
                </a:solidFill>
                <a:latin typeface="+mn-lt"/>
              </a:rPr>
              <a:t>Kteří mají povinnost jí spravedlivě rozdělit 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0" y="2825707"/>
            <a:ext cx="5907509" cy="369332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cs-CZ" sz="1800" b="1" dirty="0" smtClean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3300944" y="2380276"/>
            <a:ext cx="5213130" cy="30777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cs-CZ" sz="1400" b="1" dirty="0" smtClean="0">
                <a:solidFill>
                  <a:srgbClr val="FFFF00"/>
                </a:solidFill>
                <a:latin typeface="+mn-lt"/>
              </a:rPr>
              <a:t>Zákaz drancování klášterů, kostelů a kapliček</a:t>
            </a:r>
          </a:p>
        </p:txBody>
      </p:sp>
      <p:cxnSp>
        <p:nvCxnSpPr>
          <p:cNvPr id="13" name="Přímá spojnice 12"/>
          <p:cNvCxnSpPr/>
          <p:nvPr/>
        </p:nvCxnSpPr>
        <p:spPr bwMode="auto">
          <a:xfrm flipV="1">
            <a:off x="2953754" y="2534164"/>
            <a:ext cx="345089" cy="28288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Obdélník 13"/>
          <p:cNvSpPr/>
          <p:nvPr/>
        </p:nvSpPr>
        <p:spPr>
          <a:xfrm>
            <a:off x="172543" y="3252828"/>
            <a:ext cx="5907509" cy="369332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cs-CZ" sz="1800" b="1" dirty="0" smtClean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193564" y="3903421"/>
            <a:ext cx="8792781" cy="923330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cs-CZ" sz="1800" b="1" dirty="0" smtClean="0">
              <a:solidFill>
                <a:srgbClr val="FFFF00"/>
              </a:solidFill>
              <a:latin typeface="+mn-lt"/>
            </a:endParaRPr>
          </a:p>
          <a:p>
            <a:pPr algn="ctr"/>
            <a:endParaRPr lang="cs-CZ" sz="1800" b="1" dirty="0" smtClean="0">
              <a:solidFill>
                <a:srgbClr val="FFFF00"/>
              </a:solidFill>
              <a:latin typeface="+mn-lt"/>
            </a:endParaRPr>
          </a:p>
          <a:p>
            <a:pPr algn="ctr"/>
            <a:endParaRPr lang="cs-CZ" sz="1800" b="1" dirty="0" smtClean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81982" y="5371236"/>
            <a:ext cx="8904363" cy="64633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cs-CZ" sz="1800" b="1" dirty="0" smtClean="0">
              <a:solidFill>
                <a:srgbClr val="FFFF00"/>
              </a:solidFill>
              <a:latin typeface="+mn-lt"/>
            </a:endParaRPr>
          </a:p>
          <a:p>
            <a:pPr algn="ctr"/>
            <a:endParaRPr lang="cs-CZ" sz="1800" b="1" dirty="0" smtClean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4919190" y="3034440"/>
            <a:ext cx="4224810" cy="30777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cs-CZ" sz="1400" b="1" dirty="0" smtClean="0">
                <a:solidFill>
                  <a:srgbClr val="FFFF00"/>
                </a:solidFill>
                <a:latin typeface="+mn-lt"/>
              </a:rPr>
              <a:t>Výjimka: když zde nepřítel schová své cennosti  </a:t>
            </a:r>
          </a:p>
        </p:txBody>
      </p:sp>
      <p:cxnSp>
        <p:nvCxnSpPr>
          <p:cNvPr id="19" name="Přímá spojnice 18"/>
          <p:cNvCxnSpPr/>
          <p:nvPr/>
        </p:nvCxnSpPr>
        <p:spPr bwMode="auto">
          <a:xfrm flipV="1">
            <a:off x="4330262" y="3200556"/>
            <a:ext cx="585422" cy="141661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Obdélník 21"/>
          <p:cNvSpPr/>
          <p:nvPr/>
        </p:nvSpPr>
        <p:spPr>
          <a:xfrm>
            <a:off x="4871893" y="3534089"/>
            <a:ext cx="4224810" cy="73866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cs-CZ" sz="1400" b="1" dirty="0" err="1">
                <a:solidFill>
                  <a:srgbClr val="FFFF00"/>
                </a:solidFill>
                <a:latin typeface="+mn-lt"/>
              </a:rPr>
              <a:t>N</a:t>
            </a:r>
            <a:r>
              <a:rPr lang="cs-CZ" sz="1400" b="1" dirty="0" err="1" smtClean="0">
                <a:solidFill>
                  <a:srgbClr val="FFFF00"/>
                </a:solidFill>
                <a:latin typeface="+mn-lt"/>
              </a:rPr>
              <a:t>eozbraněné</a:t>
            </a:r>
            <a:r>
              <a:rPr lang="cs-CZ" sz="1400" b="1" dirty="0" smtClean="0">
                <a:solidFill>
                  <a:srgbClr val="FFFF00"/>
                </a:solidFill>
                <a:latin typeface="+mn-lt"/>
              </a:rPr>
              <a:t> ženy a dívky nesmí byt zneuctěny,</a:t>
            </a:r>
          </a:p>
          <a:p>
            <a:r>
              <a:rPr lang="cs-CZ" sz="1400" b="1" dirty="0">
                <a:solidFill>
                  <a:srgbClr val="FFFF00"/>
                </a:solidFill>
                <a:latin typeface="+mn-lt"/>
              </a:rPr>
              <a:t>l</a:t>
            </a:r>
            <a:r>
              <a:rPr lang="cs-CZ" sz="1400" b="1" dirty="0" smtClean="0">
                <a:solidFill>
                  <a:srgbClr val="FFFF00"/>
                </a:solidFill>
                <a:latin typeface="+mn-lt"/>
              </a:rPr>
              <a:t>eda kdyby se bránily nebo aktivně napadali </a:t>
            </a:r>
          </a:p>
          <a:p>
            <a:r>
              <a:rPr lang="cs-CZ" sz="1400" b="1" dirty="0" smtClean="0">
                <a:solidFill>
                  <a:srgbClr val="FFFF00"/>
                </a:solidFill>
                <a:latin typeface="+mn-lt"/>
              </a:rPr>
              <a:t>vojska</a:t>
            </a:r>
          </a:p>
        </p:txBody>
      </p:sp>
      <p:cxnSp>
        <p:nvCxnSpPr>
          <p:cNvPr id="23" name="Přímá spojnice 22"/>
          <p:cNvCxnSpPr/>
          <p:nvPr/>
        </p:nvCxnSpPr>
        <p:spPr bwMode="auto">
          <a:xfrm flipV="1">
            <a:off x="4330262" y="3885491"/>
            <a:ext cx="585422" cy="413423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Obdélník 24"/>
          <p:cNvSpPr/>
          <p:nvPr/>
        </p:nvSpPr>
        <p:spPr>
          <a:xfrm>
            <a:off x="4466303" y="5518414"/>
            <a:ext cx="4224810" cy="30777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cs-CZ" sz="1400" b="1" dirty="0" smtClean="0">
                <a:solidFill>
                  <a:srgbClr val="FFFF00"/>
                </a:solidFill>
                <a:latin typeface="+mn-lt"/>
              </a:rPr>
              <a:t>Platnost úmluvy na dobu neurčitou</a:t>
            </a:r>
          </a:p>
        </p:txBody>
      </p:sp>
    </p:spTree>
    <p:extLst>
      <p:ext uri="{BB962C8B-B14F-4D97-AF65-F5344CB8AC3E}">
        <p14:creationId xmlns:p14="http://schemas.microsoft.com/office/powerpoint/2010/main" val="5899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8" grpId="0" animBg="1"/>
      <p:bldP spid="22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833113" cy="457200"/>
          </a:xfrm>
        </p:spPr>
        <p:txBody>
          <a:bodyPr/>
          <a:lstStyle/>
          <a:p>
            <a:fld id="{EA4ADC9B-C3B1-4CB1-8B0D-14D528DA44A1}" type="slidenum">
              <a:rPr lang="cs-CZ" altLang="cs-CZ"/>
              <a:pPr/>
              <a:t>3</a:t>
            </a:fld>
            <a:endParaRPr lang="cs-CZ" alt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202" y="438913"/>
            <a:ext cx="4305658" cy="590702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6" name="Obdélník 5"/>
          <p:cNvSpPr/>
          <p:nvPr/>
        </p:nvSpPr>
        <p:spPr>
          <a:xfrm>
            <a:off x="438248" y="1153885"/>
            <a:ext cx="2158647" cy="1077218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600" b="1" dirty="0" smtClean="0">
                <a:latin typeface="+mn-lt"/>
              </a:rPr>
              <a:t>Návrh pro heraldickou </a:t>
            </a:r>
          </a:p>
          <a:p>
            <a:pPr algn="ctr"/>
            <a:r>
              <a:rPr lang="cs-CZ" sz="1600" b="1" dirty="0" smtClean="0">
                <a:latin typeface="+mn-lt"/>
              </a:rPr>
              <a:t>vitráž, </a:t>
            </a:r>
          </a:p>
          <a:p>
            <a:pPr algn="ctr"/>
            <a:r>
              <a:rPr lang="cs-CZ" sz="1600" b="1" dirty="0" smtClean="0">
                <a:latin typeface="+mn-lt"/>
              </a:rPr>
              <a:t>Basilej 1507</a:t>
            </a:r>
            <a:endParaRPr lang="cs-CZ" sz="1600" b="1" dirty="0"/>
          </a:p>
        </p:txBody>
      </p:sp>
      <p:sp>
        <p:nvSpPr>
          <p:cNvPr id="7" name="Obdélník 6"/>
          <p:cNvSpPr/>
          <p:nvPr/>
        </p:nvSpPr>
        <p:spPr>
          <a:xfrm>
            <a:off x="5612455" y="175476"/>
            <a:ext cx="1108385" cy="338554"/>
          </a:xfrm>
          <a:prstGeom prst="rect">
            <a:avLst/>
          </a:prstGeom>
          <a:solidFill>
            <a:srgbClr val="80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600" b="1" dirty="0" smtClean="0">
                <a:solidFill>
                  <a:srgbClr val="FFFF00"/>
                </a:solidFill>
              </a:rPr>
              <a:t>Bern</a:t>
            </a:r>
            <a:endParaRPr lang="cs-CZ" sz="1600" b="1" dirty="0">
              <a:solidFill>
                <a:srgbClr val="FFFF00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7092347" y="514030"/>
            <a:ext cx="1108385" cy="33855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600" b="1" dirty="0" err="1" smtClean="0">
                <a:solidFill>
                  <a:srgbClr val="FFFF00"/>
                </a:solidFill>
              </a:rPr>
              <a:t>Uri</a:t>
            </a:r>
            <a:endParaRPr lang="cs-CZ" sz="1600" b="1" dirty="0">
              <a:solidFill>
                <a:srgbClr val="FFFF00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7162104" y="1399790"/>
            <a:ext cx="1598766" cy="33855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600" b="1" dirty="0" err="1" smtClean="0">
                <a:solidFill>
                  <a:srgbClr val="FFFF00"/>
                </a:solidFill>
              </a:rPr>
              <a:t>Unterwalden</a:t>
            </a:r>
            <a:endParaRPr lang="cs-CZ" sz="1600" b="1" dirty="0">
              <a:solidFill>
                <a:srgbClr val="FFFF00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7196982" y="2420870"/>
            <a:ext cx="1598766" cy="33855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600" b="1" dirty="0" err="1" smtClean="0">
                <a:solidFill>
                  <a:srgbClr val="FFFF00"/>
                </a:solidFill>
              </a:rPr>
              <a:t>Glarus</a:t>
            </a:r>
            <a:endParaRPr lang="cs-CZ" sz="1600" b="1" dirty="0">
              <a:solidFill>
                <a:srgbClr val="FFFF00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7196982" y="3429330"/>
            <a:ext cx="1598766" cy="338554"/>
          </a:xfrm>
          <a:prstGeom prst="rect">
            <a:avLst/>
          </a:prstGeom>
          <a:solidFill>
            <a:srgbClr val="80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600" b="1" dirty="0" err="1" smtClean="0">
                <a:solidFill>
                  <a:srgbClr val="FFFF00"/>
                </a:solidFill>
              </a:rPr>
              <a:t>Fribourg</a:t>
            </a:r>
            <a:endParaRPr lang="cs-CZ" sz="1600" b="1" dirty="0">
              <a:solidFill>
                <a:srgbClr val="FFFF00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7214421" y="4417662"/>
            <a:ext cx="1598766" cy="338554"/>
          </a:xfrm>
          <a:prstGeom prst="rect">
            <a:avLst/>
          </a:prstGeom>
          <a:solidFill>
            <a:srgbClr val="80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600" b="1" dirty="0" err="1" smtClean="0">
                <a:solidFill>
                  <a:srgbClr val="FFFF00"/>
                </a:solidFill>
              </a:rPr>
              <a:t>Schaffhausen</a:t>
            </a:r>
            <a:endParaRPr lang="cs-CZ" sz="1600" b="1" dirty="0">
              <a:solidFill>
                <a:srgbClr val="FFFF00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7152569" y="5311394"/>
            <a:ext cx="1598766" cy="338554"/>
          </a:xfrm>
          <a:prstGeom prst="rect">
            <a:avLst/>
          </a:prstGeom>
          <a:solidFill>
            <a:srgbClr val="80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600" b="1" dirty="0" smtClean="0">
                <a:solidFill>
                  <a:srgbClr val="FFFF00"/>
                </a:solidFill>
              </a:rPr>
              <a:t>St. </a:t>
            </a:r>
            <a:r>
              <a:rPr lang="cs-CZ" sz="1600" b="1" dirty="0" err="1" smtClean="0">
                <a:solidFill>
                  <a:srgbClr val="FFFF00"/>
                </a:solidFill>
              </a:rPr>
              <a:t>Gallen</a:t>
            </a:r>
            <a:endParaRPr lang="cs-CZ" sz="1600" b="1" dirty="0">
              <a:solidFill>
                <a:srgbClr val="FFFF00"/>
              </a:solidFill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5684928" y="5649591"/>
            <a:ext cx="1134943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600" b="1" dirty="0" err="1" smtClean="0">
                <a:solidFill>
                  <a:srgbClr val="800000"/>
                </a:solidFill>
              </a:rPr>
              <a:t>Chur</a:t>
            </a:r>
            <a:endParaRPr lang="cs-CZ" sz="1600" b="1" dirty="0">
              <a:solidFill>
                <a:srgbClr val="800000"/>
              </a:solidFill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3862970" y="5649591"/>
            <a:ext cx="1598766" cy="33855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600" b="1" dirty="0" err="1" smtClean="0">
                <a:solidFill>
                  <a:srgbClr val="FFFF00"/>
                </a:solidFill>
              </a:rPr>
              <a:t>Wallis</a:t>
            </a:r>
            <a:endParaRPr lang="cs-CZ" sz="1600" b="1" dirty="0">
              <a:solidFill>
                <a:srgbClr val="FFFF00"/>
              </a:solidFill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2126819" y="4841871"/>
            <a:ext cx="1598766" cy="33855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600" b="1" dirty="0" err="1" smtClean="0">
                <a:solidFill>
                  <a:srgbClr val="FFFF00"/>
                </a:solidFill>
              </a:rPr>
              <a:t>Appenzell</a:t>
            </a:r>
            <a:endParaRPr lang="cs-CZ" sz="1600" b="1" dirty="0">
              <a:solidFill>
                <a:srgbClr val="FFFF00"/>
              </a:solidFill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1727128" y="4202322"/>
            <a:ext cx="1598766" cy="338554"/>
          </a:xfrm>
          <a:prstGeom prst="rect">
            <a:avLst/>
          </a:prstGeom>
          <a:solidFill>
            <a:srgbClr val="80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600" b="1" dirty="0" err="1" smtClean="0">
                <a:solidFill>
                  <a:srgbClr val="FFFF00"/>
                </a:solidFill>
              </a:rPr>
              <a:t>Solothurn</a:t>
            </a:r>
            <a:endParaRPr lang="cs-CZ" sz="1600" b="1" dirty="0">
              <a:solidFill>
                <a:srgbClr val="FFFF00"/>
              </a:solidFill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2162012" y="3392425"/>
            <a:ext cx="1199074" cy="338554"/>
          </a:xfrm>
          <a:prstGeom prst="rect">
            <a:avLst/>
          </a:prstGeom>
          <a:solidFill>
            <a:srgbClr val="80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600" b="1" dirty="0" err="1" smtClean="0">
                <a:solidFill>
                  <a:srgbClr val="FFFF00"/>
                </a:solidFill>
              </a:rPr>
              <a:t>Basel</a:t>
            </a:r>
            <a:endParaRPr lang="cs-CZ" sz="1600" b="1" dirty="0">
              <a:solidFill>
                <a:srgbClr val="FFFF00"/>
              </a:solidFill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2117736" y="2402414"/>
            <a:ext cx="1199074" cy="338554"/>
          </a:xfrm>
          <a:prstGeom prst="rect">
            <a:avLst/>
          </a:prstGeom>
          <a:solidFill>
            <a:srgbClr val="80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600" b="1" dirty="0" err="1" smtClean="0">
                <a:solidFill>
                  <a:srgbClr val="FFFF00"/>
                </a:solidFill>
              </a:rPr>
              <a:t>Zug</a:t>
            </a:r>
            <a:endParaRPr lang="cs-CZ" sz="1600" b="1" dirty="0">
              <a:solidFill>
                <a:srgbClr val="FFFF00"/>
              </a:solidFill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2207356" y="1081475"/>
            <a:ext cx="1108385" cy="33855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600" b="1" dirty="0" err="1" smtClean="0">
                <a:solidFill>
                  <a:srgbClr val="FFFF00"/>
                </a:solidFill>
              </a:rPr>
              <a:t>Schwyz</a:t>
            </a:r>
            <a:endParaRPr lang="cs-CZ" sz="1600" b="1" dirty="0">
              <a:solidFill>
                <a:srgbClr val="FFFF00"/>
              </a:solidFill>
            </a:endParaRPr>
          </a:p>
        </p:txBody>
      </p:sp>
      <p:sp>
        <p:nvSpPr>
          <p:cNvPr id="22" name="Obdélník 21"/>
          <p:cNvSpPr/>
          <p:nvPr/>
        </p:nvSpPr>
        <p:spPr>
          <a:xfrm>
            <a:off x="3811697" y="172757"/>
            <a:ext cx="1108385" cy="338554"/>
          </a:xfrm>
          <a:prstGeom prst="rect">
            <a:avLst/>
          </a:prstGeom>
          <a:solidFill>
            <a:srgbClr val="80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600" b="1" dirty="0" err="1" smtClean="0">
                <a:solidFill>
                  <a:srgbClr val="FFFF00"/>
                </a:solidFill>
              </a:rPr>
              <a:t>Zürich</a:t>
            </a:r>
            <a:endParaRPr lang="cs-CZ" sz="1600" b="1" dirty="0">
              <a:solidFill>
                <a:srgbClr val="FFFF00"/>
              </a:solidFill>
            </a:endParaRPr>
          </a:p>
        </p:txBody>
      </p:sp>
      <p:sp>
        <p:nvSpPr>
          <p:cNvPr id="23" name="Obdélník 22"/>
          <p:cNvSpPr/>
          <p:nvPr/>
        </p:nvSpPr>
        <p:spPr>
          <a:xfrm>
            <a:off x="1995087" y="329442"/>
            <a:ext cx="1108385" cy="338554"/>
          </a:xfrm>
          <a:prstGeom prst="rect">
            <a:avLst/>
          </a:prstGeom>
          <a:solidFill>
            <a:srgbClr val="80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600" b="1" dirty="0" smtClean="0">
                <a:solidFill>
                  <a:srgbClr val="FFFF00"/>
                </a:solidFill>
              </a:rPr>
              <a:t>Luzern</a:t>
            </a:r>
            <a:endParaRPr lang="cs-CZ" sz="1600" b="1" dirty="0">
              <a:solidFill>
                <a:srgbClr val="FFFF00"/>
              </a:solidFill>
            </a:endParaRPr>
          </a:p>
        </p:txBody>
      </p:sp>
      <p:sp>
        <p:nvSpPr>
          <p:cNvPr id="24" name="Obdélník 23"/>
          <p:cNvSpPr/>
          <p:nvPr/>
        </p:nvSpPr>
        <p:spPr>
          <a:xfrm>
            <a:off x="3488617" y="2471115"/>
            <a:ext cx="3145951" cy="33855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1600" b="1" dirty="0" smtClean="0">
                <a:solidFill>
                  <a:srgbClr val="FFFF00"/>
                </a:solidFill>
                <a:latin typeface="+mn-lt"/>
              </a:rPr>
              <a:t>Říšská bezprostřednost</a:t>
            </a:r>
            <a:endParaRPr lang="cs-CZ" sz="1600" b="1" dirty="0">
              <a:solidFill>
                <a:srgbClr val="FFFF00"/>
              </a:solidFill>
            </a:endParaRPr>
          </a:p>
        </p:txBody>
      </p:sp>
      <p:sp>
        <p:nvSpPr>
          <p:cNvPr id="26" name="Obdélník 25"/>
          <p:cNvSpPr/>
          <p:nvPr/>
        </p:nvSpPr>
        <p:spPr>
          <a:xfrm>
            <a:off x="3546370" y="4279305"/>
            <a:ext cx="3145951" cy="33855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1600" b="1" dirty="0" smtClean="0">
                <a:solidFill>
                  <a:srgbClr val="FFFF00"/>
                </a:solidFill>
                <a:latin typeface="+mn-lt"/>
              </a:rPr>
              <a:t>Demonstrace soudržnosti</a:t>
            </a:r>
            <a:endParaRPr lang="cs-CZ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52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833113" cy="457200"/>
          </a:xfrm>
        </p:spPr>
        <p:txBody>
          <a:bodyPr/>
          <a:lstStyle/>
          <a:p>
            <a:fld id="{EA4ADC9B-C3B1-4CB1-8B0D-14D528DA44A1}" type="slidenum">
              <a:rPr lang="cs-CZ" altLang="cs-CZ"/>
              <a:pPr/>
              <a:t>4</a:t>
            </a:fld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1" y="0"/>
            <a:ext cx="8857417" cy="6858000"/>
          </a:xfrm>
          <a:prstGeom prst="rect">
            <a:avLst/>
          </a:prstGeom>
        </p:spPr>
      </p:pic>
      <p:sp>
        <p:nvSpPr>
          <p:cNvPr id="5" name="Rovnoramenný trojúhelník 4"/>
          <p:cNvSpPr/>
          <p:nvPr/>
        </p:nvSpPr>
        <p:spPr bwMode="auto">
          <a:xfrm rot="10976426">
            <a:off x="4190700" y="1107378"/>
            <a:ext cx="1106424" cy="1214093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 rot="209458">
            <a:off x="4214360" y="524523"/>
            <a:ext cx="1151305" cy="584775"/>
          </a:xfrm>
          <a:prstGeom prst="rect">
            <a:avLst/>
          </a:prstGeom>
          <a:solidFill>
            <a:srgbClr val="80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600" b="1" dirty="0" smtClean="0">
                <a:solidFill>
                  <a:srgbClr val="FFFF00"/>
                </a:solidFill>
              </a:rPr>
              <a:t>Baden</a:t>
            </a:r>
          </a:p>
          <a:p>
            <a:pPr algn="ctr"/>
            <a:r>
              <a:rPr lang="cs-CZ" sz="1600" b="1" dirty="0" smtClean="0">
                <a:solidFill>
                  <a:srgbClr val="FFFF00"/>
                </a:solidFill>
              </a:rPr>
              <a:t>1415</a:t>
            </a:r>
            <a:endParaRPr lang="cs-CZ" sz="1600" b="1" dirty="0">
              <a:solidFill>
                <a:srgbClr val="FFFF0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158" y="1271015"/>
            <a:ext cx="6807708" cy="530203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31248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833113" cy="457200"/>
          </a:xfrm>
        </p:spPr>
        <p:txBody>
          <a:bodyPr/>
          <a:lstStyle/>
          <a:p>
            <a:fld id="{EA4ADC9B-C3B1-4CB1-8B0D-14D528DA44A1}" type="slidenum">
              <a:rPr lang="cs-CZ" altLang="cs-CZ"/>
              <a:pPr/>
              <a:t>5</a:t>
            </a:fld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1" y="0"/>
            <a:ext cx="8857417" cy="6858000"/>
          </a:xfrm>
          <a:prstGeom prst="rect">
            <a:avLst/>
          </a:prstGeom>
        </p:spPr>
      </p:pic>
      <p:sp>
        <p:nvSpPr>
          <p:cNvPr id="5" name="Rovnoramenný trojúhelník 4"/>
          <p:cNvSpPr/>
          <p:nvPr/>
        </p:nvSpPr>
        <p:spPr bwMode="auto">
          <a:xfrm rot="10976426">
            <a:off x="4190700" y="1107378"/>
            <a:ext cx="1106424" cy="1214093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 rot="209458">
            <a:off x="4214360" y="524523"/>
            <a:ext cx="1151305" cy="584775"/>
          </a:xfrm>
          <a:prstGeom prst="rect">
            <a:avLst/>
          </a:prstGeom>
          <a:solidFill>
            <a:srgbClr val="80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600" b="1" dirty="0" smtClean="0">
                <a:solidFill>
                  <a:srgbClr val="FFFF00"/>
                </a:solidFill>
              </a:rPr>
              <a:t>Baden</a:t>
            </a:r>
          </a:p>
          <a:p>
            <a:pPr algn="ctr"/>
            <a:r>
              <a:rPr lang="cs-CZ" sz="1600" b="1" dirty="0" smtClean="0">
                <a:solidFill>
                  <a:srgbClr val="FFFF00"/>
                </a:solidFill>
              </a:rPr>
              <a:t>1415</a:t>
            </a:r>
            <a:endParaRPr lang="cs-CZ" sz="1600" b="1" dirty="0">
              <a:solidFill>
                <a:srgbClr val="FFFF00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69497" y="309647"/>
            <a:ext cx="3835926" cy="2062103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600" b="1" dirty="0" smtClean="0">
                <a:solidFill>
                  <a:srgbClr val="FF0000"/>
                </a:solidFill>
                <a:latin typeface="+mn-lt"/>
              </a:rPr>
              <a:t>Proč Baden?</a:t>
            </a:r>
          </a:p>
          <a:p>
            <a:r>
              <a:rPr lang="cs-CZ" sz="1600" b="1" dirty="0" smtClean="0">
                <a:latin typeface="+mn-lt"/>
              </a:rPr>
              <a:t>- Sídlo habsburské </a:t>
            </a:r>
          </a:p>
          <a:p>
            <a:r>
              <a:rPr lang="cs-CZ" sz="1600" b="1" dirty="0" smtClean="0">
                <a:latin typeface="+mn-lt"/>
              </a:rPr>
              <a:t>  administrace a kanceláře</a:t>
            </a:r>
          </a:p>
          <a:p>
            <a:r>
              <a:rPr lang="cs-CZ" sz="1600" b="1" dirty="0" smtClean="0">
                <a:latin typeface="+mn-lt"/>
              </a:rPr>
              <a:t>-  Leží na důležitých </a:t>
            </a:r>
          </a:p>
          <a:p>
            <a:r>
              <a:rPr lang="cs-CZ" sz="1600" b="1" dirty="0" smtClean="0">
                <a:latin typeface="+mn-lt"/>
              </a:rPr>
              <a:t>  komunikacích (vodních, </a:t>
            </a:r>
          </a:p>
          <a:p>
            <a:r>
              <a:rPr lang="cs-CZ" sz="1600" b="1" dirty="0">
                <a:latin typeface="+mn-lt"/>
              </a:rPr>
              <a:t> </a:t>
            </a:r>
            <a:r>
              <a:rPr lang="cs-CZ" sz="1600" b="1" dirty="0" smtClean="0">
                <a:latin typeface="+mn-lt"/>
              </a:rPr>
              <a:t> silničních)</a:t>
            </a:r>
          </a:p>
          <a:p>
            <a:r>
              <a:rPr lang="cs-CZ" sz="1600" b="1" dirty="0" smtClean="0">
                <a:latin typeface="+mn-lt"/>
              </a:rPr>
              <a:t>- Lázeňská tradice </a:t>
            </a:r>
          </a:p>
          <a:p>
            <a:endParaRPr lang="cs-CZ" sz="1600" b="1" dirty="0" smtClean="0">
              <a:latin typeface="+mn-lt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974" y="0"/>
            <a:ext cx="6139434" cy="6877826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0" y="318"/>
            <a:ext cx="9128340" cy="697503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6726" y="0"/>
            <a:ext cx="9400726" cy="685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9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833113" cy="457200"/>
          </a:xfrm>
        </p:spPr>
        <p:txBody>
          <a:bodyPr/>
          <a:lstStyle/>
          <a:p>
            <a:fld id="{EA4ADC9B-C3B1-4CB1-8B0D-14D528DA44A1}" type="slidenum">
              <a:rPr lang="cs-CZ" altLang="cs-CZ"/>
              <a:pPr/>
              <a:t>6</a:t>
            </a:fld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1" y="0"/>
            <a:ext cx="8857417" cy="6858000"/>
          </a:xfrm>
          <a:prstGeom prst="rect">
            <a:avLst/>
          </a:prstGeom>
        </p:spPr>
      </p:pic>
      <p:sp>
        <p:nvSpPr>
          <p:cNvPr id="5" name="Rovnoramenný trojúhelník 4"/>
          <p:cNvSpPr/>
          <p:nvPr/>
        </p:nvSpPr>
        <p:spPr bwMode="auto">
          <a:xfrm rot="10976426">
            <a:off x="4190700" y="1107378"/>
            <a:ext cx="1106424" cy="1214093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 rot="209458">
            <a:off x="4214360" y="524523"/>
            <a:ext cx="1151305" cy="584775"/>
          </a:xfrm>
          <a:prstGeom prst="rect">
            <a:avLst/>
          </a:prstGeom>
          <a:solidFill>
            <a:srgbClr val="80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600" b="1" dirty="0" smtClean="0">
                <a:solidFill>
                  <a:srgbClr val="FFFF00"/>
                </a:solidFill>
              </a:rPr>
              <a:t>Baden</a:t>
            </a:r>
          </a:p>
          <a:p>
            <a:pPr algn="ctr"/>
            <a:r>
              <a:rPr lang="cs-CZ" sz="1600" b="1" dirty="0" smtClean="0">
                <a:solidFill>
                  <a:srgbClr val="FFFF00"/>
                </a:solidFill>
              </a:rPr>
              <a:t>1415</a:t>
            </a:r>
            <a:endParaRPr lang="cs-CZ" sz="1600" b="1" dirty="0">
              <a:solidFill>
                <a:srgbClr val="FFFF00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69497" y="309647"/>
            <a:ext cx="3835926" cy="6247864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600" b="1" dirty="0" smtClean="0">
                <a:solidFill>
                  <a:srgbClr val="FF0000"/>
                </a:solidFill>
                <a:latin typeface="+mn-lt"/>
              </a:rPr>
              <a:t>Proč Baden?</a:t>
            </a:r>
          </a:p>
          <a:p>
            <a:r>
              <a:rPr lang="cs-CZ" sz="1600" b="1" dirty="0" smtClean="0">
                <a:latin typeface="+mn-lt"/>
              </a:rPr>
              <a:t>- Sídlo habsburské </a:t>
            </a:r>
          </a:p>
          <a:p>
            <a:r>
              <a:rPr lang="cs-CZ" sz="1600" b="1" dirty="0" smtClean="0">
                <a:latin typeface="+mn-lt"/>
              </a:rPr>
              <a:t>  administrace a kanceláře</a:t>
            </a:r>
          </a:p>
          <a:p>
            <a:r>
              <a:rPr lang="cs-CZ" sz="1600" b="1" dirty="0" smtClean="0">
                <a:latin typeface="+mn-lt"/>
              </a:rPr>
              <a:t>-  Leží na důležitých </a:t>
            </a:r>
          </a:p>
          <a:p>
            <a:r>
              <a:rPr lang="cs-CZ" sz="1600" b="1" dirty="0" smtClean="0">
                <a:latin typeface="+mn-lt"/>
              </a:rPr>
              <a:t>  komunikacích (vodních, </a:t>
            </a:r>
          </a:p>
          <a:p>
            <a:r>
              <a:rPr lang="cs-CZ" sz="1600" b="1" dirty="0">
                <a:latin typeface="+mn-lt"/>
              </a:rPr>
              <a:t> </a:t>
            </a:r>
            <a:r>
              <a:rPr lang="cs-CZ" sz="1600" b="1" dirty="0" smtClean="0">
                <a:latin typeface="+mn-lt"/>
              </a:rPr>
              <a:t> silničních)</a:t>
            </a:r>
          </a:p>
          <a:p>
            <a:r>
              <a:rPr lang="cs-CZ" sz="1600" b="1" dirty="0" smtClean="0">
                <a:latin typeface="+mn-lt"/>
              </a:rPr>
              <a:t>- Lázeňská tradice </a:t>
            </a:r>
          </a:p>
          <a:p>
            <a:endParaRPr lang="cs-CZ" sz="1600" b="1" dirty="0" smtClean="0">
              <a:latin typeface="+mn-lt"/>
            </a:endParaRPr>
          </a:p>
          <a:p>
            <a:r>
              <a:rPr lang="cs-CZ" sz="1600" b="1" dirty="0" smtClean="0">
                <a:latin typeface="+mn-lt"/>
              </a:rPr>
              <a:t>- 1351: Curych se pokouší o </a:t>
            </a:r>
          </a:p>
          <a:p>
            <a:r>
              <a:rPr lang="cs-CZ" sz="1600" b="1" dirty="0" smtClean="0">
                <a:latin typeface="+mn-lt"/>
              </a:rPr>
              <a:t>  dobití Badenu</a:t>
            </a:r>
          </a:p>
          <a:p>
            <a:r>
              <a:rPr lang="cs-CZ" sz="1600" b="1" dirty="0" smtClean="0">
                <a:latin typeface="+mn-lt"/>
              </a:rPr>
              <a:t>- Tajná dohoda mezi </a:t>
            </a:r>
          </a:p>
          <a:p>
            <a:r>
              <a:rPr lang="cs-CZ" sz="1600" b="1" dirty="0" smtClean="0">
                <a:latin typeface="+mn-lt"/>
              </a:rPr>
              <a:t>  Zikmundem a švýcarskými </a:t>
            </a:r>
          </a:p>
          <a:p>
            <a:r>
              <a:rPr lang="cs-CZ" sz="1600" b="1" dirty="0" smtClean="0">
                <a:latin typeface="+mn-lt"/>
              </a:rPr>
              <a:t>  městy (prosinec 1414) o</a:t>
            </a:r>
          </a:p>
          <a:p>
            <a:r>
              <a:rPr lang="cs-CZ" sz="1600" b="1" dirty="0" smtClean="0">
                <a:latin typeface="+mn-lt"/>
              </a:rPr>
              <a:t> rozdělení habsburských držav</a:t>
            </a:r>
          </a:p>
          <a:p>
            <a:r>
              <a:rPr lang="cs-CZ" sz="1600" b="1" dirty="0" smtClean="0">
                <a:latin typeface="+mn-lt"/>
              </a:rPr>
              <a:t>- </a:t>
            </a:r>
            <a:r>
              <a:rPr lang="cs-CZ" sz="1600" b="1" dirty="0" smtClean="0">
                <a:solidFill>
                  <a:srgbClr val="C00000"/>
                </a:solidFill>
                <a:latin typeface="+mn-lt"/>
              </a:rPr>
              <a:t>1415: </a:t>
            </a:r>
            <a:r>
              <a:rPr lang="cs-CZ" sz="1600" b="1" dirty="0" smtClean="0">
                <a:latin typeface="+mn-lt"/>
              </a:rPr>
              <a:t>obléhání Badenu vojsky</a:t>
            </a:r>
          </a:p>
          <a:p>
            <a:r>
              <a:rPr lang="cs-CZ" sz="1600" b="1" dirty="0" smtClean="0">
                <a:latin typeface="+mn-lt"/>
              </a:rPr>
              <a:t>  Bernu, Curychu a Luzernu</a:t>
            </a:r>
          </a:p>
          <a:p>
            <a:r>
              <a:rPr lang="cs-CZ" sz="1600" b="1" dirty="0" smtClean="0">
                <a:latin typeface="+mn-lt"/>
              </a:rPr>
              <a:t>- Zikmund: říšská bezprostřednost</a:t>
            </a:r>
          </a:p>
          <a:p>
            <a:r>
              <a:rPr lang="cs-CZ" sz="1600" b="1" dirty="0" smtClean="0">
                <a:latin typeface="+mn-lt"/>
              </a:rPr>
              <a:t>  (vlastně fiktivní: říšská zástava přes </a:t>
            </a:r>
          </a:p>
          <a:p>
            <a:r>
              <a:rPr lang="cs-CZ" sz="1600" b="1" dirty="0">
                <a:latin typeface="+mn-lt"/>
              </a:rPr>
              <a:t> </a:t>
            </a:r>
            <a:r>
              <a:rPr lang="cs-CZ" sz="1600" b="1" dirty="0" smtClean="0">
                <a:latin typeface="+mn-lt"/>
              </a:rPr>
              <a:t> </a:t>
            </a:r>
            <a:r>
              <a:rPr lang="cs-CZ" sz="1600" b="1" dirty="0" err="1" smtClean="0">
                <a:latin typeface="+mn-lt"/>
              </a:rPr>
              <a:t>Aargau</a:t>
            </a:r>
            <a:r>
              <a:rPr lang="cs-CZ" sz="1600" b="1" dirty="0" smtClean="0">
                <a:latin typeface="+mn-lt"/>
              </a:rPr>
              <a:t> již patřila Curychu)</a:t>
            </a:r>
          </a:p>
          <a:p>
            <a:endParaRPr lang="cs-CZ" sz="1600" b="1" dirty="0">
              <a:latin typeface="+mn-lt"/>
            </a:endParaRPr>
          </a:p>
          <a:p>
            <a:r>
              <a:rPr lang="cs-CZ" sz="1600" b="1" dirty="0" smtClean="0">
                <a:latin typeface="+mn-lt"/>
              </a:rPr>
              <a:t>- Baden a jeho teritorium se stává</a:t>
            </a:r>
          </a:p>
          <a:p>
            <a:r>
              <a:rPr lang="cs-CZ" sz="1600" b="1" dirty="0" smtClean="0">
                <a:latin typeface="+mn-lt"/>
              </a:rPr>
              <a:t>  společně vedeným krajem</a:t>
            </a:r>
          </a:p>
          <a:p>
            <a:r>
              <a:rPr lang="cs-CZ" sz="1600" b="1" dirty="0">
                <a:latin typeface="+mn-lt"/>
              </a:rPr>
              <a:t> </a:t>
            </a:r>
            <a:r>
              <a:rPr lang="cs-CZ" sz="1600" b="1" dirty="0" smtClean="0">
                <a:latin typeface="+mn-lt"/>
              </a:rPr>
              <a:t> („</a:t>
            </a:r>
            <a:r>
              <a:rPr lang="cs-CZ" sz="1600" b="1" dirty="0" err="1" smtClean="0">
                <a:solidFill>
                  <a:srgbClr val="C00000"/>
                </a:solidFill>
                <a:latin typeface="+mn-lt"/>
              </a:rPr>
              <a:t>gemeine</a:t>
            </a:r>
            <a:r>
              <a:rPr lang="cs-CZ" sz="16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1600" b="1" dirty="0" err="1" smtClean="0">
                <a:solidFill>
                  <a:srgbClr val="C00000"/>
                </a:solidFill>
                <a:latin typeface="+mn-lt"/>
              </a:rPr>
              <a:t>Herrschaft</a:t>
            </a:r>
            <a:r>
              <a:rPr lang="cs-CZ" sz="1600" b="1" dirty="0" smtClean="0">
                <a:latin typeface="+mn-lt"/>
              </a:rPr>
              <a:t>“)</a:t>
            </a:r>
          </a:p>
          <a:p>
            <a:r>
              <a:rPr lang="cs-CZ" sz="1600" b="1" dirty="0" smtClean="0">
                <a:latin typeface="+mn-lt"/>
              </a:rPr>
              <a:t>- Sídlo švýcarské diety</a:t>
            </a:r>
          </a:p>
          <a:p>
            <a:r>
              <a:rPr lang="cs-CZ" sz="1600" b="1" dirty="0" smtClean="0">
                <a:latin typeface="+mn-lt"/>
              </a:rPr>
              <a:t>  „</a:t>
            </a:r>
            <a:r>
              <a:rPr lang="cs-CZ" sz="1600" b="1" dirty="0" err="1" smtClean="0">
                <a:latin typeface="+mn-lt"/>
              </a:rPr>
              <a:t>Tagsatzung</a:t>
            </a:r>
            <a:r>
              <a:rPr lang="cs-CZ" sz="1600" b="1" dirty="0" smtClean="0">
                <a:latin typeface="+mn-lt"/>
              </a:rPr>
              <a:t>“ </a:t>
            </a:r>
            <a:endParaRPr lang="cs-CZ" sz="1600" b="1" dirty="0">
              <a:latin typeface="+mn-lt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950" y="9158"/>
            <a:ext cx="6007050" cy="288828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5933" y="460384"/>
            <a:ext cx="3880709" cy="5485101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4556061" y="5985066"/>
            <a:ext cx="2158647" cy="584775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600" b="1" dirty="0" smtClean="0">
                <a:latin typeface="+mn-lt"/>
              </a:rPr>
              <a:t>Heraldická vitráž</a:t>
            </a:r>
          </a:p>
          <a:p>
            <a:pPr algn="ctr"/>
            <a:r>
              <a:rPr lang="cs-CZ" sz="1600" b="1" dirty="0" smtClean="0">
                <a:latin typeface="+mn-lt"/>
              </a:rPr>
              <a:t>Baden, 1501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35280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2082264" y="470203"/>
            <a:ext cx="67890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+mn-lt"/>
              </a:rPr>
              <a:t>Stará konfederace – víc než městský spolek?</a:t>
            </a:r>
            <a:endParaRPr lang="cs-CZ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095" y="1135708"/>
            <a:ext cx="5339905" cy="4168432"/>
          </a:xfrm>
          <a:prstGeom prst="rect">
            <a:avLst/>
          </a:prstGeom>
        </p:spPr>
      </p:pic>
      <p:sp>
        <p:nvSpPr>
          <p:cNvPr id="21" name="Obdélník 20"/>
          <p:cNvSpPr/>
          <p:nvPr/>
        </p:nvSpPr>
        <p:spPr>
          <a:xfrm>
            <a:off x="316092" y="1135708"/>
            <a:ext cx="3488003" cy="64633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800" b="1" dirty="0" smtClean="0">
                <a:solidFill>
                  <a:srgbClr val="FFFF00"/>
                </a:solidFill>
                <a:latin typeface="+mn-lt"/>
              </a:rPr>
              <a:t>Charakteristika městských spolků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316091" y="1782039"/>
            <a:ext cx="3488004" cy="424731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800" b="1" dirty="0" smtClean="0">
                <a:solidFill>
                  <a:srgbClr val="FF0000"/>
                </a:solidFill>
                <a:latin typeface="+mn-lt"/>
              </a:rPr>
              <a:t>- Spojení měst = koncentrace</a:t>
            </a:r>
          </a:p>
          <a:p>
            <a:r>
              <a:rPr lang="cs-CZ" sz="1800" b="1" dirty="0" smtClean="0">
                <a:solidFill>
                  <a:srgbClr val="FF0000"/>
                </a:solidFill>
                <a:latin typeface="+mn-lt"/>
              </a:rPr>
              <a:t>   ekonomických a politických</a:t>
            </a:r>
          </a:p>
          <a:p>
            <a:r>
              <a:rPr lang="cs-CZ" sz="1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1800" b="1" dirty="0" smtClean="0">
                <a:solidFill>
                  <a:srgbClr val="FF0000"/>
                </a:solidFill>
                <a:latin typeface="+mn-lt"/>
              </a:rPr>
              <a:t>  sil</a:t>
            </a:r>
          </a:p>
          <a:p>
            <a:r>
              <a:rPr lang="cs-CZ" sz="1800" b="1" dirty="0" smtClean="0">
                <a:latin typeface="+mn-lt"/>
              </a:rPr>
              <a:t>- sjednocení právních  </a:t>
            </a:r>
          </a:p>
          <a:p>
            <a:r>
              <a:rPr lang="cs-CZ" sz="1800" b="1" dirty="0" smtClean="0">
                <a:latin typeface="+mn-lt"/>
              </a:rPr>
              <a:t>   řízení</a:t>
            </a:r>
          </a:p>
          <a:p>
            <a:r>
              <a:rPr lang="cs-CZ" sz="1800" b="1" dirty="0" smtClean="0">
                <a:latin typeface="+mn-lt"/>
              </a:rPr>
              <a:t>- Společná organizace obrany</a:t>
            </a:r>
          </a:p>
          <a:p>
            <a:r>
              <a:rPr lang="cs-CZ" sz="1800" b="1" dirty="0" smtClean="0">
                <a:latin typeface="+mn-lt"/>
              </a:rPr>
              <a:t>- Emancipace občanstva od</a:t>
            </a:r>
          </a:p>
          <a:p>
            <a:r>
              <a:rPr lang="cs-CZ" sz="1800" b="1" dirty="0" smtClean="0">
                <a:latin typeface="+mn-lt"/>
              </a:rPr>
              <a:t>  lokální šlechty</a:t>
            </a:r>
          </a:p>
          <a:p>
            <a:r>
              <a:rPr lang="cs-CZ" sz="1800" b="1" dirty="0" smtClean="0">
                <a:latin typeface="+mn-lt"/>
              </a:rPr>
              <a:t>- Emancipace od nejvyššího</a:t>
            </a:r>
          </a:p>
          <a:p>
            <a:r>
              <a:rPr lang="cs-CZ" sz="1800" b="1" dirty="0" smtClean="0">
                <a:latin typeface="+mn-lt"/>
              </a:rPr>
              <a:t>  suveréna</a:t>
            </a:r>
          </a:p>
          <a:p>
            <a:r>
              <a:rPr lang="cs-CZ" sz="1800" b="1" dirty="0" smtClean="0">
                <a:latin typeface="+mn-lt"/>
              </a:rPr>
              <a:t>- Mocenské postavení:   </a:t>
            </a:r>
          </a:p>
          <a:p>
            <a:r>
              <a:rPr lang="cs-CZ" sz="1800" b="1" dirty="0" smtClean="0">
                <a:latin typeface="+mn-lt"/>
              </a:rPr>
              <a:t>  politický a ekonomický</a:t>
            </a:r>
          </a:p>
          <a:p>
            <a:r>
              <a:rPr lang="cs-CZ" sz="1800" b="1" dirty="0" smtClean="0">
                <a:latin typeface="+mn-lt"/>
              </a:rPr>
              <a:t>  faktor, který musel být 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zohledňován králem/císařem</a:t>
            </a:r>
          </a:p>
          <a:p>
            <a:r>
              <a:rPr lang="cs-CZ" sz="1800" b="1" dirty="0" smtClean="0">
                <a:latin typeface="+mn-lt"/>
              </a:rPr>
              <a:t>- Pravidelné sněmy/diety</a:t>
            </a:r>
          </a:p>
        </p:txBody>
      </p:sp>
    </p:spTree>
    <p:extLst>
      <p:ext uri="{BB962C8B-B14F-4D97-AF65-F5344CB8AC3E}">
        <p14:creationId xmlns:p14="http://schemas.microsoft.com/office/powerpoint/2010/main" val="419118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2082264" y="470203"/>
            <a:ext cx="67890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+mn-lt"/>
              </a:rPr>
              <a:t>Stará konfederace – víc než městský spolek?</a:t>
            </a:r>
            <a:endParaRPr lang="cs-CZ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316092" y="1135708"/>
            <a:ext cx="3488003" cy="64633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800" b="1" dirty="0" smtClean="0">
                <a:solidFill>
                  <a:srgbClr val="FFFF00"/>
                </a:solidFill>
                <a:latin typeface="+mn-lt"/>
              </a:rPr>
              <a:t>Charakteristika městských spolků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4003611" y="1138443"/>
            <a:ext cx="3427429" cy="369332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800" b="1" dirty="0" smtClean="0">
                <a:solidFill>
                  <a:srgbClr val="FFFF00"/>
                </a:solidFill>
                <a:latin typeface="+mn-lt"/>
              </a:rPr>
              <a:t>Známé městské spolky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4003610" y="1507775"/>
            <a:ext cx="3427429" cy="203132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800" b="1" dirty="0" smtClean="0">
                <a:solidFill>
                  <a:srgbClr val="C00000"/>
                </a:solidFill>
                <a:latin typeface="+mn-lt"/>
              </a:rPr>
              <a:t>-1183: Lombardská liga</a:t>
            </a:r>
            <a:endParaRPr lang="cs-CZ" sz="1800" b="1" dirty="0">
              <a:solidFill>
                <a:srgbClr val="C00000"/>
              </a:solidFill>
              <a:latin typeface="+mn-lt"/>
            </a:endParaRP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(proti italské politice 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Friedricha Barbarossy)</a:t>
            </a:r>
          </a:p>
          <a:p>
            <a:endParaRPr lang="cs-CZ" sz="1800" b="1" dirty="0">
              <a:latin typeface="+mn-lt"/>
            </a:endParaRPr>
          </a:p>
          <a:p>
            <a:r>
              <a:rPr lang="cs-CZ" sz="1800" b="1" dirty="0" smtClean="0">
                <a:latin typeface="+mn-lt"/>
              </a:rPr>
              <a:t>- Proti císařskému právu </a:t>
            </a:r>
          </a:p>
          <a:p>
            <a:r>
              <a:rPr lang="cs-CZ" sz="1800" b="1" dirty="0" smtClean="0">
                <a:latin typeface="+mn-lt"/>
              </a:rPr>
              <a:t>  jmenování podesty</a:t>
            </a:r>
          </a:p>
          <a:p>
            <a:r>
              <a:rPr lang="cs-CZ" sz="1800" b="1" dirty="0" smtClean="0">
                <a:latin typeface="+mn-lt"/>
              </a:rPr>
              <a:t>- Sjednocení obrany</a:t>
            </a:r>
          </a:p>
        </p:txBody>
      </p:sp>
      <p:sp>
        <p:nvSpPr>
          <p:cNvPr id="9" name="Obdélník 8"/>
          <p:cNvSpPr/>
          <p:nvPr/>
        </p:nvSpPr>
        <p:spPr>
          <a:xfrm>
            <a:off x="316091" y="1782039"/>
            <a:ext cx="3488004" cy="424731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800" b="1" dirty="0" smtClean="0">
                <a:solidFill>
                  <a:srgbClr val="FF0000"/>
                </a:solidFill>
                <a:latin typeface="+mn-lt"/>
              </a:rPr>
              <a:t>- Spojení měst = koncentrace</a:t>
            </a:r>
          </a:p>
          <a:p>
            <a:r>
              <a:rPr lang="cs-CZ" sz="1800" b="1" dirty="0" smtClean="0">
                <a:solidFill>
                  <a:srgbClr val="FF0000"/>
                </a:solidFill>
                <a:latin typeface="+mn-lt"/>
              </a:rPr>
              <a:t>   ekonomických a politických</a:t>
            </a:r>
          </a:p>
          <a:p>
            <a:r>
              <a:rPr lang="cs-CZ" sz="1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1800" b="1" dirty="0" smtClean="0">
                <a:solidFill>
                  <a:srgbClr val="FF0000"/>
                </a:solidFill>
                <a:latin typeface="+mn-lt"/>
              </a:rPr>
              <a:t>  sil</a:t>
            </a:r>
          </a:p>
          <a:p>
            <a:r>
              <a:rPr lang="cs-CZ" sz="1800" b="1" dirty="0" smtClean="0">
                <a:latin typeface="+mn-lt"/>
              </a:rPr>
              <a:t>- sjednocení právních  </a:t>
            </a:r>
          </a:p>
          <a:p>
            <a:r>
              <a:rPr lang="cs-CZ" sz="1800" b="1" dirty="0" smtClean="0">
                <a:latin typeface="+mn-lt"/>
              </a:rPr>
              <a:t>   řízení</a:t>
            </a:r>
          </a:p>
          <a:p>
            <a:r>
              <a:rPr lang="cs-CZ" sz="1800" b="1" dirty="0" smtClean="0">
                <a:latin typeface="+mn-lt"/>
              </a:rPr>
              <a:t>- Společná organizace obrany</a:t>
            </a:r>
          </a:p>
          <a:p>
            <a:r>
              <a:rPr lang="cs-CZ" sz="1800" b="1" dirty="0" smtClean="0">
                <a:latin typeface="+mn-lt"/>
              </a:rPr>
              <a:t>- Emancipace občanstva od</a:t>
            </a:r>
          </a:p>
          <a:p>
            <a:r>
              <a:rPr lang="cs-CZ" sz="1800" b="1" dirty="0" smtClean="0">
                <a:latin typeface="+mn-lt"/>
              </a:rPr>
              <a:t>  lokální šlechty</a:t>
            </a:r>
          </a:p>
          <a:p>
            <a:r>
              <a:rPr lang="cs-CZ" sz="1800" b="1" dirty="0" smtClean="0">
                <a:latin typeface="+mn-lt"/>
              </a:rPr>
              <a:t>- Emancipace od nejvyššího</a:t>
            </a:r>
          </a:p>
          <a:p>
            <a:r>
              <a:rPr lang="cs-CZ" sz="1800" b="1" dirty="0" smtClean="0">
                <a:latin typeface="+mn-lt"/>
              </a:rPr>
              <a:t>  suveréna</a:t>
            </a:r>
          </a:p>
          <a:p>
            <a:r>
              <a:rPr lang="cs-CZ" sz="1800" b="1" dirty="0" smtClean="0">
                <a:latin typeface="+mn-lt"/>
              </a:rPr>
              <a:t>- Mocenské postavení:   </a:t>
            </a:r>
          </a:p>
          <a:p>
            <a:r>
              <a:rPr lang="cs-CZ" sz="1800" b="1" dirty="0" smtClean="0">
                <a:latin typeface="+mn-lt"/>
              </a:rPr>
              <a:t>  politický a ekonomický</a:t>
            </a:r>
          </a:p>
          <a:p>
            <a:r>
              <a:rPr lang="cs-CZ" sz="1800" b="1" dirty="0" smtClean="0">
                <a:latin typeface="+mn-lt"/>
              </a:rPr>
              <a:t>  faktor, který musel být 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zohledňován králem/císařem</a:t>
            </a:r>
          </a:p>
          <a:p>
            <a:r>
              <a:rPr lang="cs-CZ" sz="1800" b="1" dirty="0" smtClean="0">
                <a:latin typeface="+mn-lt"/>
              </a:rPr>
              <a:t>- Pravidelné sněmy/diety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774" y="1714350"/>
            <a:ext cx="7322528" cy="4742443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18048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2082264" y="470203"/>
            <a:ext cx="67890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+mn-lt"/>
              </a:rPr>
              <a:t>Stará konfederace – víc než městský spolek?</a:t>
            </a:r>
            <a:endParaRPr lang="cs-CZ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316092" y="1135708"/>
            <a:ext cx="3488003" cy="64633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800" b="1" dirty="0" smtClean="0">
                <a:solidFill>
                  <a:srgbClr val="FFFF00"/>
                </a:solidFill>
                <a:latin typeface="+mn-lt"/>
              </a:rPr>
              <a:t>Charakteristika městských spolků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5111442" y="1089541"/>
            <a:ext cx="3427429" cy="369332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800" b="1" dirty="0" smtClean="0">
                <a:solidFill>
                  <a:srgbClr val="FFFF00"/>
                </a:solidFill>
                <a:latin typeface="+mn-lt"/>
              </a:rPr>
              <a:t>Známé městské spolky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5111442" y="1458873"/>
            <a:ext cx="3427429" cy="341632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800" b="1" dirty="0" smtClean="0">
                <a:solidFill>
                  <a:srgbClr val="C00000"/>
                </a:solidFill>
                <a:latin typeface="+mn-lt"/>
              </a:rPr>
              <a:t>-1253-1257: Rýnský městský </a:t>
            </a:r>
          </a:p>
          <a:p>
            <a:r>
              <a:rPr lang="cs-CZ" sz="18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1800" b="1" dirty="0" smtClean="0">
                <a:solidFill>
                  <a:srgbClr val="C00000"/>
                </a:solidFill>
                <a:latin typeface="+mn-lt"/>
              </a:rPr>
              <a:t>  spolek</a:t>
            </a:r>
            <a:endParaRPr lang="cs-CZ" sz="1800" b="1" dirty="0">
              <a:solidFill>
                <a:srgbClr val="C00000"/>
              </a:solidFill>
              <a:latin typeface="+mn-lt"/>
            </a:endParaRP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(70 měst, zajištění 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 mocenské pozice měst</a:t>
            </a:r>
          </a:p>
          <a:p>
            <a:r>
              <a:rPr lang="cs-CZ" sz="1800" b="1" dirty="0" smtClean="0">
                <a:latin typeface="+mn-lt"/>
              </a:rPr>
              <a:t>   za období interregna)</a:t>
            </a:r>
          </a:p>
          <a:p>
            <a:endParaRPr lang="cs-CZ" sz="1800" b="1" dirty="0">
              <a:latin typeface="+mn-lt"/>
            </a:endParaRPr>
          </a:p>
          <a:p>
            <a:r>
              <a:rPr lang="cs-CZ" sz="1800" b="1" dirty="0" smtClean="0">
                <a:latin typeface="+mn-lt"/>
              </a:rPr>
              <a:t>- organizace vzájemné </a:t>
            </a:r>
          </a:p>
          <a:p>
            <a:r>
              <a:rPr lang="cs-CZ" sz="1800" b="1" dirty="0" smtClean="0">
                <a:latin typeface="+mn-lt"/>
              </a:rPr>
              <a:t>  obrany</a:t>
            </a:r>
          </a:p>
          <a:p>
            <a:r>
              <a:rPr lang="cs-CZ" sz="1800" b="1" dirty="0" smtClean="0">
                <a:latin typeface="+mn-lt"/>
              </a:rPr>
              <a:t>- regulace sporů a konfliktů</a:t>
            </a:r>
          </a:p>
          <a:p>
            <a:r>
              <a:rPr lang="cs-CZ" sz="1800" b="1" dirty="0" smtClean="0">
                <a:latin typeface="+mn-lt"/>
              </a:rPr>
              <a:t>- Čtvrtroční sněmy</a:t>
            </a:r>
          </a:p>
          <a:p>
            <a:r>
              <a:rPr lang="cs-CZ" sz="1800" b="1" dirty="0" smtClean="0">
                <a:latin typeface="+mn-lt"/>
              </a:rPr>
              <a:t>- Vlastní válečné loďstvo na</a:t>
            </a:r>
          </a:p>
          <a:p>
            <a:r>
              <a:rPr lang="cs-CZ" sz="1800" b="1" dirty="0" smtClean="0">
                <a:latin typeface="+mn-lt"/>
              </a:rPr>
              <a:t>  Rýnu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091" y="1782039"/>
            <a:ext cx="3488004" cy="424731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800" b="1" dirty="0" smtClean="0">
                <a:solidFill>
                  <a:srgbClr val="FF0000"/>
                </a:solidFill>
                <a:latin typeface="+mn-lt"/>
              </a:rPr>
              <a:t>- Spojení měst = koncentrace</a:t>
            </a:r>
          </a:p>
          <a:p>
            <a:r>
              <a:rPr lang="cs-CZ" sz="1800" b="1" dirty="0" smtClean="0">
                <a:solidFill>
                  <a:srgbClr val="FF0000"/>
                </a:solidFill>
                <a:latin typeface="+mn-lt"/>
              </a:rPr>
              <a:t>   ekonomických a politických</a:t>
            </a:r>
          </a:p>
          <a:p>
            <a:r>
              <a:rPr lang="cs-CZ" sz="1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1800" b="1" dirty="0" smtClean="0">
                <a:solidFill>
                  <a:srgbClr val="FF0000"/>
                </a:solidFill>
                <a:latin typeface="+mn-lt"/>
              </a:rPr>
              <a:t>  sil</a:t>
            </a:r>
          </a:p>
          <a:p>
            <a:r>
              <a:rPr lang="cs-CZ" sz="1800" b="1" dirty="0" smtClean="0">
                <a:latin typeface="+mn-lt"/>
              </a:rPr>
              <a:t>- sjednocení právních  </a:t>
            </a:r>
          </a:p>
          <a:p>
            <a:r>
              <a:rPr lang="cs-CZ" sz="1800" b="1" dirty="0" smtClean="0">
                <a:latin typeface="+mn-lt"/>
              </a:rPr>
              <a:t>   řízení</a:t>
            </a:r>
          </a:p>
          <a:p>
            <a:r>
              <a:rPr lang="cs-CZ" sz="1800" b="1" dirty="0" smtClean="0">
                <a:latin typeface="+mn-lt"/>
              </a:rPr>
              <a:t>- Společná organizace obrany</a:t>
            </a:r>
          </a:p>
          <a:p>
            <a:r>
              <a:rPr lang="cs-CZ" sz="1800" b="1" dirty="0" smtClean="0">
                <a:latin typeface="+mn-lt"/>
              </a:rPr>
              <a:t>- Emancipace občanstva od</a:t>
            </a:r>
          </a:p>
          <a:p>
            <a:r>
              <a:rPr lang="cs-CZ" sz="1800" b="1" dirty="0" smtClean="0">
                <a:latin typeface="+mn-lt"/>
              </a:rPr>
              <a:t>  lokální šlechty</a:t>
            </a:r>
          </a:p>
          <a:p>
            <a:r>
              <a:rPr lang="cs-CZ" sz="1800" b="1" dirty="0" smtClean="0">
                <a:latin typeface="+mn-lt"/>
              </a:rPr>
              <a:t>- Emancipace od nejvyššího</a:t>
            </a:r>
          </a:p>
          <a:p>
            <a:r>
              <a:rPr lang="cs-CZ" sz="1800" b="1" dirty="0" smtClean="0">
                <a:latin typeface="+mn-lt"/>
              </a:rPr>
              <a:t>  suveréna</a:t>
            </a:r>
          </a:p>
          <a:p>
            <a:r>
              <a:rPr lang="cs-CZ" sz="1800" b="1" dirty="0" smtClean="0">
                <a:latin typeface="+mn-lt"/>
              </a:rPr>
              <a:t>- Mocenské postavení:   </a:t>
            </a:r>
          </a:p>
          <a:p>
            <a:r>
              <a:rPr lang="cs-CZ" sz="1800" b="1" dirty="0" smtClean="0">
                <a:latin typeface="+mn-lt"/>
              </a:rPr>
              <a:t>  politický a ekonomický</a:t>
            </a:r>
          </a:p>
          <a:p>
            <a:r>
              <a:rPr lang="cs-CZ" sz="1800" b="1" dirty="0" smtClean="0">
                <a:latin typeface="+mn-lt"/>
              </a:rPr>
              <a:t>  faktor, který musel být </a:t>
            </a:r>
          </a:p>
          <a:p>
            <a:r>
              <a:rPr lang="cs-CZ" sz="1800" b="1" dirty="0">
                <a:latin typeface="+mn-lt"/>
              </a:rPr>
              <a:t> </a:t>
            </a:r>
            <a:r>
              <a:rPr lang="cs-CZ" sz="1800" b="1" dirty="0" smtClean="0">
                <a:latin typeface="+mn-lt"/>
              </a:rPr>
              <a:t> zohledňován králem/císařem</a:t>
            </a:r>
          </a:p>
          <a:p>
            <a:r>
              <a:rPr lang="cs-CZ" sz="1800" b="1" dirty="0" smtClean="0">
                <a:latin typeface="+mn-lt"/>
              </a:rPr>
              <a:t>- Pravidelné sněmy/diety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90" y="0"/>
            <a:ext cx="46220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9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0</TotalTime>
  <Words>2031</Words>
  <Application>Microsoft Office PowerPoint</Application>
  <PresentationFormat>Předvádění na obrazovce (4:3)</PresentationFormat>
  <Paragraphs>464</Paragraphs>
  <Slides>28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3" baseType="lpstr">
      <vt:lpstr>Arial</vt:lpstr>
      <vt:lpstr>Old English Text MT</vt:lpstr>
      <vt:lpstr>Tahoma</vt:lpstr>
      <vt:lpstr>Wingdings</vt:lpstr>
      <vt:lpstr>Prezentace_MU_CZ</vt:lpstr>
      <vt:lpstr> Velké dějiny malého  národa III. Zrod Švýcarska ze středověkých dějin a ducha 19. století  IV. víc než městský spolek   instituce středověké konfederace –  vztah k říši      Sempacherbrief 1393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PK</dc:creator>
  <cp:lastModifiedBy>Klára Hübnerová</cp:lastModifiedBy>
  <cp:revision>145</cp:revision>
  <cp:lastPrinted>1601-01-01T00:00:00Z</cp:lastPrinted>
  <dcterms:created xsi:type="dcterms:W3CDTF">2015-11-23T07:04:47Z</dcterms:created>
  <dcterms:modified xsi:type="dcterms:W3CDTF">2018-10-31T10:41:56Z</dcterms:modified>
</cp:coreProperties>
</file>