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4" r:id="rId2"/>
    <p:sldId id="265" r:id="rId3"/>
    <p:sldId id="258" r:id="rId4"/>
    <p:sldId id="341" r:id="rId5"/>
    <p:sldId id="340" r:id="rId6"/>
    <p:sldId id="342" r:id="rId7"/>
    <p:sldId id="344" r:id="rId8"/>
    <p:sldId id="267" r:id="rId9"/>
    <p:sldId id="339" r:id="rId10"/>
    <p:sldId id="312" r:id="rId11"/>
    <p:sldId id="259" r:id="rId12"/>
    <p:sldId id="343" r:id="rId13"/>
    <p:sldId id="345" r:id="rId14"/>
    <p:sldId id="313" r:id="rId15"/>
    <p:sldId id="314" r:id="rId16"/>
    <p:sldId id="308" r:id="rId17"/>
    <p:sldId id="309" r:id="rId18"/>
    <p:sldId id="346" r:id="rId19"/>
    <p:sldId id="311" r:id="rId20"/>
    <p:sldId id="347" r:id="rId21"/>
    <p:sldId id="348" r:id="rId22"/>
    <p:sldId id="310" r:id="rId23"/>
    <p:sldId id="349" r:id="rId24"/>
    <p:sldId id="350" r:id="rId25"/>
    <p:sldId id="351" r:id="rId26"/>
    <p:sldId id="352" r:id="rId27"/>
    <p:sldId id="353" r:id="rId28"/>
    <p:sldId id="354" r:id="rId29"/>
    <p:sldId id="355" r:id="rId30"/>
    <p:sldId id="356" r:id="rId31"/>
    <p:sldId id="269" r:id="rId32"/>
    <p:sldId id="323" r:id="rId33"/>
    <p:sldId id="338" r:id="rId34"/>
    <p:sldId id="337" r:id="rId35"/>
    <p:sldId id="315" r:id="rId36"/>
    <p:sldId id="316"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519" autoAdjust="0"/>
    <p:restoredTop sz="94660"/>
  </p:normalViewPr>
  <p:slideViewPr>
    <p:cSldViewPr>
      <p:cViewPr>
        <p:scale>
          <a:sx n="60" d="100"/>
          <a:sy n="60" d="100"/>
        </p:scale>
        <p:origin x="-1188" y="-116"/>
      </p:cViewPr>
      <p:guideLst>
        <p:guide orient="horz" pos="2160"/>
        <p:guide pos="2880"/>
      </p:guideLst>
    </p:cSldViewPr>
  </p:slideViewPr>
  <p:notesTextViewPr>
    <p:cViewPr>
      <p:scale>
        <a:sx n="1" d="1"/>
        <a:sy n="1" d="1"/>
      </p:scale>
      <p:origin x="0" y="0"/>
    </p:cViewPr>
  </p:notesTextViewPr>
  <p:sorterViewPr>
    <p:cViewPr>
      <p:scale>
        <a:sx n="100" d="100"/>
        <a:sy n="100" d="100"/>
      </p:scale>
      <p:origin x="0" y="4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6F8FA5-3042-4F47-9042-64E14C72E4F8}" type="datetimeFigureOut">
              <a:rPr lang="de-CH" smtClean="0"/>
              <a:t>24.10.2018</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FC0ED3-539A-4092-B42F-548A67F335DD}" type="slidenum">
              <a:rPr lang="de-CH" smtClean="0"/>
              <a:t>‹Nr.›</a:t>
            </a:fld>
            <a:endParaRPr lang="de-CH"/>
          </a:p>
        </p:txBody>
      </p:sp>
    </p:spTree>
    <p:extLst>
      <p:ext uri="{BB962C8B-B14F-4D97-AF65-F5344CB8AC3E}">
        <p14:creationId xmlns:p14="http://schemas.microsoft.com/office/powerpoint/2010/main" val="1615593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84BC0081-1780-4A86-8FE3-7F47E62A1E0E}" type="datetimeFigureOut">
              <a:rPr lang="de-CH" smtClean="0"/>
              <a:t>24.10.2018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174451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84BC0081-1780-4A86-8FE3-7F47E62A1E0E}" type="datetimeFigureOut">
              <a:rPr lang="de-CH" smtClean="0"/>
              <a:t>24.10.2018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393200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84BC0081-1780-4A86-8FE3-7F47E62A1E0E}" type="datetimeFigureOut">
              <a:rPr lang="de-CH" smtClean="0"/>
              <a:t>24.10.2018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2532157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84BC0081-1780-4A86-8FE3-7F47E62A1E0E}" type="datetimeFigureOut">
              <a:rPr lang="de-CH" smtClean="0"/>
              <a:t>24.10.2018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3726013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84BC0081-1780-4A86-8FE3-7F47E62A1E0E}" type="datetimeFigureOut">
              <a:rPr lang="de-CH" smtClean="0"/>
              <a:t>24.10.2018</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80857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84BC0081-1780-4A86-8FE3-7F47E62A1E0E}" type="datetimeFigureOut">
              <a:rPr lang="de-CH" smtClean="0"/>
              <a:t>24.10.2018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323177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84BC0081-1780-4A86-8FE3-7F47E62A1E0E}" type="datetimeFigureOut">
              <a:rPr lang="de-CH" smtClean="0"/>
              <a:t>24.10.2018</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2229793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84BC0081-1780-4A86-8FE3-7F47E62A1E0E}" type="datetimeFigureOut">
              <a:rPr lang="de-CH" smtClean="0"/>
              <a:t>24.10.2018</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11780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4BC0081-1780-4A86-8FE3-7F47E62A1E0E}" type="datetimeFigureOut">
              <a:rPr lang="de-CH" smtClean="0"/>
              <a:t>24.10.2018</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173731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4BC0081-1780-4A86-8FE3-7F47E62A1E0E}" type="datetimeFigureOut">
              <a:rPr lang="de-CH" smtClean="0"/>
              <a:t>24.10.2018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3783597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4BC0081-1780-4A86-8FE3-7F47E62A1E0E}" type="datetimeFigureOut">
              <a:rPr lang="de-CH" smtClean="0"/>
              <a:t>24.10.2018</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39C26472-9FC2-4877-B007-010F6CEF3111}" type="slidenum">
              <a:rPr lang="de-CH" smtClean="0"/>
              <a:t>‹Nr.›</a:t>
            </a:fld>
            <a:endParaRPr lang="de-CH"/>
          </a:p>
        </p:txBody>
      </p:sp>
    </p:spTree>
    <p:extLst>
      <p:ext uri="{BB962C8B-B14F-4D97-AF65-F5344CB8AC3E}">
        <p14:creationId xmlns:p14="http://schemas.microsoft.com/office/powerpoint/2010/main" val="2792026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C0081-1780-4A86-8FE3-7F47E62A1E0E}" type="datetimeFigureOut">
              <a:rPr lang="de-CH" smtClean="0"/>
              <a:t>24.10.2018</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26472-9FC2-4877-B007-010F6CEF3111}" type="slidenum">
              <a:rPr lang="de-CH" smtClean="0"/>
              <a:t>‹Nr.›</a:t>
            </a:fld>
            <a:endParaRPr lang="de-CH"/>
          </a:p>
        </p:txBody>
      </p:sp>
    </p:spTree>
    <p:extLst>
      <p:ext uri="{BB962C8B-B14F-4D97-AF65-F5344CB8AC3E}">
        <p14:creationId xmlns:p14="http://schemas.microsoft.com/office/powerpoint/2010/main" val="2993122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6.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6.jpe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9.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s>
</file>

<file path=ppt/slides/_rels/slide33.xml.rels><?xml version="1.0" encoding="UTF-8" standalone="yes"?>
<Relationships xmlns="http://schemas.openxmlformats.org/package/2006/relationships"><Relationship Id="rId3" Type="http://schemas.openxmlformats.org/officeDocument/2006/relationships/image" Target="../media/image55.gif"/><Relationship Id="rId7"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8520" y="-243408"/>
            <a:ext cx="9366404" cy="71014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AutoShape 2" descr="Výsledek obrázku pro kloster st. gallen"/>
          <p:cNvSpPr>
            <a:spLocks noChangeAspect="1" noChangeArrowheads="1"/>
          </p:cNvSpPr>
          <p:nvPr/>
        </p:nvSpPr>
        <p:spPr bwMode="auto">
          <a:xfrm>
            <a:off x="155575" y="-1608138"/>
            <a:ext cx="59817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14" descr="Výsledek obrázku pro unesco world heritage logo"/>
          <p:cNvSpPr>
            <a:spLocks noChangeAspect="1" noChangeArrowheads="1"/>
          </p:cNvSpPr>
          <p:nvPr/>
        </p:nvSpPr>
        <p:spPr bwMode="auto">
          <a:xfrm>
            <a:off x="155575" y="-547688"/>
            <a:ext cx="1152525" cy="1152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026" name="Picture 2" descr="Související obrázek"/>
          <p:cNvPicPr>
            <a:picLocks noChangeAspect="1" noChangeArrowheads="1"/>
          </p:cNvPicPr>
          <p:nvPr/>
        </p:nvPicPr>
        <p:blipFill rotWithShape="1">
          <a:blip r:embed="rId2">
            <a:extLst>
              <a:ext uri="{28A0092B-C50C-407E-A947-70E740481C1C}">
                <a14:useLocalDpi xmlns:a14="http://schemas.microsoft.com/office/drawing/2010/main" val="0"/>
              </a:ext>
            </a:extLst>
          </a:blip>
          <a:srcRect l="4012" t="6217" r="4463" b="5666"/>
          <a:stretch/>
        </p:blipFill>
        <p:spPr bwMode="auto">
          <a:xfrm>
            <a:off x="1840962" y="-99392"/>
            <a:ext cx="5179310"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63848" y="4407247"/>
            <a:ext cx="8854752" cy="1470025"/>
          </a:xfrm>
          <a:noFill/>
        </p:spPr>
        <p:txBody>
          <a:bodyPr>
            <a:noAutofit/>
          </a:bodyPr>
          <a:lstStyle/>
          <a:p>
            <a:r>
              <a:rPr lang="de-CH" sz="6000" b="1" dirty="0" smtClean="0">
                <a:solidFill>
                  <a:schemeClr val="bg1"/>
                </a:solidFill>
              </a:rPr>
              <a:t>Swiss </a:t>
            </a:r>
            <a:r>
              <a:rPr lang="de-CH" sz="6000" b="1" dirty="0" err="1" smtClean="0">
                <a:solidFill>
                  <a:schemeClr val="bg1"/>
                </a:solidFill>
              </a:rPr>
              <a:t>Medieval</a:t>
            </a:r>
            <a:r>
              <a:rPr lang="de-CH" sz="6000" b="1" dirty="0" smtClean="0">
                <a:solidFill>
                  <a:schemeClr val="bg1"/>
                </a:solidFill>
              </a:rPr>
              <a:t> </a:t>
            </a:r>
            <a:r>
              <a:rPr lang="de-CH" sz="6000" b="1" dirty="0" err="1" smtClean="0">
                <a:solidFill>
                  <a:schemeClr val="bg1"/>
                </a:solidFill>
              </a:rPr>
              <a:t>History</a:t>
            </a:r>
            <a:r>
              <a:rPr lang="de-CH" sz="6000" b="1" dirty="0" smtClean="0">
                <a:solidFill>
                  <a:schemeClr val="bg1"/>
                </a:solidFill>
              </a:rPr>
              <a:t> IV</a:t>
            </a:r>
            <a:r>
              <a:rPr lang="de-CH" sz="6000" dirty="0" smtClean="0">
                <a:solidFill>
                  <a:schemeClr val="bg1"/>
                </a:solidFill>
              </a:rPr>
              <a:t/>
            </a:r>
            <a:br>
              <a:rPr lang="de-CH" sz="6000" dirty="0" smtClean="0">
                <a:solidFill>
                  <a:schemeClr val="bg1"/>
                </a:solidFill>
              </a:rPr>
            </a:br>
            <a:r>
              <a:rPr lang="de-CH" sz="6000" b="1" dirty="0">
                <a:solidFill>
                  <a:schemeClr val="bg1"/>
                </a:solidFill>
              </a:rPr>
              <a:t>T</a:t>
            </a:r>
            <a:r>
              <a:rPr lang="de-CH" sz="6000" b="1" dirty="0" smtClean="0">
                <a:solidFill>
                  <a:schemeClr val="bg1"/>
                </a:solidFill>
              </a:rPr>
              <a:t>he Rural Communities</a:t>
            </a:r>
            <a:endParaRPr lang="de-CH" sz="6000" b="1" dirty="0">
              <a:solidFill>
                <a:schemeClr val="bg1"/>
              </a:solidFill>
            </a:endParaRPr>
          </a:p>
        </p:txBody>
      </p:sp>
    </p:spTree>
    <p:extLst>
      <p:ext uri="{BB962C8B-B14F-4D97-AF65-F5344CB8AC3E}">
        <p14:creationId xmlns:p14="http://schemas.microsoft.com/office/powerpoint/2010/main" val="275790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lstStyle/>
          <a:p>
            <a:r>
              <a:rPr lang="de-CH" dirty="0" err="1" smtClean="0"/>
              <a:t>Cantons</a:t>
            </a:r>
            <a:endParaRPr lang="de-CH"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99722"/>
            <a:ext cx="8515350" cy="3897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24744"/>
            <a:ext cx="7863840" cy="169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feld 13"/>
          <p:cNvSpPr txBox="1"/>
          <p:nvPr/>
        </p:nvSpPr>
        <p:spPr>
          <a:xfrm>
            <a:off x="141035" y="6152920"/>
            <a:ext cx="1642566" cy="646331"/>
          </a:xfrm>
          <a:prstGeom prst="rect">
            <a:avLst/>
          </a:prstGeom>
          <a:noFill/>
        </p:spPr>
        <p:txBody>
          <a:bodyPr wrap="none" rtlCol="0">
            <a:spAutoFit/>
          </a:bodyPr>
          <a:lstStyle/>
          <a:p>
            <a:r>
              <a:rPr lang="de-CH" dirty="0" err="1" smtClean="0"/>
              <a:t>Remember</a:t>
            </a:r>
            <a:r>
              <a:rPr lang="de-CH" dirty="0" smtClean="0"/>
              <a:t> </a:t>
            </a:r>
            <a:r>
              <a:rPr lang="de-CH" dirty="0" err="1" smtClean="0"/>
              <a:t>the</a:t>
            </a:r>
            <a:r>
              <a:rPr lang="de-CH" dirty="0" smtClean="0"/>
              <a:t> </a:t>
            </a:r>
          </a:p>
          <a:p>
            <a:r>
              <a:rPr lang="de-CH" dirty="0" err="1" smtClean="0"/>
              <a:t>Coats</a:t>
            </a:r>
            <a:r>
              <a:rPr lang="de-CH" dirty="0" smtClean="0"/>
              <a:t> </a:t>
            </a:r>
            <a:r>
              <a:rPr lang="de-CH" dirty="0" err="1" smtClean="0"/>
              <a:t>of</a:t>
            </a:r>
            <a:r>
              <a:rPr lang="de-CH" dirty="0" smtClean="0"/>
              <a:t> Arms!</a:t>
            </a:r>
            <a:endParaRPr lang="de-CH" dirty="0"/>
          </a:p>
        </p:txBody>
      </p:sp>
      <p:pic>
        <p:nvPicPr>
          <p:cNvPr id="7" name="Picture 2" descr="Výsledek obrázku pro kantone wapp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895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lstStyle/>
          <a:p>
            <a:r>
              <a:rPr lang="de-CH" dirty="0" smtClean="0"/>
              <a:t>Rural Communities</a:t>
            </a:r>
            <a:endParaRPr lang="de-CH"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16"/>
          <a:stretch/>
        </p:blipFill>
        <p:spPr bwMode="auto">
          <a:xfrm>
            <a:off x="204961" y="941032"/>
            <a:ext cx="8759527" cy="572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5868144" y="2708920"/>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p:cNvSpPr/>
          <p:nvPr/>
        </p:nvSpPr>
        <p:spPr>
          <a:xfrm rot="1657356">
            <a:off x="4451456" y="4089365"/>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p:cNvSpPr/>
          <p:nvPr/>
        </p:nvSpPr>
        <p:spPr>
          <a:xfrm>
            <a:off x="5292080" y="3293368"/>
            <a:ext cx="432048" cy="603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a:off x="3635896" y="3753036"/>
            <a:ext cx="576064" cy="612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a:off x="3059832" y="3717032"/>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7045074" y="1997224"/>
            <a:ext cx="83929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p:nvPr/>
        </p:nvSpPr>
        <p:spPr>
          <a:xfrm>
            <a:off x="4644008" y="3068960"/>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rot="1186276">
            <a:off x="8357338" y="5131936"/>
            <a:ext cx="37680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5076056" y="2492896"/>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p:cNvSpPr/>
          <p:nvPr/>
        </p:nvSpPr>
        <p:spPr>
          <a:xfrm>
            <a:off x="5436096" y="2861320"/>
            <a:ext cx="576064" cy="495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p:cNvSpPr/>
          <p:nvPr/>
        </p:nvSpPr>
        <p:spPr>
          <a:xfrm>
            <a:off x="4788024" y="3645024"/>
            <a:ext cx="50405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p:cNvSpPr/>
          <p:nvPr/>
        </p:nvSpPr>
        <p:spPr>
          <a:xfrm>
            <a:off x="4139952" y="3757228"/>
            <a:ext cx="576064" cy="607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Ellipse 16"/>
          <p:cNvSpPr/>
          <p:nvPr/>
        </p:nvSpPr>
        <p:spPr>
          <a:xfrm rot="2368389">
            <a:off x="6858150" y="2962317"/>
            <a:ext cx="792088" cy="567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Ellipse 17"/>
          <p:cNvSpPr/>
          <p:nvPr/>
        </p:nvSpPr>
        <p:spPr>
          <a:xfrm>
            <a:off x="6876256" y="3573016"/>
            <a:ext cx="57606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6444208" y="2564904"/>
            <a:ext cx="576064" cy="7116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rot="3738229">
            <a:off x="3839557" y="4172872"/>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p:cNvSpPr/>
          <p:nvPr/>
        </p:nvSpPr>
        <p:spPr>
          <a:xfrm>
            <a:off x="5796136" y="2348880"/>
            <a:ext cx="4236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p:cNvSpPr/>
          <p:nvPr/>
        </p:nvSpPr>
        <p:spPr>
          <a:xfrm>
            <a:off x="6372200" y="2132856"/>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p:cNvSpPr/>
          <p:nvPr/>
        </p:nvSpPr>
        <p:spPr>
          <a:xfrm>
            <a:off x="6156176" y="2276872"/>
            <a:ext cx="43204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a:off x="5148064" y="3933056"/>
            <a:ext cx="576064"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rot="2908095">
            <a:off x="2940675" y="2535834"/>
            <a:ext cx="302205" cy="416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a:off x="5436096" y="2420888"/>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7" name="Picture 2" descr="Výsledek obrázku pro kantone wapp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698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1/1f/Territoriale-Entwicklung-CH.png/1024px-Territoriale-Entwicklung-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94" y="1"/>
            <a:ext cx="8780902" cy="680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747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1/1f/Territoriale-Entwicklung-CH.png/1024px-Territoriale-Entwicklung-CH.png"/>
          <p:cNvPicPr>
            <a:picLocks noChangeAspect="1" noChangeArrowheads="1"/>
          </p:cNvPicPr>
          <p:nvPr/>
        </p:nvPicPr>
        <p:blipFill rotWithShape="1">
          <a:blip r:embed="rId2">
            <a:extLst>
              <a:ext uri="{28A0092B-C50C-407E-A947-70E740481C1C}">
                <a14:useLocalDpi xmlns:a14="http://schemas.microsoft.com/office/drawing/2010/main" val="0"/>
              </a:ext>
            </a:extLst>
          </a:blip>
          <a:srcRect l="20944" t="27822" r="19116" b="26067"/>
          <a:stretch/>
        </p:blipFill>
        <p:spPr bwMode="auto">
          <a:xfrm>
            <a:off x="25245" y="1412776"/>
            <a:ext cx="9183371" cy="54726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a:spLocks noGrp="1"/>
          </p:cNvSpPr>
          <p:nvPr>
            <p:ph type="title"/>
          </p:nvPr>
        </p:nvSpPr>
        <p:spPr>
          <a:xfrm>
            <a:off x="517823" y="21437"/>
            <a:ext cx="8229600" cy="1143000"/>
          </a:xfrm>
        </p:spPr>
        <p:txBody>
          <a:bodyPr/>
          <a:lstStyle/>
          <a:p>
            <a:r>
              <a:rPr lang="de-CH" dirty="0" smtClean="0"/>
              <a:t>Rural Communities</a:t>
            </a:r>
            <a:endParaRPr lang="de-CH" dirty="0"/>
          </a:p>
        </p:txBody>
      </p:sp>
    </p:spTree>
    <p:extLst>
      <p:ext uri="{BB962C8B-B14F-4D97-AF65-F5344CB8AC3E}">
        <p14:creationId xmlns:p14="http://schemas.microsoft.com/office/powerpoint/2010/main" val="246328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0912" y="125760"/>
            <a:ext cx="8229600" cy="1143000"/>
          </a:xfrm>
        </p:spPr>
        <p:txBody>
          <a:bodyPr>
            <a:noAutofit/>
          </a:bodyPr>
          <a:lstStyle/>
          <a:p>
            <a:r>
              <a:rPr lang="de-CH" b="1" dirty="0" err="1" smtClean="0"/>
              <a:t>Characteristics</a:t>
            </a:r>
            <a:r>
              <a:rPr lang="de-CH" b="1" dirty="0" smtClean="0"/>
              <a:t> </a:t>
            </a:r>
            <a:br>
              <a:rPr lang="de-CH" b="1" dirty="0" smtClean="0"/>
            </a:br>
            <a:r>
              <a:rPr lang="de-CH" b="1" dirty="0" err="1" smtClean="0"/>
              <a:t>of</a:t>
            </a:r>
            <a:r>
              <a:rPr lang="de-CH" b="1" dirty="0" smtClean="0"/>
              <a:t> Rural Communities</a:t>
            </a:r>
            <a:endParaRPr lang="de-CH" b="1" dirty="0">
              <a:solidFill>
                <a:srgbClr val="FF0000"/>
              </a:solidFill>
            </a:endParaRPr>
          </a:p>
        </p:txBody>
      </p:sp>
      <p:sp>
        <p:nvSpPr>
          <p:cNvPr id="14" name="Textfeld 13"/>
          <p:cNvSpPr txBox="1"/>
          <p:nvPr/>
        </p:nvSpPr>
        <p:spPr>
          <a:xfrm>
            <a:off x="21854" y="2049611"/>
            <a:ext cx="3251211" cy="1446550"/>
          </a:xfrm>
          <a:prstGeom prst="rect">
            <a:avLst/>
          </a:prstGeom>
          <a:noFill/>
        </p:spPr>
        <p:txBody>
          <a:bodyPr wrap="none" rtlCol="0">
            <a:spAutoFit/>
          </a:bodyPr>
          <a:lstStyle/>
          <a:p>
            <a:pPr algn="ctr"/>
            <a:r>
              <a:rPr lang="de-CH" sz="4400" b="1" dirty="0" smtClean="0"/>
              <a:t> </a:t>
            </a:r>
            <a:r>
              <a:rPr lang="de-CH" sz="4400" b="1" dirty="0" err="1" smtClean="0"/>
              <a:t>Comparison</a:t>
            </a:r>
            <a:r>
              <a:rPr lang="de-CH" sz="4400" b="1" dirty="0" smtClean="0"/>
              <a:t> </a:t>
            </a:r>
          </a:p>
          <a:p>
            <a:pPr algn="ctr"/>
            <a:r>
              <a:rPr lang="de-CH" sz="4400" b="1" dirty="0" err="1" smtClean="0"/>
              <a:t>with</a:t>
            </a:r>
            <a:r>
              <a:rPr lang="de-CH" sz="4400" b="1" dirty="0" smtClean="0"/>
              <a:t> </a:t>
            </a:r>
            <a:r>
              <a:rPr lang="de-CH" sz="4400" b="1" dirty="0" err="1" smtClean="0"/>
              <a:t>towns</a:t>
            </a:r>
            <a:r>
              <a:rPr lang="de-CH" sz="4400" b="1" dirty="0" smtClean="0"/>
              <a:t>:</a:t>
            </a:r>
            <a:endParaRPr lang="de-CH" sz="4400" b="1" dirty="0"/>
          </a:p>
        </p:txBody>
      </p:sp>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463" y="2049611"/>
            <a:ext cx="5788124" cy="447264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descr="Výsledek obrázku pro kantone wapp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56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0912" y="125760"/>
            <a:ext cx="8229600" cy="1143000"/>
          </a:xfrm>
        </p:spPr>
        <p:txBody>
          <a:bodyPr>
            <a:noAutofit/>
          </a:bodyPr>
          <a:lstStyle/>
          <a:p>
            <a:r>
              <a:rPr lang="de-CH" b="1" dirty="0" err="1" smtClean="0"/>
              <a:t>Characteristics</a:t>
            </a:r>
            <a:r>
              <a:rPr lang="de-CH" b="1" dirty="0" smtClean="0"/>
              <a:t> </a:t>
            </a:r>
            <a:br>
              <a:rPr lang="de-CH" b="1" dirty="0" smtClean="0"/>
            </a:br>
            <a:r>
              <a:rPr lang="de-CH" b="1" dirty="0" err="1" smtClean="0"/>
              <a:t>of</a:t>
            </a:r>
            <a:r>
              <a:rPr lang="de-CH" b="1" dirty="0" smtClean="0"/>
              <a:t> Rural Communities</a:t>
            </a:r>
            <a:endParaRPr lang="de-CH" b="1" dirty="0">
              <a:solidFill>
                <a:srgbClr val="FF0000"/>
              </a:solidFill>
            </a:endParaRPr>
          </a:p>
        </p:txBody>
      </p:sp>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564904"/>
            <a:ext cx="4275844" cy="3304061"/>
          </a:xfrm>
          <a:prstGeom prst="rect">
            <a:avLst/>
          </a:prstGeom>
          <a:solidFill>
            <a:schemeClr val="bg1">
              <a:alpha val="71000"/>
            </a:schemeClr>
          </a:solidFill>
          <a:ln w="12700">
            <a:solidFill>
              <a:schemeClr val="tx1"/>
            </a:solidFill>
            <a:miter lim="800000"/>
            <a:headEnd/>
            <a:tailEnd/>
          </a:ln>
        </p:spPr>
      </p:pic>
      <p:sp>
        <p:nvSpPr>
          <p:cNvPr id="14" name="Textfeld 13"/>
          <p:cNvSpPr txBox="1"/>
          <p:nvPr/>
        </p:nvSpPr>
        <p:spPr>
          <a:xfrm>
            <a:off x="141035" y="1853131"/>
            <a:ext cx="5801075" cy="4154984"/>
          </a:xfrm>
          <a:prstGeom prst="rect">
            <a:avLst/>
          </a:prstGeom>
          <a:noFill/>
        </p:spPr>
        <p:txBody>
          <a:bodyPr wrap="none" rtlCol="0">
            <a:spAutoFit/>
          </a:bodyPr>
          <a:lstStyle/>
          <a:p>
            <a:r>
              <a:rPr lang="de-CH" sz="4400" dirty="0" smtClean="0"/>
              <a:t>1. Formal </a:t>
            </a:r>
            <a:r>
              <a:rPr lang="de-CH" sz="4400" dirty="0" err="1" smtClean="0"/>
              <a:t>independence</a:t>
            </a:r>
            <a:endParaRPr lang="de-CH" sz="4400" dirty="0" smtClean="0"/>
          </a:p>
          <a:p>
            <a:r>
              <a:rPr lang="de-CH" sz="4400" dirty="0" smtClean="0"/>
              <a:t>2. </a:t>
            </a:r>
            <a:r>
              <a:rPr lang="de-CH" sz="4400" dirty="0" err="1" smtClean="0"/>
              <a:t>Territory</a:t>
            </a:r>
            <a:endParaRPr lang="de-CH" sz="4400" dirty="0" smtClean="0"/>
          </a:p>
          <a:p>
            <a:r>
              <a:rPr lang="de-CH" sz="4400" dirty="0" smtClean="0"/>
              <a:t>3. </a:t>
            </a:r>
            <a:r>
              <a:rPr lang="de-CH" sz="4400" dirty="0" err="1" smtClean="0"/>
              <a:t>Self</a:t>
            </a:r>
            <a:r>
              <a:rPr lang="de-CH" sz="4400" dirty="0" smtClean="0"/>
              <a:t> </a:t>
            </a:r>
            <a:r>
              <a:rPr lang="de-CH" sz="4400" dirty="0" err="1" smtClean="0"/>
              <a:t>government</a:t>
            </a:r>
            <a:endParaRPr lang="de-CH" sz="4400" dirty="0" smtClean="0"/>
          </a:p>
          <a:p>
            <a:r>
              <a:rPr lang="de-CH" sz="4400" dirty="0" smtClean="0"/>
              <a:t>4. Economy</a:t>
            </a:r>
          </a:p>
          <a:p>
            <a:r>
              <a:rPr lang="de-CH" sz="4400" dirty="0" smtClean="0"/>
              <a:t>5. </a:t>
            </a:r>
            <a:r>
              <a:rPr lang="de-CH" sz="4400" dirty="0" err="1" smtClean="0"/>
              <a:t>Warfare</a:t>
            </a:r>
            <a:endParaRPr lang="de-CH" sz="4400" dirty="0" smtClean="0"/>
          </a:p>
          <a:p>
            <a:r>
              <a:rPr lang="de-CH" sz="4400" dirty="0" smtClean="0"/>
              <a:t>6. Image</a:t>
            </a:r>
            <a:endParaRPr lang="de-CH" sz="4400" dirty="0"/>
          </a:p>
        </p:txBody>
      </p:sp>
      <p:pic>
        <p:nvPicPr>
          <p:cNvPr id="6" name="Picture 2" descr="Výsledek obrázku pro kantone wapp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33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16"/>
          <a:stretch/>
        </p:blipFill>
        <p:spPr bwMode="auto">
          <a:xfrm>
            <a:off x="204961" y="941032"/>
            <a:ext cx="8759527" cy="5728327"/>
          </a:xfrm>
          <a:prstGeom prst="rect">
            <a:avLst/>
          </a:prstGeom>
          <a:solidFill>
            <a:schemeClr val="bg1"/>
          </a:solidFill>
          <a:ln>
            <a:solidFill>
              <a:srgbClr val="FF0000"/>
            </a:solidFill>
          </a:ln>
          <a:extLst/>
        </p:spPr>
      </p:pic>
      <p:sp>
        <p:nvSpPr>
          <p:cNvPr id="2" name="Titel 1"/>
          <p:cNvSpPr>
            <a:spLocks noGrp="1"/>
          </p:cNvSpPr>
          <p:nvPr>
            <p:ph type="title"/>
          </p:nvPr>
        </p:nvSpPr>
        <p:spPr>
          <a:xfrm>
            <a:off x="517823" y="21437"/>
            <a:ext cx="8229600" cy="1143000"/>
          </a:xfrm>
        </p:spPr>
        <p:txBody>
          <a:bodyPr>
            <a:normAutofit/>
          </a:bodyPr>
          <a:lstStyle/>
          <a:p>
            <a:r>
              <a:rPr lang="de-CH" dirty="0" smtClean="0"/>
              <a:t>I: Central </a:t>
            </a:r>
            <a:r>
              <a:rPr lang="de-CH" dirty="0" err="1" smtClean="0"/>
              <a:t>Switzerland</a:t>
            </a:r>
            <a:endParaRPr lang="de-CH" dirty="0"/>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5868144" y="2708920"/>
            <a:ext cx="576064" cy="86409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p:cNvSpPr/>
          <p:nvPr/>
        </p:nvSpPr>
        <p:spPr>
          <a:xfrm rot="1657356">
            <a:off x="4451456" y="4089365"/>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p:cNvSpPr/>
          <p:nvPr/>
        </p:nvSpPr>
        <p:spPr>
          <a:xfrm>
            <a:off x="5292080" y="3293368"/>
            <a:ext cx="432048" cy="6036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a:off x="3635896" y="3753036"/>
            <a:ext cx="576064" cy="612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a:off x="3059832" y="3717032"/>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7045074" y="1997224"/>
            <a:ext cx="83929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 name="Ellipse 10"/>
          <p:cNvSpPr/>
          <p:nvPr/>
        </p:nvSpPr>
        <p:spPr>
          <a:xfrm>
            <a:off x="4644008" y="3068960"/>
            <a:ext cx="576064" cy="57606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rot="1186276">
            <a:off x="8357338" y="5131936"/>
            <a:ext cx="37680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5076056" y="2564904"/>
            <a:ext cx="360040" cy="43204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p:cNvSpPr/>
          <p:nvPr/>
        </p:nvSpPr>
        <p:spPr>
          <a:xfrm>
            <a:off x="5436096" y="2861320"/>
            <a:ext cx="576064" cy="49567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p:cNvSpPr/>
          <p:nvPr/>
        </p:nvSpPr>
        <p:spPr>
          <a:xfrm>
            <a:off x="4788024" y="3645024"/>
            <a:ext cx="50405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p:cNvSpPr/>
          <p:nvPr/>
        </p:nvSpPr>
        <p:spPr>
          <a:xfrm>
            <a:off x="4139952" y="3757228"/>
            <a:ext cx="576064" cy="607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Ellipse 16"/>
          <p:cNvSpPr/>
          <p:nvPr/>
        </p:nvSpPr>
        <p:spPr>
          <a:xfrm rot="2368389">
            <a:off x="6858150" y="2962317"/>
            <a:ext cx="792088" cy="567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Ellipse 17"/>
          <p:cNvSpPr/>
          <p:nvPr/>
        </p:nvSpPr>
        <p:spPr>
          <a:xfrm>
            <a:off x="6876256" y="3573016"/>
            <a:ext cx="57606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6444208" y="2564904"/>
            <a:ext cx="576064" cy="7116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rot="3738229">
            <a:off x="3839557" y="4172872"/>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p:cNvSpPr/>
          <p:nvPr/>
        </p:nvSpPr>
        <p:spPr>
          <a:xfrm>
            <a:off x="5796136" y="2348880"/>
            <a:ext cx="4236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p:cNvSpPr/>
          <p:nvPr/>
        </p:nvSpPr>
        <p:spPr>
          <a:xfrm>
            <a:off x="6372200" y="2132856"/>
            <a:ext cx="576064" cy="43204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p:cNvSpPr/>
          <p:nvPr/>
        </p:nvSpPr>
        <p:spPr>
          <a:xfrm>
            <a:off x="6156176" y="2276872"/>
            <a:ext cx="43204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a:off x="5148064" y="3933056"/>
            <a:ext cx="576064"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rot="2908095">
            <a:off x="2940675" y="2535834"/>
            <a:ext cx="302205" cy="4165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a:off x="5436096" y="2420888"/>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887" y="3407714"/>
            <a:ext cx="288434" cy="34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1780" y="2635249"/>
            <a:ext cx="288592" cy="3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2040" y="3265439"/>
            <a:ext cx="292145" cy="34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08417" y="3140968"/>
            <a:ext cx="284750" cy="35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5918" y="2924944"/>
            <a:ext cx="316419" cy="384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7327" y="2983059"/>
            <a:ext cx="294873" cy="373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07995" y="2132856"/>
            <a:ext cx="324245" cy="39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03816" y="2129205"/>
            <a:ext cx="328439" cy="396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00030" y="3007346"/>
            <a:ext cx="423486" cy="538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6092" y="1948983"/>
            <a:ext cx="400983" cy="47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24878" y="2687550"/>
            <a:ext cx="347205" cy="42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descr="Výsledek obrázku pro kantone wappen"/>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293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lstStyle/>
          <a:p>
            <a:r>
              <a:rPr lang="de-CH" dirty="0" smtClean="0"/>
              <a:t>II Western </a:t>
            </a:r>
            <a:r>
              <a:rPr lang="de-CH" dirty="0" err="1" smtClean="0"/>
              <a:t>Switzerland</a:t>
            </a:r>
            <a:endParaRPr lang="de-CH"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16"/>
          <a:stretch/>
        </p:blipFill>
        <p:spPr bwMode="auto">
          <a:xfrm>
            <a:off x="204961" y="941032"/>
            <a:ext cx="8759527" cy="572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5868144" y="2708920"/>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p:cNvSpPr/>
          <p:nvPr/>
        </p:nvSpPr>
        <p:spPr>
          <a:xfrm rot="1657356">
            <a:off x="4451456" y="4089365"/>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p:cNvSpPr/>
          <p:nvPr/>
        </p:nvSpPr>
        <p:spPr>
          <a:xfrm>
            <a:off x="5292080" y="3293368"/>
            <a:ext cx="432048" cy="603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p:cNvSpPr/>
          <p:nvPr/>
        </p:nvSpPr>
        <p:spPr>
          <a:xfrm>
            <a:off x="3635896" y="3753036"/>
            <a:ext cx="576064" cy="61206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a:off x="3059832" y="3717032"/>
            <a:ext cx="576064" cy="864096"/>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p:cNvSpPr/>
          <p:nvPr/>
        </p:nvSpPr>
        <p:spPr>
          <a:xfrm>
            <a:off x="7045074" y="1997224"/>
            <a:ext cx="83929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p:nvPr/>
        </p:nvSpPr>
        <p:spPr>
          <a:xfrm>
            <a:off x="4644008" y="3068960"/>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rot="1186276">
            <a:off x="8357338" y="5131936"/>
            <a:ext cx="37680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5076056" y="2492896"/>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p:cNvSpPr/>
          <p:nvPr/>
        </p:nvSpPr>
        <p:spPr>
          <a:xfrm>
            <a:off x="5436096" y="2861320"/>
            <a:ext cx="576064" cy="495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p:cNvSpPr/>
          <p:nvPr/>
        </p:nvSpPr>
        <p:spPr>
          <a:xfrm>
            <a:off x="4788024" y="3645024"/>
            <a:ext cx="504056" cy="57606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p:cNvSpPr/>
          <p:nvPr/>
        </p:nvSpPr>
        <p:spPr>
          <a:xfrm>
            <a:off x="4139952" y="3757228"/>
            <a:ext cx="576064" cy="607876"/>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Ellipse 16"/>
          <p:cNvSpPr/>
          <p:nvPr/>
        </p:nvSpPr>
        <p:spPr>
          <a:xfrm rot="2368389">
            <a:off x="6858150" y="2962317"/>
            <a:ext cx="792088" cy="567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Ellipse 17"/>
          <p:cNvSpPr/>
          <p:nvPr/>
        </p:nvSpPr>
        <p:spPr>
          <a:xfrm>
            <a:off x="6876256" y="3573016"/>
            <a:ext cx="576064"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6444208" y="2564904"/>
            <a:ext cx="576064" cy="7116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rot="3738229">
            <a:off x="3839557" y="4172872"/>
            <a:ext cx="576064"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p:cNvSpPr/>
          <p:nvPr/>
        </p:nvSpPr>
        <p:spPr>
          <a:xfrm>
            <a:off x="5796136" y="2348880"/>
            <a:ext cx="4236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p:cNvSpPr/>
          <p:nvPr/>
        </p:nvSpPr>
        <p:spPr>
          <a:xfrm>
            <a:off x="6372200" y="2132856"/>
            <a:ext cx="57606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p:cNvSpPr/>
          <p:nvPr/>
        </p:nvSpPr>
        <p:spPr>
          <a:xfrm>
            <a:off x="6156176" y="2276872"/>
            <a:ext cx="432048"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a:off x="5148064" y="3933056"/>
            <a:ext cx="576064"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rot="2908095">
            <a:off x="2940675" y="2535834"/>
            <a:ext cx="302205" cy="416517"/>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26" name="Ellipse 25"/>
          <p:cNvSpPr/>
          <p:nvPr/>
        </p:nvSpPr>
        <p:spPr>
          <a:xfrm>
            <a:off x="5436096" y="2420888"/>
            <a:ext cx="36004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p:cNvSpPr txBox="1"/>
          <p:nvPr/>
        </p:nvSpPr>
        <p:spPr>
          <a:xfrm>
            <a:off x="2123728" y="2483604"/>
            <a:ext cx="773032" cy="369332"/>
          </a:xfrm>
          <a:prstGeom prst="rect">
            <a:avLst/>
          </a:prstGeom>
          <a:solidFill>
            <a:schemeClr val="bg1">
              <a:alpha val="50000"/>
            </a:schemeClr>
          </a:solidFill>
        </p:spPr>
        <p:txBody>
          <a:bodyPr wrap="none" rtlCol="0">
            <a:spAutoFit/>
          </a:bodyPr>
          <a:lstStyle/>
          <a:p>
            <a:r>
              <a:rPr lang="de-CH" dirty="0" err="1" smtClean="0"/>
              <a:t>Erguel</a:t>
            </a:r>
            <a:endParaRPr lang="de-CH" dirty="0"/>
          </a:p>
        </p:txBody>
      </p:sp>
      <p:sp>
        <p:nvSpPr>
          <p:cNvPr id="28" name="Textfeld 27"/>
          <p:cNvSpPr txBox="1"/>
          <p:nvPr/>
        </p:nvSpPr>
        <p:spPr>
          <a:xfrm>
            <a:off x="2195736" y="3923764"/>
            <a:ext cx="870751" cy="369332"/>
          </a:xfrm>
          <a:prstGeom prst="rect">
            <a:avLst/>
          </a:prstGeom>
          <a:solidFill>
            <a:schemeClr val="bg1">
              <a:alpha val="50000"/>
            </a:schemeClr>
          </a:solidFill>
        </p:spPr>
        <p:txBody>
          <a:bodyPr wrap="none" rtlCol="0">
            <a:spAutoFit/>
          </a:bodyPr>
          <a:lstStyle/>
          <a:p>
            <a:r>
              <a:rPr lang="de-CH" dirty="0" smtClean="0"/>
              <a:t>Saanen</a:t>
            </a:r>
            <a:endParaRPr lang="de-CH" dirty="0"/>
          </a:p>
        </p:txBody>
      </p:sp>
      <p:sp>
        <p:nvSpPr>
          <p:cNvPr id="29" name="Textfeld 28"/>
          <p:cNvSpPr txBox="1"/>
          <p:nvPr/>
        </p:nvSpPr>
        <p:spPr>
          <a:xfrm>
            <a:off x="3510936" y="3419708"/>
            <a:ext cx="1088503" cy="369332"/>
          </a:xfrm>
          <a:prstGeom prst="rect">
            <a:avLst/>
          </a:prstGeom>
          <a:solidFill>
            <a:schemeClr val="bg1">
              <a:alpha val="50000"/>
            </a:schemeClr>
          </a:solidFill>
        </p:spPr>
        <p:txBody>
          <a:bodyPr wrap="none" rtlCol="0">
            <a:spAutoFit/>
          </a:bodyPr>
          <a:lstStyle/>
          <a:p>
            <a:r>
              <a:rPr lang="de-CH" dirty="0" err="1" smtClean="0"/>
              <a:t>Kandertal</a:t>
            </a:r>
            <a:endParaRPr lang="de-CH" dirty="0"/>
          </a:p>
        </p:txBody>
      </p:sp>
      <p:sp>
        <p:nvSpPr>
          <p:cNvPr id="30" name="Textfeld 29"/>
          <p:cNvSpPr txBox="1"/>
          <p:nvPr/>
        </p:nvSpPr>
        <p:spPr>
          <a:xfrm>
            <a:off x="4139952" y="4355812"/>
            <a:ext cx="1184812" cy="369332"/>
          </a:xfrm>
          <a:prstGeom prst="rect">
            <a:avLst/>
          </a:prstGeom>
          <a:solidFill>
            <a:schemeClr val="bg1">
              <a:alpha val="50000"/>
            </a:schemeClr>
          </a:solidFill>
        </p:spPr>
        <p:txBody>
          <a:bodyPr wrap="none" rtlCol="0">
            <a:spAutoFit/>
          </a:bodyPr>
          <a:lstStyle/>
          <a:p>
            <a:r>
              <a:rPr lang="de-CH" dirty="0" err="1"/>
              <a:t>S</a:t>
            </a:r>
            <a:r>
              <a:rPr lang="de-CH" dirty="0" err="1" smtClean="0"/>
              <a:t>immental</a:t>
            </a:r>
            <a:endParaRPr lang="de-CH" dirty="0"/>
          </a:p>
        </p:txBody>
      </p:sp>
      <p:sp>
        <p:nvSpPr>
          <p:cNvPr id="31" name="Textfeld 30"/>
          <p:cNvSpPr txBox="1"/>
          <p:nvPr/>
        </p:nvSpPr>
        <p:spPr>
          <a:xfrm>
            <a:off x="5377050" y="3789040"/>
            <a:ext cx="635110" cy="369332"/>
          </a:xfrm>
          <a:prstGeom prst="rect">
            <a:avLst/>
          </a:prstGeom>
          <a:solidFill>
            <a:schemeClr val="bg1">
              <a:alpha val="50000"/>
            </a:schemeClr>
          </a:solidFill>
        </p:spPr>
        <p:txBody>
          <a:bodyPr wrap="none" rtlCol="0">
            <a:spAutoFit/>
          </a:bodyPr>
          <a:lstStyle/>
          <a:p>
            <a:r>
              <a:rPr lang="de-CH" dirty="0" err="1" smtClean="0"/>
              <a:t>Hasli</a:t>
            </a:r>
            <a:endParaRPr lang="de-CH" dirty="0"/>
          </a:p>
        </p:txBody>
      </p:sp>
      <p:pic>
        <p:nvPicPr>
          <p:cNvPr id="32" name="Picture 2" descr="Výsledek obrázku pro kantone wappe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58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0912" y="21437"/>
            <a:ext cx="8229600" cy="1143000"/>
          </a:xfrm>
        </p:spPr>
        <p:txBody>
          <a:bodyPr>
            <a:normAutofit/>
          </a:bodyPr>
          <a:lstStyle/>
          <a:p>
            <a:r>
              <a:rPr lang="de-CH" dirty="0" smtClean="0"/>
              <a:t>1)</a:t>
            </a:r>
            <a:r>
              <a:rPr lang="de-CH" dirty="0" smtClean="0"/>
              <a:t> </a:t>
            </a:r>
            <a:r>
              <a:rPr lang="de-CH" dirty="0" smtClean="0"/>
              <a:t>Formal </a:t>
            </a:r>
            <a:r>
              <a:rPr lang="de-CH" dirty="0" err="1" smtClean="0"/>
              <a:t>Independece</a:t>
            </a:r>
            <a:r>
              <a:rPr lang="de-CH" dirty="0" smtClean="0"/>
              <a:t> (</a:t>
            </a:r>
            <a:r>
              <a:rPr lang="de-CH" dirty="0" err="1" smtClean="0"/>
              <a:t>town</a:t>
            </a:r>
            <a:r>
              <a:rPr lang="de-CH" dirty="0" smtClean="0"/>
              <a:t>)</a:t>
            </a:r>
            <a:endParaRPr lang="de-CH"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9" descr="Výsledek obrázku pro schwyz wappen"/>
          <p:cNvSpPr>
            <a:spLocks noChangeAspect="1" noChangeArrowheads="1"/>
          </p:cNvSpPr>
          <p:nvPr/>
        </p:nvSpPr>
        <p:spPr bwMode="auto">
          <a:xfrm>
            <a:off x="155575" y="-1211263"/>
            <a:ext cx="200025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27"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9" name="Geschweifte Klammer rechts 8"/>
          <p:cNvSpPr/>
          <p:nvPr/>
        </p:nvSpPr>
        <p:spPr>
          <a:xfrm>
            <a:off x="5364088" y="1250757"/>
            <a:ext cx="504056" cy="53465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 name="Textfeld 9"/>
          <p:cNvSpPr txBox="1"/>
          <p:nvPr/>
        </p:nvSpPr>
        <p:spPr>
          <a:xfrm>
            <a:off x="5802212" y="1988840"/>
            <a:ext cx="3162276" cy="646331"/>
          </a:xfrm>
          <a:prstGeom prst="rect">
            <a:avLst/>
          </a:prstGeom>
          <a:noFill/>
        </p:spPr>
        <p:txBody>
          <a:bodyPr wrap="none" rtlCol="0">
            <a:spAutoFit/>
          </a:bodyPr>
          <a:lstStyle/>
          <a:p>
            <a:r>
              <a:rPr lang="de-CH" sz="3600" b="1" dirty="0" smtClean="0"/>
              <a:t>Justice </a:t>
            </a:r>
            <a:r>
              <a:rPr lang="de-CH" sz="3600" b="1" dirty="0" err="1" smtClean="0"/>
              <a:t>and</a:t>
            </a:r>
            <a:r>
              <a:rPr lang="de-CH" sz="3600" b="1" dirty="0" smtClean="0"/>
              <a:t> </a:t>
            </a:r>
            <a:r>
              <a:rPr lang="de-CH" sz="3600" b="1" dirty="0"/>
              <a:t>L</a:t>
            </a:r>
            <a:r>
              <a:rPr lang="de-CH" sz="3600" b="1" dirty="0" smtClean="0"/>
              <a:t>aw</a:t>
            </a:r>
            <a:endParaRPr lang="de-CH" sz="3600" b="1" dirty="0"/>
          </a:p>
        </p:txBody>
      </p:sp>
      <p:sp>
        <p:nvSpPr>
          <p:cNvPr id="36" name="Textfeld 35"/>
          <p:cNvSpPr txBox="1"/>
          <p:nvPr/>
        </p:nvSpPr>
        <p:spPr>
          <a:xfrm>
            <a:off x="5889207" y="3717032"/>
            <a:ext cx="2067169" cy="646331"/>
          </a:xfrm>
          <a:prstGeom prst="rect">
            <a:avLst/>
          </a:prstGeom>
          <a:noFill/>
        </p:spPr>
        <p:txBody>
          <a:bodyPr wrap="none" rtlCol="0">
            <a:spAutoFit/>
          </a:bodyPr>
          <a:lstStyle/>
          <a:p>
            <a:r>
              <a:rPr lang="de-CH" sz="3600" b="1" dirty="0" err="1" smtClean="0"/>
              <a:t>Posession</a:t>
            </a:r>
            <a:endParaRPr lang="de-CH" sz="3600" b="1" dirty="0"/>
          </a:p>
        </p:txBody>
      </p:sp>
      <p:sp>
        <p:nvSpPr>
          <p:cNvPr id="38" name="Textfeld 37"/>
          <p:cNvSpPr txBox="1"/>
          <p:nvPr/>
        </p:nvSpPr>
        <p:spPr>
          <a:xfrm>
            <a:off x="5982244" y="5446965"/>
            <a:ext cx="1611018" cy="646331"/>
          </a:xfrm>
          <a:prstGeom prst="rect">
            <a:avLst/>
          </a:prstGeom>
          <a:noFill/>
        </p:spPr>
        <p:txBody>
          <a:bodyPr wrap="none" rtlCol="0">
            <a:spAutoFit/>
          </a:bodyPr>
          <a:lstStyle/>
          <a:p>
            <a:r>
              <a:rPr lang="de-CH" sz="3600" b="1" dirty="0" smtClean="0"/>
              <a:t>Regime</a:t>
            </a:r>
            <a:endParaRPr lang="de-CH" sz="3600" b="1" dirty="0"/>
          </a:p>
        </p:txBody>
      </p:sp>
      <p:sp>
        <p:nvSpPr>
          <p:cNvPr id="39" name="Obdélník 6"/>
          <p:cNvSpPr/>
          <p:nvPr/>
        </p:nvSpPr>
        <p:spPr>
          <a:xfrm>
            <a:off x="692664" y="1250757"/>
            <a:ext cx="4527408" cy="954107"/>
          </a:xfrm>
          <a:prstGeom prst="rect">
            <a:avLst/>
          </a:prstGeom>
          <a:solidFill>
            <a:srgbClr val="C00000"/>
          </a:solidFill>
          <a:ln>
            <a:solidFill>
              <a:schemeClr val="tx1"/>
            </a:solidFill>
          </a:ln>
        </p:spPr>
        <p:txBody>
          <a:bodyPr wrap="square">
            <a:spAutoFit/>
          </a:bodyPr>
          <a:lstStyle/>
          <a:p>
            <a:pPr marL="342900" indent="-342900" algn="ctr">
              <a:buAutoNum type="arabicPeriod"/>
            </a:pPr>
            <a:r>
              <a:rPr lang="cs-CZ" sz="2800" b="1" dirty="0" smtClean="0">
                <a:solidFill>
                  <a:srgbClr val="FFFF00"/>
                </a:solidFill>
                <a:latin typeface="+mn-lt"/>
              </a:rPr>
              <a:t>říšská bezprostřednost</a:t>
            </a:r>
          </a:p>
          <a:p>
            <a:pPr algn="ctr"/>
            <a:r>
              <a:rPr lang="cs-CZ" sz="2800" b="1" dirty="0" smtClean="0">
                <a:solidFill>
                  <a:srgbClr val="FFFF00"/>
                </a:solidFill>
                <a:latin typeface="+mn-lt"/>
              </a:rPr>
              <a:t>Poltická autonomie</a:t>
            </a:r>
          </a:p>
        </p:txBody>
      </p:sp>
      <p:sp>
        <p:nvSpPr>
          <p:cNvPr id="40" name="Obdélník 8"/>
          <p:cNvSpPr/>
          <p:nvPr/>
        </p:nvSpPr>
        <p:spPr>
          <a:xfrm>
            <a:off x="692663" y="2196147"/>
            <a:ext cx="4527409" cy="3970318"/>
          </a:xfrm>
          <a:prstGeom prst="rect">
            <a:avLst/>
          </a:prstGeom>
          <a:solidFill>
            <a:srgbClr val="FFFF99"/>
          </a:solidFill>
          <a:ln>
            <a:solidFill>
              <a:schemeClr val="tx1"/>
            </a:solidFill>
          </a:ln>
        </p:spPr>
        <p:txBody>
          <a:bodyPr wrap="square">
            <a:spAutoFit/>
          </a:bodyPr>
          <a:lstStyle/>
          <a:p>
            <a:r>
              <a:rPr lang="cs-CZ" sz="2800" b="1" dirty="0" smtClean="0">
                <a:solidFill>
                  <a:srgbClr val="FF0000"/>
                </a:solidFill>
                <a:latin typeface="+mn-lt"/>
              </a:rPr>
              <a:t>- Volnosti a </a:t>
            </a:r>
            <a:r>
              <a:rPr lang="cs-CZ" sz="2800" b="1" dirty="0" err="1" smtClean="0">
                <a:solidFill>
                  <a:srgbClr val="FF0000"/>
                </a:solidFill>
                <a:latin typeface="+mn-lt"/>
              </a:rPr>
              <a:t>privilegie</a:t>
            </a:r>
            <a:endParaRPr lang="cs-CZ" sz="2800" b="1" dirty="0" smtClean="0">
              <a:solidFill>
                <a:srgbClr val="FF0000"/>
              </a:solidFill>
              <a:latin typeface="+mn-lt"/>
            </a:endParaRPr>
          </a:p>
          <a:p>
            <a:r>
              <a:rPr lang="cs-CZ" sz="2800" b="1" dirty="0" smtClean="0">
                <a:latin typeface="+mn-lt"/>
              </a:rPr>
              <a:t>- Městské právo</a:t>
            </a:r>
          </a:p>
          <a:p>
            <a:r>
              <a:rPr lang="cs-CZ" sz="2800" b="1" dirty="0" smtClean="0">
                <a:latin typeface="+mn-lt"/>
              </a:rPr>
              <a:t>- Právní autonomie</a:t>
            </a:r>
          </a:p>
          <a:p>
            <a:r>
              <a:rPr lang="cs-CZ" sz="2800" b="1" dirty="0" smtClean="0">
                <a:latin typeface="+mn-lt"/>
              </a:rPr>
              <a:t>  (hrdelní právo)</a:t>
            </a:r>
          </a:p>
          <a:p>
            <a:r>
              <a:rPr lang="cs-CZ" sz="2800" b="1" dirty="0" smtClean="0">
                <a:latin typeface="+mn-lt"/>
              </a:rPr>
              <a:t>- Přímím nadřízeným je pouze</a:t>
            </a:r>
          </a:p>
          <a:p>
            <a:r>
              <a:rPr lang="cs-CZ" sz="2800" b="1" dirty="0" smtClean="0">
                <a:latin typeface="+mn-lt"/>
              </a:rPr>
              <a:t> císař (placení daní, berné </a:t>
            </a:r>
          </a:p>
          <a:p>
            <a:r>
              <a:rPr lang="cs-CZ" sz="2800" b="1" dirty="0">
                <a:latin typeface="+mn-lt"/>
              </a:rPr>
              <a:t> </a:t>
            </a:r>
            <a:r>
              <a:rPr lang="cs-CZ" sz="2800" b="1" dirty="0" smtClean="0">
                <a:latin typeface="+mn-lt"/>
              </a:rPr>
              <a:t>právo)</a:t>
            </a:r>
          </a:p>
          <a:p>
            <a:r>
              <a:rPr lang="cs-CZ" sz="2800" b="1" dirty="0" smtClean="0">
                <a:latin typeface="+mn-lt"/>
              </a:rPr>
              <a:t>- Mincovní/fiskální právo</a:t>
            </a:r>
          </a:p>
        </p:txBody>
      </p:sp>
    </p:spTree>
    <p:extLst>
      <p:ext uri="{BB962C8B-B14F-4D97-AF65-F5344CB8AC3E}">
        <p14:creationId xmlns:p14="http://schemas.microsoft.com/office/powerpoint/2010/main" val="27876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750" t="22351" r="24096" b="37309"/>
          <a:stretch/>
        </p:blipFill>
        <p:spPr bwMode="auto">
          <a:xfrm>
            <a:off x="126077" y="1042667"/>
            <a:ext cx="5658035" cy="4092859"/>
          </a:xfrm>
          <a:prstGeom prst="rect">
            <a:avLst/>
          </a:prstGeom>
          <a:solidFill>
            <a:schemeClr val="bg1"/>
          </a:solidFill>
          <a:ln>
            <a:solidFill>
              <a:srgbClr val="FF0000"/>
            </a:solidFill>
          </a:ln>
          <a:extLst/>
        </p:spPr>
      </p:pic>
      <p:sp>
        <p:nvSpPr>
          <p:cNvPr id="2" name="Titel 1"/>
          <p:cNvSpPr>
            <a:spLocks noGrp="1"/>
          </p:cNvSpPr>
          <p:nvPr>
            <p:ph type="title"/>
          </p:nvPr>
        </p:nvSpPr>
        <p:spPr>
          <a:xfrm>
            <a:off x="517823" y="21437"/>
            <a:ext cx="8229600" cy="1143000"/>
          </a:xfrm>
        </p:spPr>
        <p:txBody>
          <a:bodyPr>
            <a:normAutofit/>
          </a:bodyPr>
          <a:lstStyle/>
          <a:p>
            <a:r>
              <a:rPr lang="de-CH" dirty="0" smtClean="0"/>
              <a:t>1)</a:t>
            </a:r>
            <a:r>
              <a:rPr lang="de-CH" dirty="0" smtClean="0"/>
              <a:t> </a:t>
            </a:r>
            <a:r>
              <a:rPr lang="de-CH" dirty="0" smtClean="0"/>
              <a:t>Formal </a:t>
            </a:r>
            <a:r>
              <a:rPr lang="de-CH" dirty="0" err="1" smtClean="0"/>
              <a:t>Independece</a:t>
            </a:r>
            <a:endParaRPr lang="de-CH" dirty="0"/>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a:xfrm>
            <a:off x="4247964" y="2375568"/>
            <a:ext cx="900100" cy="152087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p:nvPr/>
        </p:nvSpPr>
        <p:spPr>
          <a:xfrm>
            <a:off x="2122305" y="2951969"/>
            <a:ext cx="721504" cy="102053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2771800" y="3079534"/>
            <a:ext cx="585349" cy="76540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p:cNvSpPr/>
          <p:nvPr/>
        </p:nvSpPr>
        <p:spPr>
          <a:xfrm>
            <a:off x="3347864" y="2276872"/>
            <a:ext cx="1234845" cy="87811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p:cNvSpPr/>
          <p:nvPr/>
        </p:nvSpPr>
        <p:spPr>
          <a:xfrm rot="1685973">
            <a:off x="4133129" y="1804671"/>
            <a:ext cx="908162"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p:cNvSpPr/>
          <p:nvPr/>
        </p:nvSpPr>
        <p:spPr>
          <a:xfrm>
            <a:off x="2771800" y="2060848"/>
            <a:ext cx="823107" cy="54938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a:off x="3059833" y="3933056"/>
            <a:ext cx="1188132" cy="5082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a:off x="3419872" y="1988840"/>
            <a:ext cx="1008112" cy="3827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p:cNvSpPr/>
          <p:nvPr/>
        </p:nvSpPr>
        <p:spPr>
          <a:xfrm>
            <a:off x="3347864" y="3060479"/>
            <a:ext cx="720080" cy="1160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feld 3"/>
          <p:cNvSpPr txBox="1"/>
          <p:nvPr/>
        </p:nvSpPr>
        <p:spPr>
          <a:xfrm>
            <a:off x="5928128" y="2361069"/>
            <a:ext cx="3396400" cy="4524315"/>
          </a:xfrm>
          <a:prstGeom prst="rect">
            <a:avLst/>
          </a:prstGeom>
          <a:noFill/>
        </p:spPr>
        <p:txBody>
          <a:bodyPr wrap="square" rtlCol="0">
            <a:spAutoFit/>
          </a:bodyPr>
          <a:lstStyle/>
          <a:p>
            <a:r>
              <a:rPr lang="de-CH" sz="2400" b="1" dirty="0" smtClean="0"/>
              <a:t>1291:  	UR        </a:t>
            </a:r>
            <a:r>
              <a:rPr lang="de-CH" sz="2400" b="1" dirty="0" smtClean="0"/>
              <a:t>14.c.     √</a:t>
            </a:r>
            <a:endParaRPr lang="de-CH" sz="2400" b="1" dirty="0" smtClean="0"/>
          </a:p>
          <a:p>
            <a:r>
              <a:rPr lang="de-CH" sz="2400" b="1" dirty="0"/>
              <a:t>	</a:t>
            </a:r>
            <a:r>
              <a:rPr lang="de-CH" sz="2400" b="1" dirty="0" smtClean="0"/>
              <a:t>SZ         </a:t>
            </a:r>
            <a:r>
              <a:rPr lang="de-CH" sz="2400" b="1" dirty="0" smtClean="0"/>
              <a:t>14.c</a:t>
            </a:r>
            <a:r>
              <a:rPr lang="de-CH" sz="2400" b="1" dirty="0"/>
              <a:t>. </a:t>
            </a:r>
            <a:r>
              <a:rPr lang="de-CH" sz="2400" b="1" dirty="0" smtClean="0"/>
              <a:t>    √</a:t>
            </a:r>
            <a:endParaRPr lang="de-CH" sz="2400" b="1" dirty="0" smtClean="0"/>
          </a:p>
          <a:p>
            <a:r>
              <a:rPr lang="de-CH" sz="2400" b="1" dirty="0"/>
              <a:t>	</a:t>
            </a:r>
            <a:r>
              <a:rPr lang="de-CH" sz="2400" b="1" dirty="0" smtClean="0"/>
              <a:t>UW      </a:t>
            </a:r>
            <a:r>
              <a:rPr lang="de-CH" sz="2400" b="1" dirty="0" smtClean="0"/>
              <a:t>(</a:t>
            </a:r>
            <a:r>
              <a:rPr lang="de-CH" sz="2400" b="1" dirty="0" err="1" smtClean="0"/>
              <a:t>hw</a:t>
            </a:r>
            <a:r>
              <a:rPr lang="de-CH" sz="2400" b="1" dirty="0"/>
              <a:t>) </a:t>
            </a:r>
            <a:r>
              <a:rPr lang="de-CH" sz="2400" b="1" dirty="0" smtClean="0"/>
              <a:t>     X</a:t>
            </a:r>
            <a:endParaRPr lang="de-CH" sz="2400" b="1" dirty="0" smtClean="0"/>
          </a:p>
          <a:p>
            <a:endParaRPr lang="de-CH" sz="2400" b="1" dirty="0"/>
          </a:p>
          <a:p>
            <a:r>
              <a:rPr lang="de-CH" sz="2400" b="1" dirty="0" smtClean="0"/>
              <a:t>1332: 	LU        </a:t>
            </a:r>
            <a:r>
              <a:rPr lang="de-CH" sz="2400" b="1" dirty="0" smtClean="0"/>
              <a:t> </a:t>
            </a:r>
            <a:r>
              <a:rPr lang="de-CH" sz="2400" b="1" dirty="0" smtClean="0"/>
              <a:t>(A</a:t>
            </a:r>
            <a:r>
              <a:rPr lang="de-CH" sz="2400" b="1" dirty="0" smtClean="0"/>
              <a:t>)        X </a:t>
            </a:r>
            <a:endParaRPr lang="de-CH" sz="2400" b="1" dirty="0" smtClean="0"/>
          </a:p>
          <a:p>
            <a:endParaRPr lang="de-CH" sz="2400" b="1" dirty="0"/>
          </a:p>
          <a:p>
            <a:r>
              <a:rPr lang="de-CH" sz="2400" b="1" dirty="0" smtClean="0"/>
              <a:t>1351:	ZH        </a:t>
            </a:r>
            <a:r>
              <a:rPr lang="de-CH" sz="2400" b="1" dirty="0" smtClean="0"/>
              <a:t>13.c</a:t>
            </a:r>
            <a:r>
              <a:rPr lang="de-CH" sz="2400" b="1" dirty="0" smtClean="0"/>
              <a:t>. </a:t>
            </a:r>
            <a:r>
              <a:rPr lang="de-CH" sz="2400" b="1" dirty="0" smtClean="0"/>
              <a:t>     </a:t>
            </a:r>
            <a:r>
              <a:rPr lang="de-CH" sz="2400" b="1" dirty="0" smtClean="0"/>
              <a:t>√</a:t>
            </a:r>
            <a:endParaRPr lang="de-CH" sz="2400" b="1" dirty="0" smtClean="0"/>
          </a:p>
          <a:p>
            <a:endParaRPr lang="de-CH" sz="2400" b="1" dirty="0"/>
          </a:p>
          <a:p>
            <a:r>
              <a:rPr lang="de-CH" sz="2400" b="1" dirty="0" smtClean="0"/>
              <a:t>1352:	GL        </a:t>
            </a:r>
            <a:r>
              <a:rPr lang="de-CH" sz="2400" b="1" dirty="0" smtClean="0"/>
              <a:t> </a:t>
            </a:r>
            <a:r>
              <a:rPr lang="de-CH" sz="2400" b="1" dirty="0" smtClean="0"/>
              <a:t>(A</a:t>
            </a:r>
            <a:r>
              <a:rPr lang="de-CH" sz="2400" b="1" dirty="0" smtClean="0"/>
              <a:t>)        X</a:t>
            </a:r>
            <a:endParaRPr lang="de-CH" sz="2400" b="1" dirty="0" smtClean="0"/>
          </a:p>
          <a:p>
            <a:r>
              <a:rPr lang="de-CH" sz="2400" b="1" dirty="0"/>
              <a:t>	</a:t>
            </a:r>
            <a:r>
              <a:rPr lang="de-CH" sz="2400" b="1" dirty="0" smtClean="0"/>
              <a:t>ZG        </a:t>
            </a:r>
            <a:r>
              <a:rPr lang="de-CH" sz="2400" b="1" dirty="0" smtClean="0"/>
              <a:t> </a:t>
            </a:r>
            <a:r>
              <a:rPr lang="de-CH" sz="2400" b="1" dirty="0" smtClean="0"/>
              <a:t>(A</a:t>
            </a:r>
            <a:r>
              <a:rPr lang="de-CH" sz="2400" b="1" dirty="0" smtClean="0"/>
              <a:t>)        X</a:t>
            </a:r>
            <a:endParaRPr lang="de-CH" sz="2400" b="1" dirty="0" smtClean="0"/>
          </a:p>
          <a:p>
            <a:endParaRPr lang="de-CH" sz="2400" b="1" dirty="0"/>
          </a:p>
          <a:p>
            <a:r>
              <a:rPr lang="de-CH" sz="2400" b="1" dirty="0" smtClean="0"/>
              <a:t>1353:	BE        </a:t>
            </a:r>
            <a:r>
              <a:rPr lang="de-CH" sz="2400" b="1" dirty="0" smtClean="0"/>
              <a:t>14.c</a:t>
            </a:r>
            <a:r>
              <a:rPr lang="de-CH" sz="2400" b="1" dirty="0"/>
              <a:t>. </a:t>
            </a:r>
            <a:r>
              <a:rPr lang="de-CH" sz="2400" b="1" dirty="0" smtClean="0"/>
              <a:t>     √</a:t>
            </a:r>
            <a:endParaRPr lang="de-CH" sz="2400" b="1" dirty="0"/>
          </a:p>
        </p:txBody>
      </p:sp>
      <p:cxnSp>
        <p:nvCxnSpPr>
          <p:cNvPr id="28" name="Gerade Verbindung mit Pfeil 27"/>
          <p:cNvCxnSpPr/>
          <p:nvPr/>
        </p:nvCxnSpPr>
        <p:spPr>
          <a:xfrm>
            <a:off x="6300192" y="1340768"/>
            <a:ext cx="0" cy="93610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5928128" y="908720"/>
            <a:ext cx="2204834" cy="400110"/>
          </a:xfrm>
          <a:prstGeom prst="rect">
            <a:avLst/>
          </a:prstGeom>
          <a:noFill/>
        </p:spPr>
        <p:txBody>
          <a:bodyPr wrap="none" rtlCol="0">
            <a:spAutoFit/>
          </a:bodyPr>
          <a:lstStyle/>
          <a:p>
            <a:r>
              <a:rPr lang="de-CH" sz="2000" dirty="0" smtClean="0"/>
              <a:t>1. </a:t>
            </a:r>
            <a:r>
              <a:rPr lang="de-CH" sz="2000" dirty="0" err="1" smtClean="0"/>
              <a:t>Contract</a:t>
            </a:r>
            <a:r>
              <a:rPr lang="de-CH" sz="2000" dirty="0" smtClean="0"/>
              <a:t> </a:t>
            </a:r>
            <a:r>
              <a:rPr lang="de-CH" sz="2000" dirty="0" err="1" smtClean="0"/>
              <a:t>with</a:t>
            </a:r>
            <a:r>
              <a:rPr lang="de-CH" sz="2000" dirty="0" smtClean="0"/>
              <a:t> CH</a:t>
            </a:r>
            <a:endParaRPr lang="de-CH" sz="2000" dirty="0"/>
          </a:p>
        </p:txBody>
      </p:sp>
      <p:cxnSp>
        <p:nvCxnSpPr>
          <p:cNvPr id="33" name="Gerade Verbindung mit Pfeil 32"/>
          <p:cNvCxnSpPr/>
          <p:nvPr/>
        </p:nvCxnSpPr>
        <p:spPr>
          <a:xfrm>
            <a:off x="8820472" y="1844824"/>
            <a:ext cx="0" cy="599879"/>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6654306" y="1527175"/>
            <a:ext cx="2459006" cy="400110"/>
          </a:xfrm>
          <a:prstGeom prst="rect">
            <a:avLst/>
          </a:prstGeom>
          <a:noFill/>
        </p:spPr>
        <p:txBody>
          <a:bodyPr wrap="none" rtlCol="0">
            <a:spAutoFit/>
          </a:bodyPr>
          <a:lstStyle/>
          <a:p>
            <a:r>
              <a:rPr lang="de-CH" sz="2000" dirty="0" smtClean="0"/>
              <a:t>Formal </a:t>
            </a:r>
            <a:r>
              <a:rPr lang="de-CH" sz="2000" dirty="0" err="1" smtClean="0"/>
              <a:t>independence</a:t>
            </a:r>
            <a:endParaRPr lang="de-CH" sz="2000" dirty="0"/>
          </a:p>
        </p:txBody>
      </p:sp>
      <p:sp>
        <p:nvSpPr>
          <p:cNvPr id="34" name="Textfeld 33"/>
          <p:cNvSpPr txBox="1"/>
          <p:nvPr/>
        </p:nvSpPr>
        <p:spPr>
          <a:xfrm>
            <a:off x="35496" y="5541039"/>
            <a:ext cx="3708900" cy="1200329"/>
          </a:xfrm>
          <a:prstGeom prst="rect">
            <a:avLst/>
          </a:prstGeom>
          <a:noFill/>
        </p:spPr>
        <p:txBody>
          <a:bodyPr wrap="none" rtlCol="0">
            <a:spAutoFit/>
          </a:bodyPr>
          <a:lstStyle/>
          <a:p>
            <a:r>
              <a:rPr lang="de-CH" b="1" dirty="0" smtClean="0"/>
              <a:t>UW</a:t>
            </a:r>
            <a:r>
              <a:rPr lang="de-CH" dirty="0" smtClean="0"/>
              <a:t>=Unterwalden=</a:t>
            </a:r>
            <a:r>
              <a:rPr lang="de-CH" dirty="0" err="1" smtClean="0"/>
              <a:t>is</a:t>
            </a:r>
            <a:r>
              <a:rPr lang="de-CH" dirty="0" smtClean="0"/>
              <a:t> </a:t>
            </a:r>
            <a:r>
              <a:rPr lang="de-CH" dirty="0" err="1" smtClean="0"/>
              <a:t>composed</a:t>
            </a:r>
            <a:r>
              <a:rPr lang="de-CH" dirty="0" smtClean="0"/>
              <a:t> </a:t>
            </a:r>
            <a:r>
              <a:rPr lang="de-CH" dirty="0" err="1" smtClean="0"/>
              <a:t>of</a:t>
            </a:r>
            <a:r>
              <a:rPr lang="de-CH" dirty="0" smtClean="0"/>
              <a:t> </a:t>
            </a:r>
          </a:p>
          <a:p>
            <a:r>
              <a:rPr lang="de-CH" dirty="0" smtClean="0"/>
              <a:t>Obwalden (OW) </a:t>
            </a:r>
            <a:r>
              <a:rPr lang="de-CH" dirty="0" err="1" smtClean="0"/>
              <a:t>and</a:t>
            </a:r>
            <a:r>
              <a:rPr lang="de-CH" dirty="0" smtClean="0"/>
              <a:t> Nidwalden (NW)</a:t>
            </a:r>
          </a:p>
          <a:p>
            <a:r>
              <a:rPr lang="de-CH" b="1" dirty="0" err="1" smtClean="0"/>
              <a:t>Hw</a:t>
            </a:r>
            <a:r>
              <a:rPr lang="de-CH" dirty="0" smtClean="0"/>
              <a:t>=</a:t>
            </a:r>
            <a:r>
              <a:rPr lang="de-CH" dirty="0" err="1" smtClean="0"/>
              <a:t>Hunwil</a:t>
            </a:r>
            <a:r>
              <a:rPr lang="de-CH" dirty="0" smtClean="0"/>
              <a:t>, </a:t>
            </a:r>
            <a:r>
              <a:rPr lang="de-CH" dirty="0" err="1" smtClean="0"/>
              <a:t>local</a:t>
            </a:r>
            <a:r>
              <a:rPr lang="de-CH" dirty="0" smtClean="0"/>
              <a:t> </a:t>
            </a:r>
            <a:r>
              <a:rPr lang="de-CH" dirty="0" err="1" smtClean="0"/>
              <a:t>gentry</a:t>
            </a:r>
            <a:endParaRPr lang="de-CH" dirty="0" smtClean="0"/>
          </a:p>
          <a:p>
            <a:r>
              <a:rPr lang="de-CH" b="1" dirty="0" smtClean="0"/>
              <a:t>A</a:t>
            </a:r>
            <a:r>
              <a:rPr lang="de-CH" dirty="0" smtClean="0"/>
              <a:t>=Austria</a:t>
            </a:r>
            <a:endParaRPr lang="de-CH" dirty="0"/>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891" y="3459919"/>
            <a:ext cx="379037" cy="459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9" descr="Výsledek obrázku pro schwyz wappen"/>
          <p:cNvSpPr>
            <a:spLocks noChangeAspect="1" noChangeArrowheads="1"/>
          </p:cNvSpPr>
          <p:nvPr/>
        </p:nvSpPr>
        <p:spPr bwMode="auto">
          <a:xfrm>
            <a:off x="155575" y="-1211263"/>
            <a:ext cx="200025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205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4439" y="2091767"/>
            <a:ext cx="379246" cy="47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2516" y="3233584"/>
            <a:ext cx="383915" cy="459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5596" y="3249335"/>
            <a:ext cx="374196" cy="46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6147" y="2491831"/>
            <a:ext cx="415813" cy="50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4264" y="3137515"/>
            <a:ext cx="387499" cy="491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descr="Výsledek obrázku pro kantone wappen"/>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4859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lstStyle/>
          <a:p>
            <a:r>
              <a:rPr lang="de-CH" dirty="0" smtClean="0"/>
              <a:t>General </a:t>
            </a:r>
            <a:r>
              <a:rPr lang="de-CH" dirty="0"/>
              <a:t>S</a:t>
            </a:r>
            <a:r>
              <a:rPr lang="de-CH" dirty="0" smtClean="0"/>
              <a:t>urvey</a:t>
            </a:r>
            <a:endParaRPr lang="de-CH" dirty="0"/>
          </a:p>
        </p:txBody>
      </p:sp>
      <p:sp>
        <p:nvSpPr>
          <p:cNvPr id="3" name="Inhaltsplatzhalter 2"/>
          <p:cNvSpPr>
            <a:spLocks noGrp="1"/>
          </p:cNvSpPr>
          <p:nvPr>
            <p:ph idx="1"/>
          </p:nvPr>
        </p:nvSpPr>
        <p:spPr>
          <a:xfrm>
            <a:off x="1907704" y="954521"/>
            <a:ext cx="8229600" cy="5698755"/>
          </a:xfrm>
        </p:spPr>
        <p:txBody>
          <a:bodyPr>
            <a:normAutofit fontScale="92500" lnSpcReduction="10000"/>
          </a:bodyPr>
          <a:lstStyle/>
          <a:p>
            <a:pPr marL="514350" indent="-514350">
              <a:lnSpc>
                <a:spcPct val="200000"/>
              </a:lnSpc>
              <a:buFont typeface="+mj-lt"/>
              <a:buAutoNum type="arabicPeriod"/>
            </a:pPr>
            <a:r>
              <a:rPr lang="de-CH" dirty="0" err="1" smtClean="0"/>
              <a:t>Introduction</a:t>
            </a:r>
            <a:r>
              <a:rPr lang="de-CH" dirty="0" smtClean="0"/>
              <a:t>				           </a:t>
            </a:r>
            <a:r>
              <a:rPr lang="de-CH" sz="2200" dirty="0" smtClean="0">
                <a:solidFill>
                  <a:srgbClr val="00B050"/>
                </a:solidFill>
              </a:rPr>
              <a:t>5’</a:t>
            </a:r>
            <a:endParaRPr lang="de-CH" dirty="0" smtClean="0">
              <a:solidFill>
                <a:srgbClr val="00B050"/>
              </a:solidFill>
            </a:endParaRPr>
          </a:p>
          <a:p>
            <a:pPr marL="514350" indent="-514350">
              <a:lnSpc>
                <a:spcPct val="200000"/>
              </a:lnSpc>
              <a:buFont typeface="+mj-lt"/>
              <a:buAutoNum type="arabicPeriod"/>
            </a:pPr>
            <a:r>
              <a:rPr lang="de-CH" dirty="0" smtClean="0"/>
              <a:t>«National </a:t>
            </a:r>
            <a:r>
              <a:rPr lang="de-CH" dirty="0"/>
              <a:t>S</a:t>
            </a:r>
            <a:r>
              <a:rPr lang="de-CH" dirty="0" smtClean="0"/>
              <a:t>ymbols»			          </a:t>
            </a:r>
            <a:r>
              <a:rPr lang="de-CH" sz="2200" dirty="0" smtClean="0">
                <a:solidFill>
                  <a:srgbClr val="00B050"/>
                </a:solidFill>
              </a:rPr>
              <a:t>10</a:t>
            </a:r>
            <a:r>
              <a:rPr lang="de-CH" sz="2200" dirty="0">
                <a:solidFill>
                  <a:srgbClr val="00B050"/>
                </a:solidFill>
              </a:rPr>
              <a:t>’</a:t>
            </a:r>
          </a:p>
          <a:p>
            <a:pPr marL="514350" indent="-514350">
              <a:lnSpc>
                <a:spcPct val="200000"/>
              </a:lnSpc>
              <a:buFont typeface="+mj-lt"/>
              <a:buAutoNum type="arabicPeriod"/>
            </a:pPr>
            <a:r>
              <a:rPr lang="de-CH" dirty="0" err="1" smtClean="0"/>
              <a:t>Important</a:t>
            </a:r>
            <a:r>
              <a:rPr lang="de-CH" dirty="0" smtClean="0"/>
              <a:t> Facts </a:t>
            </a:r>
            <a:r>
              <a:rPr lang="de-CH" dirty="0" err="1" smtClean="0"/>
              <a:t>and</a:t>
            </a:r>
            <a:r>
              <a:rPr lang="de-CH" dirty="0" smtClean="0"/>
              <a:t> Dates 		 </a:t>
            </a:r>
            <a:r>
              <a:rPr lang="de-CH" sz="2200" dirty="0">
                <a:solidFill>
                  <a:srgbClr val="00B050"/>
                </a:solidFill>
              </a:rPr>
              <a:t>5’</a:t>
            </a:r>
          </a:p>
          <a:p>
            <a:pPr marL="514350" indent="-514350">
              <a:lnSpc>
                <a:spcPct val="200000"/>
              </a:lnSpc>
              <a:buFont typeface="+mj-lt"/>
              <a:buAutoNum type="arabicPeriod"/>
            </a:pPr>
            <a:r>
              <a:rPr lang="de-CH" dirty="0" smtClean="0"/>
              <a:t>Towns vs. Rural Communities	           </a:t>
            </a:r>
            <a:r>
              <a:rPr lang="de-CH" sz="2200" dirty="0">
                <a:solidFill>
                  <a:srgbClr val="00B050"/>
                </a:solidFill>
              </a:rPr>
              <a:t>2</a:t>
            </a:r>
            <a:r>
              <a:rPr lang="de-CH" sz="2200" dirty="0" smtClean="0">
                <a:solidFill>
                  <a:srgbClr val="00B050"/>
                </a:solidFill>
              </a:rPr>
              <a:t>5’</a:t>
            </a:r>
            <a:r>
              <a:rPr lang="de-CH" dirty="0" smtClean="0"/>
              <a:t>		</a:t>
            </a:r>
            <a:endParaRPr lang="de-CH" sz="2200" dirty="0">
              <a:solidFill>
                <a:srgbClr val="00B050"/>
              </a:solidFill>
            </a:endParaRPr>
          </a:p>
          <a:p>
            <a:pPr marL="514350" indent="-514350">
              <a:lnSpc>
                <a:spcPct val="200000"/>
              </a:lnSpc>
              <a:buFont typeface="+mj-lt"/>
              <a:buAutoNum type="arabicPeriod"/>
            </a:pPr>
            <a:r>
              <a:rPr lang="de-CH" dirty="0" smtClean="0"/>
              <a:t>Source-Reading (Federal Charter)	</a:t>
            </a:r>
            <a:r>
              <a:rPr lang="de-CH" sz="2200" dirty="0" smtClean="0">
                <a:solidFill>
                  <a:srgbClr val="00B050"/>
                </a:solidFill>
              </a:rPr>
              <a:t>45</a:t>
            </a:r>
            <a:r>
              <a:rPr lang="de-CH" sz="2200" dirty="0">
                <a:solidFill>
                  <a:srgbClr val="00B050"/>
                </a:solidFill>
              </a:rPr>
              <a:t>’</a:t>
            </a:r>
          </a:p>
        </p:txBody>
      </p:sp>
      <p:cxnSp>
        <p:nvCxnSpPr>
          <p:cNvPr id="6" name="Gerade Verbindung 5"/>
          <p:cNvCxnSpPr/>
          <p:nvPr/>
        </p:nvCxnSpPr>
        <p:spPr>
          <a:xfrm>
            <a:off x="8172400" y="5661248"/>
            <a:ext cx="79208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3074"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513386" y="5805264"/>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Výsledek obrázku pro fac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4" descr="Výsledek obrázku pro fac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996951"/>
            <a:ext cx="1243591" cy="792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descr="Bern ist seit dem 28. November 1848 die Bundesstadt der Schweiz. Da mit der ersten Bundesverfassung, die am 12. September 1848 in Kraft trat, noch nicht klar war, wo die Regierung ihren Sitz haben sollte, wurde Ende November darüber abgestimmt. Mit insgesamt 79 Stimmen des National- und des Ständerats setzte sich Bern damals gegen die Kandidaten Zürich und Luzern durch. Sie gilt nach dem Gesetz nicht als Hauptstadt, da nicht alle obersten Staatsgewalten ihren Sitz in Bern haben. Neben der Exekutive und der Legislative müsste auch die Judikative ihren Sitz in Bern haben, diese ist aber in Lausanne angesiedel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97" r="6021"/>
          <a:stretch/>
        </p:blipFill>
        <p:spPr bwMode="auto">
          <a:xfrm>
            <a:off x="539552" y="2119089"/>
            <a:ext cx="1115122" cy="648570"/>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Výsledek obrázku pro kantone wapp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98" t="10759" r="4710" b="4493"/>
          <a:stretch/>
        </p:blipFill>
        <p:spPr bwMode="auto">
          <a:xfrm>
            <a:off x="560511" y="1124744"/>
            <a:ext cx="1014983" cy="653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Výsledek obrázku pro kantone wapp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00" t="10136" r="4145" b="4448"/>
          <a:stretch/>
        </p:blipFill>
        <p:spPr bwMode="auto">
          <a:xfrm>
            <a:off x="539552" y="4005064"/>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698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50912" y="21437"/>
            <a:ext cx="8229600" cy="1143000"/>
          </a:xfrm>
        </p:spPr>
        <p:txBody>
          <a:bodyPr>
            <a:normAutofit/>
          </a:bodyPr>
          <a:lstStyle/>
          <a:p>
            <a:r>
              <a:rPr lang="de-CH" dirty="0" smtClean="0"/>
              <a:t>1)</a:t>
            </a:r>
            <a:r>
              <a:rPr lang="de-CH" dirty="0" smtClean="0"/>
              <a:t> </a:t>
            </a:r>
            <a:r>
              <a:rPr lang="de-CH" dirty="0" smtClean="0"/>
              <a:t>Formal </a:t>
            </a:r>
            <a:r>
              <a:rPr lang="de-CH" dirty="0" err="1" smtClean="0"/>
              <a:t>Independece</a:t>
            </a:r>
            <a:r>
              <a:rPr lang="de-CH" dirty="0" smtClean="0"/>
              <a:t> (RC)</a:t>
            </a:r>
            <a:endParaRPr lang="de-CH"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95536" y="1196752"/>
            <a:ext cx="8506863" cy="7755969"/>
          </a:xfrm>
          <a:prstGeom prst="rect">
            <a:avLst/>
          </a:prstGeom>
          <a:noFill/>
        </p:spPr>
        <p:txBody>
          <a:bodyPr wrap="square" rtlCol="0">
            <a:spAutoFit/>
          </a:bodyPr>
          <a:lstStyle/>
          <a:p>
            <a:pPr marL="457200" indent="-457200">
              <a:buAutoNum type="arabicPeriod"/>
            </a:pPr>
            <a:r>
              <a:rPr lang="de-CH" sz="3600" dirty="0" err="1"/>
              <a:t>l</a:t>
            </a:r>
            <a:r>
              <a:rPr lang="de-CH" sz="3600" dirty="0" err="1" smtClean="0"/>
              <a:t>ower</a:t>
            </a:r>
            <a:r>
              <a:rPr lang="de-CH" sz="3600" dirty="0" smtClean="0"/>
              <a:t> </a:t>
            </a:r>
            <a:r>
              <a:rPr lang="de-CH" sz="3600" dirty="0" err="1" smtClean="0"/>
              <a:t>iurisdiction</a:t>
            </a:r>
            <a:endParaRPr lang="de-CH" sz="3600" dirty="0" smtClean="0"/>
          </a:p>
          <a:p>
            <a:pPr marL="457200" indent="-457200">
              <a:buAutoNum type="arabicPeriod"/>
            </a:pPr>
            <a:r>
              <a:rPr lang="de-CH" sz="3600" dirty="0" err="1"/>
              <a:t>h</a:t>
            </a:r>
            <a:r>
              <a:rPr lang="de-CH" sz="3600" dirty="0" err="1" smtClean="0"/>
              <a:t>igher</a:t>
            </a:r>
            <a:r>
              <a:rPr lang="de-CH" sz="3600" dirty="0" smtClean="0"/>
              <a:t> </a:t>
            </a:r>
            <a:r>
              <a:rPr lang="de-CH" sz="3600" dirty="0" err="1" smtClean="0"/>
              <a:t>iurisdiction</a:t>
            </a:r>
            <a:endParaRPr lang="de-CH" sz="3600" dirty="0" smtClean="0"/>
          </a:p>
          <a:p>
            <a:pPr marL="457200" indent="-457200">
              <a:buAutoNum type="arabicPeriod"/>
            </a:pPr>
            <a:r>
              <a:rPr lang="de-CH" sz="3600" dirty="0" err="1" smtClean="0"/>
              <a:t>Lawgiving</a:t>
            </a:r>
            <a:endParaRPr lang="de-CH" sz="3600" dirty="0" smtClean="0"/>
          </a:p>
          <a:p>
            <a:pPr marL="457200" indent="-457200">
              <a:buAutoNum type="arabicPeriod"/>
            </a:pPr>
            <a:endParaRPr lang="de-CH" sz="800" dirty="0" smtClean="0"/>
          </a:p>
          <a:p>
            <a:pPr marL="457200" indent="-457200">
              <a:buAutoNum type="arabicPeriod"/>
            </a:pPr>
            <a:r>
              <a:rPr lang="de-CH" sz="3600" dirty="0" smtClean="0"/>
              <a:t>Ownership/Property</a:t>
            </a:r>
          </a:p>
          <a:p>
            <a:pPr marL="457200" indent="-457200">
              <a:buAutoNum type="arabicPeriod"/>
            </a:pPr>
            <a:r>
              <a:rPr lang="de-CH" sz="3600" dirty="0" err="1" smtClean="0"/>
              <a:t>Use</a:t>
            </a:r>
            <a:r>
              <a:rPr lang="de-CH" sz="3600" dirty="0" smtClean="0"/>
              <a:t>/</a:t>
            </a:r>
            <a:r>
              <a:rPr lang="de-CH" sz="3600" dirty="0" err="1" smtClean="0"/>
              <a:t>usufruct</a:t>
            </a:r>
            <a:r>
              <a:rPr lang="de-CH" sz="3600" dirty="0" smtClean="0"/>
              <a:t>/</a:t>
            </a:r>
            <a:r>
              <a:rPr lang="de-CH" sz="3600" dirty="0" err="1" smtClean="0"/>
              <a:t>interests</a:t>
            </a:r>
            <a:endParaRPr lang="de-CH" sz="3600" dirty="0" smtClean="0"/>
          </a:p>
          <a:p>
            <a:pPr marL="457200" indent="-457200">
              <a:buAutoNum type="arabicPeriod"/>
            </a:pPr>
            <a:endParaRPr lang="de-CH" sz="800" dirty="0"/>
          </a:p>
          <a:p>
            <a:pPr marL="457200" indent="-457200">
              <a:buAutoNum type="arabicPeriod"/>
            </a:pPr>
            <a:r>
              <a:rPr lang="de-CH" sz="3600" dirty="0" smtClean="0"/>
              <a:t>Lordship</a:t>
            </a:r>
          </a:p>
          <a:p>
            <a:pPr marL="457200" indent="-457200">
              <a:buAutoNum type="arabicPeriod"/>
            </a:pPr>
            <a:r>
              <a:rPr lang="de-CH" sz="3600" dirty="0" err="1" smtClean="0"/>
              <a:t>Overlordship</a:t>
            </a:r>
            <a:endParaRPr lang="de-CH" sz="3600" dirty="0" smtClean="0"/>
          </a:p>
          <a:p>
            <a:pPr marL="457200" indent="-457200">
              <a:buAutoNum type="arabicPeriod"/>
            </a:pPr>
            <a:r>
              <a:rPr lang="de-CH" sz="3600" dirty="0" err="1" smtClean="0"/>
              <a:t>Privigelies</a:t>
            </a:r>
            <a:endParaRPr lang="de-CH" sz="3600" dirty="0" smtClean="0"/>
          </a:p>
          <a:p>
            <a:pPr marL="457200" indent="-457200">
              <a:buAutoNum type="arabicPeriod"/>
            </a:pPr>
            <a:endParaRPr lang="de-CH" sz="700" dirty="0" smtClean="0"/>
          </a:p>
          <a:p>
            <a:pPr marL="457200" indent="-457200">
              <a:buAutoNum type="arabicPeriod"/>
            </a:pPr>
            <a:r>
              <a:rPr lang="de-CH" sz="3600" dirty="0" err="1" smtClean="0"/>
              <a:t>Representation</a:t>
            </a:r>
            <a:endParaRPr lang="de-CH" sz="3600" dirty="0" smtClean="0"/>
          </a:p>
          <a:p>
            <a:pPr marL="457200" indent="-457200">
              <a:buAutoNum type="arabicPeriod"/>
            </a:pPr>
            <a:endParaRPr lang="de-CH" sz="3600" dirty="0" smtClean="0"/>
          </a:p>
          <a:p>
            <a:pPr marL="457200" indent="-457200">
              <a:buAutoNum type="arabicPeriod"/>
            </a:pPr>
            <a:endParaRPr lang="de-CH" sz="3600" dirty="0" smtClean="0"/>
          </a:p>
          <a:p>
            <a:pPr marL="457200" indent="-457200">
              <a:buAutoNum type="arabicPeriod"/>
            </a:pPr>
            <a:endParaRPr lang="de-CH" sz="3600" dirty="0" smtClean="0"/>
          </a:p>
          <a:p>
            <a:pPr marL="457200" indent="-457200">
              <a:buAutoNum type="arabicPeriod"/>
            </a:pPr>
            <a:endParaRPr lang="de-CH" sz="3600" dirty="0"/>
          </a:p>
        </p:txBody>
      </p:sp>
      <p:sp>
        <p:nvSpPr>
          <p:cNvPr id="6" name="AutoShape 9" descr="Výsledek obrázku pro schwyz wappen"/>
          <p:cNvSpPr>
            <a:spLocks noChangeAspect="1" noChangeArrowheads="1"/>
          </p:cNvSpPr>
          <p:nvPr/>
        </p:nvSpPr>
        <p:spPr bwMode="auto">
          <a:xfrm>
            <a:off x="155575" y="-1211263"/>
            <a:ext cx="200025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27"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9" name="Geschweifte Klammer rechts 8"/>
          <p:cNvSpPr/>
          <p:nvPr/>
        </p:nvSpPr>
        <p:spPr>
          <a:xfrm>
            <a:off x="5004048" y="1196752"/>
            <a:ext cx="504056" cy="17081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0" name="Textfeld 9"/>
          <p:cNvSpPr txBox="1"/>
          <p:nvPr/>
        </p:nvSpPr>
        <p:spPr>
          <a:xfrm>
            <a:off x="5802212" y="1844824"/>
            <a:ext cx="3162276" cy="646331"/>
          </a:xfrm>
          <a:prstGeom prst="rect">
            <a:avLst/>
          </a:prstGeom>
          <a:noFill/>
        </p:spPr>
        <p:txBody>
          <a:bodyPr wrap="none" rtlCol="0">
            <a:spAutoFit/>
          </a:bodyPr>
          <a:lstStyle/>
          <a:p>
            <a:r>
              <a:rPr lang="de-CH" sz="3600" b="1" dirty="0" smtClean="0"/>
              <a:t>Justice </a:t>
            </a:r>
            <a:r>
              <a:rPr lang="de-CH" sz="3600" b="1" dirty="0" err="1" smtClean="0"/>
              <a:t>and</a:t>
            </a:r>
            <a:r>
              <a:rPr lang="de-CH" sz="3600" b="1" dirty="0" smtClean="0"/>
              <a:t> </a:t>
            </a:r>
            <a:r>
              <a:rPr lang="de-CH" sz="3600" b="1" dirty="0"/>
              <a:t>L</a:t>
            </a:r>
            <a:r>
              <a:rPr lang="de-CH" sz="3600" b="1" dirty="0" smtClean="0"/>
              <a:t>aw</a:t>
            </a:r>
            <a:endParaRPr lang="de-CH" sz="3600" b="1" dirty="0"/>
          </a:p>
        </p:txBody>
      </p:sp>
      <p:sp>
        <p:nvSpPr>
          <p:cNvPr id="32" name="Geschweifte Klammer rechts 31"/>
          <p:cNvSpPr/>
          <p:nvPr/>
        </p:nvSpPr>
        <p:spPr>
          <a:xfrm>
            <a:off x="4896036" y="2996952"/>
            <a:ext cx="764468" cy="12041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36" name="Textfeld 35"/>
          <p:cNvSpPr txBox="1"/>
          <p:nvPr/>
        </p:nvSpPr>
        <p:spPr>
          <a:xfrm>
            <a:off x="5889207" y="3284984"/>
            <a:ext cx="2067169" cy="646331"/>
          </a:xfrm>
          <a:prstGeom prst="rect">
            <a:avLst/>
          </a:prstGeom>
          <a:noFill/>
        </p:spPr>
        <p:txBody>
          <a:bodyPr wrap="none" rtlCol="0">
            <a:spAutoFit/>
          </a:bodyPr>
          <a:lstStyle/>
          <a:p>
            <a:r>
              <a:rPr lang="de-CH" sz="3600" b="1" dirty="0" err="1" smtClean="0"/>
              <a:t>Posession</a:t>
            </a:r>
            <a:endParaRPr lang="de-CH" sz="3600" b="1" dirty="0"/>
          </a:p>
        </p:txBody>
      </p:sp>
      <p:sp>
        <p:nvSpPr>
          <p:cNvPr id="37" name="Geschweifte Klammer rechts 36"/>
          <p:cNvSpPr/>
          <p:nvPr/>
        </p:nvSpPr>
        <p:spPr>
          <a:xfrm>
            <a:off x="4896036" y="4293096"/>
            <a:ext cx="764468" cy="13681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38" name="Textfeld 37"/>
          <p:cNvSpPr txBox="1"/>
          <p:nvPr/>
        </p:nvSpPr>
        <p:spPr>
          <a:xfrm>
            <a:off x="5982244" y="4581128"/>
            <a:ext cx="1611018" cy="646331"/>
          </a:xfrm>
          <a:prstGeom prst="rect">
            <a:avLst/>
          </a:prstGeom>
          <a:noFill/>
        </p:spPr>
        <p:txBody>
          <a:bodyPr wrap="none" rtlCol="0">
            <a:spAutoFit/>
          </a:bodyPr>
          <a:lstStyle/>
          <a:p>
            <a:r>
              <a:rPr lang="de-CH" sz="3600" b="1" dirty="0" smtClean="0"/>
              <a:t>Regime</a:t>
            </a:r>
            <a:endParaRPr lang="de-CH" sz="3600" b="1" dirty="0"/>
          </a:p>
        </p:txBody>
      </p:sp>
      <p:sp>
        <p:nvSpPr>
          <p:cNvPr id="15" name="Textfeld 14"/>
          <p:cNvSpPr txBox="1"/>
          <p:nvPr/>
        </p:nvSpPr>
        <p:spPr>
          <a:xfrm>
            <a:off x="6372200" y="5949280"/>
            <a:ext cx="1357936" cy="646331"/>
          </a:xfrm>
          <a:prstGeom prst="rect">
            <a:avLst/>
          </a:prstGeom>
          <a:noFill/>
        </p:spPr>
        <p:txBody>
          <a:bodyPr wrap="none" rtlCol="0">
            <a:spAutoFit/>
          </a:bodyPr>
          <a:lstStyle/>
          <a:p>
            <a:r>
              <a:rPr lang="de-CH" sz="3600" b="1" dirty="0" smtClean="0"/>
              <a:t>Image</a:t>
            </a:r>
            <a:endParaRPr lang="de-CH" sz="3600" b="1" dirty="0"/>
          </a:p>
        </p:txBody>
      </p:sp>
      <p:sp>
        <p:nvSpPr>
          <p:cNvPr id="16" name="Geschweifte Klammer rechts 15"/>
          <p:cNvSpPr/>
          <p:nvPr/>
        </p:nvSpPr>
        <p:spPr>
          <a:xfrm rot="5400000">
            <a:off x="6699515" y="4109798"/>
            <a:ext cx="764468" cy="28592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Tree>
    <p:extLst>
      <p:ext uri="{BB962C8B-B14F-4D97-AF65-F5344CB8AC3E}">
        <p14:creationId xmlns:p14="http://schemas.microsoft.com/office/powerpoint/2010/main" val="1823585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p:cNvSpPr/>
          <p:nvPr/>
        </p:nvSpPr>
        <p:spPr>
          <a:xfrm>
            <a:off x="5004048" y="1694418"/>
            <a:ext cx="3960440" cy="5016758"/>
          </a:xfrm>
          <a:prstGeom prst="rect">
            <a:avLst/>
          </a:prstGeom>
          <a:solidFill>
            <a:srgbClr val="FFFF99"/>
          </a:solidFill>
          <a:ln>
            <a:solidFill>
              <a:schemeClr val="tx1"/>
            </a:solidFill>
          </a:ln>
        </p:spPr>
        <p:txBody>
          <a:bodyPr wrap="square">
            <a:spAutoFit/>
          </a:bodyPr>
          <a:lstStyle/>
          <a:p>
            <a:endParaRPr lang="de-CH" sz="2800" b="1" dirty="0" smtClean="0">
              <a:solidFill>
                <a:srgbClr val="FF0000"/>
              </a:solidFill>
            </a:endParaRPr>
          </a:p>
          <a:p>
            <a:endParaRPr lang="de-CH" sz="2800" b="1" dirty="0">
              <a:solidFill>
                <a:srgbClr val="FF0000"/>
              </a:solidFill>
            </a:endParaRPr>
          </a:p>
          <a:p>
            <a:endParaRPr lang="de-CH" sz="2800" b="1" dirty="0" smtClean="0">
              <a:solidFill>
                <a:srgbClr val="FF0000"/>
              </a:solidFill>
            </a:endParaRPr>
          </a:p>
          <a:p>
            <a:endParaRPr lang="de-CH" sz="2800" b="1" dirty="0">
              <a:solidFill>
                <a:srgbClr val="FF0000"/>
              </a:solidFill>
            </a:endParaRPr>
          </a:p>
          <a:p>
            <a:endParaRPr lang="de-CH" sz="2800" b="1" dirty="0" smtClean="0">
              <a:solidFill>
                <a:srgbClr val="FF0000"/>
              </a:solidFill>
            </a:endParaRPr>
          </a:p>
          <a:p>
            <a:endParaRPr lang="de-CH" sz="2800" b="1" dirty="0">
              <a:solidFill>
                <a:srgbClr val="FF0000"/>
              </a:solidFill>
            </a:endParaRPr>
          </a:p>
          <a:p>
            <a:endParaRPr lang="de-CH" sz="4000" b="1" dirty="0" smtClean="0">
              <a:solidFill>
                <a:srgbClr val="FF0000"/>
              </a:solidFill>
            </a:endParaRPr>
          </a:p>
          <a:p>
            <a:endParaRPr lang="de-CH" sz="2800" b="1" dirty="0">
              <a:solidFill>
                <a:srgbClr val="FF0000"/>
              </a:solidFill>
            </a:endParaRPr>
          </a:p>
          <a:p>
            <a:endParaRPr lang="de-CH" sz="2800" b="1" dirty="0" smtClean="0">
              <a:solidFill>
                <a:srgbClr val="FF0000"/>
              </a:solidFill>
            </a:endParaRPr>
          </a:p>
          <a:p>
            <a:endParaRPr lang="de-CH" sz="2800" b="1" dirty="0">
              <a:solidFill>
                <a:srgbClr val="FF0000"/>
              </a:solidFill>
            </a:endParaRPr>
          </a:p>
          <a:p>
            <a:endParaRPr lang="de-CH" sz="2800" b="1" dirty="0">
              <a:solidFill>
                <a:srgbClr val="FF0000"/>
              </a:solidFill>
            </a:endParaRPr>
          </a:p>
        </p:txBody>
      </p:sp>
      <p:sp>
        <p:nvSpPr>
          <p:cNvPr id="2" name="Titel 1"/>
          <p:cNvSpPr>
            <a:spLocks noGrp="1"/>
          </p:cNvSpPr>
          <p:nvPr>
            <p:ph type="title"/>
          </p:nvPr>
        </p:nvSpPr>
        <p:spPr>
          <a:xfrm>
            <a:off x="950912" y="21437"/>
            <a:ext cx="8229600" cy="1143000"/>
          </a:xfrm>
        </p:spPr>
        <p:txBody>
          <a:bodyPr>
            <a:normAutofit/>
          </a:bodyPr>
          <a:lstStyle/>
          <a:p>
            <a:r>
              <a:rPr lang="de-CH" dirty="0" smtClean="0"/>
              <a:t>1)</a:t>
            </a:r>
            <a:r>
              <a:rPr lang="de-CH" dirty="0" smtClean="0"/>
              <a:t> </a:t>
            </a:r>
            <a:r>
              <a:rPr lang="de-CH" dirty="0" smtClean="0"/>
              <a:t>Formal </a:t>
            </a:r>
            <a:r>
              <a:rPr lang="de-CH" dirty="0" err="1" smtClean="0"/>
              <a:t>Independece</a:t>
            </a:r>
            <a:endParaRPr lang="de-CH"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9" descr="Výsledek obrázku pro schwyz wappen"/>
          <p:cNvSpPr>
            <a:spLocks noChangeAspect="1" noChangeArrowheads="1"/>
          </p:cNvSpPr>
          <p:nvPr/>
        </p:nvSpPr>
        <p:spPr bwMode="auto">
          <a:xfrm>
            <a:off x="155575" y="-1211263"/>
            <a:ext cx="200025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27"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39" name="Obdélník 6"/>
          <p:cNvSpPr/>
          <p:nvPr/>
        </p:nvSpPr>
        <p:spPr>
          <a:xfrm>
            <a:off x="179513" y="1753652"/>
            <a:ext cx="4248471" cy="954107"/>
          </a:xfrm>
          <a:prstGeom prst="rect">
            <a:avLst/>
          </a:prstGeom>
          <a:solidFill>
            <a:srgbClr val="C00000"/>
          </a:solidFill>
          <a:ln>
            <a:solidFill>
              <a:schemeClr val="tx1"/>
            </a:solidFill>
          </a:ln>
        </p:spPr>
        <p:txBody>
          <a:bodyPr wrap="square">
            <a:spAutoFit/>
          </a:bodyPr>
          <a:lstStyle/>
          <a:p>
            <a:pPr marL="342900" indent="-342900" algn="ctr">
              <a:buAutoNum type="arabicPeriod"/>
            </a:pPr>
            <a:r>
              <a:rPr lang="cs-CZ" sz="2800" b="1" dirty="0" smtClean="0">
                <a:solidFill>
                  <a:srgbClr val="FFFF00"/>
                </a:solidFill>
                <a:latin typeface="+mn-lt"/>
              </a:rPr>
              <a:t>říšská bezprostřednost</a:t>
            </a:r>
          </a:p>
          <a:p>
            <a:pPr algn="ctr"/>
            <a:r>
              <a:rPr lang="cs-CZ" sz="2800" b="1" dirty="0" smtClean="0">
                <a:solidFill>
                  <a:srgbClr val="FFFF00"/>
                </a:solidFill>
                <a:latin typeface="+mn-lt"/>
              </a:rPr>
              <a:t>Poltická autonomie</a:t>
            </a:r>
          </a:p>
        </p:txBody>
      </p:sp>
      <p:sp>
        <p:nvSpPr>
          <p:cNvPr id="40" name="Obdélník 8"/>
          <p:cNvSpPr/>
          <p:nvPr/>
        </p:nvSpPr>
        <p:spPr>
          <a:xfrm>
            <a:off x="179513" y="2699042"/>
            <a:ext cx="4248472" cy="3970318"/>
          </a:xfrm>
          <a:prstGeom prst="rect">
            <a:avLst/>
          </a:prstGeom>
          <a:solidFill>
            <a:srgbClr val="FFFF99"/>
          </a:solidFill>
          <a:ln>
            <a:solidFill>
              <a:schemeClr val="tx1"/>
            </a:solidFill>
          </a:ln>
        </p:spPr>
        <p:txBody>
          <a:bodyPr wrap="square">
            <a:spAutoFit/>
          </a:bodyPr>
          <a:lstStyle/>
          <a:p>
            <a:r>
              <a:rPr lang="cs-CZ" sz="2800" b="1" dirty="0" smtClean="0">
                <a:solidFill>
                  <a:srgbClr val="FF0000"/>
                </a:solidFill>
                <a:latin typeface="+mn-lt"/>
              </a:rPr>
              <a:t>- Volnosti a </a:t>
            </a:r>
            <a:r>
              <a:rPr lang="cs-CZ" sz="2800" b="1" dirty="0" err="1" smtClean="0">
                <a:solidFill>
                  <a:srgbClr val="FF0000"/>
                </a:solidFill>
                <a:latin typeface="+mn-lt"/>
              </a:rPr>
              <a:t>privilegie</a:t>
            </a:r>
            <a:endParaRPr lang="cs-CZ" sz="2800" b="1" dirty="0" smtClean="0">
              <a:solidFill>
                <a:srgbClr val="FF0000"/>
              </a:solidFill>
              <a:latin typeface="+mn-lt"/>
            </a:endParaRPr>
          </a:p>
          <a:p>
            <a:r>
              <a:rPr lang="cs-CZ" sz="2800" b="1" dirty="0" smtClean="0">
                <a:latin typeface="+mn-lt"/>
              </a:rPr>
              <a:t>- Městské právo</a:t>
            </a:r>
          </a:p>
          <a:p>
            <a:r>
              <a:rPr lang="cs-CZ" sz="2800" b="1" dirty="0" smtClean="0">
                <a:latin typeface="+mn-lt"/>
              </a:rPr>
              <a:t>- Právní autonomie</a:t>
            </a:r>
          </a:p>
          <a:p>
            <a:r>
              <a:rPr lang="cs-CZ" sz="2800" b="1" dirty="0" smtClean="0">
                <a:latin typeface="+mn-lt"/>
              </a:rPr>
              <a:t>  (hrdelní právo)</a:t>
            </a:r>
          </a:p>
          <a:p>
            <a:r>
              <a:rPr lang="cs-CZ" sz="2800" b="1" dirty="0" smtClean="0">
                <a:latin typeface="+mn-lt"/>
              </a:rPr>
              <a:t>- Přímím nadřízeným je pouze</a:t>
            </a:r>
          </a:p>
          <a:p>
            <a:r>
              <a:rPr lang="cs-CZ" sz="2800" b="1" dirty="0" smtClean="0">
                <a:latin typeface="+mn-lt"/>
              </a:rPr>
              <a:t> císař (placení daní, berné </a:t>
            </a:r>
          </a:p>
          <a:p>
            <a:r>
              <a:rPr lang="cs-CZ" sz="2800" b="1" dirty="0">
                <a:latin typeface="+mn-lt"/>
              </a:rPr>
              <a:t> </a:t>
            </a:r>
            <a:r>
              <a:rPr lang="cs-CZ" sz="2800" b="1" dirty="0" smtClean="0">
                <a:latin typeface="+mn-lt"/>
              </a:rPr>
              <a:t>právo)</a:t>
            </a:r>
          </a:p>
          <a:p>
            <a:r>
              <a:rPr lang="cs-CZ" sz="2800" b="1" dirty="0" smtClean="0">
                <a:latin typeface="+mn-lt"/>
              </a:rPr>
              <a:t>- Mincovní/fiskální právo</a:t>
            </a:r>
          </a:p>
        </p:txBody>
      </p:sp>
      <p:cxnSp>
        <p:nvCxnSpPr>
          <p:cNvPr id="4" name="Gerade Verbindung 3"/>
          <p:cNvCxnSpPr/>
          <p:nvPr/>
        </p:nvCxnSpPr>
        <p:spPr>
          <a:xfrm>
            <a:off x="6084168" y="4653136"/>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H="1">
            <a:off x="6084168" y="4653136"/>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hteck 10"/>
          <p:cNvSpPr/>
          <p:nvPr/>
        </p:nvSpPr>
        <p:spPr>
          <a:xfrm>
            <a:off x="6144126" y="1628800"/>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sp>
        <p:nvSpPr>
          <p:cNvPr id="18" name="Rechteck 17"/>
          <p:cNvSpPr/>
          <p:nvPr/>
        </p:nvSpPr>
        <p:spPr>
          <a:xfrm>
            <a:off x="8100392" y="169441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sp>
        <p:nvSpPr>
          <p:cNvPr id="19" name="Rechteck 18"/>
          <p:cNvSpPr/>
          <p:nvPr/>
        </p:nvSpPr>
        <p:spPr>
          <a:xfrm>
            <a:off x="7641104" y="278092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sp>
        <p:nvSpPr>
          <p:cNvPr id="20" name="Textfeld 19"/>
          <p:cNvSpPr txBox="1"/>
          <p:nvPr/>
        </p:nvSpPr>
        <p:spPr>
          <a:xfrm>
            <a:off x="5802212" y="1844824"/>
            <a:ext cx="3162276" cy="646331"/>
          </a:xfrm>
          <a:prstGeom prst="rect">
            <a:avLst/>
          </a:prstGeom>
          <a:noFill/>
        </p:spPr>
        <p:txBody>
          <a:bodyPr wrap="none" rtlCol="0">
            <a:spAutoFit/>
          </a:bodyPr>
          <a:lstStyle/>
          <a:p>
            <a:r>
              <a:rPr lang="de-CH" sz="3600" b="1" dirty="0" smtClean="0"/>
              <a:t>Justice </a:t>
            </a:r>
            <a:r>
              <a:rPr lang="de-CH" sz="3600" b="1" dirty="0" err="1" smtClean="0"/>
              <a:t>and</a:t>
            </a:r>
            <a:r>
              <a:rPr lang="de-CH" sz="3600" b="1" dirty="0" smtClean="0"/>
              <a:t> </a:t>
            </a:r>
            <a:r>
              <a:rPr lang="de-CH" sz="3600" b="1" dirty="0"/>
              <a:t>L</a:t>
            </a:r>
            <a:r>
              <a:rPr lang="de-CH" sz="3600" b="1" dirty="0" smtClean="0"/>
              <a:t>aw</a:t>
            </a:r>
            <a:endParaRPr lang="de-CH" sz="3600" b="1" dirty="0"/>
          </a:p>
        </p:txBody>
      </p:sp>
      <p:sp>
        <p:nvSpPr>
          <p:cNvPr id="21" name="Textfeld 20"/>
          <p:cNvSpPr txBox="1"/>
          <p:nvPr/>
        </p:nvSpPr>
        <p:spPr>
          <a:xfrm>
            <a:off x="5889207" y="3284984"/>
            <a:ext cx="2067169" cy="646331"/>
          </a:xfrm>
          <a:prstGeom prst="rect">
            <a:avLst/>
          </a:prstGeom>
          <a:noFill/>
        </p:spPr>
        <p:txBody>
          <a:bodyPr wrap="none" rtlCol="0">
            <a:spAutoFit/>
          </a:bodyPr>
          <a:lstStyle/>
          <a:p>
            <a:r>
              <a:rPr lang="de-CH" sz="3600" b="1" dirty="0" err="1" smtClean="0"/>
              <a:t>Posession</a:t>
            </a:r>
            <a:endParaRPr lang="de-CH" sz="3600" b="1" dirty="0"/>
          </a:p>
        </p:txBody>
      </p:sp>
      <p:sp>
        <p:nvSpPr>
          <p:cNvPr id="22" name="Textfeld 21"/>
          <p:cNvSpPr txBox="1"/>
          <p:nvPr/>
        </p:nvSpPr>
        <p:spPr>
          <a:xfrm>
            <a:off x="5982244" y="4581128"/>
            <a:ext cx="1611018" cy="646331"/>
          </a:xfrm>
          <a:prstGeom prst="rect">
            <a:avLst/>
          </a:prstGeom>
          <a:noFill/>
        </p:spPr>
        <p:txBody>
          <a:bodyPr wrap="none" rtlCol="0">
            <a:spAutoFit/>
          </a:bodyPr>
          <a:lstStyle/>
          <a:p>
            <a:r>
              <a:rPr lang="de-CH" sz="3600" b="1" dirty="0" smtClean="0"/>
              <a:t>Regime</a:t>
            </a:r>
            <a:endParaRPr lang="de-CH" sz="3600" b="1" dirty="0"/>
          </a:p>
        </p:txBody>
      </p:sp>
      <p:sp>
        <p:nvSpPr>
          <p:cNvPr id="23" name="Textfeld 22"/>
          <p:cNvSpPr txBox="1"/>
          <p:nvPr/>
        </p:nvSpPr>
        <p:spPr>
          <a:xfrm>
            <a:off x="6372200" y="5949280"/>
            <a:ext cx="1357936" cy="646331"/>
          </a:xfrm>
          <a:prstGeom prst="rect">
            <a:avLst/>
          </a:prstGeom>
          <a:noFill/>
        </p:spPr>
        <p:txBody>
          <a:bodyPr wrap="none" rtlCol="0">
            <a:spAutoFit/>
          </a:bodyPr>
          <a:lstStyle/>
          <a:p>
            <a:r>
              <a:rPr lang="de-CH" sz="3600" b="1" dirty="0" smtClean="0"/>
              <a:t>Image</a:t>
            </a:r>
            <a:endParaRPr lang="de-CH" sz="3600" b="1" dirty="0"/>
          </a:p>
        </p:txBody>
      </p:sp>
      <p:sp>
        <p:nvSpPr>
          <p:cNvPr id="24" name="Geschweifte Klammer rechts 23"/>
          <p:cNvSpPr/>
          <p:nvPr/>
        </p:nvSpPr>
        <p:spPr>
          <a:xfrm rot="5400000">
            <a:off x="6699515" y="4109798"/>
            <a:ext cx="764468" cy="28592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35" name="Gerade Verbindung 34"/>
          <p:cNvCxnSpPr/>
          <p:nvPr/>
        </p:nvCxnSpPr>
        <p:spPr>
          <a:xfrm>
            <a:off x="6236568" y="5949280"/>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flipH="1">
            <a:off x="6236568" y="5949280"/>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712743" y="1124744"/>
            <a:ext cx="1231427" cy="646331"/>
          </a:xfrm>
          <a:prstGeom prst="rect">
            <a:avLst/>
          </a:prstGeom>
          <a:noFill/>
        </p:spPr>
        <p:txBody>
          <a:bodyPr wrap="none" rtlCol="0">
            <a:spAutoFit/>
          </a:bodyPr>
          <a:lstStyle/>
          <a:p>
            <a:r>
              <a:rPr lang="de-CH" sz="3600" b="1" dirty="0" smtClean="0"/>
              <a:t>BERN</a:t>
            </a:r>
            <a:endParaRPr lang="de-CH" sz="3600" b="1" dirty="0"/>
          </a:p>
        </p:txBody>
      </p:sp>
      <p:sp>
        <p:nvSpPr>
          <p:cNvPr id="42" name="Textfeld 41"/>
          <p:cNvSpPr txBox="1"/>
          <p:nvPr/>
        </p:nvSpPr>
        <p:spPr>
          <a:xfrm>
            <a:off x="5769370" y="1124744"/>
            <a:ext cx="2403030" cy="646331"/>
          </a:xfrm>
          <a:prstGeom prst="rect">
            <a:avLst/>
          </a:prstGeom>
          <a:noFill/>
        </p:spPr>
        <p:txBody>
          <a:bodyPr wrap="none" rtlCol="0">
            <a:spAutoFit/>
          </a:bodyPr>
          <a:lstStyle/>
          <a:p>
            <a:r>
              <a:rPr lang="de-CH" sz="3600" b="1" dirty="0" smtClean="0"/>
              <a:t>RC (</a:t>
            </a:r>
            <a:r>
              <a:rPr lang="de-CH" sz="3600" b="1" dirty="0" err="1" smtClean="0"/>
              <a:t>central</a:t>
            </a:r>
            <a:r>
              <a:rPr lang="de-CH" sz="3600" b="1" dirty="0" smtClean="0"/>
              <a:t>)</a:t>
            </a:r>
            <a:endParaRPr lang="de-CH" sz="3600" b="1" dirty="0"/>
          </a:p>
        </p:txBody>
      </p:sp>
      <p:sp>
        <p:nvSpPr>
          <p:cNvPr id="43" name="Rechteck 42"/>
          <p:cNvSpPr/>
          <p:nvPr/>
        </p:nvSpPr>
        <p:spPr>
          <a:xfrm>
            <a:off x="3779912" y="565485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spTree>
    <p:extLst>
      <p:ext uri="{BB962C8B-B14F-4D97-AF65-F5344CB8AC3E}">
        <p14:creationId xmlns:p14="http://schemas.microsoft.com/office/powerpoint/2010/main" val="105688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Obrázek 8"/>
          <p:cNvPicPr>
            <a:picLocks noChangeAspect="1"/>
          </p:cNvPicPr>
          <p:nvPr/>
        </p:nvPicPr>
        <p:blipFill>
          <a:blip r:embed="rId2"/>
          <a:stretch>
            <a:fillRect/>
          </a:stretch>
        </p:blipFill>
        <p:spPr>
          <a:xfrm>
            <a:off x="6084168" y="4352330"/>
            <a:ext cx="2808312" cy="2262251"/>
          </a:xfrm>
          <a:prstGeom prst="rect">
            <a:avLst/>
          </a:prstGeom>
        </p:spPr>
      </p:pic>
      <p:sp>
        <p:nvSpPr>
          <p:cNvPr id="2" name="Titel 1"/>
          <p:cNvSpPr>
            <a:spLocks noGrp="1"/>
          </p:cNvSpPr>
          <p:nvPr>
            <p:ph type="title"/>
          </p:nvPr>
        </p:nvSpPr>
        <p:spPr>
          <a:xfrm>
            <a:off x="517822" y="21437"/>
            <a:ext cx="7078513" cy="1143000"/>
          </a:xfrm>
        </p:spPr>
        <p:txBody>
          <a:bodyPr/>
          <a:lstStyle/>
          <a:p>
            <a:r>
              <a:rPr lang="de-CH" dirty="0" smtClean="0"/>
              <a:t>II: Western </a:t>
            </a:r>
            <a:r>
              <a:rPr lang="de-CH" dirty="0" err="1" smtClean="0"/>
              <a:t>Switzerland</a:t>
            </a:r>
            <a:endParaRPr lang="de-CH"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05" t="13489" r="41318" b="28307"/>
          <a:stretch/>
        </p:blipFill>
        <p:spPr bwMode="auto">
          <a:xfrm>
            <a:off x="150042" y="980728"/>
            <a:ext cx="5214046" cy="5645682"/>
          </a:xfrm>
          <a:prstGeom prst="rect">
            <a:avLst/>
          </a:prstGeom>
          <a:noFill/>
          <a:ln>
            <a:solidFill>
              <a:srgbClr val="00B0F0"/>
            </a:solidFill>
          </a:ln>
          <a:extLst>
            <a:ext uri="{909E8E84-426E-40DD-AFC4-6F175D3DCCD1}">
              <a14:hiddenFill xmlns:a14="http://schemas.microsoft.com/office/drawing/2010/main">
                <a:solidFill>
                  <a:schemeClr val="accent1"/>
                </a:solidFill>
              </a14:hiddenFill>
            </a:ext>
          </a:extLst>
        </p:spPr>
      </p:pic>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2555776" y="4552051"/>
            <a:ext cx="814336" cy="931403"/>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p:nvPr/>
        </p:nvSpPr>
        <p:spPr>
          <a:xfrm>
            <a:off x="1691680" y="4437112"/>
            <a:ext cx="792088" cy="976754"/>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p:cNvSpPr/>
          <p:nvPr/>
        </p:nvSpPr>
        <p:spPr>
          <a:xfrm>
            <a:off x="4283967" y="4427820"/>
            <a:ext cx="717073" cy="641458"/>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p:cNvSpPr/>
          <p:nvPr/>
        </p:nvSpPr>
        <p:spPr>
          <a:xfrm>
            <a:off x="3514757" y="4765340"/>
            <a:ext cx="720080" cy="607876"/>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rot="2908095">
            <a:off x="1449783" y="2169870"/>
            <a:ext cx="324125" cy="500373"/>
          </a:xfrm>
          <a:prstGeom prst="ellipse">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
        <p:nvSpPr>
          <p:cNvPr id="4" name="Textfeld 3"/>
          <p:cNvSpPr txBox="1"/>
          <p:nvPr/>
        </p:nvSpPr>
        <p:spPr>
          <a:xfrm>
            <a:off x="395536" y="2276872"/>
            <a:ext cx="773032" cy="369332"/>
          </a:xfrm>
          <a:prstGeom prst="rect">
            <a:avLst/>
          </a:prstGeom>
          <a:solidFill>
            <a:schemeClr val="bg1">
              <a:alpha val="50000"/>
            </a:schemeClr>
          </a:solidFill>
        </p:spPr>
        <p:txBody>
          <a:bodyPr wrap="none" rtlCol="0">
            <a:spAutoFit/>
          </a:bodyPr>
          <a:lstStyle/>
          <a:p>
            <a:r>
              <a:rPr lang="de-CH" dirty="0" err="1" smtClean="0"/>
              <a:t>Erguel</a:t>
            </a:r>
            <a:endParaRPr lang="de-CH" dirty="0"/>
          </a:p>
        </p:txBody>
      </p:sp>
      <p:sp>
        <p:nvSpPr>
          <p:cNvPr id="28" name="Textfeld 27"/>
          <p:cNvSpPr txBox="1"/>
          <p:nvPr/>
        </p:nvSpPr>
        <p:spPr>
          <a:xfrm>
            <a:off x="881729" y="5093208"/>
            <a:ext cx="870751" cy="369332"/>
          </a:xfrm>
          <a:prstGeom prst="rect">
            <a:avLst/>
          </a:prstGeom>
          <a:solidFill>
            <a:schemeClr val="bg1">
              <a:alpha val="50000"/>
            </a:schemeClr>
          </a:solidFill>
        </p:spPr>
        <p:txBody>
          <a:bodyPr wrap="none" rtlCol="0">
            <a:spAutoFit/>
          </a:bodyPr>
          <a:lstStyle/>
          <a:p>
            <a:r>
              <a:rPr lang="de-CH" dirty="0" smtClean="0"/>
              <a:t>Saanen</a:t>
            </a:r>
            <a:endParaRPr lang="de-CH" dirty="0"/>
          </a:p>
        </p:txBody>
      </p:sp>
      <p:sp>
        <p:nvSpPr>
          <p:cNvPr id="29" name="Textfeld 28"/>
          <p:cNvSpPr txBox="1"/>
          <p:nvPr/>
        </p:nvSpPr>
        <p:spPr>
          <a:xfrm>
            <a:off x="2475385" y="5507940"/>
            <a:ext cx="1088503" cy="369332"/>
          </a:xfrm>
          <a:prstGeom prst="rect">
            <a:avLst/>
          </a:prstGeom>
          <a:solidFill>
            <a:schemeClr val="bg1">
              <a:alpha val="50000"/>
            </a:schemeClr>
          </a:solidFill>
        </p:spPr>
        <p:txBody>
          <a:bodyPr wrap="none" rtlCol="0">
            <a:spAutoFit/>
          </a:bodyPr>
          <a:lstStyle/>
          <a:p>
            <a:r>
              <a:rPr lang="de-CH" dirty="0" err="1" smtClean="0"/>
              <a:t>Kandertal</a:t>
            </a:r>
            <a:endParaRPr lang="de-CH" dirty="0"/>
          </a:p>
        </p:txBody>
      </p:sp>
      <p:sp>
        <p:nvSpPr>
          <p:cNvPr id="30" name="Textfeld 29"/>
          <p:cNvSpPr txBox="1"/>
          <p:nvPr/>
        </p:nvSpPr>
        <p:spPr>
          <a:xfrm>
            <a:off x="3656875" y="5373216"/>
            <a:ext cx="1184812" cy="369332"/>
          </a:xfrm>
          <a:prstGeom prst="rect">
            <a:avLst/>
          </a:prstGeom>
          <a:solidFill>
            <a:schemeClr val="bg1">
              <a:alpha val="50000"/>
            </a:schemeClr>
          </a:solidFill>
        </p:spPr>
        <p:txBody>
          <a:bodyPr wrap="none" rtlCol="0">
            <a:spAutoFit/>
          </a:bodyPr>
          <a:lstStyle/>
          <a:p>
            <a:r>
              <a:rPr lang="de-CH" dirty="0" err="1"/>
              <a:t>S</a:t>
            </a:r>
            <a:r>
              <a:rPr lang="de-CH" dirty="0" err="1" smtClean="0"/>
              <a:t>immental</a:t>
            </a:r>
            <a:endParaRPr lang="de-CH" dirty="0"/>
          </a:p>
        </p:txBody>
      </p:sp>
      <p:sp>
        <p:nvSpPr>
          <p:cNvPr id="31" name="Textfeld 30"/>
          <p:cNvSpPr txBox="1"/>
          <p:nvPr/>
        </p:nvSpPr>
        <p:spPr>
          <a:xfrm>
            <a:off x="4728978" y="4972526"/>
            <a:ext cx="635110" cy="369332"/>
          </a:xfrm>
          <a:prstGeom prst="rect">
            <a:avLst/>
          </a:prstGeom>
          <a:solidFill>
            <a:schemeClr val="bg1">
              <a:alpha val="50000"/>
            </a:schemeClr>
          </a:solidFill>
        </p:spPr>
        <p:txBody>
          <a:bodyPr wrap="none" rtlCol="0">
            <a:spAutoFit/>
          </a:bodyPr>
          <a:lstStyle/>
          <a:p>
            <a:r>
              <a:rPr lang="de-CH" dirty="0" err="1" smtClean="0"/>
              <a:t>Hasli</a:t>
            </a:r>
            <a:endParaRPr lang="de-CH" dirty="0"/>
          </a:p>
        </p:txBody>
      </p:sp>
      <p:sp>
        <p:nvSpPr>
          <p:cNvPr id="27" name="Ellipse 26"/>
          <p:cNvSpPr/>
          <p:nvPr/>
        </p:nvSpPr>
        <p:spPr>
          <a:xfrm rot="21074146">
            <a:off x="1283115" y="1769981"/>
            <a:ext cx="3792259" cy="4378059"/>
          </a:xfrm>
          <a:prstGeom prst="ellipse">
            <a:avLst/>
          </a:prstGeom>
          <a:solidFill>
            <a:srgbClr val="7030A0">
              <a:alpha val="0"/>
            </a:srgbClr>
          </a:solid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Rechteck 32"/>
          <p:cNvSpPr/>
          <p:nvPr/>
        </p:nvSpPr>
        <p:spPr>
          <a:xfrm>
            <a:off x="2566792" y="3417270"/>
            <a:ext cx="277498" cy="40946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5" name="Textfeld 34"/>
          <p:cNvSpPr txBox="1"/>
          <p:nvPr/>
        </p:nvSpPr>
        <p:spPr>
          <a:xfrm>
            <a:off x="1835696" y="3419708"/>
            <a:ext cx="696024" cy="369332"/>
          </a:xfrm>
          <a:prstGeom prst="rect">
            <a:avLst/>
          </a:prstGeom>
          <a:solidFill>
            <a:schemeClr val="bg1">
              <a:alpha val="50000"/>
            </a:schemeClr>
          </a:solidFill>
        </p:spPr>
        <p:txBody>
          <a:bodyPr wrap="none" rtlCol="0">
            <a:spAutoFit/>
          </a:bodyPr>
          <a:lstStyle/>
          <a:p>
            <a:r>
              <a:rPr lang="de-CH" dirty="0" smtClean="0"/>
              <a:t>BERN</a:t>
            </a:r>
            <a:endParaRPr lang="de-CH"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0051" y="260648"/>
            <a:ext cx="1802429" cy="407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feld 38"/>
          <p:cNvSpPr txBox="1"/>
          <p:nvPr/>
        </p:nvSpPr>
        <p:spPr>
          <a:xfrm>
            <a:off x="2359971" y="4140120"/>
            <a:ext cx="662361" cy="369332"/>
          </a:xfrm>
          <a:prstGeom prst="rect">
            <a:avLst/>
          </a:prstGeom>
          <a:solidFill>
            <a:schemeClr val="bg1">
              <a:alpha val="50000"/>
            </a:schemeClr>
          </a:solidFill>
        </p:spPr>
        <p:txBody>
          <a:bodyPr wrap="none" rtlCol="0">
            <a:spAutoFit/>
          </a:bodyPr>
          <a:lstStyle/>
          <a:p>
            <a:r>
              <a:rPr lang="de-CH" dirty="0" smtClean="0"/>
              <a:t>Thun</a:t>
            </a:r>
            <a:endParaRPr lang="de-CH" dirty="0"/>
          </a:p>
        </p:txBody>
      </p:sp>
      <p:sp>
        <p:nvSpPr>
          <p:cNvPr id="40" name="Rechteck 39"/>
          <p:cNvSpPr/>
          <p:nvPr/>
        </p:nvSpPr>
        <p:spPr>
          <a:xfrm>
            <a:off x="2177025" y="2996952"/>
            <a:ext cx="138749" cy="2060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1" name="Textfeld 40"/>
          <p:cNvSpPr txBox="1"/>
          <p:nvPr/>
        </p:nvSpPr>
        <p:spPr>
          <a:xfrm>
            <a:off x="1426222" y="2943566"/>
            <a:ext cx="530915" cy="369332"/>
          </a:xfrm>
          <a:prstGeom prst="rect">
            <a:avLst/>
          </a:prstGeom>
          <a:solidFill>
            <a:schemeClr val="bg1">
              <a:alpha val="50000"/>
            </a:schemeClr>
          </a:solidFill>
        </p:spPr>
        <p:txBody>
          <a:bodyPr wrap="none" rtlCol="0">
            <a:spAutoFit/>
          </a:bodyPr>
          <a:lstStyle/>
          <a:p>
            <a:r>
              <a:rPr lang="de-CH" dirty="0" smtClean="0"/>
              <a:t>Biel</a:t>
            </a:r>
            <a:endParaRPr lang="de-CH" dirty="0"/>
          </a:p>
        </p:txBody>
      </p:sp>
      <p:sp>
        <p:nvSpPr>
          <p:cNvPr id="43" name="Textfeld 42"/>
          <p:cNvSpPr txBox="1"/>
          <p:nvPr/>
        </p:nvSpPr>
        <p:spPr>
          <a:xfrm>
            <a:off x="3490228" y="2996952"/>
            <a:ext cx="1009764" cy="369332"/>
          </a:xfrm>
          <a:prstGeom prst="rect">
            <a:avLst/>
          </a:prstGeom>
          <a:solidFill>
            <a:schemeClr val="bg1">
              <a:alpha val="50000"/>
            </a:schemeClr>
          </a:solidFill>
        </p:spPr>
        <p:txBody>
          <a:bodyPr wrap="none" rtlCol="0">
            <a:spAutoFit/>
          </a:bodyPr>
          <a:lstStyle/>
          <a:p>
            <a:r>
              <a:rPr lang="de-CH" dirty="0" smtClean="0"/>
              <a:t>Burgdorf</a:t>
            </a:r>
            <a:endParaRPr lang="de-CH" dirty="0"/>
          </a:p>
        </p:txBody>
      </p:sp>
      <p:sp>
        <p:nvSpPr>
          <p:cNvPr id="46" name="Rechteck 45"/>
          <p:cNvSpPr/>
          <p:nvPr/>
        </p:nvSpPr>
        <p:spPr>
          <a:xfrm>
            <a:off x="3064273" y="4221752"/>
            <a:ext cx="138749" cy="2060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25"/>
          <p:cNvSpPr/>
          <p:nvPr/>
        </p:nvSpPr>
        <p:spPr>
          <a:xfrm>
            <a:off x="2359971" y="3203020"/>
            <a:ext cx="138749" cy="2060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extfeld 31"/>
          <p:cNvSpPr txBox="1"/>
          <p:nvPr/>
        </p:nvSpPr>
        <p:spPr>
          <a:xfrm>
            <a:off x="1588904" y="3188220"/>
            <a:ext cx="936104" cy="369332"/>
          </a:xfrm>
          <a:prstGeom prst="rect">
            <a:avLst/>
          </a:prstGeom>
          <a:solidFill>
            <a:schemeClr val="bg1">
              <a:alpha val="50000"/>
            </a:schemeClr>
          </a:solidFill>
        </p:spPr>
        <p:txBody>
          <a:bodyPr wrap="square" rtlCol="0">
            <a:spAutoFit/>
          </a:bodyPr>
          <a:lstStyle/>
          <a:p>
            <a:r>
              <a:rPr lang="de-CH" dirty="0" err="1" smtClean="0"/>
              <a:t>Laupen</a:t>
            </a:r>
            <a:endParaRPr lang="de-CH" dirty="0"/>
          </a:p>
        </p:txBody>
      </p:sp>
      <p:sp>
        <p:nvSpPr>
          <p:cNvPr id="44" name="Rechteck 43"/>
          <p:cNvSpPr/>
          <p:nvPr/>
        </p:nvSpPr>
        <p:spPr>
          <a:xfrm>
            <a:off x="3351479" y="3078584"/>
            <a:ext cx="138749" cy="2060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6" name="Gerade Verbindung mit Pfeil 5"/>
          <p:cNvCxnSpPr/>
          <p:nvPr/>
        </p:nvCxnSpPr>
        <p:spPr>
          <a:xfrm flipH="1">
            <a:off x="3874798" y="1052736"/>
            <a:ext cx="2929450" cy="39650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a:endCxn id="44" idx="3"/>
          </p:cNvCxnSpPr>
          <p:nvPr/>
        </p:nvCxnSpPr>
        <p:spPr>
          <a:xfrm flipH="1">
            <a:off x="3490228" y="2389862"/>
            <a:ext cx="3404798" cy="79175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flipH="1">
            <a:off x="2502538" y="2389862"/>
            <a:ext cx="4392488" cy="89512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flipH="1">
            <a:off x="2201004" y="3181618"/>
            <a:ext cx="4531236" cy="174387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flipH="1">
            <a:off x="4642504" y="3181618"/>
            <a:ext cx="2089736" cy="156693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a:endCxn id="40" idx="3"/>
          </p:cNvCxnSpPr>
          <p:nvPr/>
        </p:nvCxnSpPr>
        <p:spPr>
          <a:xfrm flipH="1" flipV="1">
            <a:off x="2315774" y="3099986"/>
            <a:ext cx="4416466" cy="816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flipH="1">
            <a:off x="2962944" y="1052736"/>
            <a:ext cx="3841304" cy="391979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0" name="Gerade Verbindung mit Pfeil 49"/>
          <p:cNvCxnSpPr>
            <a:endCxn id="46" idx="3"/>
          </p:cNvCxnSpPr>
          <p:nvPr/>
        </p:nvCxnSpPr>
        <p:spPr>
          <a:xfrm flipH="1">
            <a:off x="3203022" y="1052736"/>
            <a:ext cx="3601226" cy="327205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42" name="Picture 2" descr="Výsledek obrázku pro kantone wapp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1780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eck 30"/>
          <p:cNvSpPr/>
          <p:nvPr/>
        </p:nvSpPr>
        <p:spPr>
          <a:xfrm>
            <a:off x="5004048" y="1694418"/>
            <a:ext cx="3960440" cy="5016758"/>
          </a:xfrm>
          <a:prstGeom prst="rect">
            <a:avLst/>
          </a:prstGeom>
          <a:solidFill>
            <a:srgbClr val="FFFF99"/>
          </a:solidFill>
          <a:ln>
            <a:solidFill>
              <a:schemeClr val="tx1"/>
            </a:solidFill>
          </a:ln>
        </p:spPr>
        <p:txBody>
          <a:bodyPr wrap="square">
            <a:spAutoFit/>
          </a:bodyPr>
          <a:lstStyle/>
          <a:p>
            <a:endParaRPr lang="de-CH" sz="2800" b="1" dirty="0" smtClean="0">
              <a:solidFill>
                <a:srgbClr val="FF0000"/>
              </a:solidFill>
            </a:endParaRPr>
          </a:p>
          <a:p>
            <a:endParaRPr lang="de-CH" sz="2800" b="1" dirty="0">
              <a:solidFill>
                <a:srgbClr val="FF0000"/>
              </a:solidFill>
            </a:endParaRPr>
          </a:p>
          <a:p>
            <a:endParaRPr lang="de-CH" sz="2800" b="1" dirty="0" smtClean="0">
              <a:solidFill>
                <a:srgbClr val="FF0000"/>
              </a:solidFill>
            </a:endParaRPr>
          </a:p>
          <a:p>
            <a:endParaRPr lang="de-CH" sz="2800" b="1" dirty="0">
              <a:solidFill>
                <a:srgbClr val="FF0000"/>
              </a:solidFill>
            </a:endParaRPr>
          </a:p>
          <a:p>
            <a:endParaRPr lang="de-CH" sz="2800" b="1" dirty="0" smtClean="0">
              <a:solidFill>
                <a:srgbClr val="FF0000"/>
              </a:solidFill>
            </a:endParaRPr>
          </a:p>
          <a:p>
            <a:endParaRPr lang="de-CH" sz="2800" b="1" dirty="0">
              <a:solidFill>
                <a:srgbClr val="FF0000"/>
              </a:solidFill>
            </a:endParaRPr>
          </a:p>
          <a:p>
            <a:endParaRPr lang="de-CH" sz="4000" b="1" dirty="0" smtClean="0">
              <a:solidFill>
                <a:srgbClr val="FF0000"/>
              </a:solidFill>
            </a:endParaRPr>
          </a:p>
          <a:p>
            <a:endParaRPr lang="de-CH" sz="2800" b="1" dirty="0">
              <a:solidFill>
                <a:srgbClr val="FF0000"/>
              </a:solidFill>
            </a:endParaRPr>
          </a:p>
          <a:p>
            <a:endParaRPr lang="de-CH" sz="2800" b="1" dirty="0" smtClean="0">
              <a:solidFill>
                <a:srgbClr val="FF0000"/>
              </a:solidFill>
            </a:endParaRPr>
          </a:p>
          <a:p>
            <a:endParaRPr lang="de-CH" sz="2800" b="1" dirty="0">
              <a:solidFill>
                <a:srgbClr val="FF0000"/>
              </a:solidFill>
            </a:endParaRPr>
          </a:p>
          <a:p>
            <a:endParaRPr lang="de-CH" sz="2800" b="1" dirty="0">
              <a:solidFill>
                <a:srgbClr val="FF0000"/>
              </a:solidFill>
            </a:endParaRPr>
          </a:p>
        </p:txBody>
      </p:sp>
      <p:sp>
        <p:nvSpPr>
          <p:cNvPr id="2" name="Titel 1"/>
          <p:cNvSpPr>
            <a:spLocks noGrp="1"/>
          </p:cNvSpPr>
          <p:nvPr>
            <p:ph type="title"/>
          </p:nvPr>
        </p:nvSpPr>
        <p:spPr>
          <a:xfrm>
            <a:off x="950912" y="21437"/>
            <a:ext cx="8229600" cy="1143000"/>
          </a:xfrm>
        </p:spPr>
        <p:txBody>
          <a:bodyPr>
            <a:normAutofit/>
          </a:bodyPr>
          <a:lstStyle/>
          <a:p>
            <a:r>
              <a:rPr lang="de-CH" dirty="0" smtClean="0"/>
              <a:t>1)</a:t>
            </a:r>
            <a:r>
              <a:rPr lang="de-CH" dirty="0" smtClean="0"/>
              <a:t> </a:t>
            </a:r>
            <a:r>
              <a:rPr lang="de-CH" dirty="0" smtClean="0"/>
              <a:t>Formal </a:t>
            </a:r>
            <a:r>
              <a:rPr lang="de-CH" dirty="0" err="1" smtClean="0"/>
              <a:t>Independece</a:t>
            </a:r>
            <a:endParaRPr lang="de-CH"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9" descr="Výsledek obrázku pro schwyz wappen"/>
          <p:cNvSpPr>
            <a:spLocks noChangeAspect="1" noChangeArrowheads="1"/>
          </p:cNvSpPr>
          <p:nvPr/>
        </p:nvSpPr>
        <p:spPr bwMode="auto">
          <a:xfrm>
            <a:off x="155575" y="-1211263"/>
            <a:ext cx="2000250" cy="2533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27"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39" name="Obdélník 6"/>
          <p:cNvSpPr/>
          <p:nvPr/>
        </p:nvSpPr>
        <p:spPr>
          <a:xfrm>
            <a:off x="179513" y="1753652"/>
            <a:ext cx="4248471" cy="954107"/>
          </a:xfrm>
          <a:prstGeom prst="rect">
            <a:avLst/>
          </a:prstGeom>
          <a:solidFill>
            <a:srgbClr val="C00000"/>
          </a:solidFill>
          <a:ln>
            <a:solidFill>
              <a:schemeClr val="tx1"/>
            </a:solidFill>
          </a:ln>
        </p:spPr>
        <p:txBody>
          <a:bodyPr wrap="square">
            <a:spAutoFit/>
          </a:bodyPr>
          <a:lstStyle/>
          <a:p>
            <a:pPr marL="342900" indent="-342900" algn="ctr">
              <a:buAutoNum type="arabicPeriod"/>
            </a:pPr>
            <a:r>
              <a:rPr lang="cs-CZ" sz="2800" b="1" dirty="0" smtClean="0">
                <a:solidFill>
                  <a:srgbClr val="FFFF00"/>
                </a:solidFill>
                <a:latin typeface="+mn-lt"/>
              </a:rPr>
              <a:t>říšská bezprostřednost</a:t>
            </a:r>
          </a:p>
          <a:p>
            <a:pPr algn="ctr"/>
            <a:r>
              <a:rPr lang="cs-CZ" sz="2800" b="1" dirty="0" smtClean="0">
                <a:solidFill>
                  <a:srgbClr val="FFFF00"/>
                </a:solidFill>
                <a:latin typeface="+mn-lt"/>
              </a:rPr>
              <a:t>Poltická autonomie</a:t>
            </a:r>
          </a:p>
        </p:txBody>
      </p:sp>
      <p:sp>
        <p:nvSpPr>
          <p:cNvPr id="40" name="Obdélník 8"/>
          <p:cNvSpPr/>
          <p:nvPr/>
        </p:nvSpPr>
        <p:spPr>
          <a:xfrm>
            <a:off x="179513" y="2699042"/>
            <a:ext cx="4248472" cy="3970318"/>
          </a:xfrm>
          <a:prstGeom prst="rect">
            <a:avLst/>
          </a:prstGeom>
          <a:solidFill>
            <a:srgbClr val="FFFF99"/>
          </a:solidFill>
          <a:ln>
            <a:solidFill>
              <a:schemeClr val="tx1"/>
            </a:solidFill>
          </a:ln>
        </p:spPr>
        <p:txBody>
          <a:bodyPr wrap="square">
            <a:spAutoFit/>
          </a:bodyPr>
          <a:lstStyle/>
          <a:p>
            <a:r>
              <a:rPr lang="cs-CZ" sz="2800" b="1" dirty="0" smtClean="0">
                <a:solidFill>
                  <a:srgbClr val="FF0000"/>
                </a:solidFill>
                <a:latin typeface="+mn-lt"/>
              </a:rPr>
              <a:t>- Volnosti a </a:t>
            </a:r>
            <a:r>
              <a:rPr lang="cs-CZ" sz="2800" b="1" dirty="0" err="1" smtClean="0">
                <a:solidFill>
                  <a:srgbClr val="FF0000"/>
                </a:solidFill>
                <a:latin typeface="+mn-lt"/>
              </a:rPr>
              <a:t>privilegie</a:t>
            </a:r>
            <a:endParaRPr lang="cs-CZ" sz="2800" b="1" dirty="0" smtClean="0">
              <a:solidFill>
                <a:srgbClr val="FF0000"/>
              </a:solidFill>
              <a:latin typeface="+mn-lt"/>
            </a:endParaRPr>
          </a:p>
          <a:p>
            <a:r>
              <a:rPr lang="cs-CZ" sz="2800" b="1" dirty="0" smtClean="0">
                <a:latin typeface="+mn-lt"/>
              </a:rPr>
              <a:t>- Městské právo</a:t>
            </a:r>
          </a:p>
          <a:p>
            <a:r>
              <a:rPr lang="cs-CZ" sz="2800" b="1" dirty="0" smtClean="0">
                <a:latin typeface="+mn-lt"/>
              </a:rPr>
              <a:t>- Právní autonomie</a:t>
            </a:r>
          </a:p>
          <a:p>
            <a:r>
              <a:rPr lang="cs-CZ" sz="2800" b="1" dirty="0" smtClean="0">
                <a:latin typeface="+mn-lt"/>
              </a:rPr>
              <a:t>  (hrdelní právo)</a:t>
            </a:r>
          </a:p>
          <a:p>
            <a:r>
              <a:rPr lang="cs-CZ" sz="2800" b="1" dirty="0" smtClean="0">
                <a:latin typeface="+mn-lt"/>
              </a:rPr>
              <a:t>- Přímím nadřízeným je pouze</a:t>
            </a:r>
          </a:p>
          <a:p>
            <a:r>
              <a:rPr lang="cs-CZ" sz="2800" b="1" dirty="0" smtClean="0">
                <a:latin typeface="+mn-lt"/>
              </a:rPr>
              <a:t> císař (placení daní, berné </a:t>
            </a:r>
          </a:p>
          <a:p>
            <a:r>
              <a:rPr lang="cs-CZ" sz="2800" b="1" dirty="0">
                <a:latin typeface="+mn-lt"/>
              </a:rPr>
              <a:t> </a:t>
            </a:r>
            <a:r>
              <a:rPr lang="cs-CZ" sz="2800" b="1" dirty="0" smtClean="0">
                <a:latin typeface="+mn-lt"/>
              </a:rPr>
              <a:t>právo)</a:t>
            </a:r>
          </a:p>
          <a:p>
            <a:r>
              <a:rPr lang="cs-CZ" sz="2800" b="1" dirty="0" smtClean="0">
                <a:latin typeface="+mn-lt"/>
              </a:rPr>
              <a:t>- Mincovní/fiskální právo</a:t>
            </a:r>
          </a:p>
        </p:txBody>
      </p:sp>
      <p:cxnSp>
        <p:nvCxnSpPr>
          <p:cNvPr id="4" name="Gerade Verbindung 3"/>
          <p:cNvCxnSpPr/>
          <p:nvPr/>
        </p:nvCxnSpPr>
        <p:spPr>
          <a:xfrm>
            <a:off x="6084168" y="4653136"/>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flipH="1">
            <a:off x="6084168" y="4653136"/>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hteck 17"/>
          <p:cNvSpPr/>
          <p:nvPr/>
        </p:nvSpPr>
        <p:spPr>
          <a:xfrm>
            <a:off x="8100392" y="169441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sp>
        <p:nvSpPr>
          <p:cNvPr id="19" name="Rechteck 18"/>
          <p:cNvSpPr/>
          <p:nvPr/>
        </p:nvSpPr>
        <p:spPr>
          <a:xfrm>
            <a:off x="7641104" y="278092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sp>
        <p:nvSpPr>
          <p:cNvPr id="20" name="Textfeld 19"/>
          <p:cNvSpPr txBox="1"/>
          <p:nvPr/>
        </p:nvSpPr>
        <p:spPr>
          <a:xfrm>
            <a:off x="5802212" y="1844824"/>
            <a:ext cx="3162276" cy="646331"/>
          </a:xfrm>
          <a:prstGeom prst="rect">
            <a:avLst/>
          </a:prstGeom>
          <a:noFill/>
        </p:spPr>
        <p:txBody>
          <a:bodyPr wrap="none" rtlCol="0">
            <a:spAutoFit/>
          </a:bodyPr>
          <a:lstStyle/>
          <a:p>
            <a:r>
              <a:rPr lang="de-CH" sz="3600" b="1" dirty="0" smtClean="0"/>
              <a:t>Justice </a:t>
            </a:r>
            <a:r>
              <a:rPr lang="de-CH" sz="3600" b="1" dirty="0" err="1" smtClean="0"/>
              <a:t>and</a:t>
            </a:r>
            <a:r>
              <a:rPr lang="de-CH" sz="3600" b="1" dirty="0" smtClean="0"/>
              <a:t> </a:t>
            </a:r>
            <a:r>
              <a:rPr lang="de-CH" sz="3600" b="1" dirty="0"/>
              <a:t>L</a:t>
            </a:r>
            <a:r>
              <a:rPr lang="de-CH" sz="3600" b="1" dirty="0" smtClean="0"/>
              <a:t>aw</a:t>
            </a:r>
            <a:endParaRPr lang="de-CH" sz="3600" b="1" dirty="0"/>
          </a:p>
        </p:txBody>
      </p:sp>
      <p:sp>
        <p:nvSpPr>
          <p:cNvPr id="21" name="Textfeld 20"/>
          <p:cNvSpPr txBox="1"/>
          <p:nvPr/>
        </p:nvSpPr>
        <p:spPr>
          <a:xfrm>
            <a:off x="5889207" y="3284984"/>
            <a:ext cx="2067169" cy="646331"/>
          </a:xfrm>
          <a:prstGeom prst="rect">
            <a:avLst/>
          </a:prstGeom>
          <a:noFill/>
        </p:spPr>
        <p:txBody>
          <a:bodyPr wrap="none" rtlCol="0">
            <a:spAutoFit/>
          </a:bodyPr>
          <a:lstStyle/>
          <a:p>
            <a:r>
              <a:rPr lang="de-CH" sz="3600" b="1" dirty="0" err="1" smtClean="0"/>
              <a:t>Posession</a:t>
            </a:r>
            <a:endParaRPr lang="de-CH" sz="3600" b="1" dirty="0"/>
          </a:p>
        </p:txBody>
      </p:sp>
      <p:sp>
        <p:nvSpPr>
          <p:cNvPr id="22" name="Textfeld 21"/>
          <p:cNvSpPr txBox="1"/>
          <p:nvPr/>
        </p:nvSpPr>
        <p:spPr>
          <a:xfrm>
            <a:off x="5982244" y="4581128"/>
            <a:ext cx="1611018" cy="646331"/>
          </a:xfrm>
          <a:prstGeom prst="rect">
            <a:avLst/>
          </a:prstGeom>
          <a:noFill/>
        </p:spPr>
        <p:txBody>
          <a:bodyPr wrap="none" rtlCol="0">
            <a:spAutoFit/>
          </a:bodyPr>
          <a:lstStyle/>
          <a:p>
            <a:r>
              <a:rPr lang="de-CH" sz="3600" b="1" dirty="0" smtClean="0"/>
              <a:t>Regime</a:t>
            </a:r>
            <a:endParaRPr lang="de-CH" sz="3600" b="1" dirty="0"/>
          </a:p>
        </p:txBody>
      </p:sp>
      <p:sp>
        <p:nvSpPr>
          <p:cNvPr id="23" name="Textfeld 22"/>
          <p:cNvSpPr txBox="1"/>
          <p:nvPr/>
        </p:nvSpPr>
        <p:spPr>
          <a:xfrm>
            <a:off x="6372200" y="5949280"/>
            <a:ext cx="1357936" cy="646331"/>
          </a:xfrm>
          <a:prstGeom prst="rect">
            <a:avLst/>
          </a:prstGeom>
          <a:noFill/>
        </p:spPr>
        <p:txBody>
          <a:bodyPr wrap="none" rtlCol="0">
            <a:spAutoFit/>
          </a:bodyPr>
          <a:lstStyle/>
          <a:p>
            <a:r>
              <a:rPr lang="de-CH" sz="3600" b="1" dirty="0" smtClean="0"/>
              <a:t>Image</a:t>
            </a:r>
            <a:endParaRPr lang="de-CH" sz="3600" b="1" dirty="0"/>
          </a:p>
        </p:txBody>
      </p:sp>
      <p:sp>
        <p:nvSpPr>
          <p:cNvPr id="24" name="Geschweifte Klammer rechts 23"/>
          <p:cNvSpPr/>
          <p:nvPr/>
        </p:nvSpPr>
        <p:spPr>
          <a:xfrm rot="5400000">
            <a:off x="6699515" y="4109798"/>
            <a:ext cx="764468" cy="28592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cxnSp>
        <p:nvCxnSpPr>
          <p:cNvPr id="35" name="Gerade Verbindung 34"/>
          <p:cNvCxnSpPr/>
          <p:nvPr/>
        </p:nvCxnSpPr>
        <p:spPr>
          <a:xfrm>
            <a:off x="6236568" y="5949280"/>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flipH="1">
            <a:off x="6236568" y="5949280"/>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1712743" y="1124744"/>
            <a:ext cx="1231427" cy="646331"/>
          </a:xfrm>
          <a:prstGeom prst="rect">
            <a:avLst/>
          </a:prstGeom>
          <a:noFill/>
        </p:spPr>
        <p:txBody>
          <a:bodyPr wrap="none" rtlCol="0">
            <a:spAutoFit/>
          </a:bodyPr>
          <a:lstStyle/>
          <a:p>
            <a:r>
              <a:rPr lang="de-CH" sz="3600" b="1" dirty="0" smtClean="0"/>
              <a:t>BERN</a:t>
            </a:r>
            <a:endParaRPr lang="de-CH" sz="3600" b="1" dirty="0"/>
          </a:p>
        </p:txBody>
      </p:sp>
      <p:sp>
        <p:nvSpPr>
          <p:cNvPr id="42" name="Textfeld 41"/>
          <p:cNvSpPr txBox="1"/>
          <p:nvPr/>
        </p:nvSpPr>
        <p:spPr>
          <a:xfrm>
            <a:off x="5769370" y="1124744"/>
            <a:ext cx="2479974" cy="646331"/>
          </a:xfrm>
          <a:prstGeom prst="rect">
            <a:avLst/>
          </a:prstGeom>
          <a:noFill/>
        </p:spPr>
        <p:txBody>
          <a:bodyPr wrap="none" rtlCol="0">
            <a:spAutoFit/>
          </a:bodyPr>
          <a:lstStyle/>
          <a:p>
            <a:r>
              <a:rPr lang="de-CH" sz="3600" b="1" dirty="0" smtClean="0"/>
              <a:t>RC (Saanen)</a:t>
            </a:r>
            <a:endParaRPr lang="de-CH" sz="3600" b="1" dirty="0"/>
          </a:p>
        </p:txBody>
      </p:sp>
      <p:sp>
        <p:nvSpPr>
          <p:cNvPr id="43" name="Rechteck 42"/>
          <p:cNvSpPr/>
          <p:nvPr/>
        </p:nvSpPr>
        <p:spPr>
          <a:xfrm>
            <a:off x="3779912" y="565485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cxnSp>
        <p:nvCxnSpPr>
          <p:cNvPr id="25" name="Gerade Verbindung 24"/>
          <p:cNvCxnSpPr/>
          <p:nvPr/>
        </p:nvCxnSpPr>
        <p:spPr>
          <a:xfrm>
            <a:off x="5724128" y="1844824"/>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5724128" y="1844824"/>
            <a:ext cx="1512170" cy="648072"/>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99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950912" y="21437"/>
            <a:ext cx="8229600" cy="1143000"/>
          </a:xfrm>
        </p:spPr>
        <p:txBody>
          <a:bodyPr>
            <a:normAutofit/>
          </a:bodyPr>
          <a:lstStyle/>
          <a:p>
            <a:r>
              <a:rPr lang="de-CH" dirty="0"/>
              <a:t>2</a:t>
            </a:r>
            <a:r>
              <a:rPr lang="de-CH" dirty="0" smtClean="0"/>
              <a:t>)</a:t>
            </a:r>
            <a:r>
              <a:rPr lang="de-CH" dirty="0" smtClean="0"/>
              <a:t> </a:t>
            </a:r>
            <a:r>
              <a:rPr lang="de-CH" dirty="0" err="1" smtClean="0"/>
              <a:t>Territory</a:t>
            </a:r>
            <a:endParaRPr lang="de-CH" dirty="0"/>
          </a:p>
        </p:txBody>
      </p:sp>
      <p:sp>
        <p:nvSpPr>
          <p:cNvPr id="8" name="Obdélník 9"/>
          <p:cNvSpPr/>
          <p:nvPr/>
        </p:nvSpPr>
        <p:spPr>
          <a:xfrm>
            <a:off x="107504" y="1959223"/>
            <a:ext cx="3888432" cy="461665"/>
          </a:xfrm>
          <a:prstGeom prst="rect">
            <a:avLst/>
          </a:prstGeom>
          <a:solidFill>
            <a:srgbClr val="C00000"/>
          </a:solidFill>
          <a:ln>
            <a:solidFill>
              <a:schemeClr val="tx1"/>
            </a:solidFill>
          </a:ln>
        </p:spPr>
        <p:txBody>
          <a:bodyPr wrap="square">
            <a:spAutoFit/>
          </a:bodyPr>
          <a:lstStyle/>
          <a:p>
            <a:pPr algn="ctr"/>
            <a:r>
              <a:rPr lang="cs-CZ" sz="2400" b="1" dirty="0" smtClean="0">
                <a:solidFill>
                  <a:srgbClr val="FFFF00"/>
                </a:solidFill>
                <a:latin typeface="+mn-lt"/>
              </a:rPr>
              <a:t>2.Territorium</a:t>
            </a:r>
          </a:p>
        </p:txBody>
      </p:sp>
      <p:sp>
        <p:nvSpPr>
          <p:cNvPr id="9" name="Obdélník 11"/>
          <p:cNvSpPr/>
          <p:nvPr/>
        </p:nvSpPr>
        <p:spPr>
          <a:xfrm>
            <a:off x="107504" y="2379652"/>
            <a:ext cx="3888432" cy="3785652"/>
          </a:xfrm>
          <a:prstGeom prst="rect">
            <a:avLst/>
          </a:prstGeom>
          <a:solidFill>
            <a:srgbClr val="FFFF99"/>
          </a:solidFill>
          <a:ln>
            <a:solidFill>
              <a:schemeClr val="tx1"/>
            </a:solidFill>
          </a:ln>
        </p:spPr>
        <p:txBody>
          <a:bodyPr wrap="square">
            <a:spAutoFit/>
          </a:bodyPr>
          <a:lstStyle/>
          <a:p>
            <a:r>
              <a:rPr lang="cs-CZ" sz="2400" b="1" dirty="0" smtClean="0">
                <a:latin typeface="+mn-lt"/>
              </a:rPr>
              <a:t>- Získané zakoupením zástav,</a:t>
            </a:r>
          </a:p>
          <a:p>
            <a:r>
              <a:rPr lang="cs-CZ" sz="2400" b="1" dirty="0" smtClean="0">
                <a:latin typeface="+mn-lt"/>
              </a:rPr>
              <a:t>  válčením, systematickými </a:t>
            </a:r>
          </a:p>
          <a:p>
            <a:r>
              <a:rPr lang="cs-CZ" sz="2400" b="1" dirty="0">
                <a:latin typeface="+mn-lt"/>
              </a:rPr>
              <a:t> </a:t>
            </a:r>
            <a:r>
              <a:rPr lang="cs-CZ" sz="2400" b="1" dirty="0" smtClean="0">
                <a:latin typeface="+mn-lt"/>
              </a:rPr>
              <a:t> smlouvami</a:t>
            </a:r>
          </a:p>
          <a:p>
            <a:r>
              <a:rPr lang="cs-CZ" sz="2400" b="1" dirty="0" smtClean="0">
                <a:latin typeface="+mn-lt"/>
              </a:rPr>
              <a:t>- Zajištuje zásobování města</a:t>
            </a:r>
          </a:p>
          <a:p>
            <a:r>
              <a:rPr lang="cs-CZ" sz="2400" b="1" dirty="0" smtClean="0">
                <a:latin typeface="+mn-lt"/>
              </a:rPr>
              <a:t>- Zdroj vojenské síly</a:t>
            </a:r>
          </a:p>
          <a:p>
            <a:r>
              <a:rPr lang="cs-CZ" sz="2400" b="1" dirty="0" smtClean="0">
                <a:latin typeface="+mn-lt"/>
              </a:rPr>
              <a:t>- Vyskytuje možnost </a:t>
            </a:r>
          </a:p>
          <a:p>
            <a:r>
              <a:rPr lang="cs-CZ" sz="2400" b="1" dirty="0" smtClean="0">
                <a:latin typeface="+mn-lt"/>
              </a:rPr>
              <a:t>  budování mocenských </a:t>
            </a:r>
          </a:p>
          <a:p>
            <a:r>
              <a:rPr lang="cs-CZ" sz="2400" b="1" dirty="0">
                <a:latin typeface="+mn-lt"/>
              </a:rPr>
              <a:t> </a:t>
            </a:r>
            <a:r>
              <a:rPr lang="cs-CZ" sz="2400" b="1" dirty="0" smtClean="0">
                <a:latin typeface="+mn-lt"/>
              </a:rPr>
              <a:t> pozicí, fiskální infrastruktury</a:t>
            </a:r>
          </a:p>
          <a:p>
            <a:r>
              <a:rPr lang="cs-CZ" sz="2400" b="1" dirty="0">
                <a:latin typeface="+mn-lt"/>
              </a:rPr>
              <a:t> </a:t>
            </a:r>
            <a:r>
              <a:rPr lang="cs-CZ" sz="2400" b="1" dirty="0" smtClean="0">
                <a:latin typeface="+mn-lt"/>
              </a:rPr>
              <a:t> (silnice, celní stanice)</a:t>
            </a:r>
          </a:p>
        </p:txBody>
      </p:sp>
      <p:sp>
        <p:nvSpPr>
          <p:cNvPr id="12" name="Textfeld 11"/>
          <p:cNvSpPr txBox="1"/>
          <p:nvPr/>
        </p:nvSpPr>
        <p:spPr>
          <a:xfrm>
            <a:off x="1712743" y="1124744"/>
            <a:ext cx="1231427" cy="646331"/>
          </a:xfrm>
          <a:prstGeom prst="rect">
            <a:avLst/>
          </a:prstGeom>
          <a:noFill/>
        </p:spPr>
        <p:txBody>
          <a:bodyPr wrap="none" rtlCol="0">
            <a:spAutoFit/>
          </a:bodyPr>
          <a:lstStyle/>
          <a:p>
            <a:r>
              <a:rPr lang="de-CH" sz="3600" b="1" dirty="0" smtClean="0"/>
              <a:t>BERN</a:t>
            </a:r>
            <a:endParaRPr lang="de-CH" sz="3600" b="1" dirty="0"/>
          </a:p>
        </p:txBody>
      </p:sp>
      <p:sp>
        <p:nvSpPr>
          <p:cNvPr id="13" name="Rechteck 12"/>
          <p:cNvSpPr/>
          <p:nvPr/>
        </p:nvSpPr>
        <p:spPr>
          <a:xfrm>
            <a:off x="3779912" y="565485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968624"/>
            <a:ext cx="4961140" cy="2303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4172727"/>
            <a:ext cx="4968552" cy="160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e 4"/>
          <p:cNvSpPr/>
          <p:nvPr/>
        </p:nvSpPr>
        <p:spPr>
          <a:xfrm>
            <a:off x="6012160" y="4172727"/>
            <a:ext cx="720080" cy="624425"/>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4" name="Gerade Verbindung 3"/>
          <p:cNvCxnSpPr/>
          <p:nvPr/>
        </p:nvCxnSpPr>
        <p:spPr>
          <a:xfrm>
            <a:off x="6012160" y="4653136"/>
            <a:ext cx="57606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rot="1430117">
            <a:off x="5888413" y="4319407"/>
            <a:ext cx="2712714" cy="122413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rot="1430117">
            <a:off x="5432412" y="3876595"/>
            <a:ext cx="632271" cy="94263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Ellipse 21"/>
          <p:cNvSpPr/>
          <p:nvPr/>
        </p:nvSpPr>
        <p:spPr>
          <a:xfrm rot="1430117">
            <a:off x="6505037" y="3343277"/>
            <a:ext cx="1309418" cy="93378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p:cNvSpPr/>
          <p:nvPr/>
        </p:nvSpPr>
        <p:spPr>
          <a:xfrm rot="1430117">
            <a:off x="4993168" y="3663546"/>
            <a:ext cx="583833" cy="64338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rot="461925">
            <a:off x="7425778" y="2777003"/>
            <a:ext cx="1309418" cy="186885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rot="1430117">
            <a:off x="6741047" y="2715300"/>
            <a:ext cx="864359" cy="70586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rot="355333">
            <a:off x="5015295" y="2498527"/>
            <a:ext cx="4147335" cy="322412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p:cNvSpPr/>
          <p:nvPr/>
        </p:nvSpPr>
        <p:spPr>
          <a:xfrm>
            <a:off x="7740352" y="5517232"/>
            <a:ext cx="1449436" cy="1446550"/>
          </a:xfrm>
          <a:prstGeom prst="rect">
            <a:avLst/>
          </a:prstGeom>
        </p:spPr>
        <p:txBody>
          <a:bodyPr wrap="none">
            <a:spAutoFit/>
          </a:bodyPr>
          <a:lstStyle/>
          <a:p>
            <a:r>
              <a:rPr lang="de-CH" sz="8800" b="1" dirty="0" smtClean="0">
                <a:solidFill>
                  <a:srgbClr val="FF0000"/>
                </a:solidFill>
              </a:rPr>
              <a:t>(√)</a:t>
            </a:r>
            <a:endParaRPr lang="de-CH" sz="8800" dirty="0">
              <a:solidFill>
                <a:srgbClr val="FF0000"/>
              </a:solidFill>
            </a:endParaRPr>
          </a:p>
        </p:txBody>
      </p:sp>
      <p:sp>
        <p:nvSpPr>
          <p:cNvPr id="28" name="Textfeld 27"/>
          <p:cNvSpPr txBox="1"/>
          <p:nvPr/>
        </p:nvSpPr>
        <p:spPr>
          <a:xfrm>
            <a:off x="6004869" y="1124744"/>
            <a:ext cx="1587614" cy="646331"/>
          </a:xfrm>
          <a:prstGeom prst="rect">
            <a:avLst/>
          </a:prstGeom>
          <a:noFill/>
        </p:spPr>
        <p:txBody>
          <a:bodyPr wrap="none" rtlCol="0">
            <a:spAutoFit/>
          </a:bodyPr>
          <a:lstStyle/>
          <a:p>
            <a:r>
              <a:rPr lang="de-CH" sz="3600" b="1" dirty="0" smtClean="0"/>
              <a:t>Schwyz</a:t>
            </a:r>
            <a:endParaRPr lang="de-CH" sz="3600" b="1" dirty="0"/>
          </a:p>
        </p:txBody>
      </p:sp>
    </p:spTree>
    <p:extLst>
      <p:ext uri="{BB962C8B-B14F-4D97-AF65-F5344CB8AC3E}">
        <p14:creationId xmlns:p14="http://schemas.microsoft.com/office/powerpoint/2010/main" val="176230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950912" y="21437"/>
            <a:ext cx="8229600" cy="1143000"/>
          </a:xfrm>
        </p:spPr>
        <p:txBody>
          <a:bodyPr>
            <a:normAutofit/>
          </a:bodyPr>
          <a:lstStyle/>
          <a:p>
            <a:r>
              <a:rPr lang="de-CH" dirty="0" smtClean="0"/>
              <a:t>3)</a:t>
            </a:r>
            <a:r>
              <a:rPr lang="de-CH" dirty="0" smtClean="0"/>
              <a:t> </a:t>
            </a:r>
            <a:r>
              <a:rPr lang="de-CH" dirty="0" err="1" smtClean="0"/>
              <a:t>Self</a:t>
            </a:r>
            <a:r>
              <a:rPr lang="de-CH" dirty="0" smtClean="0"/>
              <a:t> </a:t>
            </a:r>
            <a:r>
              <a:rPr lang="de-CH" dirty="0" err="1" smtClean="0"/>
              <a:t>government</a:t>
            </a:r>
            <a:endParaRPr lang="de-CH" dirty="0"/>
          </a:p>
        </p:txBody>
      </p:sp>
      <p:sp>
        <p:nvSpPr>
          <p:cNvPr id="12" name="Textfeld 11"/>
          <p:cNvSpPr txBox="1"/>
          <p:nvPr/>
        </p:nvSpPr>
        <p:spPr>
          <a:xfrm>
            <a:off x="1712743" y="1124744"/>
            <a:ext cx="1231427" cy="646331"/>
          </a:xfrm>
          <a:prstGeom prst="rect">
            <a:avLst/>
          </a:prstGeom>
          <a:noFill/>
        </p:spPr>
        <p:txBody>
          <a:bodyPr wrap="none" rtlCol="0">
            <a:spAutoFit/>
          </a:bodyPr>
          <a:lstStyle/>
          <a:p>
            <a:r>
              <a:rPr lang="de-CH" sz="3600" b="1" dirty="0" smtClean="0"/>
              <a:t>BERN</a:t>
            </a:r>
            <a:endParaRPr lang="de-CH" sz="3600" b="1" dirty="0"/>
          </a:p>
        </p:txBody>
      </p:sp>
      <p:sp>
        <p:nvSpPr>
          <p:cNvPr id="13" name="Rechteck 12"/>
          <p:cNvSpPr/>
          <p:nvPr/>
        </p:nvSpPr>
        <p:spPr>
          <a:xfrm>
            <a:off x="2411760" y="5654858"/>
            <a:ext cx="747320" cy="1446550"/>
          </a:xfrm>
          <a:prstGeom prst="rect">
            <a:avLst/>
          </a:prstGeom>
        </p:spPr>
        <p:txBody>
          <a:bodyPr wrap="none">
            <a:spAutoFit/>
          </a:bodyPr>
          <a:lstStyle/>
          <a:p>
            <a:r>
              <a:rPr lang="de-CH" sz="8800" b="1" dirty="0">
                <a:solidFill>
                  <a:srgbClr val="FF0000"/>
                </a:solidFill>
              </a:rPr>
              <a:t>√</a:t>
            </a:r>
            <a:endParaRPr lang="de-CH" sz="8800" dirty="0">
              <a:solidFill>
                <a:srgbClr val="FF0000"/>
              </a:solidFill>
            </a:endParaRPr>
          </a:p>
        </p:txBody>
      </p:sp>
      <p:sp>
        <p:nvSpPr>
          <p:cNvPr id="28" name="Textfeld 27"/>
          <p:cNvSpPr txBox="1"/>
          <p:nvPr/>
        </p:nvSpPr>
        <p:spPr>
          <a:xfrm>
            <a:off x="6004869" y="620688"/>
            <a:ext cx="1587614" cy="646331"/>
          </a:xfrm>
          <a:prstGeom prst="rect">
            <a:avLst/>
          </a:prstGeom>
          <a:noFill/>
        </p:spPr>
        <p:txBody>
          <a:bodyPr wrap="none" rtlCol="0">
            <a:spAutoFit/>
          </a:bodyPr>
          <a:lstStyle/>
          <a:p>
            <a:r>
              <a:rPr lang="de-CH" sz="3600" b="1" dirty="0" smtClean="0"/>
              <a:t>Schwyz</a:t>
            </a:r>
            <a:endParaRPr lang="de-CH" sz="3600" b="1" dirty="0"/>
          </a:p>
        </p:txBody>
      </p:sp>
      <p:sp>
        <p:nvSpPr>
          <p:cNvPr id="29" name="Obdélník 12"/>
          <p:cNvSpPr/>
          <p:nvPr/>
        </p:nvSpPr>
        <p:spPr>
          <a:xfrm>
            <a:off x="107504" y="1772816"/>
            <a:ext cx="3024336" cy="461665"/>
          </a:xfrm>
          <a:prstGeom prst="rect">
            <a:avLst/>
          </a:prstGeom>
          <a:solidFill>
            <a:srgbClr val="C00000"/>
          </a:solidFill>
          <a:ln>
            <a:solidFill>
              <a:schemeClr val="tx1"/>
            </a:solidFill>
          </a:ln>
        </p:spPr>
        <p:txBody>
          <a:bodyPr wrap="square">
            <a:spAutoFit/>
          </a:bodyPr>
          <a:lstStyle/>
          <a:p>
            <a:pPr algn="ctr"/>
            <a:r>
              <a:rPr lang="cs-CZ" sz="2400" b="1" dirty="0" smtClean="0">
                <a:solidFill>
                  <a:srgbClr val="FFFF00"/>
                </a:solidFill>
                <a:latin typeface="+mn-lt"/>
              </a:rPr>
              <a:t>3. Samospráva</a:t>
            </a:r>
          </a:p>
        </p:txBody>
      </p:sp>
      <p:sp>
        <p:nvSpPr>
          <p:cNvPr id="30" name="Obdélník 13"/>
          <p:cNvSpPr/>
          <p:nvPr/>
        </p:nvSpPr>
        <p:spPr>
          <a:xfrm>
            <a:off x="107504" y="2204864"/>
            <a:ext cx="3024336" cy="2554545"/>
          </a:xfrm>
          <a:prstGeom prst="rect">
            <a:avLst/>
          </a:prstGeom>
          <a:solidFill>
            <a:srgbClr val="FFFF99"/>
          </a:solidFill>
          <a:ln>
            <a:solidFill>
              <a:schemeClr val="tx1"/>
            </a:solidFill>
          </a:ln>
        </p:spPr>
        <p:txBody>
          <a:bodyPr wrap="square">
            <a:spAutoFit/>
          </a:bodyPr>
          <a:lstStyle/>
          <a:p>
            <a:r>
              <a:rPr lang="cs-CZ" sz="2000" b="1" dirty="0" smtClean="0">
                <a:latin typeface="+mn-lt"/>
              </a:rPr>
              <a:t>- Město je vedenou radou</a:t>
            </a:r>
          </a:p>
          <a:p>
            <a:r>
              <a:rPr lang="cs-CZ" sz="2000" b="1" dirty="0" smtClean="0">
                <a:solidFill>
                  <a:srgbClr val="FF0000"/>
                </a:solidFill>
                <a:latin typeface="+mn-lt"/>
              </a:rPr>
              <a:t>- malá komora/rada/senát</a:t>
            </a:r>
          </a:p>
          <a:p>
            <a:r>
              <a:rPr lang="cs-CZ" sz="2000" b="1" dirty="0">
                <a:latin typeface="+mn-lt"/>
              </a:rPr>
              <a:t> </a:t>
            </a:r>
            <a:r>
              <a:rPr lang="cs-CZ" sz="2000" b="1" dirty="0" smtClean="0">
                <a:latin typeface="+mn-lt"/>
              </a:rPr>
              <a:t>  (patriciát a šlechta)</a:t>
            </a:r>
          </a:p>
          <a:p>
            <a:r>
              <a:rPr lang="cs-CZ" sz="2000" b="1" dirty="0" smtClean="0">
                <a:solidFill>
                  <a:srgbClr val="FF0000"/>
                </a:solidFill>
                <a:latin typeface="+mn-lt"/>
              </a:rPr>
              <a:t> - velká komora/rada   </a:t>
            </a:r>
          </a:p>
          <a:p>
            <a:r>
              <a:rPr lang="cs-CZ" sz="2000" b="1" dirty="0">
                <a:latin typeface="+mn-lt"/>
              </a:rPr>
              <a:t> </a:t>
            </a:r>
            <a:r>
              <a:rPr lang="cs-CZ" sz="2000" b="1" dirty="0" smtClean="0">
                <a:latin typeface="+mn-lt"/>
              </a:rPr>
              <a:t>  (zastupitelé občanstva, </a:t>
            </a:r>
          </a:p>
          <a:p>
            <a:r>
              <a:rPr lang="cs-CZ" sz="2000" b="1" dirty="0">
                <a:latin typeface="+mn-lt"/>
              </a:rPr>
              <a:t> </a:t>
            </a:r>
            <a:r>
              <a:rPr lang="cs-CZ" sz="2000" b="1" dirty="0" smtClean="0">
                <a:latin typeface="+mn-lt"/>
              </a:rPr>
              <a:t>  cechů)</a:t>
            </a:r>
          </a:p>
          <a:p>
            <a:r>
              <a:rPr lang="cs-CZ" sz="2000" b="1" dirty="0" smtClean="0">
                <a:latin typeface="+mn-lt"/>
              </a:rPr>
              <a:t>- Správní systém (kancelář,</a:t>
            </a:r>
          </a:p>
          <a:p>
            <a:r>
              <a:rPr lang="cs-CZ" sz="2000" b="1" dirty="0" smtClean="0">
                <a:latin typeface="+mn-lt"/>
              </a:rPr>
              <a:t>  finanční správa)</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100" y="1201514"/>
            <a:ext cx="4722248" cy="5539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004869" y="1537628"/>
            <a:ext cx="1134541" cy="523220"/>
          </a:xfrm>
          <a:prstGeom prst="rect">
            <a:avLst/>
          </a:prstGeom>
          <a:solidFill>
            <a:schemeClr val="accent3">
              <a:lumMod val="40000"/>
              <a:lumOff val="60000"/>
            </a:schemeClr>
          </a:solidFill>
        </p:spPr>
        <p:txBody>
          <a:bodyPr wrap="none" rtlCol="0">
            <a:spAutoFit/>
          </a:bodyPr>
          <a:lstStyle/>
          <a:p>
            <a:r>
              <a:rPr lang="de-CH" sz="2800" b="1" dirty="0" err="1" smtClean="0"/>
              <a:t>mayor</a:t>
            </a:r>
            <a:endParaRPr lang="de-CH" sz="2800" b="1" dirty="0"/>
          </a:p>
        </p:txBody>
      </p:sp>
      <p:sp>
        <p:nvSpPr>
          <p:cNvPr id="32" name="Textfeld 31"/>
          <p:cNvSpPr txBox="1"/>
          <p:nvPr/>
        </p:nvSpPr>
        <p:spPr>
          <a:xfrm>
            <a:off x="6048659" y="2708920"/>
            <a:ext cx="971613" cy="523220"/>
          </a:xfrm>
          <a:prstGeom prst="rect">
            <a:avLst/>
          </a:prstGeom>
          <a:solidFill>
            <a:schemeClr val="accent3">
              <a:lumMod val="40000"/>
              <a:lumOff val="60000"/>
            </a:schemeClr>
          </a:solidFill>
        </p:spPr>
        <p:txBody>
          <a:bodyPr wrap="none" rtlCol="0">
            <a:spAutoFit/>
          </a:bodyPr>
          <a:lstStyle/>
          <a:p>
            <a:r>
              <a:rPr lang="de-CH" sz="2800" b="1" dirty="0" err="1" smtClean="0"/>
              <a:t>court</a:t>
            </a:r>
            <a:endParaRPr lang="de-CH" sz="2800" b="1" dirty="0"/>
          </a:p>
        </p:txBody>
      </p:sp>
      <p:sp>
        <p:nvSpPr>
          <p:cNvPr id="31" name="Textfeld 30"/>
          <p:cNvSpPr txBox="1"/>
          <p:nvPr/>
        </p:nvSpPr>
        <p:spPr>
          <a:xfrm>
            <a:off x="5940152" y="2348880"/>
            <a:ext cx="1229696" cy="523220"/>
          </a:xfrm>
          <a:prstGeom prst="rect">
            <a:avLst/>
          </a:prstGeom>
          <a:solidFill>
            <a:schemeClr val="accent3">
              <a:lumMod val="40000"/>
              <a:lumOff val="60000"/>
            </a:schemeClr>
          </a:solidFill>
        </p:spPr>
        <p:txBody>
          <a:bodyPr wrap="none" rtlCol="0">
            <a:spAutoFit/>
          </a:bodyPr>
          <a:lstStyle/>
          <a:p>
            <a:r>
              <a:rPr lang="de-CH" sz="2800" b="1" dirty="0" err="1" smtClean="0"/>
              <a:t>counsil</a:t>
            </a:r>
            <a:endParaRPr lang="de-CH" sz="2800" b="1" dirty="0"/>
          </a:p>
        </p:txBody>
      </p:sp>
      <p:sp>
        <p:nvSpPr>
          <p:cNvPr id="33" name="Textfeld 32"/>
          <p:cNvSpPr txBox="1"/>
          <p:nvPr/>
        </p:nvSpPr>
        <p:spPr>
          <a:xfrm>
            <a:off x="5940152" y="5066020"/>
            <a:ext cx="1571264" cy="954107"/>
          </a:xfrm>
          <a:prstGeom prst="rect">
            <a:avLst/>
          </a:prstGeom>
          <a:solidFill>
            <a:schemeClr val="accent3">
              <a:lumMod val="40000"/>
              <a:lumOff val="60000"/>
            </a:schemeClr>
          </a:solidFill>
        </p:spPr>
        <p:txBody>
          <a:bodyPr wrap="none" rtlCol="0">
            <a:spAutoFit/>
          </a:bodyPr>
          <a:lstStyle/>
          <a:p>
            <a:r>
              <a:rPr lang="de-CH" sz="2800" b="1" dirty="0" err="1"/>
              <a:t>c</a:t>
            </a:r>
            <a:r>
              <a:rPr lang="de-CH" sz="2800" b="1" dirty="0" err="1" smtClean="0"/>
              <a:t>antonal</a:t>
            </a:r>
            <a:endParaRPr lang="de-CH" sz="2800" b="1" dirty="0" smtClean="0"/>
          </a:p>
          <a:p>
            <a:r>
              <a:rPr lang="de-CH" sz="2800" b="1" dirty="0" err="1" smtClean="0"/>
              <a:t>assembly</a:t>
            </a:r>
            <a:endParaRPr lang="de-CH" sz="2800" b="1" dirty="0"/>
          </a:p>
        </p:txBody>
      </p:sp>
      <p:sp>
        <p:nvSpPr>
          <p:cNvPr id="27" name="Rechteck 26"/>
          <p:cNvSpPr/>
          <p:nvPr/>
        </p:nvSpPr>
        <p:spPr>
          <a:xfrm>
            <a:off x="8433192" y="5661248"/>
            <a:ext cx="747320" cy="1446550"/>
          </a:xfrm>
          <a:prstGeom prst="rect">
            <a:avLst/>
          </a:prstGeom>
        </p:spPr>
        <p:txBody>
          <a:bodyPr wrap="none">
            <a:spAutoFit/>
          </a:bodyPr>
          <a:lstStyle/>
          <a:p>
            <a:r>
              <a:rPr lang="de-CH" sz="8800" b="1" dirty="0" smtClean="0">
                <a:solidFill>
                  <a:srgbClr val="FF0000"/>
                </a:solidFill>
              </a:rPr>
              <a:t>√</a:t>
            </a:r>
            <a:endParaRPr lang="de-CH" sz="8800" dirty="0">
              <a:solidFill>
                <a:srgbClr val="FF0000"/>
              </a:solidFill>
            </a:endParaRPr>
          </a:p>
        </p:txBody>
      </p:sp>
    </p:spTree>
    <p:extLst>
      <p:ext uri="{BB962C8B-B14F-4D97-AF65-F5344CB8AC3E}">
        <p14:creationId xmlns:p14="http://schemas.microsoft.com/office/powerpoint/2010/main" val="10143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950912" y="21437"/>
            <a:ext cx="8229600" cy="1143000"/>
          </a:xfrm>
        </p:spPr>
        <p:txBody>
          <a:bodyPr>
            <a:normAutofit/>
          </a:bodyPr>
          <a:lstStyle/>
          <a:p>
            <a:r>
              <a:rPr lang="de-CH" dirty="0" smtClean="0"/>
              <a:t>3)</a:t>
            </a:r>
            <a:r>
              <a:rPr lang="de-CH" dirty="0" smtClean="0"/>
              <a:t> </a:t>
            </a:r>
            <a:r>
              <a:rPr lang="de-CH" dirty="0" err="1" smtClean="0"/>
              <a:t>Cantonal</a:t>
            </a:r>
            <a:r>
              <a:rPr lang="de-CH" dirty="0" smtClean="0"/>
              <a:t> </a:t>
            </a:r>
            <a:r>
              <a:rPr lang="de-CH" dirty="0" err="1" smtClean="0"/>
              <a:t>Assembly</a:t>
            </a:r>
            <a:endParaRPr lang="de-CH" dirty="0"/>
          </a:p>
        </p:txBody>
      </p:sp>
      <p:pic>
        <p:nvPicPr>
          <p:cNvPr id="6146" name="Picture 2" descr="Výsledek obrázku pro landsgemein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186366"/>
            <a:ext cx="3775706" cy="243660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51520" y="3645024"/>
            <a:ext cx="2002471" cy="369332"/>
          </a:xfrm>
          <a:prstGeom prst="rect">
            <a:avLst/>
          </a:prstGeom>
          <a:noFill/>
        </p:spPr>
        <p:txBody>
          <a:bodyPr wrap="none" rtlCol="0">
            <a:spAutoFit/>
          </a:bodyPr>
          <a:lstStyle/>
          <a:p>
            <a:r>
              <a:rPr lang="de-CH" dirty="0" smtClean="0"/>
              <a:t>Heiden (AR) 18th c.</a:t>
            </a:r>
            <a:endParaRPr lang="de-CH" dirty="0"/>
          </a:p>
        </p:txBody>
      </p:sp>
      <p:pic>
        <p:nvPicPr>
          <p:cNvPr id="6148" name="Picture 4" descr="Výsledek obrázku pro landsgemeinde u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927512"/>
            <a:ext cx="4619625" cy="33623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p:nvSpPr>
        <p:spPr>
          <a:xfrm>
            <a:off x="4284060" y="4293096"/>
            <a:ext cx="1075936" cy="369332"/>
          </a:xfrm>
          <a:prstGeom prst="rect">
            <a:avLst/>
          </a:prstGeom>
          <a:noFill/>
        </p:spPr>
        <p:txBody>
          <a:bodyPr wrap="none" rtlCol="0">
            <a:spAutoFit/>
          </a:bodyPr>
          <a:lstStyle/>
          <a:p>
            <a:r>
              <a:rPr lang="de-CH" dirty="0" smtClean="0"/>
              <a:t>Uri 1920s</a:t>
            </a:r>
            <a:endParaRPr lang="de-CH" dirty="0"/>
          </a:p>
        </p:txBody>
      </p:sp>
      <p:pic>
        <p:nvPicPr>
          <p:cNvPr id="6150" name="Picture 6" descr="Výsledek obrázku pro landsgemeinde obwald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9433" y="4365104"/>
            <a:ext cx="3371689" cy="2191598"/>
          </a:xfrm>
          <a:prstGeom prst="rect">
            <a:avLst/>
          </a:prstGeom>
          <a:noFill/>
          <a:extLst>
            <a:ext uri="{909E8E84-426E-40DD-AFC4-6F175D3DCCD1}">
              <a14:hiddenFill xmlns:a14="http://schemas.microsoft.com/office/drawing/2010/main">
                <a:solidFill>
                  <a:srgbClr val="FFFFFF"/>
                </a:solidFill>
              </a14:hiddenFill>
            </a:ext>
          </a:extLst>
        </p:spPr>
      </p:pic>
      <p:sp>
        <p:nvSpPr>
          <p:cNvPr id="22" name="Textfeld 21"/>
          <p:cNvSpPr txBox="1"/>
          <p:nvPr/>
        </p:nvSpPr>
        <p:spPr>
          <a:xfrm>
            <a:off x="5436096" y="6516052"/>
            <a:ext cx="1753493" cy="369332"/>
          </a:xfrm>
          <a:prstGeom prst="rect">
            <a:avLst/>
          </a:prstGeom>
          <a:noFill/>
        </p:spPr>
        <p:txBody>
          <a:bodyPr wrap="none" rtlCol="0">
            <a:spAutoFit/>
          </a:bodyPr>
          <a:lstStyle/>
          <a:p>
            <a:r>
              <a:rPr lang="de-CH" dirty="0" smtClean="0"/>
              <a:t>Obwalden 1970s</a:t>
            </a:r>
            <a:endParaRPr lang="de-CH" dirty="0"/>
          </a:p>
        </p:txBody>
      </p:sp>
      <p:sp>
        <p:nvSpPr>
          <p:cNvPr id="23" name="Textfeld 22"/>
          <p:cNvSpPr txBox="1"/>
          <p:nvPr/>
        </p:nvSpPr>
        <p:spPr>
          <a:xfrm>
            <a:off x="221804" y="6488668"/>
            <a:ext cx="2011705" cy="369332"/>
          </a:xfrm>
          <a:prstGeom prst="rect">
            <a:avLst/>
          </a:prstGeom>
          <a:noFill/>
        </p:spPr>
        <p:txBody>
          <a:bodyPr wrap="none" rtlCol="0">
            <a:spAutoFit/>
          </a:bodyPr>
          <a:lstStyle/>
          <a:p>
            <a:r>
              <a:rPr lang="de-CH" dirty="0" smtClean="0"/>
              <a:t>Appenzell (AI) 1900</a:t>
            </a:r>
            <a:endParaRPr lang="de-CH" dirty="0"/>
          </a:p>
        </p:txBody>
      </p:sp>
      <p:pic>
        <p:nvPicPr>
          <p:cNvPr id="6152" name="Picture 8" descr="Výsledek obrázku pro landsgemeinde appenzell 19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0120" y="4079941"/>
            <a:ext cx="3355776" cy="250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595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950912" y="21437"/>
            <a:ext cx="8229600" cy="1143000"/>
          </a:xfrm>
        </p:spPr>
        <p:txBody>
          <a:bodyPr>
            <a:normAutofit/>
          </a:bodyPr>
          <a:lstStyle/>
          <a:p>
            <a:r>
              <a:rPr lang="de-CH" dirty="0" smtClean="0"/>
              <a:t>3)</a:t>
            </a:r>
            <a:r>
              <a:rPr lang="de-CH" dirty="0" smtClean="0"/>
              <a:t> </a:t>
            </a:r>
            <a:r>
              <a:rPr lang="de-CH" dirty="0" err="1" smtClean="0"/>
              <a:t>Cantonal</a:t>
            </a:r>
            <a:r>
              <a:rPr lang="de-CH" dirty="0" smtClean="0"/>
              <a:t> </a:t>
            </a:r>
            <a:r>
              <a:rPr lang="de-CH" dirty="0" err="1" smtClean="0"/>
              <a:t>Assembly</a:t>
            </a:r>
            <a:endParaRPr lang="de-CH" dirty="0"/>
          </a:p>
        </p:txBody>
      </p:sp>
      <p:sp>
        <p:nvSpPr>
          <p:cNvPr id="23" name="Textfeld 22"/>
          <p:cNvSpPr txBox="1"/>
          <p:nvPr/>
        </p:nvSpPr>
        <p:spPr>
          <a:xfrm>
            <a:off x="221804" y="6488668"/>
            <a:ext cx="1744388" cy="369332"/>
          </a:xfrm>
          <a:prstGeom prst="rect">
            <a:avLst/>
          </a:prstGeom>
          <a:noFill/>
        </p:spPr>
        <p:txBody>
          <a:bodyPr wrap="none" rtlCol="0">
            <a:spAutoFit/>
          </a:bodyPr>
          <a:lstStyle/>
          <a:p>
            <a:r>
              <a:rPr lang="de-CH" dirty="0" smtClean="0"/>
              <a:t>Glarus (GL) 2018</a:t>
            </a:r>
            <a:endParaRPr lang="de-CH" dirty="0"/>
          </a:p>
        </p:txBody>
      </p:sp>
      <p:pic>
        <p:nvPicPr>
          <p:cNvPr id="8194" name="Picture 2" descr="Výsledek obrázku pro glarner landsgemeinde 2018"/>
          <p:cNvPicPr>
            <a:picLocks noChangeAspect="1" noChangeArrowheads="1"/>
          </p:cNvPicPr>
          <p:nvPr/>
        </p:nvPicPr>
        <p:blipFill rotWithShape="1">
          <a:blip r:embed="rId4">
            <a:extLst>
              <a:ext uri="{28A0092B-C50C-407E-A947-70E740481C1C}">
                <a14:useLocalDpi xmlns:a14="http://schemas.microsoft.com/office/drawing/2010/main" val="0"/>
              </a:ext>
            </a:extLst>
          </a:blip>
          <a:srcRect r="8686"/>
          <a:stretch/>
        </p:blipFill>
        <p:spPr bwMode="auto">
          <a:xfrm>
            <a:off x="161905" y="1052736"/>
            <a:ext cx="8802583" cy="543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329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950912" y="21437"/>
            <a:ext cx="8229600" cy="1143000"/>
          </a:xfrm>
        </p:spPr>
        <p:txBody>
          <a:bodyPr>
            <a:normAutofit/>
          </a:bodyPr>
          <a:lstStyle/>
          <a:p>
            <a:r>
              <a:rPr lang="de-CH" dirty="0"/>
              <a:t>4</a:t>
            </a:r>
            <a:r>
              <a:rPr lang="de-CH" dirty="0" smtClean="0"/>
              <a:t>)</a:t>
            </a:r>
            <a:r>
              <a:rPr lang="de-CH" dirty="0" smtClean="0"/>
              <a:t> Economy</a:t>
            </a:r>
            <a:endParaRPr lang="de-CH" dirty="0"/>
          </a:p>
        </p:txBody>
      </p:sp>
      <p:sp>
        <p:nvSpPr>
          <p:cNvPr id="23" name="Textfeld 22"/>
          <p:cNvSpPr txBox="1"/>
          <p:nvPr/>
        </p:nvSpPr>
        <p:spPr>
          <a:xfrm>
            <a:off x="221804" y="6488668"/>
            <a:ext cx="2782493" cy="369332"/>
          </a:xfrm>
          <a:prstGeom prst="rect">
            <a:avLst/>
          </a:prstGeom>
          <a:noFill/>
        </p:spPr>
        <p:txBody>
          <a:bodyPr wrap="none" rtlCol="0">
            <a:spAutoFit/>
          </a:bodyPr>
          <a:lstStyle/>
          <a:p>
            <a:r>
              <a:rPr lang="de-CH" dirty="0" err="1" smtClean="0"/>
              <a:t>Cattle</a:t>
            </a:r>
            <a:r>
              <a:rPr lang="de-CH" dirty="0" smtClean="0"/>
              <a:t> in </a:t>
            </a:r>
            <a:r>
              <a:rPr lang="de-CH" dirty="0" err="1" smtClean="0"/>
              <a:t>the</a:t>
            </a:r>
            <a:r>
              <a:rPr lang="de-CH" dirty="0" smtClean="0"/>
              <a:t> </a:t>
            </a:r>
            <a:r>
              <a:rPr lang="de-CH" dirty="0" err="1" smtClean="0"/>
              <a:t>Glaronese</a:t>
            </a:r>
            <a:r>
              <a:rPr lang="de-CH" dirty="0" smtClean="0"/>
              <a:t> Alps</a:t>
            </a:r>
            <a:endParaRPr lang="de-CH" dirty="0"/>
          </a:p>
        </p:txBody>
      </p:sp>
      <p:sp>
        <p:nvSpPr>
          <p:cNvPr id="9" name="Obdélník 16"/>
          <p:cNvSpPr/>
          <p:nvPr/>
        </p:nvSpPr>
        <p:spPr>
          <a:xfrm>
            <a:off x="132705" y="1700807"/>
            <a:ext cx="3647207" cy="523220"/>
          </a:xfrm>
          <a:prstGeom prst="rect">
            <a:avLst/>
          </a:prstGeom>
          <a:solidFill>
            <a:srgbClr val="C00000"/>
          </a:solidFill>
          <a:ln>
            <a:solidFill>
              <a:schemeClr val="tx1"/>
            </a:solidFill>
          </a:ln>
        </p:spPr>
        <p:txBody>
          <a:bodyPr wrap="square">
            <a:spAutoFit/>
          </a:bodyPr>
          <a:lstStyle/>
          <a:p>
            <a:pPr algn="ctr"/>
            <a:r>
              <a:rPr lang="cs-CZ" sz="2800" b="1" dirty="0" smtClean="0">
                <a:solidFill>
                  <a:srgbClr val="FFFF00"/>
                </a:solidFill>
                <a:latin typeface="+mn-lt"/>
              </a:rPr>
              <a:t>4. ekonomie</a:t>
            </a:r>
          </a:p>
        </p:txBody>
      </p:sp>
      <p:sp>
        <p:nvSpPr>
          <p:cNvPr id="10" name="Obdélník 17"/>
          <p:cNvSpPr/>
          <p:nvPr/>
        </p:nvSpPr>
        <p:spPr>
          <a:xfrm>
            <a:off x="132704" y="2204864"/>
            <a:ext cx="3647208" cy="2246769"/>
          </a:xfrm>
          <a:prstGeom prst="rect">
            <a:avLst/>
          </a:prstGeom>
          <a:solidFill>
            <a:srgbClr val="FFFF99"/>
          </a:solidFill>
          <a:ln>
            <a:solidFill>
              <a:schemeClr val="tx1"/>
            </a:solidFill>
          </a:ln>
        </p:spPr>
        <p:txBody>
          <a:bodyPr wrap="square">
            <a:spAutoFit/>
          </a:bodyPr>
          <a:lstStyle/>
          <a:p>
            <a:r>
              <a:rPr lang="cs-CZ" sz="2800" b="1" dirty="0" smtClean="0">
                <a:latin typeface="+mn-lt"/>
              </a:rPr>
              <a:t>- Silné obchodnictví</a:t>
            </a:r>
          </a:p>
          <a:p>
            <a:r>
              <a:rPr lang="cs-CZ" sz="2800" b="1" dirty="0" smtClean="0">
                <a:latin typeface="+mn-lt"/>
              </a:rPr>
              <a:t>- Kontory</a:t>
            </a:r>
          </a:p>
          <a:p>
            <a:r>
              <a:rPr lang="cs-CZ" sz="2800" b="1" dirty="0" smtClean="0">
                <a:latin typeface="+mn-lt"/>
              </a:rPr>
              <a:t>- Obchodní domy, pravidelné</a:t>
            </a:r>
          </a:p>
          <a:p>
            <a:r>
              <a:rPr lang="cs-CZ" sz="2800" b="1" dirty="0" smtClean="0">
                <a:latin typeface="+mn-lt"/>
              </a:rPr>
              <a:t>  výstavy, kupecké sítě</a:t>
            </a:r>
          </a:p>
        </p:txBody>
      </p:sp>
      <p:sp>
        <p:nvSpPr>
          <p:cNvPr id="4" name="Pfeil nach rechts 3"/>
          <p:cNvSpPr/>
          <p:nvPr/>
        </p:nvSpPr>
        <p:spPr>
          <a:xfrm>
            <a:off x="4139952" y="3068960"/>
            <a:ext cx="504056" cy="15121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Textfeld 4"/>
          <p:cNvSpPr txBox="1"/>
          <p:nvPr/>
        </p:nvSpPr>
        <p:spPr>
          <a:xfrm>
            <a:off x="5418043" y="1268760"/>
            <a:ext cx="1890261" cy="4508927"/>
          </a:xfrm>
          <a:prstGeom prst="rect">
            <a:avLst/>
          </a:prstGeom>
          <a:noFill/>
        </p:spPr>
        <p:txBody>
          <a:bodyPr wrap="none" rtlCol="0">
            <a:spAutoFit/>
          </a:bodyPr>
          <a:lstStyle/>
          <a:p>
            <a:r>
              <a:rPr lang="de-CH" sz="28700" dirty="0" smtClean="0"/>
              <a:t>?</a:t>
            </a:r>
            <a:endParaRPr lang="de-CH" sz="28700" dirty="0"/>
          </a:p>
        </p:txBody>
      </p:sp>
    </p:spTree>
    <p:extLst>
      <p:ext uri="{BB962C8B-B14F-4D97-AF65-F5344CB8AC3E}">
        <p14:creationId xmlns:p14="http://schemas.microsoft.com/office/powerpoint/2010/main" val="12108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950912" y="21437"/>
            <a:ext cx="8229600" cy="1143000"/>
          </a:xfrm>
        </p:spPr>
        <p:txBody>
          <a:bodyPr>
            <a:normAutofit/>
          </a:bodyPr>
          <a:lstStyle/>
          <a:p>
            <a:r>
              <a:rPr lang="de-CH" dirty="0"/>
              <a:t>4</a:t>
            </a:r>
            <a:r>
              <a:rPr lang="de-CH" dirty="0" smtClean="0"/>
              <a:t>)</a:t>
            </a:r>
            <a:r>
              <a:rPr lang="de-CH" dirty="0" smtClean="0"/>
              <a:t> Economy</a:t>
            </a:r>
            <a:endParaRPr lang="de-CH" dirty="0"/>
          </a:p>
        </p:txBody>
      </p:sp>
      <p:sp>
        <p:nvSpPr>
          <p:cNvPr id="23" name="Textfeld 22"/>
          <p:cNvSpPr txBox="1"/>
          <p:nvPr/>
        </p:nvSpPr>
        <p:spPr>
          <a:xfrm>
            <a:off x="221804" y="6488668"/>
            <a:ext cx="2782493" cy="369332"/>
          </a:xfrm>
          <a:prstGeom prst="rect">
            <a:avLst/>
          </a:prstGeom>
          <a:noFill/>
        </p:spPr>
        <p:txBody>
          <a:bodyPr wrap="none" rtlCol="0">
            <a:spAutoFit/>
          </a:bodyPr>
          <a:lstStyle/>
          <a:p>
            <a:r>
              <a:rPr lang="de-CH" dirty="0" err="1" smtClean="0"/>
              <a:t>Cattle</a:t>
            </a:r>
            <a:r>
              <a:rPr lang="de-CH" dirty="0" smtClean="0"/>
              <a:t> in </a:t>
            </a:r>
            <a:r>
              <a:rPr lang="de-CH" dirty="0" err="1" smtClean="0"/>
              <a:t>the</a:t>
            </a:r>
            <a:r>
              <a:rPr lang="de-CH" dirty="0" smtClean="0"/>
              <a:t> </a:t>
            </a:r>
            <a:r>
              <a:rPr lang="de-CH" dirty="0" err="1" smtClean="0"/>
              <a:t>Glaronese</a:t>
            </a:r>
            <a:r>
              <a:rPr lang="de-CH" dirty="0" smtClean="0"/>
              <a:t> Alps</a:t>
            </a:r>
            <a:endParaRPr lang="de-CH" dirty="0"/>
          </a:p>
        </p:txBody>
      </p:sp>
      <p:pic>
        <p:nvPicPr>
          <p:cNvPr id="9220" name="Picture 4" descr="Výsledek obrázku pro schweizer ku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8720"/>
            <a:ext cx="9144000" cy="612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851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4888" y="274638"/>
            <a:ext cx="8229600" cy="1143000"/>
          </a:xfrm>
        </p:spPr>
        <p:txBody>
          <a:bodyPr>
            <a:normAutofit/>
          </a:bodyPr>
          <a:lstStyle/>
          <a:p>
            <a:r>
              <a:rPr lang="de-CH" dirty="0" smtClean="0"/>
              <a:t>Learning Outcomes 24.10.2018</a:t>
            </a:r>
            <a:endParaRPr lang="de-CH" dirty="0"/>
          </a:p>
        </p:txBody>
      </p:sp>
      <p:sp>
        <p:nvSpPr>
          <p:cNvPr id="3" name="Inhaltsplatzhalter 2"/>
          <p:cNvSpPr>
            <a:spLocks noGrp="1"/>
          </p:cNvSpPr>
          <p:nvPr>
            <p:ph idx="1"/>
          </p:nvPr>
        </p:nvSpPr>
        <p:spPr>
          <a:xfrm>
            <a:off x="107504" y="1834701"/>
            <a:ext cx="9036496" cy="5698755"/>
          </a:xfrm>
        </p:spPr>
        <p:txBody>
          <a:bodyPr>
            <a:noAutofit/>
          </a:bodyPr>
          <a:lstStyle/>
          <a:p>
            <a:pPr marL="514350" indent="-514350">
              <a:buFont typeface="+mj-lt"/>
              <a:buAutoNum type="arabicPeriod"/>
            </a:pPr>
            <a:r>
              <a:rPr lang="de-CH" sz="2800" dirty="0" err="1"/>
              <a:t>Students</a:t>
            </a:r>
            <a:r>
              <a:rPr lang="de-CH" sz="2800" dirty="0"/>
              <a:t> </a:t>
            </a:r>
            <a:r>
              <a:rPr lang="de-CH" sz="2800" dirty="0" err="1" smtClean="0"/>
              <a:t>can</a:t>
            </a:r>
            <a:r>
              <a:rPr lang="de-CH" sz="2800" dirty="0" smtClean="0"/>
              <a:t> </a:t>
            </a:r>
            <a:r>
              <a:rPr lang="de-CH" sz="2800" u="sng" dirty="0" err="1" smtClean="0"/>
              <a:t>enumerate</a:t>
            </a:r>
            <a:r>
              <a:rPr lang="de-CH" sz="2800" u="sng" dirty="0" smtClean="0"/>
              <a:t> </a:t>
            </a:r>
            <a:r>
              <a:rPr lang="de-CH" sz="2800" dirty="0" err="1" smtClean="0"/>
              <a:t>towns</a:t>
            </a:r>
            <a:r>
              <a:rPr lang="de-CH" sz="2800" dirty="0" smtClean="0"/>
              <a:t>, rural </a:t>
            </a:r>
            <a:r>
              <a:rPr lang="de-CH" sz="2800" dirty="0" err="1" smtClean="0"/>
              <a:t>communities</a:t>
            </a:r>
            <a:r>
              <a:rPr lang="de-CH" sz="2800" dirty="0" smtClean="0"/>
              <a:t> </a:t>
            </a:r>
            <a:r>
              <a:rPr lang="de-CH" sz="2800" dirty="0" err="1" smtClean="0"/>
              <a:t>and</a:t>
            </a:r>
            <a:r>
              <a:rPr lang="de-CH" sz="2800" dirty="0" smtClean="0"/>
              <a:t> </a:t>
            </a:r>
            <a:r>
              <a:rPr lang="de-CH" sz="2800" dirty="0" err="1" smtClean="0"/>
              <a:t>other</a:t>
            </a:r>
            <a:r>
              <a:rPr lang="de-CH" sz="2800" dirty="0" smtClean="0"/>
              <a:t> </a:t>
            </a:r>
            <a:r>
              <a:rPr lang="de-CH" sz="2800" dirty="0" err="1" smtClean="0"/>
              <a:t>members</a:t>
            </a:r>
            <a:r>
              <a:rPr lang="de-CH" sz="2800" dirty="0" smtClean="0"/>
              <a:t> </a:t>
            </a:r>
            <a:r>
              <a:rPr lang="de-CH" sz="2800" dirty="0" err="1" smtClean="0"/>
              <a:t>of</a:t>
            </a:r>
            <a:r>
              <a:rPr lang="de-CH" sz="2800" dirty="0" smtClean="0"/>
              <a:t> </a:t>
            </a:r>
            <a:r>
              <a:rPr lang="de-CH" sz="2800" dirty="0" err="1" smtClean="0"/>
              <a:t>the</a:t>
            </a:r>
            <a:r>
              <a:rPr lang="de-CH" sz="2800" dirty="0" smtClean="0"/>
              <a:t> </a:t>
            </a:r>
            <a:r>
              <a:rPr lang="de-CH" sz="2800" dirty="0" err="1" smtClean="0"/>
              <a:t>late</a:t>
            </a:r>
            <a:r>
              <a:rPr lang="de-CH" sz="2800" dirty="0" smtClean="0"/>
              <a:t> </a:t>
            </a:r>
            <a:r>
              <a:rPr lang="de-CH" sz="2800" dirty="0" err="1" smtClean="0"/>
              <a:t>medieval</a:t>
            </a:r>
            <a:r>
              <a:rPr lang="de-CH" sz="2800" dirty="0" smtClean="0"/>
              <a:t> Swiss </a:t>
            </a:r>
            <a:r>
              <a:rPr lang="de-CH" sz="2800" dirty="0" err="1" smtClean="0"/>
              <a:t>Confederation</a:t>
            </a:r>
            <a:endParaRPr lang="de-CH" sz="2800" dirty="0"/>
          </a:p>
          <a:p>
            <a:pPr marL="514350" indent="-514350">
              <a:buFont typeface="+mj-lt"/>
              <a:buAutoNum type="arabicPeriod"/>
            </a:pPr>
            <a:r>
              <a:rPr lang="de-CH" sz="2800" dirty="0" err="1" smtClean="0"/>
              <a:t>Students</a:t>
            </a:r>
            <a:r>
              <a:rPr lang="de-CH" sz="2800" dirty="0" smtClean="0"/>
              <a:t> </a:t>
            </a:r>
            <a:r>
              <a:rPr lang="de-CH" sz="2800" dirty="0" err="1" smtClean="0"/>
              <a:t>can</a:t>
            </a:r>
            <a:r>
              <a:rPr lang="de-CH" sz="2800" dirty="0" smtClean="0"/>
              <a:t> </a:t>
            </a:r>
            <a:r>
              <a:rPr lang="de-CH" sz="2800" u="sng" dirty="0" err="1" smtClean="0"/>
              <a:t>identify</a:t>
            </a:r>
            <a:r>
              <a:rPr lang="de-CH" sz="2800" dirty="0" smtClean="0"/>
              <a:t> </a:t>
            </a:r>
            <a:r>
              <a:rPr lang="de-CH" sz="2800" dirty="0" err="1" smtClean="0"/>
              <a:t>the</a:t>
            </a:r>
            <a:r>
              <a:rPr lang="de-CH" sz="2800" dirty="0" smtClean="0"/>
              <a:t> </a:t>
            </a:r>
            <a:r>
              <a:rPr lang="de-CH" sz="2800" dirty="0" err="1" smtClean="0"/>
              <a:t>main</a:t>
            </a:r>
            <a:r>
              <a:rPr lang="de-CH" sz="2800" dirty="0" smtClean="0"/>
              <a:t> </a:t>
            </a:r>
            <a:r>
              <a:rPr lang="de-CH" sz="2800" dirty="0" err="1" smtClean="0"/>
              <a:t>characteristics</a:t>
            </a:r>
            <a:r>
              <a:rPr lang="de-CH" sz="2800" dirty="0" smtClean="0"/>
              <a:t> </a:t>
            </a:r>
            <a:r>
              <a:rPr lang="de-CH" sz="2800" dirty="0" err="1" smtClean="0"/>
              <a:t>of</a:t>
            </a:r>
            <a:r>
              <a:rPr lang="de-CH" sz="2800" dirty="0" smtClean="0"/>
              <a:t> </a:t>
            </a:r>
            <a:r>
              <a:rPr lang="de-CH" sz="2800" dirty="0" err="1" smtClean="0"/>
              <a:t>the</a:t>
            </a:r>
            <a:r>
              <a:rPr lang="de-CH" sz="2800" dirty="0" smtClean="0"/>
              <a:t> </a:t>
            </a:r>
            <a:r>
              <a:rPr lang="de-CH" sz="2800" dirty="0" err="1" smtClean="0"/>
              <a:t>members</a:t>
            </a:r>
            <a:r>
              <a:rPr lang="de-CH" sz="2800" dirty="0" smtClean="0"/>
              <a:t> </a:t>
            </a:r>
            <a:r>
              <a:rPr lang="de-CH" sz="2800" dirty="0" err="1" smtClean="0"/>
              <a:t>of</a:t>
            </a:r>
            <a:r>
              <a:rPr lang="de-CH" sz="2800" dirty="0" smtClean="0"/>
              <a:t> </a:t>
            </a:r>
            <a:r>
              <a:rPr lang="de-CH" sz="2800" dirty="0" err="1" smtClean="0"/>
              <a:t>the</a:t>
            </a:r>
            <a:r>
              <a:rPr lang="de-CH" sz="2800" dirty="0" smtClean="0"/>
              <a:t> </a:t>
            </a:r>
            <a:r>
              <a:rPr lang="de-CH" sz="2800" dirty="0" err="1" smtClean="0"/>
              <a:t>late</a:t>
            </a:r>
            <a:r>
              <a:rPr lang="de-CH" sz="2800" dirty="0" smtClean="0"/>
              <a:t> </a:t>
            </a:r>
            <a:r>
              <a:rPr lang="de-CH" sz="2800" dirty="0" err="1" smtClean="0"/>
              <a:t>medieval</a:t>
            </a:r>
            <a:r>
              <a:rPr lang="de-CH" sz="2800" dirty="0" smtClean="0"/>
              <a:t> Swiss </a:t>
            </a:r>
            <a:r>
              <a:rPr lang="de-CH" sz="2800" dirty="0" err="1" smtClean="0"/>
              <a:t>Confederation</a:t>
            </a:r>
            <a:endParaRPr lang="de-CH" sz="2800" dirty="0" smtClean="0"/>
          </a:p>
          <a:p>
            <a:pPr marL="514350" indent="-514350">
              <a:buFont typeface="+mj-lt"/>
              <a:buAutoNum type="arabicPeriod"/>
            </a:pPr>
            <a:r>
              <a:rPr lang="de-CH" sz="2800" dirty="0" err="1" smtClean="0"/>
              <a:t>Students</a:t>
            </a:r>
            <a:r>
              <a:rPr lang="de-CH" sz="2800" dirty="0" smtClean="0"/>
              <a:t> </a:t>
            </a:r>
            <a:r>
              <a:rPr lang="de-CH" sz="2800" dirty="0" err="1" smtClean="0"/>
              <a:t>can</a:t>
            </a:r>
            <a:r>
              <a:rPr lang="de-CH" sz="2800" dirty="0" smtClean="0"/>
              <a:t> </a:t>
            </a:r>
            <a:r>
              <a:rPr lang="de-CH" sz="2800" u="sng" dirty="0" err="1" smtClean="0"/>
              <a:t>describe</a:t>
            </a:r>
            <a:r>
              <a:rPr lang="de-CH" sz="2800" dirty="0" smtClean="0"/>
              <a:t> </a:t>
            </a:r>
            <a:r>
              <a:rPr lang="de-CH" sz="2800" dirty="0" err="1" smtClean="0"/>
              <a:t>the</a:t>
            </a:r>
            <a:r>
              <a:rPr lang="de-CH" sz="2800" dirty="0" smtClean="0"/>
              <a:t> </a:t>
            </a:r>
            <a:r>
              <a:rPr lang="de-CH" sz="2800" dirty="0" err="1" smtClean="0"/>
              <a:t>political</a:t>
            </a:r>
            <a:r>
              <a:rPr lang="de-CH" sz="2800" dirty="0" smtClean="0"/>
              <a:t> </a:t>
            </a:r>
            <a:r>
              <a:rPr lang="de-CH" sz="2800" dirty="0" err="1" smtClean="0"/>
              <a:t>structures</a:t>
            </a:r>
            <a:r>
              <a:rPr lang="de-CH" sz="2800" dirty="0" smtClean="0"/>
              <a:t>, </a:t>
            </a:r>
            <a:r>
              <a:rPr lang="de-CH" sz="2800" dirty="0" err="1" smtClean="0"/>
              <a:t>procedures</a:t>
            </a:r>
            <a:r>
              <a:rPr lang="de-CH" sz="2800" dirty="0" smtClean="0"/>
              <a:t> </a:t>
            </a:r>
            <a:r>
              <a:rPr lang="de-CH" sz="2800" dirty="0" err="1" smtClean="0"/>
              <a:t>and</a:t>
            </a:r>
            <a:r>
              <a:rPr lang="de-CH" sz="2800" dirty="0" smtClean="0"/>
              <a:t> </a:t>
            </a:r>
            <a:r>
              <a:rPr lang="de-CH" sz="2800" dirty="0" err="1" smtClean="0"/>
              <a:t>functions</a:t>
            </a:r>
            <a:r>
              <a:rPr lang="de-CH" sz="2800" dirty="0" smtClean="0"/>
              <a:t> </a:t>
            </a:r>
            <a:r>
              <a:rPr lang="de-CH" sz="2800" dirty="0" err="1" smtClean="0"/>
              <a:t>of</a:t>
            </a:r>
            <a:r>
              <a:rPr lang="de-CH" sz="2800" dirty="0" smtClean="0"/>
              <a:t> </a:t>
            </a:r>
            <a:r>
              <a:rPr lang="de-CH" sz="2800" dirty="0" err="1" smtClean="0"/>
              <a:t>late</a:t>
            </a:r>
            <a:r>
              <a:rPr lang="de-CH" sz="2800" dirty="0" smtClean="0"/>
              <a:t> </a:t>
            </a:r>
            <a:r>
              <a:rPr lang="de-CH" sz="2800" dirty="0" err="1" smtClean="0"/>
              <a:t>medieval</a:t>
            </a:r>
            <a:r>
              <a:rPr lang="de-CH" sz="2800" dirty="0" smtClean="0"/>
              <a:t> rural </a:t>
            </a:r>
            <a:r>
              <a:rPr lang="de-CH" sz="2800" dirty="0" err="1" smtClean="0"/>
              <a:t>communities</a:t>
            </a:r>
            <a:endParaRPr lang="de-CH" sz="2800" dirty="0" smtClean="0"/>
          </a:p>
          <a:p>
            <a:pPr marL="514350" indent="-514350">
              <a:buFont typeface="+mj-lt"/>
              <a:buAutoNum type="arabicPeriod"/>
            </a:pPr>
            <a:r>
              <a:rPr lang="de-CH" sz="2800" dirty="0" err="1" smtClean="0"/>
              <a:t>Students</a:t>
            </a:r>
            <a:r>
              <a:rPr lang="de-CH" sz="2800" dirty="0" smtClean="0"/>
              <a:t> </a:t>
            </a:r>
            <a:r>
              <a:rPr lang="de-CH" sz="2800" dirty="0" err="1" smtClean="0"/>
              <a:t>are</a:t>
            </a:r>
            <a:r>
              <a:rPr lang="de-CH" sz="2800" dirty="0" smtClean="0"/>
              <a:t> </a:t>
            </a:r>
            <a:r>
              <a:rPr lang="de-CH" sz="2800" dirty="0" err="1" smtClean="0"/>
              <a:t>able</a:t>
            </a:r>
            <a:r>
              <a:rPr lang="de-CH" sz="2800" dirty="0" smtClean="0"/>
              <a:t> </a:t>
            </a:r>
            <a:r>
              <a:rPr lang="de-CH" sz="2800" dirty="0" err="1" smtClean="0"/>
              <a:t>to</a:t>
            </a:r>
            <a:r>
              <a:rPr lang="de-CH" sz="2800" dirty="0" smtClean="0"/>
              <a:t> </a:t>
            </a:r>
            <a:r>
              <a:rPr lang="de-CH" sz="2800" u="sng" dirty="0" err="1" smtClean="0"/>
              <a:t>recognize</a:t>
            </a:r>
            <a:r>
              <a:rPr lang="de-CH" sz="2800" dirty="0" smtClean="0"/>
              <a:t> intentional </a:t>
            </a:r>
            <a:r>
              <a:rPr lang="de-CH" sz="2800" dirty="0" err="1" smtClean="0"/>
              <a:t>writing</a:t>
            </a:r>
            <a:r>
              <a:rPr lang="de-CH" sz="2800" dirty="0" smtClean="0"/>
              <a:t> </a:t>
            </a:r>
            <a:r>
              <a:rPr lang="de-CH" sz="2800" dirty="0" err="1" smtClean="0"/>
              <a:t>of</a:t>
            </a:r>
            <a:r>
              <a:rPr lang="de-CH" sz="2800" dirty="0" smtClean="0"/>
              <a:t> </a:t>
            </a:r>
            <a:r>
              <a:rPr lang="de-CH" sz="2800" dirty="0" err="1" smtClean="0"/>
              <a:t>towns</a:t>
            </a:r>
            <a:r>
              <a:rPr lang="de-CH" sz="2800" dirty="0" smtClean="0"/>
              <a:t> </a:t>
            </a:r>
            <a:r>
              <a:rPr lang="de-CH" sz="2800" dirty="0" err="1" smtClean="0"/>
              <a:t>or</a:t>
            </a:r>
            <a:r>
              <a:rPr lang="de-CH" sz="2800" dirty="0" smtClean="0"/>
              <a:t> rural </a:t>
            </a:r>
            <a:r>
              <a:rPr lang="de-CH" sz="2800" dirty="0" err="1" smtClean="0"/>
              <a:t>communities</a:t>
            </a:r>
            <a:r>
              <a:rPr lang="de-CH" sz="2800" dirty="0" smtClean="0"/>
              <a:t> in </a:t>
            </a:r>
            <a:r>
              <a:rPr lang="de-CH" sz="2800" dirty="0" err="1" smtClean="0"/>
              <a:t>sources</a:t>
            </a:r>
            <a:r>
              <a:rPr lang="de-CH" sz="2800" dirty="0" smtClean="0"/>
              <a:t> </a:t>
            </a:r>
            <a:r>
              <a:rPr lang="de-CH" sz="2800" dirty="0" err="1" smtClean="0"/>
              <a:t>and</a:t>
            </a:r>
            <a:r>
              <a:rPr lang="de-CH" sz="2800" dirty="0" smtClean="0"/>
              <a:t> </a:t>
            </a:r>
            <a:r>
              <a:rPr lang="de-CH" sz="2800" dirty="0" err="1" smtClean="0"/>
              <a:t>historiographical</a:t>
            </a:r>
            <a:r>
              <a:rPr lang="de-CH" sz="2800" dirty="0" smtClean="0"/>
              <a:t> </a:t>
            </a:r>
            <a:r>
              <a:rPr lang="de-CH" sz="2800" dirty="0" err="1" smtClean="0"/>
              <a:t>texts</a:t>
            </a:r>
            <a:r>
              <a:rPr lang="de-CH" sz="2800" dirty="0" smtClean="0"/>
              <a:t>  </a:t>
            </a:r>
          </a:p>
          <a:p>
            <a:pPr marL="0" indent="0">
              <a:buNone/>
            </a:pPr>
            <a:endParaRPr lang="de-CH" sz="2800" dirty="0" smtClean="0"/>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818254" cy="618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8011" y="545110"/>
            <a:ext cx="917239" cy="261610"/>
          </a:xfrm>
          <a:prstGeom prst="rect">
            <a:avLst/>
          </a:prstGeom>
          <a:noFill/>
        </p:spPr>
        <p:txBody>
          <a:bodyPr wrap="none" rtlCol="0">
            <a:spAutoFit/>
          </a:bodyPr>
          <a:lstStyle/>
          <a:p>
            <a:r>
              <a:rPr lang="de-CH" sz="1100" b="1" dirty="0" err="1" smtClean="0">
                <a:solidFill>
                  <a:schemeClr val="bg1"/>
                </a:solidFill>
              </a:rPr>
              <a:t>Introduction</a:t>
            </a:r>
            <a:endParaRPr lang="de-CH" sz="1100" b="1" dirty="0">
              <a:solidFill>
                <a:schemeClr val="bg1"/>
              </a:solidFill>
            </a:endParaRPr>
          </a:p>
        </p:txBody>
      </p:sp>
    </p:spTree>
    <p:extLst>
      <p:ext uri="{BB962C8B-B14F-4D97-AF65-F5344CB8AC3E}">
        <p14:creationId xmlns:p14="http://schemas.microsoft.com/office/powerpoint/2010/main" val="3105637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035" y="158071"/>
            <a:ext cx="1118597" cy="73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Výsledek obrázku pro kantone wapp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0" t="10136" r="4145" b="4448"/>
          <a:stretch/>
        </p:blipFill>
        <p:spPr bwMode="auto">
          <a:xfrm>
            <a:off x="144365" y="116632"/>
            <a:ext cx="1096598" cy="70083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950912" y="21437"/>
            <a:ext cx="8229600" cy="1143000"/>
          </a:xfrm>
        </p:spPr>
        <p:txBody>
          <a:bodyPr>
            <a:normAutofit/>
          </a:bodyPr>
          <a:lstStyle/>
          <a:p>
            <a:r>
              <a:rPr lang="de-CH" dirty="0"/>
              <a:t>4</a:t>
            </a:r>
            <a:r>
              <a:rPr lang="de-CH" dirty="0" smtClean="0"/>
              <a:t>)</a:t>
            </a:r>
            <a:r>
              <a:rPr lang="de-CH" dirty="0" smtClean="0"/>
              <a:t> Economy</a:t>
            </a:r>
            <a:endParaRPr lang="de-CH" dirty="0"/>
          </a:p>
        </p:txBody>
      </p:sp>
      <p:sp>
        <p:nvSpPr>
          <p:cNvPr id="23" name="Textfeld 22"/>
          <p:cNvSpPr txBox="1"/>
          <p:nvPr/>
        </p:nvSpPr>
        <p:spPr>
          <a:xfrm>
            <a:off x="3707904" y="4343054"/>
            <a:ext cx="2782493" cy="369332"/>
          </a:xfrm>
          <a:prstGeom prst="rect">
            <a:avLst/>
          </a:prstGeom>
          <a:noFill/>
        </p:spPr>
        <p:txBody>
          <a:bodyPr wrap="none" rtlCol="0">
            <a:spAutoFit/>
          </a:bodyPr>
          <a:lstStyle/>
          <a:p>
            <a:r>
              <a:rPr lang="de-CH" dirty="0" err="1" smtClean="0"/>
              <a:t>Cattle</a:t>
            </a:r>
            <a:r>
              <a:rPr lang="de-CH" dirty="0" smtClean="0"/>
              <a:t> in </a:t>
            </a:r>
            <a:r>
              <a:rPr lang="de-CH" dirty="0" err="1" smtClean="0"/>
              <a:t>the</a:t>
            </a:r>
            <a:r>
              <a:rPr lang="de-CH" dirty="0" smtClean="0"/>
              <a:t> </a:t>
            </a:r>
            <a:r>
              <a:rPr lang="de-CH" dirty="0" err="1" smtClean="0"/>
              <a:t>Glaronese</a:t>
            </a:r>
            <a:r>
              <a:rPr lang="de-CH" dirty="0" smtClean="0"/>
              <a:t> Alps</a:t>
            </a:r>
            <a:endParaRPr lang="de-CH" dirty="0"/>
          </a:p>
        </p:txBody>
      </p:sp>
      <p:pic>
        <p:nvPicPr>
          <p:cNvPr id="10244" name="Picture 4" descr="Výsledek obrázku pro glarner alpen wi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980728"/>
            <a:ext cx="5048250" cy="336232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Výsledek obrázku pro bergwa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873" y="1196752"/>
            <a:ext cx="3945956"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Výsledek obrázku pro gotthard mittelalt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9910811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267744" y="2492896"/>
            <a:ext cx="4240969" cy="2215991"/>
          </a:xfrm>
          <a:prstGeom prst="rect">
            <a:avLst/>
          </a:prstGeom>
          <a:noFill/>
        </p:spPr>
        <p:txBody>
          <a:bodyPr wrap="none" rtlCol="0">
            <a:spAutoFit/>
          </a:bodyPr>
          <a:lstStyle/>
          <a:p>
            <a:r>
              <a:rPr lang="de-CH" sz="13800" dirty="0" smtClean="0"/>
              <a:t>break</a:t>
            </a:r>
            <a:endParaRPr lang="de-CH" sz="13800" dirty="0"/>
          </a:p>
        </p:txBody>
      </p:sp>
    </p:spTree>
    <p:extLst>
      <p:ext uri="{BB962C8B-B14F-4D97-AF65-F5344CB8AC3E}">
        <p14:creationId xmlns:p14="http://schemas.microsoft.com/office/powerpoint/2010/main" val="2698304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a:t>
            </a:r>
            <a:endParaRPr lang="de-CH" dirty="0">
              <a:solidFill>
                <a:srgbClr val="FF0000"/>
              </a:solidFill>
            </a:endParaRPr>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ýsledek obrázku pro bundesbriefmuse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00" y="1196752"/>
            <a:ext cx="4190876" cy="558256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hls-dhs-dss.ch/img/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hls-dhs-dss.ch/img/im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196752"/>
            <a:ext cx="400291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426236"/>
            <a:ext cx="4001262" cy="237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3122" r="8721"/>
          <a:stretch/>
        </p:blipFill>
        <p:spPr bwMode="auto">
          <a:xfrm>
            <a:off x="4572000" y="5675841"/>
            <a:ext cx="3970350" cy="1137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13" descr="Výsledek obrázku pro bundesbriefmuseum schwyz"/>
          <p:cNvSpPr>
            <a:spLocks noChangeAspect="1" noChangeArrowheads="1"/>
          </p:cNvSpPr>
          <p:nvPr/>
        </p:nvSpPr>
        <p:spPr bwMode="auto">
          <a:xfrm>
            <a:off x="155575" y="-1143000"/>
            <a:ext cx="699135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 name="AutoShape 15" descr="Výsledek obrázku pro bundesbriefmuseum schwyz"/>
          <p:cNvSpPr>
            <a:spLocks noChangeAspect="1" noChangeArrowheads="1"/>
          </p:cNvSpPr>
          <p:nvPr/>
        </p:nvSpPr>
        <p:spPr bwMode="auto">
          <a:xfrm>
            <a:off x="307975" y="-990600"/>
            <a:ext cx="6991350" cy="2381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4112" name="Picture 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975" y="5805264"/>
            <a:ext cx="2233911" cy="76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6116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a:t>
            </a:r>
            <a:endParaRPr lang="de-CH" dirty="0">
              <a:solidFill>
                <a:srgbClr val="FF0000"/>
              </a:solidFill>
            </a:endParaRPr>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hls-dhs-dss.ch/img/im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hls-dhs-dss.ch/img/im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ýsledek obrázku pro bundesbriefarchiv schwy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0153" y="930252"/>
            <a:ext cx="4333463" cy="242673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ýsledek obrázku pro bundesbriefarchiv schwyz"/>
          <p:cNvPicPr>
            <a:picLocks noChangeAspect="1" noChangeArrowheads="1"/>
          </p:cNvPicPr>
          <p:nvPr/>
        </p:nvPicPr>
        <p:blipFill rotWithShape="1">
          <a:blip r:embed="rId5">
            <a:extLst>
              <a:ext uri="{28A0092B-C50C-407E-A947-70E740481C1C}">
                <a14:useLocalDpi xmlns:a14="http://schemas.microsoft.com/office/drawing/2010/main" val="0"/>
              </a:ext>
            </a:extLst>
          </a:blip>
          <a:srcRect b="14469"/>
          <a:stretch/>
        </p:blipFill>
        <p:spPr bwMode="auto">
          <a:xfrm>
            <a:off x="278451" y="930252"/>
            <a:ext cx="3978586" cy="24267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Výsledek obrázku pro bundesbriefmuseum schwy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423" y="3637070"/>
            <a:ext cx="3939537" cy="296028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ýsledek obrázku pro bundesbriefmuseum schwy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0153" y="3705644"/>
            <a:ext cx="4333463" cy="289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8457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fontScale="90000"/>
          </a:bodyPr>
          <a:lstStyle/>
          <a:p>
            <a:r>
              <a:rPr lang="de-CH" dirty="0" smtClean="0"/>
              <a:t>Source-</a:t>
            </a:r>
            <a:r>
              <a:rPr lang="de-CH" dirty="0" err="1" smtClean="0"/>
              <a:t>reading</a:t>
            </a:r>
            <a:r>
              <a:rPr lang="de-CH" dirty="0" smtClean="0"/>
              <a:t>: </a:t>
            </a:r>
            <a:br>
              <a:rPr lang="de-CH" dirty="0" smtClean="0"/>
            </a:br>
            <a:r>
              <a:rPr lang="de-CH" dirty="0" smtClean="0"/>
              <a:t>Federal Charter 1291</a:t>
            </a:r>
            <a:endParaRPr lang="de-CH" dirty="0">
              <a:solidFill>
                <a:srgbClr val="FF0000"/>
              </a:solidFill>
            </a:endParaRPr>
          </a:p>
        </p:txBody>
      </p:sp>
      <p:pic>
        <p:nvPicPr>
          <p:cNvPr id="1026" name="Picture 2" descr="Výsledek obrázku pro bundesbrief 1291"/>
          <p:cNvPicPr>
            <a:picLocks noChangeAspect="1" noChangeArrowheads="1"/>
          </p:cNvPicPr>
          <p:nvPr/>
        </p:nvPicPr>
        <p:blipFill rotWithShape="1">
          <a:blip r:embed="rId2">
            <a:extLst>
              <a:ext uri="{28A0092B-C50C-407E-A947-70E740481C1C}">
                <a14:useLocalDpi xmlns:a14="http://schemas.microsoft.com/office/drawing/2010/main" val="0"/>
              </a:ext>
            </a:extLst>
          </a:blip>
          <a:srcRect b="36038"/>
          <a:stretch/>
        </p:blipFill>
        <p:spPr bwMode="auto">
          <a:xfrm>
            <a:off x="107504" y="1412776"/>
            <a:ext cx="8973394" cy="5184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ýsledek obrázku pro bundesbrief 1291 deutsc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2057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a:t>
            </a:r>
            <a:endParaRPr lang="de-CH" dirty="0">
              <a:solidFill>
                <a:srgbClr val="FF0000"/>
              </a:solidFill>
            </a:endParaRPr>
          </a:p>
        </p:txBody>
      </p:sp>
      <p:pic>
        <p:nvPicPr>
          <p:cNvPr id="1026" name="Picture 2" descr="Výsledek obrázku pro bundesbrief 1291"/>
          <p:cNvPicPr>
            <a:picLocks noChangeAspect="1" noChangeArrowheads="1"/>
          </p:cNvPicPr>
          <p:nvPr/>
        </p:nvPicPr>
        <p:blipFill rotWithShape="1">
          <a:blip r:embed="rId2">
            <a:extLst>
              <a:ext uri="{28A0092B-C50C-407E-A947-70E740481C1C}">
                <a14:useLocalDpi xmlns:a14="http://schemas.microsoft.com/office/drawing/2010/main" val="0"/>
              </a:ext>
            </a:extLst>
          </a:blip>
          <a:srcRect t="3092" r="60810" b="92148"/>
          <a:stretch/>
        </p:blipFill>
        <p:spPr bwMode="auto">
          <a:xfrm>
            <a:off x="169195" y="1628800"/>
            <a:ext cx="8753445" cy="9603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Výsledek obrázku pro bundesbrief 1291"/>
          <p:cNvPicPr>
            <a:picLocks noChangeAspect="1" noChangeArrowheads="1"/>
          </p:cNvPicPr>
          <p:nvPr/>
        </p:nvPicPr>
        <p:blipFill rotWithShape="1">
          <a:blip r:embed="rId2">
            <a:extLst>
              <a:ext uri="{28A0092B-C50C-407E-A947-70E740481C1C}">
                <a14:useLocalDpi xmlns:a14="http://schemas.microsoft.com/office/drawing/2010/main" val="0"/>
              </a:ext>
            </a:extLst>
          </a:blip>
          <a:srcRect l="73438" t="4110" r="4299" b="91992"/>
          <a:stretch/>
        </p:blipFill>
        <p:spPr bwMode="auto">
          <a:xfrm>
            <a:off x="35496" y="4316818"/>
            <a:ext cx="4855630" cy="7679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ýsledek obrázku pro bundesbrief 1291"/>
          <p:cNvPicPr>
            <a:picLocks noChangeAspect="1" noChangeArrowheads="1"/>
          </p:cNvPicPr>
          <p:nvPr/>
        </p:nvPicPr>
        <p:blipFill rotWithShape="1">
          <a:blip r:embed="rId2">
            <a:extLst>
              <a:ext uri="{28A0092B-C50C-407E-A947-70E740481C1C}">
                <a14:useLocalDpi xmlns:a14="http://schemas.microsoft.com/office/drawing/2010/main" val="0"/>
              </a:ext>
            </a:extLst>
          </a:blip>
          <a:srcRect l="38103" t="3848" r="25963" b="91455"/>
          <a:stretch/>
        </p:blipFill>
        <p:spPr bwMode="auto">
          <a:xfrm>
            <a:off x="175352" y="2996952"/>
            <a:ext cx="8645119" cy="1020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ýsledek obrázku pro bundesbrief 1291"/>
          <p:cNvPicPr>
            <a:picLocks noChangeAspect="1" noChangeArrowheads="1"/>
          </p:cNvPicPr>
          <p:nvPr/>
        </p:nvPicPr>
        <p:blipFill rotWithShape="1">
          <a:blip r:embed="rId2">
            <a:extLst>
              <a:ext uri="{28A0092B-C50C-407E-A947-70E740481C1C}">
                <a14:useLocalDpi xmlns:a14="http://schemas.microsoft.com/office/drawing/2010/main" val="0"/>
              </a:ext>
            </a:extLst>
          </a:blip>
          <a:srcRect l="5156" t="7641" r="79884" b="89532"/>
          <a:stretch/>
        </p:blipFill>
        <p:spPr bwMode="auto">
          <a:xfrm>
            <a:off x="5070627" y="4360539"/>
            <a:ext cx="3985866" cy="6804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Výsledek obrázku pro bundesbrief 1291"/>
          <p:cNvPicPr>
            <a:picLocks noChangeAspect="1" noChangeArrowheads="1"/>
          </p:cNvPicPr>
          <p:nvPr/>
        </p:nvPicPr>
        <p:blipFill rotWithShape="1">
          <a:blip r:embed="rId2">
            <a:extLst>
              <a:ext uri="{28A0092B-C50C-407E-A947-70E740481C1C}">
                <a14:useLocalDpi xmlns:a14="http://schemas.microsoft.com/office/drawing/2010/main" val="0"/>
              </a:ext>
            </a:extLst>
          </a:blip>
          <a:srcRect l="19906" t="6908" r="43888" b="89350"/>
          <a:stretch/>
        </p:blipFill>
        <p:spPr bwMode="auto">
          <a:xfrm>
            <a:off x="121188" y="5517232"/>
            <a:ext cx="8087147" cy="754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5496" y="2564904"/>
            <a:ext cx="8937062" cy="369332"/>
          </a:xfrm>
          <a:prstGeom prst="rect">
            <a:avLst/>
          </a:prstGeom>
          <a:noFill/>
        </p:spPr>
        <p:txBody>
          <a:bodyPr wrap="none" rtlCol="0">
            <a:spAutoFit/>
          </a:bodyPr>
          <a:lstStyle/>
          <a:p>
            <a:r>
              <a:rPr lang="de-CH" dirty="0" smtClean="0"/>
              <a:t>                In </a:t>
            </a:r>
            <a:r>
              <a:rPr lang="de-CH" dirty="0" err="1" smtClean="0"/>
              <a:t>nomine</a:t>
            </a:r>
            <a:r>
              <a:rPr lang="de-CH" dirty="0" smtClean="0"/>
              <a:t> </a:t>
            </a:r>
            <a:r>
              <a:rPr lang="de-CH" dirty="0" err="1" smtClean="0"/>
              <a:t>domini</a:t>
            </a:r>
            <a:r>
              <a:rPr lang="de-CH" dirty="0" smtClean="0"/>
              <a:t> amen.   </a:t>
            </a:r>
            <a:r>
              <a:rPr lang="de-CH" dirty="0" err="1" smtClean="0"/>
              <a:t>Honestati</a:t>
            </a:r>
            <a:r>
              <a:rPr lang="de-CH" dirty="0" smtClean="0"/>
              <a:t> </a:t>
            </a:r>
            <a:r>
              <a:rPr lang="de-CH" dirty="0" err="1" smtClean="0"/>
              <a:t>consulitur</a:t>
            </a:r>
            <a:r>
              <a:rPr lang="de-CH" dirty="0" smtClean="0"/>
              <a:t>     et    </a:t>
            </a:r>
            <a:r>
              <a:rPr lang="de-CH" dirty="0" err="1" smtClean="0"/>
              <a:t>utilitate</a:t>
            </a:r>
            <a:r>
              <a:rPr lang="de-CH" dirty="0" smtClean="0"/>
              <a:t>      </a:t>
            </a:r>
            <a:r>
              <a:rPr lang="de-CH" dirty="0" err="1" smtClean="0"/>
              <a:t>publice</a:t>
            </a:r>
            <a:r>
              <a:rPr lang="de-CH" dirty="0" smtClean="0"/>
              <a:t> </a:t>
            </a:r>
            <a:r>
              <a:rPr lang="de-CH" dirty="0" err="1" smtClean="0"/>
              <a:t>providetur</a:t>
            </a:r>
            <a:r>
              <a:rPr lang="de-CH" dirty="0" smtClean="0"/>
              <a:t> ,</a:t>
            </a:r>
            <a:endParaRPr lang="de-CH" dirty="0"/>
          </a:p>
        </p:txBody>
      </p:sp>
      <p:sp>
        <p:nvSpPr>
          <p:cNvPr id="12" name="Textfeld 11"/>
          <p:cNvSpPr txBox="1"/>
          <p:nvPr/>
        </p:nvSpPr>
        <p:spPr>
          <a:xfrm>
            <a:off x="187896" y="3933056"/>
            <a:ext cx="8694368" cy="369332"/>
          </a:xfrm>
          <a:prstGeom prst="rect">
            <a:avLst/>
          </a:prstGeom>
          <a:noFill/>
        </p:spPr>
        <p:txBody>
          <a:bodyPr wrap="none" rtlCol="0">
            <a:spAutoFit/>
          </a:bodyPr>
          <a:lstStyle/>
          <a:p>
            <a:r>
              <a:rPr lang="de-CH" dirty="0" err="1" smtClean="0"/>
              <a:t>dum</a:t>
            </a:r>
            <a:r>
              <a:rPr lang="de-CH" dirty="0" smtClean="0"/>
              <a:t>   </a:t>
            </a:r>
            <a:r>
              <a:rPr lang="de-CH" dirty="0" err="1" smtClean="0"/>
              <a:t>pacta</a:t>
            </a:r>
            <a:r>
              <a:rPr lang="de-CH" dirty="0" smtClean="0"/>
              <a:t>     </a:t>
            </a:r>
            <a:r>
              <a:rPr lang="de-CH" dirty="0" err="1" smtClean="0"/>
              <a:t>quietis</a:t>
            </a:r>
            <a:r>
              <a:rPr lang="de-CH" dirty="0" smtClean="0"/>
              <a:t> et </a:t>
            </a:r>
            <a:r>
              <a:rPr lang="de-CH" dirty="0" err="1" smtClean="0"/>
              <a:t>pacis</a:t>
            </a:r>
            <a:r>
              <a:rPr lang="de-CH" dirty="0" smtClean="0"/>
              <a:t>           </a:t>
            </a:r>
            <a:r>
              <a:rPr lang="de-CH" dirty="0" err="1" smtClean="0"/>
              <a:t>statu</a:t>
            </a:r>
            <a:r>
              <a:rPr lang="de-CH" dirty="0" smtClean="0"/>
              <a:t>     </a:t>
            </a:r>
            <a:r>
              <a:rPr lang="de-CH" dirty="0" err="1" smtClean="0"/>
              <a:t>debito</a:t>
            </a:r>
            <a:r>
              <a:rPr lang="de-CH" dirty="0" smtClean="0"/>
              <a:t>   </a:t>
            </a:r>
            <a:r>
              <a:rPr lang="de-CH" dirty="0" err="1" smtClean="0"/>
              <a:t>solidantur</a:t>
            </a:r>
            <a:r>
              <a:rPr lang="de-CH" dirty="0" smtClean="0"/>
              <a:t>. </a:t>
            </a:r>
            <a:r>
              <a:rPr lang="de-CH" dirty="0"/>
              <a:t> </a:t>
            </a:r>
            <a:r>
              <a:rPr lang="de-CH" dirty="0" smtClean="0"/>
              <a:t>    </a:t>
            </a:r>
            <a:r>
              <a:rPr lang="de-CH" dirty="0" err="1" smtClean="0"/>
              <a:t>Noverint</a:t>
            </a:r>
            <a:r>
              <a:rPr lang="de-CH" dirty="0" smtClean="0"/>
              <a:t>    </a:t>
            </a:r>
            <a:r>
              <a:rPr lang="de-CH" dirty="0" err="1" smtClean="0"/>
              <a:t>igitur</a:t>
            </a:r>
            <a:r>
              <a:rPr lang="de-CH" dirty="0" smtClean="0"/>
              <a:t> </a:t>
            </a:r>
            <a:r>
              <a:rPr lang="de-CH" dirty="0" err="1" smtClean="0"/>
              <a:t>universi</a:t>
            </a:r>
            <a:r>
              <a:rPr lang="de-CH" dirty="0" smtClean="0"/>
              <a:t>, </a:t>
            </a:r>
            <a:endParaRPr lang="de-CH" dirty="0"/>
          </a:p>
        </p:txBody>
      </p:sp>
      <p:sp>
        <p:nvSpPr>
          <p:cNvPr id="13" name="Textfeld 12"/>
          <p:cNvSpPr txBox="1"/>
          <p:nvPr/>
        </p:nvSpPr>
        <p:spPr>
          <a:xfrm>
            <a:off x="187896" y="5003884"/>
            <a:ext cx="8789073" cy="369332"/>
          </a:xfrm>
          <a:prstGeom prst="rect">
            <a:avLst/>
          </a:prstGeom>
          <a:noFill/>
        </p:spPr>
        <p:txBody>
          <a:bodyPr wrap="none" rtlCol="0">
            <a:spAutoFit/>
          </a:bodyPr>
          <a:lstStyle/>
          <a:p>
            <a:r>
              <a:rPr lang="de-CH" dirty="0" err="1"/>
              <a:t>q</a:t>
            </a:r>
            <a:r>
              <a:rPr lang="de-CH" dirty="0" err="1" smtClean="0"/>
              <a:t>uod</a:t>
            </a:r>
            <a:r>
              <a:rPr lang="de-CH" dirty="0" smtClean="0"/>
              <a:t> </a:t>
            </a:r>
            <a:r>
              <a:rPr lang="de-CH" dirty="0" err="1" smtClean="0"/>
              <a:t>homines</a:t>
            </a:r>
            <a:r>
              <a:rPr lang="de-CH" dirty="0" smtClean="0"/>
              <a:t> </a:t>
            </a:r>
            <a:r>
              <a:rPr lang="de-CH" dirty="0" err="1" smtClean="0"/>
              <a:t>vallis</a:t>
            </a:r>
            <a:r>
              <a:rPr lang="de-CH" dirty="0" smtClean="0"/>
              <a:t>     </a:t>
            </a:r>
            <a:r>
              <a:rPr lang="de-CH" dirty="0" err="1" smtClean="0"/>
              <a:t>Uranie</a:t>
            </a:r>
            <a:r>
              <a:rPr lang="de-CH" dirty="0" smtClean="0"/>
              <a:t>,     </a:t>
            </a:r>
            <a:r>
              <a:rPr lang="de-CH" dirty="0" err="1" smtClean="0"/>
              <a:t>universitatisque</a:t>
            </a:r>
            <a:r>
              <a:rPr lang="de-CH" dirty="0" smtClean="0"/>
              <a:t>       </a:t>
            </a:r>
            <a:r>
              <a:rPr lang="de-CH" dirty="0" err="1" smtClean="0"/>
              <a:t>vallis</a:t>
            </a:r>
            <a:r>
              <a:rPr lang="de-CH" dirty="0" smtClean="0"/>
              <a:t>       de    </a:t>
            </a:r>
            <a:r>
              <a:rPr lang="de-CH" dirty="0" err="1" smtClean="0"/>
              <a:t>Switz</a:t>
            </a:r>
            <a:r>
              <a:rPr lang="de-CH" dirty="0" smtClean="0"/>
              <a:t>,        </a:t>
            </a:r>
            <a:r>
              <a:rPr lang="de-CH" dirty="0" err="1" smtClean="0"/>
              <a:t>ac</a:t>
            </a:r>
            <a:r>
              <a:rPr lang="de-CH" dirty="0" smtClean="0"/>
              <a:t> </a:t>
            </a:r>
            <a:r>
              <a:rPr lang="de-CH" dirty="0" err="1" smtClean="0"/>
              <a:t>communitas</a:t>
            </a:r>
            <a:endParaRPr lang="de-CH" dirty="0"/>
          </a:p>
        </p:txBody>
      </p:sp>
      <p:sp>
        <p:nvSpPr>
          <p:cNvPr id="14" name="Textfeld 13"/>
          <p:cNvSpPr txBox="1"/>
          <p:nvPr/>
        </p:nvSpPr>
        <p:spPr>
          <a:xfrm>
            <a:off x="187896" y="6237312"/>
            <a:ext cx="8351517" cy="369332"/>
          </a:xfrm>
          <a:prstGeom prst="rect">
            <a:avLst/>
          </a:prstGeom>
          <a:noFill/>
        </p:spPr>
        <p:txBody>
          <a:bodyPr wrap="none" rtlCol="0">
            <a:spAutoFit/>
          </a:bodyPr>
          <a:lstStyle/>
          <a:p>
            <a:r>
              <a:rPr lang="de-CH" dirty="0" err="1"/>
              <a:t>h</a:t>
            </a:r>
            <a:r>
              <a:rPr lang="de-CH" dirty="0" err="1" smtClean="0"/>
              <a:t>ominum</a:t>
            </a:r>
            <a:r>
              <a:rPr lang="de-CH" dirty="0" smtClean="0"/>
              <a:t> </a:t>
            </a:r>
            <a:r>
              <a:rPr lang="de-CH" dirty="0" err="1" smtClean="0"/>
              <a:t>intramontanorum</a:t>
            </a:r>
            <a:r>
              <a:rPr lang="de-CH" dirty="0" smtClean="0"/>
              <a:t>   </a:t>
            </a:r>
            <a:r>
              <a:rPr lang="de-CH" dirty="0" err="1" smtClean="0"/>
              <a:t>vallis</a:t>
            </a:r>
            <a:r>
              <a:rPr lang="de-CH" dirty="0" smtClean="0"/>
              <a:t>     </a:t>
            </a:r>
            <a:r>
              <a:rPr lang="de-CH" dirty="0" err="1" smtClean="0"/>
              <a:t>inferioris</a:t>
            </a:r>
            <a:r>
              <a:rPr lang="de-CH" dirty="0" smtClean="0"/>
              <a:t>        </a:t>
            </a:r>
            <a:r>
              <a:rPr lang="de-CH" dirty="0" err="1" smtClean="0"/>
              <a:t>maliciam</a:t>
            </a:r>
            <a:r>
              <a:rPr lang="de-CH" dirty="0" smtClean="0"/>
              <a:t> </a:t>
            </a:r>
            <a:r>
              <a:rPr lang="de-CH" dirty="0" err="1" smtClean="0"/>
              <a:t>temporis</a:t>
            </a:r>
            <a:r>
              <a:rPr lang="de-CH" dirty="0" smtClean="0"/>
              <a:t> </a:t>
            </a:r>
            <a:r>
              <a:rPr lang="de-CH" dirty="0" err="1" smtClean="0"/>
              <a:t>attendentes</a:t>
            </a:r>
            <a:r>
              <a:rPr lang="de-CH" dirty="0" smtClean="0"/>
              <a:t>, (…).</a:t>
            </a:r>
            <a:endParaRPr lang="de-CH" dirty="0"/>
          </a:p>
        </p:txBody>
      </p:sp>
      <p:pic>
        <p:nvPicPr>
          <p:cNvPr id="15" name="Picture 2" descr="Výsledek obrázku pro bundesbrief 1291 deutsc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73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(1)</a:t>
            </a:r>
            <a:endParaRPr lang="de-CH" dirty="0">
              <a:solidFill>
                <a:srgbClr val="FF0000"/>
              </a:solidFill>
            </a:endParaRPr>
          </a:p>
        </p:txBody>
      </p:sp>
      <p:sp>
        <p:nvSpPr>
          <p:cNvPr id="3" name="Textfeld 2"/>
          <p:cNvSpPr txBox="1"/>
          <p:nvPr/>
        </p:nvSpPr>
        <p:spPr>
          <a:xfrm>
            <a:off x="179512" y="1485354"/>
            <a:ext cx="3744416" cy="4893647"/>
          </a:xfrm>
          <a:prstGeom prst="rect">
            <a:avLst/>
          </a:prstGeom>
          <a:noFill/>
        </p:spPr>
        <p:txBody>
          <a:bodyPr wrap="square" rtlCol="0">
            <a:spAutoFit/>
          </a:bodyPr>
          <a:lstStyle/>
          <a:p>
            <a:r>
              <a:rPr lang="de-CH" sz="2400" dirty="0" smtClean="0"/>
              <a:t>In </a:t>
            </a:r>
            <a:r>
              <a:rPr lang="de-CH" sz="2400" dirty="0" err="1" smtClean="0"/>
              <a:t>nomine</a:t>
            </a:r>
            <a:r>
              <a:rPr lang="de-CH" sz="2400" dirty="0" smtClean="0"/>
              <a:t> </a:t>
            </a:r>
            <a:r>
              <a:rPr lang="de-CH" sz="2400" dirty="0" err="1" smtClean="0"/>
              <a:t>domini</a:t>
            </a:r>
            <a:r>
              <a:rPr lang="de-CH" sz="2400" dirty="0" smtClean="0"/>
              <a:t> amen. </a:t>
            </a:r>
            <a:r>
              <a:rPr lang="de-CH" sz="2400" dirty="0" err="1"/>
              <a:t>Honestati</a:t>
            </a:r>
            <a:r>
              <a:rPr lang="de-CH" sz="2400" dirty="0"/>
              <a:t> </a:t>
            </a:r>
            <a:r>
              <a:rPr lang="de-CH" sz="2400" dirty="0" err="1"/>
              <a:t>consulitur</a:t>
            </a:r>
            <a:r>
              <a:rPr lang="de-CH" sz="2400" dirty="0"/>
              <a:t> et </a:t>
            </a:r>
            <a:r>
              <a:rPr lang="de-CH" sz="2400" dirty="0" err="1"/>
              <a:t>utilitati</a:t>
            </a:r>
            <a:r>
              <a:rPr lang="de-CH" sz="2400" dirty="0"/>
              <a:t> </a:t>
            </a:r>
            <a:r>
              <a:rPr lang="de-CH" sz="2400" dirty="0" err="1"/>
              <a:t>publice</a:t>
            </a:r>
            <a:r>
              <a:rPr lang="de-CH" sz="2400" dirty="0"/>
              <a:t> </a:t>
            </a:r>
            <a:r>
              <a:rPr lang="de-CH" sz="2400" dirty="0" err="1"/>
              <a:t>providetur</a:t>
            </a:r>
            <a:r>
              <a:rPr lang="de-CH" sz="2400" dirty="0"/>
              <a:t>, </a:t>
            </a:r>
            <a:r>
              <a:rPr lang="de-CH" sz="2400" dirty="0" err="1"/>
              <a:t>dum</a:t>
            </a:r>
            <a:r>
              <a:rPr lang="de-CH" sz="2400" dirty="0"/>
              <a:t> </a:t>
            </a:r>
            <a:r>
              <a:rPr lang="de-CH" sz="2400" dirty="0" err="1"/>
              <a:t>pacta</a:t>
            </a:r>
            <a:r>
              <a:rPr lang="de-CH" sz="2400" dirty="0"/>
              <a:t> </a:t>
            </a:r>
            <a:r>
              <a:rPr lang="de-CH" sz="2400" dirty="0" err="1"/>
              <a:t>quietis</a:t>
            </a:r>
            <a:r>
              <a:rPr lang="de-CH" sz="2400" dirty="0"/>
              <a:t> et </a:t>
            </a:r>
            <a:r>
              <a:rPr lang="de-CH" sz="2400" dirty="0" err="1"/>
              <a:t>pacis</a:t>
            </a:r>
            <a:r>
              <a:rPr lang="de-CH" sz="2400" dirty="0"/>
              <a:t> </a:t>
            </a:r>
            <a:r>
              <a:rPr lang="de-CH" sz="2400" dirty="0" err="1"/>
              <a:t>statu</a:t>
            </a:r>
            <a:r>
              <a:rPr lang="de-CH" sz="2400" dirty="0"/>
              <a:t> </a:t>
            </a:r>
            <a:r>
              <a:rPr lang="de-CH" sz="2400" dirty="0" err="1"/>
              <a:t>debito</a:t>
            </a:r>
            <a:r>
              <a:rPr lang="de-CH" sz="2400" dirty="0"/>
              <a:t> </a:t>
            </a:r>
            <a:r>
              <a:rPr lang="de-CH" sz="2400" dirty="0" err="1"/>
              <a:t>solidantur</a:t>
            </a:r>
            <a:r>
              <a:rPr lang="de-CH" sz="2400" dirty="0"/>
              <a:t>. </a:t>
            </a:r>
            <a:endParaRPr lang="de-CH" sz="2400" dirty="0" smtClean="0"/>
          </a:p>
          <a:p>
            <a:endParaRPr lang="de-CH" sz="2400" dirty="0" smtClean="0"/>
          </a:p>
          <a:p>
            <a:r>
              <a:rPr lang="de-CH" sz="2400" dirty="0" err="1" smtClean="0"/>
              <a:t>Noverint</a:t>
            </a:r>
            <a:r>
              <a:rPr lang="de-CH" sz="2400" dirty="0" smtClean="0"/>
              <a:t> </a:t>
            </a:r>
            <a:r>
              <a:rPr lang="de-CH" sz="2400" dirty="0" err="1"/>
              <a:t>igitur</a:t>
            </a:r>
            <a:r>
              <a:rPr lang="de-CH" sz="2400" dirty="0"/>
              <a:t> </a:t>
            </a:r>
            <a:r>
              <a:rPr lang="de-CH" sz="2400" dirty="0" err="1"/>
              <a:t>universi</a:t>
            </a:r>
            <a:r>
              <a:rPr lang="de-CH" sz="2400" dirty="0"/>
              <a:t>, </a:t>
            </a:r>
            <a:r>
              <a:rPr lang="de-CH" sz="2400" dirty="0" err="1"/>
              <a:t>quod</a:t>
            </a:r>
            <a:r>
              <a:rPr lang="de-CH" sz="2400" dirty="0"/>
              <a:t> </a:t>
            </a:r>
            <a:r>
              <a:rPr lang="de-CH" sz="2400" dirty="0" err="1"/>
              <a:t>homines</a:t>
            </a:r>
            <a:r>
              <a:rPr lang="de-CH" sz="2400" dirty="0"/>
              <a:t> </a:t>
            </a:r>
            <a:r>
              <a:rPr lang="de-CH" sz="2400" dirty="0" err="1"/>
              <a:t>vallis</a:t>
            </a:r>
            <a:r>
              <a:rPr lang="de-CH" sz="2400" dirty="0"/>
              <a:t> </a:t>
            </a:r>
            <a:r>
              <a:rPr lang="de-CH" sz="2400" dirty="0" err="1"/>
              <a:t>Uranie</a:t>
            </a:r>
            <a:r>
              <a:rPr lang="de-CH" sz="2400" dirty="0"/>
              <a:t> </a:t>
            </a:r>
            <a:r>
              <a:rPr lang="de-CH" sz="2400" dirty="0" err="1"/>
              <a:t>universitasque</a:t>
            </a:r>
            <a:r>
              <a:rPr lang="de-CH" sz="2400" dirty="0"/>
              <a:t> </a:t>
            </a:r>
            <a:r>
              <a:rPr lang="de-CH" sz="2400" dirty="0" err="1"/>
              <a:t>vallis</a:t>
            </a:r>
            <a:r>
              <a:rPr lang="de-CH" sz="2400" dirty="0"/>
              <a:t> de </a:t>
            </a:r>
            <a:r>
              <a:rPr lang="de-CH" sz="2400" dirty="0" err="1"/>
              <a:t>Switz</a:t>
            </a:r>
            <a:r>
              <a:rPr lang="de-CH" sz="2400" dirty="0"/>
              <a:t> </a:t>
            </a:r>
            <a:r>
              <a:rPr lang="de-CH" sz="2400" dirty="0" err="1"/>
              <a:t>ac</a:t>
            </a:r>
            <a:r>
              <a:rPr lang="de-CH" sz="2400" dirty="0"/>
              <a:t> </a:t>
            </a:r>
            <a:r>
              <a:rPr lang="de-CH" sz="2400" dirty="0" err="1"/>
              <a:t>communitas</a:t>
            </a:r>
            <a:r>
              <a:rPr lang="de-CH" sz="2400" dirty="0"/>
              <a:t> </a:t>
            </a:r>
            <a:r>
              <a:rPr lang="de-CH" sz="2400" dirty="0" err="1"/>
              <a:t>hominum</a:t>
            </a:r>
            <a:r>
              <a:rPr lang="de-CH" sz="2400" dirty="0"/>
              <a:t> </a:t>
            </a:r>
            <a:r>
              <a:rPr lang="de-CH" sz="2400" dirty="0" err="1"/>
              <a:t>Intramontanorum</a:t>
            </a:r>
            <a:r>
              <a:rPr lang="de-CH" sz="2400" dirty="0"/>
              <a:t> </a:t>
            </a:r>
            <a:r>
              <a:rPr lang="de-CH" sz="2400" dirty="0" err="1"/>
              <a:t>Vallis</a:t>
            </a:r>
            <a:r>
              <a:rPr lang="de-CH" sz="2400" dirty="0"/>
              <a:t> </a:t>
            </a:r>
            <a:r>
              <a:rPr lang="de-CH" sz="2400" dirty="0" err="1"/>
              <a:t>Inferioris</a:t>
            </a:r>
            <a:r>
              <a:rPr lang="de-CH" sz="2400" dirty="0"/>
              <a:t> </a:t>
            </a:r>
            <a:r>
              <a:rPr lang="de-CH" sz="2400" dirty="0" err="1"/>
              <a:t>maliciam</a:t>
            </a:r>
            <a:r>
              <a:rPr lang="de-CH" sz="2400" dirty="0"/>
              <a:t> </a:t>
            </a:r>
            <a:r>
              <a:rPr lang="de-CH" sz="2400" dirty="0" err="1"/>
              <a:t>temporis</a:t>
            </a:r>
            <a:r>
              <a:rPr lang="de-CH" sz="2400" dirty="0"/>
              <a:t> </a:t>
            </a:r>
            <a:r>
              <a:rPr lang="de-CH" sz="2400" dirty="0" err="1"/>
              <a:t>attendentes</a:t>
            </a:r>
            <a:r>
              <a:rPr lang="de-CH" sz="2400" dirty="0"/>
              <a:t>, </a:t>
            </a:r>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211960" y="1501578"/>
            <a:ext cx="4248472" cy="4154984"/>
          </a:xfrm>
          <a:prstGeom prst="rect">
            <a:avLst/>
          </a:prstGeom>
          <a:noFill/>
        </p:spPr>
        <p:txBody>
          <a:bodyPr wrap="square" rtlCol="0">
            <a:spAutoFit/>
          </a:bodyPr>
          <a:lstStyle/>
          <a:p>
            <a:r>
              <a:rPr lang="en-US" sz="2400" dirty="0" smtClean="0"/>
              <a:t>For </a:t>
            </a:r>
            <a:r>
              <a:rPr lang="en-US" sz="2400" dirty="0"/>
              <a:t>the common good and proper establishment of peace, the following rules are agreed :</a:t>
            </a:r>
          </a:p>
          <a:p>
            <a:endParaRPr lang="en-US" sz="2400" dirty="0" smtClean="0"/>
          </a:p>
          <a:p>
            <a:endParaRPr lang="en-US" sz="2400" dirty="0" smtClean="0"/>
          </a:p>
          <a:p>
            <a:endParaRPr lang="en-US" sz="2400" dirty="0"/>
          </a:p>
          <a:p>
            <a:r>
              <a:rPr lang="en-US" sz="2400" dirty="0" smtClean="0"/>
              <a:t>It is to be known that, </a:t>
            </a:r>
            <a:r>
              <a:rPr lang="en-US" sz="2400" dirty="0"/>
              <a:t>view of the troubled circumstances of this time, the people and communities of Uri, Schwyz and </a:t>
            </a:r>
            <a:r>
              <a:rPr lang="en-US" sz="2400" dirty="0" smtClean="0"/>
              <a:t>Nidwalden (…)</a:t>
            </a:r>
          </a:p>
        </p:txBody>
      </p:sp>
    </p:spTree>
    <p:extLst>
      <p:ext uri="{BB962C8B-B14F-4D97-AF65-F5344CB8AC3E}">
        <p14:creationId xmlns:p14="http://schemas.microsoft.com/office/powerpoint/2010/main" val="25661193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(2)</a:t>
            </a:r>
            <a:endParaRPr lang="de-CH" dirty="0">
              <a:solidFill>
                <a:srgbClr val="FF0000"/>
              </a:solidFill>
            </a:endParaRPr>
          </a:p>
        </p:txBody>
      </p:sp>
      <p:sp>
        <p:nvSpPr>
          <p:cNvPr id="3" name="Textfeld 2"/>
          <p:cNvSpPr txBox="1"/>
          <p:nvPr/>
        </p:nvSpPr>
        <p:spPr>
          <a:xfrm>
            <a:off x="179512" y="1485354"/>
            <a:ext cx="3888432" cy="3785652"/>
          </a:xfrm>
          <a:prstGeom prst="rect">
            <a:avLst/>
          </a:prstGeom>
          <a:noFill/>
        </p:spPr>
        <p:txBody>
          <a:bodyPr wrap="square" rtlCol="0">
            <a:spAutoFit/>
          </a:bodyPr>
          <a:lstStyle/>
          <a:p>
            <a:r>
              <a:rPr lang="de-CH" sz="2400" dirty="0" smtClean="0"/>
              <a:t>…</a:t>
            </a:r>
            <a:r>
              <a:rPr lang="de-CH" sz="2400" dirty="0" err="1" smtClean="0"/>
              <a:t>ut</a:t>
            </a:r>
            <a:r>
              <a:rPr lang="de-CH" sz="2400" dirty="0" smtClean="0"/>
              <a:t> </a:t>
            </a:r>
            <a:r>
              <a:rPr lang="de-CH" sz="2400" dirty="0"/>
              <a:t>se et </a:t>
            </a:r>
            <a:r>
              <a:rPr lang="de-CH" sz="2400" dirty="0" err="1"/>
              <a:t>sua</a:t>
            </a:r>
            <a:r>
              <a:rPr lang="de-CH" sz="2400" dirty="0"/>
              <a:t> </a:t>
            </a:r>
            <a:r>
              <a:rPr lang="de-CH" sz="2400" dirty="0" err="1"/>
              <a:t>magis</a:t>
            </a:r>
            <a:r>
              <a:rPr lang="de-CH" sz="2400" dirty="0"/>
              <a:t> </a:t>
            </a:r>
            <a:r>
              <a:rPr lang="de-CH" sz="2400" dirty="0" err="1"/>
              <a:t>defendere</a:t>
            </a:r>
            <a:r>
              <a:rPr lang="de-CH" sz="2400" dirty="0"/>
              <a:t> </a:t>
            </a:r>
            <a:r>
              <a:rPr lang="de-CH" sz="2400" dirty="0" err="1"/>
              <a:t>valeant</a:t>
            </a:r>
            <a:r>
              <a:rPr lang="de-CH" sz="2400" dirty="0"/>
              <a:t> et in </a:t>
            </a:r>
            <a:r>
              <a:rPr lang="de-CH" sz="2400" dirty="0" err="1"/>
              <a:t>statu</a:t>
            </a:r>
            <a:r>
              <a:rPr lang="de-CH" sz="2400" dirty="0"/>
              <a:t> </a:t>
            </a:r>
            <a:r>
              <a:rPr lang="de-CH" sz="2400" dirty="0" err="1"/>
              <a:t>debito</a:t>
            </a:r>
            <a:r>
              <a:rPr lang="de-CH" sz="2400" dirty="0"/>
              <a:t> </a:t>
            </a:r>
            <a:r>
              <a:rPr lang="de-CH" sz="2400" dirty="0" err="1"/>
              <a:t>melius</a:t>
            </a:r>
            <a:r>
              <a:rPr lang="de-CH" sz="2400" dirty="0"/>
              <a:t> </a:t>
            </a:r>
            <a:r>
              <a:rPr lang="de-CH" sz="2400" dirty="0" err="1"/>
              <a:t>conservare</a:t>
            </a:r>
            <a:r>
              <a:rPr lang="de-CH" sz="2400" dirty="0"/>
              <a:t>, </a:t>
            </a:r>
            <a:endParaRPr lang="de-CH" sz="2400" dirty="0" smtClean="0"/>
          </a:p>
          <a:p>
            <a:r>
              <a:rPr lang="de-CH" sz="2400" dirty="0" err="1" smtClean="0"/>
              <a:t>fide</a:t>
            </a:r>
            <a:r>
              <a:rPr lang="de-CH" sz="2400" dirty="0" smtClean="0"/>
              <a:t> </a:t>
            </a:r>
            <a:r>
              <a:rPr lang="de-CH" sz="2400" dirty="0" err="1"/>
              <a:t>bona</a:t>
            </a:r>
            <a:r>
              <a:rPr lang="de-CH" sz="2400" dirty="0"/>
              <a:t> </a:t>
            </a:r>
            <a:r>
              <a:rPr lang="de-CH" sz="2400" dirty="0" err="1"/>
              <a:t>promiserunt</a:t>
            </a:r>
            <a:r>
              <a:rPr lang="de-CH" sz="2400" dirty="0"/>
              <a:t> </a:t>
            </a:r>
            <a:r>
              <a:rPr lang="de-CH" sz="2400" dirty="0" err="1"/>
              <a:t>invicem</a:t>
            </a:r>
            <a:r>
              <a:rPr lang="de-CH" sz="2400" dirty="0"/>
              <a:t> </a:t>
            </a:r>
            <a:r>
              <a:rPr lang="de-CH" sz="2400" dirty="0" err="1"/>
              <a:t>sibi</a:t>
            </a:r>
            <a:r>
              <a:rPr lang="de-CH" sz="2400" dirty="0"/>
              <a:t> </a:t>
            </a:r>
            <a:r>
              <a:rPr lang="de-CH" sz="2400" dirty="0" err="1"/>
              <a:t>assistere</a:t>
            </a:r>
            <a:r>
              <a:rPr lang="de-CH" sz="2400" dirty="0"/>
              <a:t> </a:t>
            </a:r>
            <a:r>
              <a:rPr lang="de-CH" sz="2400" dirty="0" err="1"/>
              <a:t>auxilio</a:t>
            </a:r>
            <a:r>
              <a:rPr lang="de-CH" sz="2400" dirty="0"/>
              <a:t>, </a:t>
            </a:r>
            <a:r>
              <a:rPr lang="de-CH" sz="2400" dirty="0" err="1"/>
              <a:t>consilio</a:t>
            </a:r>
            <a:r>
              <a:rPr lang="de-CH" sz="2400" dirty="0"/>
              <a:t> </a:t>
            </a:r>
            <a:r>
              <a:rPr lang="de-CH" sz="2400" dirty="0" err="1"/>
              <a:t>quolibet</a:t>
            </a:r>
            <a:r>
              <a:rPr lang="de-CH" sz="2400" dirty="0"/>
              <a:t> </a:t>
            </a:r>
            <a:r>
              <a:rPr lang="de-CH" sz="2400" dirty="0" err="1"/>
              <a:t>ac</a:t>
            </a:r>
            <a:r>
              <a:rPr lang="de-CH" sz="2400" dirty="0"/>
              <a:t> </a:t>
            </a:r>
            <a:r>
              <a:rPr lang="de-CH" sz="2400" dirty="0" err="1"/>
              <a:t>favore</a:t>
            </a:r>
            <a:r>
              <a:rPr lang="de-CH" sz="2400" dirty="0" smtClean="0"/>
              <a:t>, </a:t>
            </a:r>
            <a:r>
              <a:rPr lang="de-CH" sz="2400" dirty="0" err="1" smtClean="0"/>
              <a:t>personis</a:t>
            </a:r>
            <a:r>
              <a:rPr lang="de-CH" sz="2400" dirty="0" smtClean="0"/>
              <a:t> et </a:t>
            </a:r>
            <a:r>
              <a:rPr lang="de-CH" sz="2400" dirty="0" err="1" smtClean="0"/>
              <a:t>rebus</a:t>
            </a:r>
            <a:r>
              <a:rPr lang="de-CH" sz="2400" dirty="0" smtClean="0"/>
              <a:t>, </a:t>
            </a:r>
            <a:r>
              <a:rPr lang="de-CH" sz="2400" dirty="0" err="1" smtClean="0"/>
              <a:t>infra</a:t>
            </a:r>
            <a:r>
              <a:rPr lang="de-CH" sz="2400" dirty="0" smtClean="0"/>
              <a:t> </a:t>
            </a:r>
            <a:r>
              <a:rPr lang="de-CH" sz="2400" dirty="0" err="1" smtClean="0"/>
              <a:t>valles</a:t>
            </a:r>
            <a:r>
              <a:rPr lang="de-CH" sz="2400" dirty="0" smtClean="0"/>
              <a:t> et extra, toto </a:t>
            </a:r>
            <a:r>
              <a:rPr lang="de-CH" sz="2400" dirty="0" err="1" smtClean="0"/>
              <a:t>posse</a:t>
            </a:r>
            <a:r>
              <a:rPr lang="de-CH" sz="2400" dirty="0" smtClean="0"/>
              <a:t>, toto </a:t>
            </a:r>
            <a:r>
              <a:rPr lang="de-CH" sz="2400" dirty="0" err="1" smtClean="0"/>
              <a:t>nisu</a:t>
            </a:r>
            <a:r>
              <a:rPr lang="de-CH" sz="2400" dirty="0" smtClean="0"/>
              <a:t> contra </a:t>
            </a:r>
            <a:r>
              <a:rPr lang="de-CH" sz="2400" dirty="0" err="1" smtClean="0"/>
              <a:t>omnes</a:t>
            </a:r>
            <a:r>
              <a:rPr lang="de-CH" sz="2400" dirty="0" smtClean="0"/>
              <a:t> </a:t>
            </a:r>
            <a:r>
              <a:rPr lang="de-CH" sz="2400" dirty="0" err="1" smtClean="0"/>
              <a:t>ac</a:t>
            </a:r>
            <a:r>
              <a:rPr lang="de-CH" sz="2400" dirty="0" smtClean="0"/>
              <a:t> </a:t>
            </a:r>
            <a:r>
              <a:rPr lang="de-CH" sz="2400" dirty="0" err="1" smtClean="0"/>
              <a:t>singulos</a:t>
            </a:r>
            <a:r>
              <a:rPr lang="de-CH" sz="2400" dirty="0" smtClean="0"/>
              <a:t>,…</a:t>
            </a:r>
          </a:p>
          <a:p>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2308324"/>
          </a:xfrm>
          <a:prstGeom prst="rect">
            <a:avLst/>
          </a:prstGeom>
          <a:noFill/>
        </p:spPr>
        <p:txBody>
          <a:bodyPr wrap="square" rtlCol="0">
            <a:spAutoFit/>
          </a:bodyPr>
          <a:lstStyle/>
          <a:p>
            <a:r>
              <a:rPr lang="en-US" sz="2400" dirty="0" smtClean="0"/>
              <a:t>…promise </a:t>
            </a:r>
            <a:r>
              <a:rPr lang="en-US" sz="2400" dirty="0"/>
              <a:t>to assist each other by every means possible against one and all who may inflict on them violence or injustice within their valleys and without.</a:t>
            </a:r>
          </a:p>
          <a:p>
            <a:endParaRPr lang="en-US" sz="2400" dirty="0" smtClean="0"/>
          </a:p>
        </p:txBody>
      </p:sp>
    </p:spTree>
    <p:extLst>
      <p:ext uri="{BB962C8B-B14F-4D97-AF65-F5344CB8AC3E}">
        <p14:creationId xmlns:p14="http://schemas.microsoft.com/office/powerpoint/2010/main" val="3731939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(3)</a:t>
            </a:r>
            <a:endParaRPr lang="de-CH" dirty="0">
              <a:solidFill>
                <a:srgbClr val="FF0000"/>
              </a:solidFill>
            </a:endParaRPr>
          </a:p>
        </p:txBody>
      </p:sp>
      <p:sp>
        <p:nvSpPr>
          <p:cNvPr id="3" name="Textfeld 2"/>
          <p:cNvSpPr txBox="1"/>
          <p:nvPr/>
        </p:nvSpPr>
        <p:spPr>
          <a:xfrm>
            <a:off x="179512" y="1485354"/>
            <a:ext cx="3888432" cy="5262979"/>
          </a:xfrm>
          <a:prstGeom prst="rect">
            <a:avLst/>
          </a:prstGeom>
          <a:noFill/>
        </p:spPr>
        <p:txBody>
          <a:bodyPr wrap="square" rtlCol="0">
            <a:spAutoFit/>
          </a:bodyPr>
          <a:lstStyle/>
          <a:p>
            <a:r>
              <a:rPr lang="de-CH" sz="2400" dirty="0" smtClean="0"/>
              <a:t>…</a:t>
            </a:r>
            <a:r>
              <a:rPr lang="de-CH" sz="2400" dirty="0" err="1" smtClean="0"/>
              <a:t>qui</a:t>
            </a:r>
            <a:r>
              <a:rPr lang="de-CH" sz="2400" dirty="0" smtClean="0"/>
              <a:t> </a:t>
            </a:r>
            <a:r>
              <a:rPr lang="de-CH" sz="2400" dirty="0" err="1" smtClean="0"/>
              <a:t>eis</a:t>
            </a:r>
            <a:r>
              <a:rPr lang="de-CH" sz="2400" dirty="0" smtClean="0"/>
              <a:t> </a:t>
            </a:r>
            <a:r>
              <a:rPr lang="de-CH" sz="2400" dirty="0" err="1" smtClean="0"/>
              <a:t>vel</a:t>
            </a:r>
            <a:r>
              <a:rPr lang="de-CH" sz="2400" dirty="0" smtClean="0"/>
              <a:t> </a:t>
            </a:r>
            <a:r>
              <a:rPr lang="de-CH" sz="2400" dirty="0" err="1" smtClean="0"/>
              <a:t>alicui</a:t>
            </a:r>
            <a:r>
              <a:rPr lang="de-CH" sz="2400" dirty="0" smtClean="0"/>
              <a:t> de </a:t>
            </a:r>
            <a:r>
              <a:rPr lang="de-CH" sz="2400" dirty="0" err="1" smtClean="0"/>
              <a:t>ipsis</a:t>
            </a:r>
            <a:r>
              <a:rPr lang="de-CH" sz="2400" dirty="0" smtClean="0"/>
              <a:t> </a:t>
            </a:r>
            <a:r>
              <a:rPr lang="de-CH" sz="2400" dirty="0" err="1" smtClean="0"/>
              <a:t>aliquam</a:t>
            </a:r>
            <a:r>
              <a:rPr lang="de-CH" sz="2400" dirty="0" smtClean="0"/>
              <a:t> </a:t>
            </a:r>
            <a:r>
              <a:rPr lang="de-CH" sz="2400" dirty="0" err="1" smtClean="0"/>
              <a:t>intulerint</a:t>
            </a:r>
            <a:r>
              <a:rPr lang="de-CH" sz="2400" dirty="0" smtClean="0"/>
              <a:t> </a:t>
            </a:r>
            <a:r>
              <a:rPr lang="de-CH" sz="2400" dirty="0" err="1" smtClean="0"/>
              <a:t>violenciam</a:t>
            </a:r>
            <a:r>
              <a:rPr lang="de-CH" sz="2400" dirty="0" smtClean="0"/>
              <a:t>, </a:t>
            </a:r>
            <a:r>
              <a:rPr lang="de-CH" sz="2400" dirty="0" err="1" smtClean="0"/>
              <a:t>molestiam</a:t>
            </a:r>
            <a:r>
              <a:rPr lang="de-CH" sz="2400" dirty="0" smtClean="0"/>
              <a:t> </a:t>
            </a:r>
            <a:r>
              <a:rPr lang="de-CH" sz="2400" dirty="0" err="1" smtClean="0"/>
              <a:t>aut</a:t>
            </a:r>
            <a:r>
              <a:rPr lang="de-CH" sz="2400" dirty="0" smtClean="0"/>
              <a:t> </a:t>
            </a:r>
            <a:r>
              <a:rPr lang="de-CH" sz="2400" dirty="0" err="1" smtClean="0"/>
              <a:t>iniuriam</a:t>
            </a:r>
            <a:r>
              <a:rPr lang="de-CH" sz="2400" dirty="0" smtClean="0"/>
              <a:t> in </a:t>
            </a:r>
            <a:r>
              <a:rPr lang="de-CH" sz="2400" dirty="0" err="1" smtClean="0"/>
              <a:t>personis</a:t>
            </a:r>
            <a:r>
              <a:rPr lang="de-CH" sz="2400" dirty="0" smtClean="0"/>
              <a:t> et </a:t>
            </a:r>
            <a:r>
              <a:rPr lang="de-CH" sz="2400" dirty="0" err="1" smtClean="0"/>
              <a:t>rebus</a:t>
            </a:r>
            <a:r>
              <a:rPr lang="de-CH" sz="2400" dirty="0" smtClean="0"/>
              <a:t> </a:t>
            </a:r>
            <a:r>
              <a:rPr lang="de-CH" sz="2400" dirty="0" err="1" smtClean="0"/>
              <a:t>malum</a:t>
            </a:r>
            <a:r>
              <a:rPr lang="de-CH" sz="2400" dirty="0" smtClean="0"/>
              <a:t> </a:t>
            </a:r>
            <a:r>
              <a:rPr lang="de-CH" sz="2400" dirty="0" err="1" smtClean="0"/>
              <a:t>quodlibet</a:t>
            </a:r>
            <a:r>
              <a:rPr lang="de-CH" sz="2400" dirty="0" smtClean="0"/>
              <a:t> </a:t>
            </a:r>
            <a:r>
              <a:rPr lang="de-CH" sz="2400" dirty="0" err="1" smtClean="0"/>
              <a:t>machinando</a:t>
            </a:r>
            <a:r>
              <a:rPr lang="de-CH" sz="2400" dirty="0" smtClean="0"/>
              <a:t>, </a:t>
            </a:r>
            <a:r>
              <a:rPr lang="de-CH" sz="2400" dirty="0" err="1" smtClean="0"/>
              <a:t>ac</a:t>
            </a:r>
            <a:r>
              <a:rPr lang="de-CH" sz="2400" dirty="0" smtClean="0"/>
              <a:t> in </a:t>
            </a:r>
            <a:r>
              <a:rPr lang="de-CH" sz="2400" dirty="0" err="1" smtClean="0"/>
              <a:t>omnem</a:t>
            </a:r>
            <a:r>
              <a:rPr lang="de-CH" sz="2400" dirty="0" smtClean="0"/>
              <a:t> </a:t>
            </a:r>
            <a:r>
              <a:rPr lang="de-CH" sz="2400" dirty="0" err="1" smtClean="0"/>
              <a:t>eventum</a:t>
            </a:r>
            <a:r>
              <a:rPr lang="de-CH" sz="2400" dirty="0" smtClean="0"/>
              <a:t> </a:t>
            </a:r>
            <a:r>
              <a:rPr lang="de-CH" sz="2400" dirty="0" err="1" smtClean="0"/>
              <a:t>quelibet</a:t>
            </a:r>
            <a:r>
              <a:rPr lang="de-CH" sz="2400" dirty="0" smtClean="0"/>
              <a:t> </a:t>
            </a:r>
            <a:r>
              <a:rPr lang="de-CH" sz="2400" dirty="0" err="1" smtClean="0"/>
              <a:t>universitas</a:t>
            </a:r>
            <a:r>
              <a:rPr lang="de-CH" sz="2400" dirty="0" smtClean="0"/>
              <a:t> </a:t>
            </a:r>
            <a:r>
              <a:rPr lang="de-CH" sz="2400" dirty="0" err="1" smtClean="0"/>
              <a:t>promisit</a:t>
            </a:r>
            <a:r>
              <a:rPr lang="de-CH" sz="2400" dirty="0" smtClean="0"/>
              <a:t> </a:t>
            </a:r>
            <a:r>
              <a:rPr lang="de-CH" sz="2400" dirty="0" err="1" smtClean="0"/>
              <a:t>alteri</a:t>
            </a:r>
            <a:r>
              <a:rPr lang="de-CH" sz="2400" dirty="0" smtClean="0"/>
              <a:t> </a:t>
            </a:r>
            <a:r>
              <a:rPr lang="de-CH" sz="2400" dirty="0" err="1" smtClean="0"/>
              <a:t>accurrere</a:t>
            </a:r>
            <a:r>
              <a:rPr lang="de-CH" sz="2400" dirty="0" smtClean="0"/>
              <a:t>, cum </a:t>
            </a:r>
            <a:r>
              <a:rPr lang="de-CH" sz="2400" dirty="0" err="1" smtClean="0"/>
              <a:t>necesse</a:t>
            </a:r>
            <a:r>
              <a:rPr lang="de-CH" sz="2400" dirty="0" smtClean="0"/>
              <a:t> </a:t>
            </a:r>
            <a:r>
              <a:rPr lang="de-CH" sz="2400" dirty="0" err="1" smtClean="0"/>
              <a:t>fuerit</a:t>
            </a:r>
            <a:r>
              <a:rPr lang="de-CH" sz="2400" dirty="0" smtClean="0"/>
              <a:t>, ad </a:t>
            </a:r>
            <a:r>
              <a:rPr lang="de-CH" sz="2400" dirty="0" err="1" smtClean="0"/>
              <a:t>succurrendum</a:t>
            </a:r>
            <a:r>
              <a:rPr lang="de-CH" sz="2400" dirty="0" smtClean="0"/>
              <a:t> et in </a:t>
            </a:r>
            <a:r>
              <a:rPr lang="de-CH" sz="2400" dirty="0" err="1" smtClean="0"/>
              <a:t>expensis</a:t>
            </a:r>
            <a:r>
              <a:rPr lang="de-CH" sz="2400" dirty="0" smtClean="0"/>
              <a:t> </a:t>
            </a:r>
            <a:r>
              <a:rPr lang="de-CH" sz="2400" dirty="0" err="1" smtClean="0"/>
              <a:t>propriis</a:t>
            </a:r>
            <a:r>
              <a:rPr lang="de-CH" sz="2400" dirty="0" smtClean="0"/>
              <a:t>, </a:t>
            </a:r>
            <a:r>
              <a:rPr lang="de-CH" sz="2400" dirty="0" err="1" smtClean="0"/>
              <a:t>prout</a:t>
            </a:r>
            <a:r>
              <a:rPr lang="de-CH" sz="2400" dirty="0" smtClean="0"/>
              <a:t> </a:t>
            </a:r>
            <a:r>
              <a:rPr lang="de-CH" sz="2400" dirty="0" err="1" smtClean="0"/>
              <a:t>opus</a:t>
            </a:r>
            <a:r>
              <a:rPr lang="de-CH" sz="2400" dirty="0" smtClean="0"/>
              <a:t> </a:t>
            </a:r>
            <a:r>
              <a:rPr lang="de-CH" sz="2400" dirty="0" err="1" smtClean="0"/>
              <a:t>fuerit</a:t>
            </a:r>
            <a:r>
              <a:rPr lang="de-CH" sz="2400" dirty="0" smtClean="0"/>
              <a:t>, contra </a:t>
            </a:r>
            <a:r>
              <a:rPr lang="de-CH" sz="2400" dirty="0" err="1" smtClean="0"/>
              <a:t>impetus</a:t>
            </a:r>
            <a:r>
              <a:rPr lang="de-CH" sz="2400" dirty="0" smtClean="0"/>
              <a:t> </a:t>
            </a:r>
            <a:r>
              <a:rPr lang="de-CH" sz="2400" dirty="0" err="1" smtClean="0"/>
              <a:t>malignorum</a:t>
            </a:r>
            <a:r>
              <a:rPr lang="de-CH" sz="2400" dirty="0" smtClean="0"/>
              <a:t> </a:t>
            </a:r>
            <a:r>
              <a:rPr lang="de-CH" sz="2400" dirty="0" err="1" smtClean="0"/>
              <a:t>resistere</a:t>
            </a:r>
            <a:r>
              <a:rPr lang="de-CH" sz="2400" dirty="0"/>
              <a:t>, </a:t>
            </a:r>
            <a:r>
              <a:rPr lang="de-CH" sz="2400" dirty="0" err="1"/>
              <a:t>iniurias</a:t>
            </a:r>
            <a:r>
              <a:rPr lang="de-CH" sz="2400" dirty="0"/>
              <a:t> </a:t>
            </a:r>
            <a:r>
              <a:rPr lang="de-CH" sz="2400" dirty="0" err="1" smtClean="0"/>
              <a:t>vindicare</a:t>
            </a:r>
            <a:r>
              <a:rPr lang="de-CH" sz="2400" dirty="0" smtClean="0"/>
              <a:t>, …</a:t>
            </a:r>
          </a:p>
          <a:p>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2308324"/>
          </a:xfrm>
          <a:prstGeom prst="rect">
            <a:avLst/>
          </a:prstGeom>
          <a:noFill/>
        </p:spPr>
        <p:txBody>
          <a:bodyPr wrap="square" rtlCol="0">
            <a:spAutoFit/>
          </a:bodyPr>
          <a:lstStyle/>
          <a:p>
            <a:r>
              <a:rPr lang="en-US" sz="2400" dirty="0" smtClean="0"/>
              <a:t>Each </a:t>
            </a:r>
            <a:r>
              <a:rPr lang="en-US" sz="2400" dirty="0"/>
              <a:t>community shall help the other with every counsel and </a:t>
            </a:r>
            <a:r>
              <a:rPr lang="en-US" sz="2400" dirty="0" err="1"/>
              <a:t>favour</a:t>
            </a:r>
            <a:r>
              <a:rPr lang="en-US" sz="2400" dirty="0"/>
              <a:t> and at its own expense in the event of any assault on persons or goods within and without the </a:t>
            </a:r>
            <a:r>
              <a:rPr lang="en-US" sz="2400" dirty="0" smtClean="0"/>
              <a:t>valleys…</a:t>
            </a:r>
          </a:p>
        </p:txBody>
      </p:sp>
    </p:spTree>
    <p:extLst>
      <p:ext uri="{BB962C8B-B14F-4D97-AF65-F5344CB8AC3E}">
        <p14:creationId xmlns:p14="http://schemas.microsoft.com/office/powerpoint/2010/main" val="1476196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(4)</a:t>
            </a:r>
            <a:endParaRPr lang="de-CH" dirty="0">
              <a:solidFill>
                <a:srgbClr val="FF0000"/>
              </a:solidFill>
            </a:endParaRPr>
          </a:p>
        </p:txBody>
      </p:sp>
      <p:sp>
        <p:nvSpPr>
          <p:cNvPr id="3" name="Textfeld 2"/>
          <p:cNvSpPr txBox="1"/>
          <p:nvPr/>
        </p:nvSpPr>
        <p:spPr>
          <a:xfrm>
            <a:off x="179512" y="1485354"/>
            <a:ext cx="3888432" cy="4893647"/>
          </a:xfrm>
          <a:prstGeom prst="rect">
            <a:avLst/>
          </a:prstGeom>
          <a:noFill/>
        </p:spPr>
        <p:txBody>
          <a:bodyPr wrap="square" rtlCol="0">
            <a:spAutoFit/>
          </a:bodyPr>
          <a:lstStyle/>
          <a:p>
            <a:r>
              <a:rPr lang="de-CH" sz="2400" dirty="0" smtClean="0"/>
              <a:t>…</a:t>
            </a:r>
            <a:r>
              <a:rPr lang="de-CH" sz="2400" dirty="0" err="1" smtClean="0"/>
              <a:t>prestito</a:t>
            </a:r>
            <a:r>
              <a:rPr lang="de-CH" sz="2400" dirty="0" smtClean="0"/>
              <a:t> </a:t>
            </a:r>
            <a:r>
              <a:rPr lang="de-CH" sz="2400" dirty="0"/>
              <a:t>super </a:t>
            </a:r>
            <a:r>
              <a:rPr lang="de-CH" sz="2400" dirty="0" err="1"/>
              <a:t>hiis</a:t>
            </a:r>
            <a:r>
              <a:rPr lang="de-CH" sz="2400" dirty="0"/>
              <a:t> </a:t>
            </a:r>
            <a:r>
              <a:rPr lang="de-CH" sz="2400" dirty="0" err="1"/>
              <a:t>corporaliter</a:t>
            </a:r>
            <a:r>
              <a:rPr lang="de-CH" sz="2400" dirty="0"/>
              <a:t> </a:t>
            </a:r>
            <a:r>
              <a:rPr lang="de-CH" sz="2400" dirty="0" err="1"/>
              <a:t>iuramento</a:t>
            </a:r>
            <a:r>
              <a:rPr lang="de-CH" sz="2400" dirty="0"/>
              <a:t> </a:t>
            </a:r>
            <a:r>
              <a:rPr lang="de-CH" sz="2400" dirty="0" err="1"/>
              <a:t>absque</a:t>
            </a:r>
            <a:r>
              <a:rPr lang="de-CH" sz="2400" dirty="0"/>
              <a:t> </a:t>
            </a:r>
            <a:r>
              <a:rPr lang="de-CH" sz="2400" dirty="0" err="1"/>
              <a:t>dolo</a:t>
            </a:r>
            <a:r>
              <a:rPr lang="de-CH" sz="2400" dirty="0"/>
              <a:t> </a:t>
            </a:r>
            <a:r>
              <a:rPr lang="de-CH" sz="2400" dirty="0" err="1"/>
              <a:t>servandis</a:t>
            </a:r>
            <a:r>
              <a:rPr lang="de-CH" sz="2400" dirty="0"/>
              <a:t> </a:t>
            </a:r>
            <a:r>
              <a:rPr lang="de-CH" sz="2400" dirty="0" err="1"/>
              <a:t>antiquam</a:t>
            </a:r>
            <a:r>
              <a:rPr lang="de-CH" sz="2400" dirty="0"/>
              <a:t> </a:t>
            </a:r>
            <a:r>
              <a:rPr lang="de-CH" sz="2400" dirty="0" err="1"/>
              <a:t>confederationis</a:t>
            </a:r>
            <a:r>
              <a:rPr lang="de-CH" sz="2400" dirty="0"/>
              <a:t> </a:t>
            </a:r>
            <a:r>
              <a:rPr lang="de-CH" sz="2400" dirty="0" err="1"/>
              <a:t>formam</a:t>
            </a:r>
            <a:r>
              <a:rPr lang="de-CH" sz="2400" dirty="0"/>
              <a:t> </a:t>
            </a:r>
            <a:r>
              <a:rPr lang="de-CH" sz="2400" dirty="0" err="1"/>
              <a:t>iuramento</a:t>
            </a:r>
            <a:r>
              <a:rPr lang="de-CH" sz="2400" dirty="0"/>
              <a:t> </a:t>
            </a:r>
            <a:r>
              <a:rPr lang="de-CH" sz="2400" dirty="0" err="1"/>
              <a:t>vallatam</a:t>
            </a:r>
            <a:r>
              <a:rPr lang="de-CH" sz="2400" dirty="0"/>
              <a:t> </a:t>
            </a:r>
            <a:r>
              <a:rPr lang="de-CH" sz="2400" dirty="0" err="1"/>
              <a:t>presentibus</a:t>
            </a:r>
            <a:r>
              <a:rPr lang="de-CH" sz="2400" dirty="0"/>
              <a:t> </a:t>
            </a:r>
            <a:r>
              <a:rPr lang="de-CH" sz="2400" dirty="0" err="1"/>
              <a:t>innovando</a:t>
            </a:r>
            <a:r>
              <a:rPr lang="de-CH" sz="2400" dirty="0"/>
              <a:t>, </a:t>
            </a:r>
            <a:endParaRPr lang="de-CH" sz="2400" dirty="0" smtClean="0"/>
          </a:p>
          <a:p>
            <a:endParaRPr lang="de-CH" sz="2400" dirty="0"/>
          </a:p>
          <a:p>
            <a:r>
              <a:rPr lang="de-CH" sz="2400" dirty="0" err="1" smtClean="0"/>
              <a:t>ita</a:t>
            </a:r>
            <a:r>
              <a:rPr lang="de-CH" sz="2400" dirty="0" smtClean="0"/>
              <a:t> </a:t>
            </a:r>
            <a:r>
              <a:rPr lang="de-CH" sz="2400" dirty="0" err="1"/>
              <a:t>tamen</a:t>
            </a:r>
            <a:r>
              <a:rPr lang="de-CH" sz="2400" dirty="0"/>
              <a:t>, </a:t>
            </a:r>
            <a:r>
              <a:rPr lang="de-CH" sz="2400" dirty="0" err="1"/>
              <a:t>quod</a:t>
            </a:r>
            <a:r>
              <a:rPr lang="de-CH" sz="2400" dirty="0"/>
              <a:t> </a:t>
            </a:r>
            <a:r>
              <a:rPr lang="de-CH" sz="2400" dirty="0" err="1"/>
              <a:t>quilibet</a:t>
            </a:r>
            <a:r>
              <a:rPr lang="de-CH" sz="2400" dirty="0"/>
              <a:t> homo </a:t>
            </a:r>
            <a:r>
              <a:rPr lang="de-CH" sz="2400" dirty="0" err="1"/>
              <a:t>iuxta</a:t>
            </a:r>
            <a:r>
              <a:rPr lang="de-CH" sz="2400" dirty="0"/>
              <a:t> sui </a:t>
            </a:r>
            <a:r>
              <a:rPr lang="de-CH" sz="2400" dirty="0" err="1"/>
              <a:t>nominis</a:t>
            </a:r>
            <a:r>
              <a:rPr lang="de-CH" sz="2400" dirty="0"/>
              <a:t> </a:t>
            </a:r>
            <a:r>
              <a:rPr lang="de-CH" sz="2400" dirty="0" err="1"/>
              <a:t>conditionem</a:t>
            </a:r>
            <a:r>
              <a:rPr lang="de-CH" sz="2400" dirty="0"/>
              <a:t> </a:t>
            </a:r>
            <a:r>
              <a:rPr lang="de-CH" sz="2400" dirty="0" err="1"/>
              <a:t>domino</a:t>
            </a:r>
            <a:r>
              <a:rPr lang="de-CH" sz="2400" dirty="0"/>
              <a:t> </a:t>
            </a:r>
            <a:r>
              <a:rPr lang="de-CH" sz="2400" dirty="0" err="1"/>
              <a:t>suo</a:t>
            </a:r>
            <a:r>
              <a:rPr lang="de-CH" sz="2400" dirty="0"/>
              <a:t> </a:t>
            </a:r>
            <a:r>
              <a:rPr lang="de-CH" sz="2400" dirty="0" err="1"/>
              <a:t>convenienter</a:t>
            </a:r>
            <a:r>
              <a:rPr lang="de-CH" sz="2400" dirty="0"/>
              <a:t> </a:t>
            </a:r>
            <a:r>
              <a:rPr lang="de-CH" sz="2400" dirty="0" err="1"/>
              <a:t>subesse</a:t>
            </a:r>
            <a:r>
              <a:rPr lang="de-CH" sz="2400" dirty="0"/>
              <a:t> </a:t>
            </a:r>
            <a:r>
              <a:rPr lang="de-CH" sz="2400" dirty="0" err="1"/>
              <a:t>teneatur</a:t>
            </a:r>
            <a:r>
              <a:rPr lang="de-CH" sz="2400" dirty="0"/>
              <a:t> et </a:t>
            </a:r>
            <a:r>
              <a:rPr lang="de-CH" sz="2400" dirty="0" err="1"/>
              <a:t>servire</a:t>
            </a:r>
            <a:r>
              <a:rPr lang="de-CH" sz="2400" dirty="0"/>
              <a:t>.</a:t>
            </a:r>
          </a:p>
          <a:p>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4893647"/>
          </a:xfrm>
          <a:prstGeom prst="rect">
            <a:avLst/>
          </a:prstGeom>
          <a:noFill/>
        </p:spPr>
        <p:txBody>
          <a:bodyPr wrap="square" rtlCol="0">
            <a:spAutoFit/>
          </a:bodyPr>
          <a:lstStyle/>
          <a:p>
            <a:r>
              <a:rPr lang="en-US" sz="2400" dirty="0" smtClean="0"/>
              <a:t>… and to </a:t>
            </a:r>
            <a:r>
              <a:rPr lang="en-US" sz="2400" dirty="0"/>
              <a:t>this end have sworn a solemn oath to uphold this agreement in confirmation and renewal of a more ancient accord.</a:t>
            </a:r>
          </a:p>
          <a:p>
            <a:endParaRPr lang="en-US" sz="2400" dirty="0" smtClean="0"/>
          </a:p>
          <a:p>
            <a:endParaRPr lang="en-US" sz="2400" dirty="0" smtClean="0"/>
          </a:p>
          <a:p>
            <a:r>
              <a:rPr lang="en-US" sz="2400" dirty="0" smtClean="0"/>
              <a:t>Every </a:t>
            </a:r>
            <a:r>
              <a:rPr lang="en-US" sz="2400" dirty="0"/>
              <a:t>man shall continue to serve his overlord to the best of his abilities</a:t>
            </a:r>
            <a:r>
              <a:rPr lang="en-US" sz="2400" dirty="0" smtClean="0"/>
              <a:t>.</a:t>
            </a:r>
          </a:p>
          <a:p>
            <a:endParaRPr lang="en-US" sz="2400" dirty="0"/>
          </a:p>
          <a:p>
            <a:endParaRPr lang="en-US" sz="2400" dirty="0" smtClean="0"/>
          </a:p>
          <a:p>
            <a:endParaRPr lang="en-US" sz="2400" dirty="0"/>
          </a:p>
        </p:txBody>
      </p:sp>
    </p:spTree>
    <p:extLst>
      <p:ext uri="{BB962C8B-B14F-4D97-AF65-F5344CB8AC3E}">
        <p14:creationId xmlns:p14="http://schemas.microsoft.com/office/powerpoint/2010/main" val="4207839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8520" y="-243408"/>
            <a:ext cx="9366404" cy="71014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AutoShape 2" descr="Výsledek obrázku pro kloster st. gallen"/>
          <p:cNvSpPr>
            <a:spLocks noChangeAspect="1" noChangeArrowheads="1"/>
          </p:cNvSpPr>
          <p:nvPr/>
        </p:nvSpPr>
        <p:spPr bwMode="auto">
          <a:xfrm>
            <a:off x="155575" y="-1608138"/>
            <a:ext cx="59817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14" descr="Výsledek obrázku pro unesco world heritage logo"/>
          <p:cNvSpPr>
            <a:spLocks noChangeAspect="1" noChangeArrowheads="1"/>
          </p:cNvSpPr>
          <p:nvPr/>
        </p:nvSpPr>
        <p:spPr bwMode="auto">
          <a:xfrm>
            <a:off x="155575" y="-547688"/>
            <a:ext cx="1152525" cy="1152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0244" name="Picture 4" descr="Bern ist seit dem 28. November 1848 die Bundesstadt der Schweiz. Da mit der ersten Bundesverfassung, die am 12. September 1848 in Kraft trat, noch nicht klar war, wo die Regierung ihren Sitz haben sollte, wurde Ende November darüber abgestimmt. Mit insgesamt 79 Stimmen des National- und des Ständerats setzte sich Bern damals gegen die Kandidaten Zürich und Luzern durch. Sie gilt nach dem Gesetz nicht als Hauptstadt, da nicht alle obersten Staatsgewalten ihren Sitz in Bern haben. Neben der Exekutive und der Legislative müsste auch die Judikative ihren Sitz in Bern haben, diese ist aber in Lausanne angesied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43408"/>
            <a:ext cx="9353690"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4544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a:t>
            </a:r>
            <a:r>
              <a:rPr lang="de-CH" dirty="0"/>
              <a:t>5</a:t>
            </a:r>
            <a:r>
              <a:rPr lang="de-CH" dirty="0" smtClean="0"/>
              <a:t>)</a:t>
            </a:r>
            <a:endParaRPr lang="de-CH" dirty="0">
              <a:solidFill>
                <a:srgbClr val="FF0000"/>
              </a:solidFill>
            </a:endParaRPr>
          </a:p>
        </p:txBody>
      </p:sp>
      <p:sp>
        <p:nvSpPr>
          <p:cNvPr id="3" name="Textfeld 2"/>
          <p:cNvSpPr txBox="1"/>
          <p:nvPr/>
        </p:nvSpPr>
        <p:spPr>
          <a:xfrm>
            <a:off x="179512" y="1485354"/>
            <a:ext cx="3888432" cy="4524315"/>
          </a:xfrm>
          <a:prstGeom prst="rect">
            <a:avLst/>
          </a:prstGeom>
          <a:noFill/>
        </p:spPr>
        <p:txBody>
          <a:bodyPr wrap="square" rtlCol="0">
            <a:spAutoFit/>
          </a:bodyPr>
          <a:lstStyle/>
          <a:p>
            <a:r>
              <a:rPr lang="de-CH" sz="2400" dirty="0" err="1" smtClean="0"/>
              <a:t>Communi</a:t>
            </a:r>
            <a:r>
              <a:rPr lang="de-CH" sz="2400" dirty="0" smtClean="0"/>
              <a:t> </a:t>
            </a:r>
            <a:r>
              <a:rPr lang="de-CH" sz="2400" dirty="0" err="1"/>
              <a:t>etiam</a:t>
            </a:r>
            <a:r>
              <a:rPr lang="de-CH" sz="2400" dirty="0"/>
              <a:t> </a:t>
            </a:r>
            <a:r>
              <a:rPr lang="de-CH" sz="2400" dirty="0" err="1"/>
              <a:t>consilio</a:t>
            </a:r>
            <a:r>
              <a:rPr lang="de-CH" sz="2400" dirty="0"/>
              <a:t> et </a:t>
            </a:r>
            <a:r>
              <a:rPr lang="de-CH" sz="2400" dirty="0" err="1"/>
              <a:t>favore</a:t>
            </a:r>
            <a:r>
              <a:rPr lang="de-CH" sz="2400" dirty="0"/>
              <a:t> </a:t>
            </a:r>
            <a:r>
              <a:rPr lang="de-CH" sz="2400" dirty="0" err="1"/>
              <a:t>unanimi</a:t>
            </a:r>
            <a:r>
              <a:rPr lang="de-CH" sz="2400" dirty="0"/>
              <a:t> </a:t>
            </a:r>
            <a:r>
              <a:rPr lang="de-CH" sz="2400" dirty="0" err="1"/>
              <a:t>promisimus</a:t>
            </a:r>
            <a:r>
              <a:rPr lang="de-CH" sz="2400" dirty="0"/>
              <a:t>, </a:t>
            </a:r>
            <a:r>
              <a:rPr lang="de-CH" sz="2400" dirty="0" err="1"/>
              <a:t>statuimus</a:t>
            </a:r>
            <a:r>
              <a:rPr lang="de-CH" sz="2400" dirty="0"/>
              <a:t> </a:t>
            </a:r>
            <a:r>
              <a:rPr lang="de-CH" sz="2400" dirty="0" err="1"/>
              <a:t>ac</a:t>
            </a:r>
            <a:r>
              <a:rPr lang="de-CH" sz="2400" dirty="0"/>
              <a:t> </a:t>
            </a:r>
            <a:r>
              <a:rPr lang="de-CH" sz="2400" dirty="0" err="1"/>
              <a:t>ordinavimus</a:t>
            </a:r>
            <a:r>
              <a:rPr lang="de-CH" sz="2400" dirty="0"/>
              <a:t>, </a:t>
            </a:r>
            <a:r>
              <a:rPr lang="de-CH" sz="2400" dirty="0" err="1"/>
              <a:t>ut</a:t>
            </a:r>
            <a:r>
              <a:rPr lang="de-CH" sz="2400" dirty="0"/>
              <a:t> in </a:t>
            </a:r>
            <a:r>
              <a:rPr lang="de-CH" sz="2400" dirty="0" err="1"/>
              <a:t>vallibus</a:t>
            </a:r>
            <a:r>
              <a:rPr lang="de-CH" sz="2400" dirty="0"/>
              <a:t> </a:t>
            </a:r>
            <a:r>
              <a:rPr lang="de-CH" sz="2400" dirty="0" err="1"/>
              <a:t>prenotatis</a:t>
            </a:r>
            <a:r>
              <a:rPr lang="de-CH" sz="2400" dirty="0"/>
              <a:t> </a:t>
            </a:r>
            <a:r>
              <a:rPr lang="de-CH" sz="2400" dirty="0" err="1"/>
              <a:t>nullum</a:t>
            </a:r>
            <a:r>
              <a:rPr lang="de-CH" sz="2400" dirty="0"/>
              <a:t> </a:t>
            </a:r>
            <a:r>
              <a:rPr lang="de-CH" sz="2400" dirty="0" err="1"/>
              <a:t>iudicem</a:t>
            </a:r>
            <a:r>
              <a:rPr lang="de-CH" sz="2400" dirty="0"/>
              <a:t>, </a:t>
            </a:r>
            <a:r>
              <a:rPr lang="de-CH" sz="2400" dirty="0" err="1"/>
              <a:t>qui</a:t>
            </a:r>
            <a:r>
              <a:rPr lang="de-CH" sz="2400" dirty="0"/>
              <a:t> </a:t>
            </a:r>
            <a:r>
              <a:rPr lang="de-CH" sz="2400" dirty="0" err="1"/>
              <a:t>ipsum</a:t>
            </a:r>
            <a:r>
              <a:rPr lang="de-CH" sz="2400" dirty="0"/>
              <a:t> </a:t>
            </a:r>
            <a:r>
              <a:rPr lang="de-CH" sz="2400" dirty="0" err="1"/>
              <a:t>officium</a:t>
            </a:r>
            <a:r>
              <a:rPr lang="de-CH" sz="2400" dirty="0"/>
              <a:t> </a:t>
            </a:r>
            <a:r>
              <a:rPr lang="de-CH" sz="2400" dirty="0" err="1"/>
              <a:t>aliquo</a:t>
            </a:r>
            <a:r>
              <a:rPr lang="de-CH" sz="2400" dirty="0"/>
              <a:t> </a:t>
            </a:r>
            <a:r>
              <a:rPr lang="de-CH" sz="2400" dirty="0" err="1"/>
              <a:t>precio</a:t>
            </a:r>
            <a:r>
              <a:rPr lang="de-CH" sz="2400" dirty="0"/>
              <a:t> </a:t>
            </a:r>
            <a:r>
              <a:rPr lang="de-CH" sz="2400" dirty="0" err="1"/>
              <a:t>vel</a:t>
            </a:r>
            <a:r>
              <a:rPr lang="de-CH" sz="2400" dirty="0"/>
              <a:t> </a:t>
            </a:r>
            <a:r>
              <a:rPr lang="de-CH" sz="2400" dirty="0" err="1"/>
              <a:t>peccunia</a:t>
            </a:r>
            <a:r>
              <a:rPr lang="de-CH" sz="2400" dirty="0"/>
              <a:t> </a:t>
            </a:r>
            <a:r>
              <a:rPr lang="de-CH" sz="2400" dirty="0" err="1"/>
              <a:t>aliqualiter</a:t>
            </a:r>
            <a:r>
              <a:rPr lang="de-CH" sz="2400" dirty="0"/>
              <a:t> </a:t>
            </a:r>
            <a:r>
              <a:rPr lang="de-CH" sz="2400" dirty="0" err="1"/>
              <a:t>comparaverit</a:t>
            </a:r>
            <a:r>
              <a:rPr lang="de-CH" sz="2400" dirty="0"/>
              <a:t> </a:t>
            </a:r>
            <a:r>
              <a:rPr lang="de-CH" sz="2400" dirty="0" err="1"/>
              <a:t>vel</a:t>
            </a:r>
            <a:r>
              <a:rPr lang="de-CH" sz="2400" dirty="0"/>
              <a:t> </a:t>
            </a:r>
            <a:r>
              <a:rPr lang="de-CH" sz="2400" dirty="0" err="1"/>
              <a:t>qui</a:t>
            </a:r>
            <a:r>
              <a:rPr lang="de-CH" sz="2400" dirty="0"/>
              <a:t> </a:t>
            </a:r>
            <a:r>
              <a:rPr lang="de-CH" sz="2400" dirty="0" err="1"/>
              <a:t>noster</a:t>
            </a:r>
            <a:r>
              <a:rPr lang="de-CH" sz="2400" dirty="0"/>
              <a:t> </a:t>
            </a:r>
            <a:r>
              <a:rPr lang="de-CH" sz="2400" dirty="0" err="1"/>
              <a:t>incola</a:t>
            </a:r>
            <a:r>
              <a:rPr lang="de-CH" sz="2400" dirty="0"/>
              <a:t> </a:t>
            </a:r>
            <a:r>
              <a:rPr lang="de-CH" sz="2400" dirty="0" err="1"/>
              <a:t>vel</a:t>
            </a:r>
            <a:r>
              <a:rPr lang="de-CH" sz="2400" dirty="0"/>
              <a:t> </a:t>
            </a:r>
            <a:r>
              <a:rPr lang="de-CH" sz="2400" dirty="0" err="1"/>
              <a:t>conprovincialis</a:t>
            </a:r>
            <a:r>
              <a:rPr lang="de-CH" sz="2400" dirty="0"/>
              <a:t> non </a:t>
            </a:r>
            <a:r>
              <a:rPr lang="de-CH" sz="2400" dirty="0" err="1"/>
              <a:t>fuerit</a:t>
            </a:r>
            <a:r>
              <a:rPr lang="de-CH" sz="2400" dirty="0"/>
              <a:t>, </a:t>
            </a:r>
            <a:r>
              <a:rPr lang="de-CH" sz="2400" dirty="0" err="1"/>
              <a:t>aliquatenus</a:t>
            </a:r>
            <a:r>
              <a:rPr lang="de-CH" sz="2400" dirty="0"/>
              <a:t> </a:t>
            </a:r>
            <a:r>
              <a:rPr lang="de-CH" sz="2400" dirty="0" err="1"/>
              <a:t>accipiamus</a:t>
            </a:r>
            <a:r>
              <a:rPr lang="de-CH" sz="2400" dirty="0"/>
              <a:t> </a:t>
            </a:r>
            <a:r>
              <a:rPr lang="de-CH" sz="2400" dirty="0" err="1"/>
              <a:t>vel</a:t>
            </a:r>
            <a:r>
              <a:rPr lang="de-CH" sz="2400" dirty="0"/>
              <a:t> </a:t>
            </a:r>
            <a:r>
              <a:rPr lang="de-CH" sz="2400" dirty="0" err="1"/>
              <a:t>acceptamus</a:t>
            </a:r>
            <a:r>
              <a:rPr lang="de-CH" sz="2400" dirty="0"/>
              <a:t>.</a:t>
            </a:r>
          </a:p>
          <a:p>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1569660"/>
          </a:xfrm>
          <a:prstGeom prst="rect">
            <a:avLst/>
          </a:prstGeom>
          <a:noFill/>
        </p:spPr>
        <p:txBody>
          <a:bodyPr wrap="square" rtlCol="0">
            <a:spAutoFit/>
          </a:bodyPr>
          <a:lstStyle/>
          <a:p>
            <a:r>
              <a:rPr lang="en-US" sz="2400" dirty="0" smtClean="0"/>
              <a:t>The </a:t>
            </a:r>
            <a:r>
              <a:rPr lang="en-US" sz="2400" dirty="0"/>
              <a:t>office of judge may not be obtained for any price and may only be exercised by those who are natives or resident with us</a:t>
            </a:r>
            <a:r>
              <a:rPr lang="en-US" sz="2400" dirty="0" smtClean="0"/>
              <a:t>.</a:t>
            </a:r>
            <a:endParaRPr lang="en-US" sz="2400" dirty="0"/>
          </a:p>
        </p:txBody>
      </p:sp>
    </p:spTree>
    <p:extLst>
      <p:ext uri="{BB962C8B-B14F-4D97-AF65-F5344CB8AC3E}">
        <p14:creationId xmlns:p14="http://schemas.microsoft.com/office/powerpoint/2010/main" val="1705617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(6)</a:t>
            </a:r>
            <a:endParaRPr lang="de-CH" dirty="0">
              <a:solidFill>
                <a:srgbClr val="FF0000"/>
              </a:solidFill>
            </a:endParaRPr>
          </a:p>
        </p:txBody>
      </p:sp>
      <p:sp>
        <p:nvSpPr>
          <p:cNvPr id="3" name="Textfeld 2"/>
          <p:cNvSpPr txBox="1"/>
          <p:nvPr/>
        </p:nvSpPr>
        <p:spPr>
          <a:xfrm>
            <a:off x="179512" y="1485354"/>
            <a:ext cx="3888432" cy="4154984"/>
          </a:xfrm>
          <a:prstGeom prst="rect">
            <a:avLst/>
          </a:prstGeom>
          <a:noFill/>
        </p:spPr>
        <p:txBody>
          <a:bodyPr wrap="square" rtlCol="0">
            <a:spAutoFit/>
          </a:bodyPr>
          <a:lstStyle/>
          <a:p>
            <a:r>
              <a:rPr lang="de-CH" sz="2400" dirty="0"/>
              <a:t>Si </a:t>
            </a:r>
            <a:r>
              <a:rPr lang="de-CH" sz="2400" dirty="0" err="1"/>
              <a:t>vero</a:t>
            </a:r>
            <a:r>
              <a:rPr lang="de-CH" sz="2400" dirty="0"/>
              <a:t> </a:t>
            </a:r>
            <a:r>
              <a:rPr lang="de-CH" sz="2400" dirty="0" err="1"/>
              <a:t>dissensio</a:t>
            </a:r>
            <a:r>
              <a:rPr lang="de-CH" sz="2400" dirty="0"/>
              <a:t> </a:t>
            </a:r>
            <a:r>
              <a:rPr lang="de-CH" sz="2400" dirty="0" err="1"/>
              <a:t>suborta</a:t>
            </a:r>
            <a:r>
              <a:rPr lang="de-CH" sz="2400" dirty="0"/>
              <a:t> </a:t>
            </a:r>
            <a:r>
              <a:rPr lang="de-CH" sz="2400" dirty="0" err="1"/>
              <a:t>fuerit</a:t>
            </a:r>
            <a:r>
              <a:rPr lang="de-CH" sz="2400" dirty="0"/>
              <a:t> </a:t>
            </a:r>
            <a:r>
              <a:rPr lang="de-CH" sz="2400" dirty="0" err="1"/>
              <a:t>inter</a:t>
            </a:r>
            <a:r>
              <a:rPr lang="de-CH" sz="2400" dirty="0"/>
              <a:t> </a:t>
            </a:r>
            <a:r>
              <a:rPr lang="de-CH" sz="2400" dirty="0" err="1"/>
              <a:t>aliquos</a:t>
            </a:r>
            <a:r>
              <a:rPr lang="de-CH" sz="2400" dirty="0"/>
              <a:t> </a:t>
            </a:r>
            <a:r>
              <a:rPr lang="de-CH" sz="2400" dirty="0" err="1"/>
              <a:t>conspiratos</a:t>
            </a:r>
            <a:r>
              <a:rPr lang="de-CH" sz="2400" dirty="0"/>
              <a:t>, </a:t>
            </a:r>
            <a:r>
              <a:rPr lang="de-CH" sz="2400" dirty="0" err="1"/>
              <a:t>prudenciores</a:t>
            </a:r>
            <a:r>
              <a:rPr lang="de-CH" sz="2400" dirty="0"/>
              <a:t> de </a:t>
            </a:r>
            <a:r>
              <a:rPr lang="de-CH" sz="2400" dirty="0" err="1"/>
              <a:t>conspiratis</a:t>
            </a:r>
            <a:r>
              <a:rPr lang="de-CH" sz="2400" dirty="0"/>
              <a:t> </a:t>
            </a:r>
            <a:r>
              <a:rPr lang="de-CH" sz="2400" dirty="0" err="1"/>
              <a:t>accedere</a:t>
            </a:r>
            <a:r>
              <a:rPr lang="de-CH" sz="2400" dirty="0"/>
              <a:t> </a:t>
            </a:r>
            <a:r>
              <a:rPr lang="de-CH" sz="2400" dirty="0" err="1"/>
              <a:t>debent</a:t>
            </a:r>
            <a:r>
              <a:rPr lang="de-CH" sz="2400" dirty="0"/>
              <a:t> ad </a:t>
            </a:r>
            <a:r>
              <a:rPr lang="de-CH" sz="2400" dirty="0" err="1"/>
              <a:t>sopiendam</a:t>
            </a:r>
            <a:r>
              <a:rPr lang="de-CH" sz="2400" dirty="0"/>
              <a:t> </a:t>
            </a:r>
            <a:r>
              <a:rPr lang="de-CH" sz="2400" dirty="0" err="1"/>
              <a:t>discordiam</a:t>
            </a:r>
            <a:r>
              <a:rPr lang="de-CH" sz="2400" dirty="0"/>
              <a:t> </a:t>
            </a:r>
            <a:r>
              <a:rPr lang="de-CH" sz="2400" dirty="0" err="1"/>
              <a:t>inter</a:t>
            </a:r>
            <a:r>
              <a:rPr lang="de-CH" sz="2400" dirty="0"/>
              <a:t> </a:t>
            </a:r>
            <a:r>
              <a:rPr lang="de-CH" sz="2400" dirty="0" err="1"/>
              <a:t>partes</a:t>
            </a:r>
            <a:r>
              <a:rPr lang="de-CH" sz="2400" dirty="0"/>
              <a:t>, </a:t>
            </a:r>
            <a:r>
              <a:rPr lang="de-CH" sz="2400" dirty="0" err="1"/>
              <a:t>prout</a:t>
            </a:r>
            <a:r>
              <a:rPr lang="de-CH" sz="2400" dirty="0"/>
              <a:t> </a:t>
            </a:r>
            <a:r>
              <a:rPr lang="de-CH" sz="2400" dirty="0" err="1"/>
              <a:t>ipsis</a:t>
            </a:r>
            <a:r>
              <a:rPr lang="de-CH" sz="2400" dirty="0"/>
              <a:t> </a:t>
            </a:r>
            <a:r>
              <a:rPr lang="de-CH" sz="2400" dirty="0" err="1"/>
              <a:t>videbitur</a:t>
            </a:r>
            <a:r>
              <a:rPr lang="de-CH" sz="2400" dirty="0"/>
              <a:t> </a:t>
            </a:r>
            <a:r>
              <a:rPr lang="de-CH" sz="2400" dirty="0" err="1"/>
              <a:t>expedire</a:t>
            </a:r>
            <a:r>
              <a:rPr lang="de-CH" sz="2400" dirty="0"/>
              <a:t>, et </a:t>
            </a:r>
            <a:r>
              <a:rPr lang="de-CH" sz="2400" dirty="0" err="1"/>
              <a:t>que</a:t>
            </a:r>
            <a:r>
              <a:rPr lang="de-CH" sz="2400" dirty="0"/>
              <a:t> pars </a:t>
            </a:r>
            <a:r>
              <a:rPr lang="de-CH" sz="2400" dirty="0" err="1"/>
              <a:t>illam</a:t>
            </a:r>
            <a:r>
              <a:rPr lang="de-CH" sz="2400" dirty="0"/>
              <a:t> </a:t>
            </a:r>
            <a:r>
              <a:rPr lang="de-CH" sz="2400" dirty="0" err="1"/>
              <a:t>respueret</a:t>
            </a:r>
            <a:r>
              <a:rPr lang="de-CH" sz="2400" dirty="0"/>
              <a:t> </a:t>
            </a:r>
            <a:r>
              <a:rPr lang="de-CH" sz="2400" dirty="0" err="1"/>
              <a:t>ordinationem</a:t>
            </a:r>
            <a:r>
              <a:rPr lang="de-CH" sz="2400" dirty="0"/>
              <a:t>, </a:t>
            </a:r>
            <a:r>
              <a:rPr lang="de-CH" sz="2400" dirty="0" err="1"/>
              <a:t>alii</a:t>
            </a:r>
            <a:r>
              <a:rPr lang="de-CH" sz="2400" dirty="0"/>
              <a:t> </a:t>
            </a:r>
            <a:r>
              <a:rPr lang="de-CH" sz="2400" dirty="0" err="1"/>
              <a:t>contrarii</a:t>
            </a:r>
            <a:r>
              <a:rPr lang="de-CH" sz="2400" dirty="0"/>
              <a:t> </a:t>
            </a:r>
            <a:r>
              <a:rPr lang="de-CH" sz="2400" dirty="0" err="1"/>
              <a:t>deberent</a:t>
            </a:r>
            <a:r>
              <a:rPr lang="de-CH" sz="2400" dirty="0"/>
              <a:t> </a:t>
            </a:r>
            <a:r>
              <a:rPr lang="de-CH" sz="2400" dirty="0" err="1"/>
              <a:t>fore</a:t>
            </a:r>
            <a:r>
              <a:rPr lang="de-CH" sz="2400" dirty="0"/>
              <a:t> </a:t>
            </a:r>
            <a:r>
              <a:rPr lang="de-CH" sz="2400" dirty="0" err="1"/>
              <a:t>conspirati</a:t>
            </a:r>
            <a:r>
              <a:rPr lang="de-CH" sz="2400" dirty="0"/>
              <a:t>.</a:t>
            </a:r>
          </a:p>
          <a:p>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2308324"/>
          </a:xfrm>
          <a:prstGeom prst="rect">
            <a:avLst/>
          </a:prstGeom>
          <a:noFill/>
        </p:spPr>
        <p:txBody>
          <a:bodyPr wrap="square" rtlCol="0">
            <a:spAutoFit/>
          </a:bodyPr>
          <a:lstStyle/>
          <a:p>
            <a:r>
              <a:rPr lang="en-US" sz="2400" dirty="0" smtClean="0"/>
              <a:t>Any </a:t>
            </a:r>
            <a:r>
              <a:rPr lang="en-US" sz="2400" dirty="0"/>
              <a:t>dispute amongst the Confederates shall be settled by the most prudent amongst us, whose decision shall be defended by all.</a:t>
            </a:r>
          </a:p>
          <a:p>
            <a:endParaRPr lang="en-US" sz="2400" dirty="0" smtClean="0"/>
          </a:p>
        </p:txBody>
      </p:sp>
    </p:spTree>
    <p:extLst>
      <p:ext uri="{BB962C8B-B14F-4D97-AF65-F5344CB8AC3E}">
        <p14:creationId xmlns:p14="http://schemas.microsoft.com/office/powerpoint/2010/main" val="7847948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a:t>
            </a:r>
            <a:r>
              <a:rPr lang="de-CH" dirty="0"/>
              <a:t>7</a:t>
            </a:r>
            <a:r>
              <a:rPr lang="de-CH" dirty="0" smtClean="0"/>
              <a:t>)</a:t>
            </a:r>
            <a:endParaRPr lang="de-CH" dirty="0">
              <a:solidFill>
                <a:srgbClr val="FF0000"/>
              </a:solidFill>
            </a:endParaRPr>
          </a:p>
        </p:txBody>
      </p:sp>
      <p:sp>
        <p:nvSpPr>
          <p:cNvPr id="3" name="Textfeld 2"/>
          <p:cNvSpPr txBox="1"/>
          <p:nvPr/>
        </p:nvSpPr>
        <p:spPr>
          <a:xfrm>
            <a:off x="179512" y="1268760"/>
            <a:ext cx="4248472" cy="5632311"/>
          </a:xfrm>
          <a:prstGeom prst="rect">
            <a:avLst/>
          </a:prstGeom>
          <a:noFill/>
        </p:spPr>
        <p:txBody>
          <a:bodyPr wrap="square" rtlCol="0">
            <a:spAutoFit/>
          </a:bodyPr>
          <a:lstStyle/>
          <a:p>
            <a:r>
              <a:rPr lang="de-CH" sz="2400" dirty="0" smtClean="0"/>
              <a:t>Super </a:t>
            </a:r>
            <a:r>
              <a:rPr lang="de-CH" sz="2400" dirty="0" err="1"/>
              <a:t>omnia</a:t>
            </a:r>
            <a:r>
              <a:rPr lang="de-CH" sz="2400" dirty="0"/>
              <a:t> </a:t>
            </a:r>
            <a:r>
              <a:rPr lang="de-CH" sz="2400" dirty="0" err="1"/>
              <a:t>autem</a:t>
            </a:r>
            <a:r>
              <a:rPr lang="de-CH" sz="2400" dirty="0"/>
              <a:t> </a:t>
            </a:r>
            <a:r>
              <a:rPr lang="de-CH" sz="2400" dirty="0" err="1"/>
              <a:t>inter</a:t>
            </a:r>
            <a:r>
              <a:rPr lang="de-CH" sz="2400" dirty="0"/>
              <a:t> </a:t>
            </a:r>
            <a:r>
              <a:rPr lang="de-CH" sz="2400" dirty="0" err="1"/>
              <a:t>ipsos</a:t>
            </a:r>
            <a:r>
              <a:rPr lang="de-CH" sz="2400" dirty="0"/>
              <a:t> </a:t>
            </a:r>
            <a:r>
              <a:rPr lang="de-CH" sz="2400" dirty="0" err="1"/>
              <a:t>extitit</a:t>
            </a:r>
            <a:r>
              <a:rPr lang="de-CH" sz="2400" dirty="0"/>
              <a:t> </a:t>
            </a:r>
            <a:r>
              <a:rPr lang="de-CH" sz="2400" dirty="0" err="1"/>
              <a:t>statutum</a:t>
            </a:r>
            <a:r>
              <a:rPr lang="de-CH" sz="2400" dirty="0"/>
              <a:t>, </a:t>
            </a:r>
            <a:r>
              <a:rPr lang="de-CH" sz="2400" dirty="0" err="1"/>
              <a:t>ut</a:t>
            </a:r>
            <a:r>
              <a:rPr lang="de-CH" sz="2400" dirty="0"/>
              <a:t>, </a:t>
            </a:r>
            <a:r>
              <a:rPr lang="de-CH" sz="2400" dirty="0" err="1"/>
              <a:t>qui</a:t>
            </a:r>
            <a:r>
              <a:rPr lang="de-CH" sz="2400" dirty="0"/>
              <a:t> </a:t>
            </a:r>
            <a:r>
              <a:rPr lang="de-CH" sz="2400" dirty="0" err="1"/>
              <a:t>alium</a:t>
            </a:r>
            <a:r>
              <a:rPr lang="de-CH" sz="2400" dirty="0"/>
              <a:t> </a:t>
            </a:r>
            <a:r>
              <a:rPr lang="de-CH" sz="2400" dirty="0" err="1"/>
              <a:t>fraudulenter</a:t>
            </a:r>
            <a:r>
              <a:rPr lang="de-CH" sz="2400" dirty="0"/>
              <a:t> et sine culpa </a:t>
            </a:r>
            <a:r>
              <a:rPr lang="de-CH" sz="2400" dirty="0" err="1"/>
              <a:t>trucidaverit</a:t>
            </a:r>
            <a:r>
              <a:rPr lang="de-CH" sz="2400" dirty="0"/>
              <a:t>, si </a:t>
            </a:r>
            <a:r>
              <a:rPr lang="de-CH" sz="2400" dirty="0" err="1"/>
              <a:t>deprehensus</a:t>
            </a:r>
            <a:r>
              <a:rPr lang="de-CH" sz="2400" dirty="0"/>
              <a:t> </a:t>
            </a:r>
            <a:r>
              <a:rPr lang="de-CH" sz="2400" dirty="0" err="1"/>
              <a:t>fuerit</a:t>
            </a:r>
            <a:r>
              <a:rPr lang="de-CH" sz="2400" dirty="0"/>
              <a:t>, </a:t>
            </a:r>
            <a:r>
              <a:rPr lang="de-CH" sz="2400" dirty="0" err="1"/>
              <a:t>vitam</a:t>
            </a:r>
            <a:r>
              <a:rPr lang="de-CH" sz="2400" dirty="0"/>
              <a:t> </a:t>
            </a:r>
            <a:r>
              <a:rPr lang="de-CH" sz="2400" dirty="0" err="1"/>
              <a:t>ammittat</a:t>
            </a:r>
            <a:r>
              <a:rPr lang="de-CH" sz="2400" dirty="0"/>
              <a:t>, </a:t>
            </a:r>
            <a:r>
              <a:rPr lang="de-CH" sz="2400" dirty="0" err="1"/>
              <a:t>nisi</a:t>
            </a:r>
            <a:r>
              <a:rPr lang="de-CH" sz="2400" dirty="0"/>
              <a:t> </a:t>
            </a:r>
            <a:r>
              <a:rPr lang="de-CH" sz="2400" dirty="0" err="1"/>
              <a:t>suam</a:t>
            </a:r>
            <a:r>
              <a:rPr lang="de-CH" sz="2400" dirty="0"/>
              <a:t> de </a:t>
            </a:r>
            <a:r>
              <a:rPr lang="de-CH" sz="2400" dirty="0" err="1"/>
              <a:t>dicto</a:t>
            </a:r>
            <a:r>
              <a:rPr lang="de-CH" sz="2400" dirty="0"/>
              <a:t> </a:t>
            </a:r>
            <a:r>
              <a:rPr lang="de-CH" sz="2400" dirty="0" err="1"/>
              <a:t>maleficio</a:t>
            </a:r>
            <a:r>
              <a:rPr lang="de-CH" sz="2400" dirty="0"/>
              <a:t> </a:t>
            </a:r>
            <a:r>
              <a:rPr lang="de-CH" sz="2400" dirty="0" err="1"/>
              <a:t>valeat</a:t>
            </a:r>
            <a:r>
              <a:rPr lang="de-CH" sz="2400" dirty="0"/>
              <a:t> </a:t>
            </a:r>
            <a:r>
              <a:rPr lang="de-CH" sz="2400" dirty="0" err="1"/>
              <a:t>ostendere</a:t>
            </a:r>
            <a:r>
              <a:rPr lang="de-CH" sz="2400" dirty="0"/>
              <a:t> </a:t>
            </a:r>
            <a:r>
              <a:rPr lang="de-CH" sz="2400" dirty="0" err="1"/>
              <a:t>innocenciam</a:t>
            </a:r>
            <a:r>
              <a:rPr lang="de-CH" sz="2400" dirty="0"/>
              <a:t>, </a:t>
            </a:r>
            <a:r>
              <a:rPr lang="de-CH" sz="2400" dirty="0" err="1"/>
              <a:t>suis</a:t>
            </a:r>
            <a:r>
              <a:rPr lang="de-CH" sz="2400" dirty="0"/>
              <a:t> </a:t>
            </a:r>
            <a:r>
              <a:rPr lang="de-CH" sz="2400" dirty="0" err="1"/>
              <a:t>nefandis</a:t>
            </a:r>
            <a:r>
              <a:rPr lang="de-CH" sz="2400" dirty="0"/>
              <a:t> </a:t>
            </a:r>
            <a:r>
              <a:rPr lang="de-CH" sz="2400" dirty="0" err="1"/>
              <a:t>culpis</a:t>
            </a:r>
            <a:r>
              <a:rPr lang="de-CH" sz="2400" dirty="0"/>
              <a:t> </a:t>
            </a:r>
            <a:r>
              <a:rPr lang="de-CH" sz="2400" dirty="0" err="1"/>
              <a:t>exigentibus</a:t>
            </a:r>
            <a:r>
              <a:rPr lang="de-CH" sz="2400" dirty="0"/>
              <a:t>, et si </a:t>
            </a:r>
            <a:r>
              <a:rPr lang="de-CH" sz="2400" dirty="0" err="1"/>
              <a:t>forsan</a:t>
            </a:r>
            <a:r>
              <a:rPr lang="de-CH" sz="2400" dirty="0"/>
              <a:t> </a:t>
            </a:r>
            <a:r>
              <a:rPr lang="de-CH" sz="2400" dirty="0" err="1"/>
              <a:t>discesserit</a:t>
            </a:r>
            <a:r>
              <a:rPr lang="de-CH" sz="2400" dirty="0"/>
              <a:t>, </a:t>
            </a:r>
            <a:r>
              <a:rPr lang="de-CH" sz="2400" dirty="0" err="1"/>
              <a:t>numquam</a:t>
            </a:r>
            <a:r>
              <a:rPr lang="de-CH" sz="2400" dirty="0"/>
              <a:t> </a:t>
            </a:r>
            <a:r>
              <a:rPr lang="de-CH" sz="2400" dirty="0" err="1"/>
              <a:t>remeare</a:t>
            </a:r>
            <a:r>
              <a:rPr lang="de-CH" sz="2400" dirty="0"/>
              <a:t> </a:t>
            </a:r>
            <a:r>
              <a:rPr lang="de-CH" sz="2400" dirty="0" err="1"/>
              <a:t>debet</a:t>
            </a:r>
            <a:r>
              <a:rPr lang="de-CH" sz="2400" dirty="0"/>
              <a:t>. </a:t>
            </a:r>
            <a:endParaRPr lang="de-CH" sz="2400" dirty="0" smtClean="0"/>
          </a:p>
          <a:p>
            <a:endParaRPr lang="de-CH" sz="1600" dirty="0" smtClean="0"/>
          </a:p>
          <a:p>
            <a:r>
              <a:rPr lang="de-CH" sz="2400" dirty="0" err="1" smtClean="0"/>
              <a:t>Receptatores</a:t>
            </a:r>
            <a:r>
              <a:rPr lang="de-CH" sz="2400" dirty="0" smtClean="0"/>
              <a:t> </a:t>
            </a:r>
            <a:r>
              <a:rPr lang="de-CH" sz="2400" dirty="0"/>
              <a:t>et </a:t>
            </a:r>
            <a:r>
              <a:rPr lang="de-CH" sz="2400" dirty="0" err="1"/>
              <a:t>defensores</a:t>
            </a:r>
            <a:r>
              <a:rPr lang="de-CH" sz="2400" dirty="0"/>
              <a:t> </a:t>
            </a:r>
            <a:r>
              <a:rPr lang="de-CH" sz="2400" dirty="0" err="1"/>
              <a:t>prefati</a:t>
            </a:r>
            <a:r>
              <a:rPr lang="de-CH" sz="2400" dirty="0"/>
              <a:t> </a:t>
            </a:r>
            <a:r>
              <a:rPr lang="de-CH" sz="2400" dirty="0" err="1"/>
              <a:t>malefactoris</a:t>
            </a:r>
            <a:r>
              <a:rPr lang="de-CH" sz="2400" dirty="0"/>
              <a:t> a </a:t>
            </a:r>
            <a:r>
              <a:rPr lang="de-CH" sz="2400" dirty="0" err="1"/>
              <a:t>vallibus</a:t>
            </a:r>
            <a:r>
              <a:rPr lang="de-CH" sz="2400" dirty="0"/>
              <a:t> </a:t>
            </a:r>
            <a:r>
              <a:rPr lang="de-CH" sz="2400" dirty="0" err="1"/>
              <a:t>segregandi</a:t>
            </a:r>
            <a:r>
              <a:rPr lang="de-CH" sz="2400" dirty="0"/>
              <a:t> </a:t>
            </a:r>
            <a:r>
              <a:rPr lang="de-CH" sz="2400" dirty="0" err="1"/>
              <a:t>sunt</a:t>
            </a:r>
            <a:r>
              <a:rPr lang="de-CH" sz="2400" dirty="0"/>
              <a:t>, </a:t>
            </a:r>
            <a:r>
              <a:rPr lang="de-CH" sz="2400" dirty="0" err="1"/>
              <a:t>donec</a:t>
            </a:r>
            <a:r>
              <a:rPr lang="de-CH" sz="2400" dirty="0"/>
              <a:t> a </a:t>
            </a:r>
            <a:r>
              <a:rPr lang="de-CH" sz="2400" dirty="0" err="1"/>
              <a:t>coniuratis</a:t>
            </a:r>
            <a:r>
              <a:rPr lang="de-CH" sz="2400" dirty="0"/>
              <a:t> </a:t>
            </a:r>
            <a:r>
              <a:rPr lang="de-CH" sz="2400" dirty="0" err="1"/>
              <a:t>provide</a:t>
            </a:r>
            <a:r>
              <a:rPr lang="de-CH" sz="2400" dirty="0"/>
              <a:t> </a:t>
            </a:r>
            <a:r>
              <a:rPr lang="de-CH" sz="2400" dirty="0" err="1" smtClean="0"/>
              <a:t>revocentur</a:t>
            </a:r>
            <a:r>
              <a:rPr lang="de-CH" sz="2400" dirty="0" smtClean="0"/>
              <a:t>.</a:t>
            </a:r>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268760"/>
            <a:ext cx="4392488" cy="5509200"/>
          </a:xfrm>
          <a:prstGeom prst="rect">
            <a:avLst/>
          </a:prstGeom>
          <a:noFill/>
        </p:spPr>
        <p:txBody>
          <a:bodyPr wrap="square" rtlCol="0">
            <a:spAutoFit/>
          </a:bodyPr>
          <a:lstStyle/>
          <a:p>
            <a:r>
              <a:rPr lang="en-US" sz="2400" dirty="0" smtClean="0"/>
              <a:t>Those </a:t>
            </a:r>
            <a:r>
              <a:rPr lang="en-US" sz="2400" dirty="0"/>
              <a:t>who commit murder shall themselves be put to death. A murderer who flees may never return. </a:t>
            </a:r>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endParaRPr lang="en-US" sz="2400" dirty="0"/>
          </a:p>
          <a:p>
            <a:endParaRPr lang="en-US" sz="1600" dirty="0" smtClean="0"/>
          </a:p>
          <a:p>
            <a:r>
              <a:rPr lang="en-US" sz="2400" dirty="0" smtClean="0"/>
              <a:t>Those </a:t>
            </a:r>
            <a:r>
              <a:rPr lang="en-US" sz="2400" dirty="0"/>
              <a:t>who protect him shall themselves be banished from the valley until they are recalled by the Confederates</a:t>
            </a:r>
            <a:r>
              <a:rPr lang="en-US" sz="2400" dirty="0" smtClean="0"/>
              <a:t>.</a:t>
            </a:r>
            <a:endParaRPr lang="en-US" sz="2400" dirty="0"/>
          </a:p>
        </p:txBody>
      </p:sp>
    </p:spTree>
    <p:extLst>
      <p:ext uri="{BB962C8B-B14F-4D97-AF65-F5344CB8AC3E}">
        <p14:creationId xmlns:p14="http://schemas.microsoft.com/office/powerpoint/2010/main" val="40534308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(8)</a:t>
            </a:r>
            <a:endParaRPr lang="de-CH" dirty="0">
              <a:solidFill>
                <a:srgbClr val="FF0000"/>
              </a:solidFill>
            </a:endParaRPr>
          </a:p>
        </p:txBody>
      </p:sp>
      <p:sp>
        <p:nvSpPr>
          <p:cNvPr id="3" name="Textfeld 2"/>
          <p:cNvSpPr txBox="1"/>
          <p:nvPr/>
        </p:nvSpPr>
        <p:spPr>
          <a:xfrm>
            <a:off x="179512" y="1485354"/>
            <a:ext cx="3888432" cy="3785652"/>
          </a:xfrm>
          <a:prstGeom prst="rect">
            <a:avLst/>
          </a:prstGeom>
          <a:noFill/>
        </p:spPr>
        <p:txBody>
          <a:bodyPr wrap="square" rtlCol="0">
            <a:spAutoFit/>
          </a:bodyPr>
          <a:lstStyle/>
          <a:p>
            <a:r>
              <a:rPr lang="de-CH" sz="2400" dirty="0"/>
              <a:t>Si </a:t>
            </a:r>
            <a:r>
              <a:rPr lang="de-CH" sz="2400" dirty="0" err="1"/>
              <a:t>quis</a:t>
            </a:r>
            <a:r>
              <a:rPr lang="de-CH" sz="2400" dirty="0"/>
              <a:t> </a:t>
            </a:r>
            <a:r>
              <a:rPr lang="de-CH" sz="2400" dirty="0" err="1"/>
              <a:t>vero</a:t>
            </a:r>
            <a:r>
              <a:rPr lang="de-CH" sz="2400" dirty="0"/>
              <a:t> </a:t>
            </a:r>
            <a:r>
              <a:rPr lang="de-CH" sz="2400" dirty="0" err="1"/>
              <a:t>quemquam</a:t>
            </a:r>
            <a:r>
              <a:rPr lang="de-CH" sz="2400" dirty="0"/>
              <a:t> de </a:t>
            </a:r>
            <a:r>
              <a:rPr lang="de-CH" sz="2400" dirty="0" err="1"/>
              <a:t>conspiratis</a:t>
            </a:r>
            <a:r>
              <a:rPr lang="de-CH" sz="2400" dirty="0"/>
              <a:t> die </a:t>
            </a:r>
            <a:r>
              <a:rPr lang="de-CH" sz="2400" dirty="0" err="1"/>
              <a:t>seu</a:t>
            </a:r>
            <a:r>
              <a:rPr lang="de-CH" sz="2400" dirty="0"/>
              <a:t> </a:t>
            </a:r>
            <a:r>
              <a:rPr lang="de-CH" sz="2400" dirty="0" err="1"/>
              <a:t>nocte</a:t>
            </a:r>
            <a:r>
              <a:rPr lang="de-CH" sz="2400" dirty="0"/>
              <a:t> </a:t>
            </a:r>
            <a:r>
              <a:rPr lang="de-CH" sz="2400" dirty="0" err="1"/>
              <a:t>silentio</a:t>
            </a:r>
            <a:r>
              <a:rPr lang="de-CH" sz="2400" dirty="0"/>
              <a:t> </a:t>
            </a:r>
            <a:r>
              <a:rPr lang="de-CH" sz="2400" dirty="0" err="1"/>
              <a:t>fraudulenter</a:t>
            </a:r>
            <a:r>
              <a:rPr lang="de-CH" sz="2400" dirty="0"/>
              <a:t> per </a:t>
            </a:r>
            <a:r>
              <a:rPr lang="de-CH" sz="2400" dirty="0" err="1"/>
              <a:t>incendium</a:t>
            </a:r>
            <a:r>
              <a:rPr lang="de-CH" sz="2400" dirty="0"/>
              <a:t> </a:t>
            </a:r>
            <a:r>
              <a:rPr lang="de-CH" sz="2400" dirty="0" err="1"/>
              <a:t>vastaverit</a:t>
            </a:r>
            <a:r>
              <a:rPr lang="de-CH" sz="2400" dirty="0"/>
              <a:t>, </a:t>
            </a:r>
            <a:r>
              <a:rPr lang="de-CH" sz="2400" dirty="0" err="1"/>
              <a:t>is</a:t>
            </a:r>
            <a:r>
              <a:rPr lang="de-CH" sz="2400" dirty="0"/>
              <a:t> </a:t>
            </a:r>
            <a:r>
              <a:rPr lang="de-CH" sz="2400" dirty="0" err="1"/>
              <a:t>numquam</a:t>
            </a:r>
            <a:r>
              <a:rPr lang="de-CH" sz="2400" dirty="0"/>
              <a:t> </a:t>
            </a:r>
            <a:r>
              <a:rPr lang="de-CH" sz="2400" dirty="0" err="1"/>
              <a:t>haberi</a:t>
            </a:r>
            <a:r>
              <a:rPr lang="de-CH" sz="2400" dirty="0"/>
              <a:t> </a:t>
            </a:r>
            <a:r>
              <a:rPr lang="de-CH" sz="2400" dirty="0" err="1"/>
              <a:t>debet</a:t>
            </a:r>
            <a:r>
              <a:rPr lang="de-CH" sz="2400" dirty="0"/>
              <a:t> pro </a:t>
            </a:r>
            <a:r>
              <a:rPr lang="de-CH" sz="2400" dirty="0" err="1"/>
              <a:t>conprovinciali</a:t>
            </a:r>
            <a:r>
              <a:rPr lang="de-CH" sz="2400" dirty="0"/>
              <a:t>. Et si </a:t>
            </a:r>
            <a:r>
              <a:rPr lang="de-CH" sz="2400" dirty="0" err="1"/>
              <a:t>quis</a:t>
            </a:r>
            <a:r>
              <a:rPr lang="de-CH" sz="2400" dirty="0"/>
              <a:t> </a:t>
            </a:r>
            <a:r>
              <a:rPr lang="de-CH" sz="2400" dirty="0" err="1"/>
              <a:t>dictum</a:t>
            </a:r>
            <a:r>
              <a:rPr lang="de-CH" sz="2400" dirty="0"/>
              <a:t> </a:t>
            </a:r>
            <a:r>
              <a:rPr lang="de-CH" sz="2400" dirty="0" err="1"/>
              <a:t>malefactorem</a:t>
            </a:r>
            <a:r>
              <a:rPr lang="de-CH" sz="2400" dirty="0"/>
              <a:t> </a:t>
            </a:r>
            <a:r>
              <a:rPr lang="de-CH" sz="2400" dirty="0" err="1"/>
              <a:t>fovet</a:t>
            </a:r>
            <a:r>
              <a:rPr lang="de-CH" sz="2400" dirty="0"/>
              <a:t> et </a:t>
            </a:r>
            <a:r>
              <a:rPr lang="de-CH" sz="2400" dirty="0" err="1"/>
              <a:t>defendit</a:t>
            </a:r>
            <a:r>
              <a:rPr lang="de-CH" sz="2400" dirty="0"/>
              <a:t> </a:t>
            </a:r>
            <a:r>
              <a:rPr lang="de-CH" sz="2400" dirty="0" err="1"/>
              <a:t>infra</a:t>
            </a:r>
            <a:r>
              <a:rPr lang="de-CH" sz="2400" dirty="0"/>
              <a:t> </a:t>
            </a:r>
            <a:r>
              <a:rPr lang="de-CH" sz="2400" dirty="0" err="1"/>
              <a:t>valles</a:t>
            </a:r>
            <a:r>
              <a:rPr lang="de-CH" sz="2400" dirty="0"/>
              <a:t>, </a:t>
            </a:r>
            <a:r>
              <a:rPr lang="de-CH" sz="2400" dirty="0" err="1"/>
              <a:t>satisfactionem</a:t>
            </a:r>
            <a:r>
              <a:rPr lang="de-CH" sz="2400" dirty="0"/>
              <a:t> </a:t>
            </a:r>
            <a:r>
              <a:rPr lang="de-CH" sz="2400" dirty="0" err="1"/>
              <a:t>prestare</a:t>
            </a:r>
            <a:r>
              <a:rPr lang="de-CH" sz="2400" dirty="0"/>
              <a:t> </a:t>
            </a:r>
            <a:r>
              <a:rPr lang="de-CH" sz="2400" dirty="0" err="1"/>
              <a:t>debet</a:t>
            </a:r>
            <a:r>
              <a:rPr lang="de-CH" sz="2400" dirty="0"/>
              <a:t> </a:t>
            </a:r>
            <a:r>
              <a:rPr lang="de-CH" sz="2400" dirty="0" err="1"/>
              <a:t>dampnificato</a:t>
            </a:r>
            <a:r>
              <a:rPr lang="de-CH" sz="2400" dirty="0" smtClean="0"/>
              <a:t>.</a:t>
            </a:r>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2308324"/>
          </a:xfrm>
          <a:prstGeom prst="rect">
            <a:avLst/>
          </a:prstGeom>
          <a:noFill/>
        </p:spPr>
        <p:txBody>
          <a:bodyPr wrap="square" rtlCol="0">
            <a:spAutoFit/>
          </a:bodyPr>
          <a:lstStyle/>
          <a:p>
            <a:r>
              <a:rPr lang="en-US" sz="2400" dirty="0" smtClean="0"/>
              <a:t>Those </a:t>
            </a:r>
            <a:r>
              <a:rPr lang="en-US" sz="2400" dirty="0"/>
              <a:t>who maliciously injure others by fire shall lose their rights as fellow countrymen, and anyone who protects and defends such an evil-doer shall be held liable for the damage done</a:t>
            </a:r>
            <a:r>
              <a:rPr lang="en-US" sz="2400" dirty="0" smtClean="0"/>
              <a:t>.</a:t>
            </a:r>
            <a:endParaRPr lang="en-US" sz="2400" dirty="0"/>
          </a:p>
        </p:txBody>
      </p:sp>
    </p:spTree>
    <p:extLst>
      <p:ext uri="{BB962C8B-B14F-4D97-AF65-F5344CB8AC3E}">
        <p14:creationId xmlns:p14="http://schemas.microsoft.com/office/powerpoint/2010/main" val="2572855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a:t>
            </a:r>
            <a:r>
              <a:rPr lang="de-CH" dirty="0"/>
              <a:t>9</a:t>
            </a:r>
            <a:r>
              <a:rPr lang="de-CH" dirty="0" smtClean="0"/>
              <a:t>)</a:t>
            </a:r>
            <a:endParaRPr lang="de-CH" dirty="0">
              <a:solidFill>
                <a:srgbClr val="FF0000"/>
              </a:solidFill>
            </a:endParaRPr>
          </a:p>
        </p:txBody>
      </p:sp>
      <p:sp>
        <p:nvSpPr>
          <p:cNvPr id="3" name="Textfeld 2"/>
          <p:cNvSpPr txBox="1"/>
          <p:nvPr/>
        </p:nvSpPr>
        <p:spPr>
          <a:xfrm>
            <a:off x="179512" y="1485354"/>
            <a:ext cx="3888432" cy="3046988"/>
          </a:xfrm>
          <a:prstGeom prst="rect">
            <a:avLst/>
          </a:prstGeom>
          <a:noFill/>
        </p:spPr>
        <p:txBody>
          <a:bodyPr wrap="square" rtlCol="0">
            <a:spAutoFit/>
          </a:bodyPr>
          <a:lstStyle/>
          <a:p>
            <a:r>
              <a:rPr lang="de-CH" sz="2400" dirty="0" smtClean="0"/>
              <a:t>Ad </a:t>
            </a:r>
            <a:r>
              <a:rPr lang="de-CH" sz="2400" dirty="0" err="1"/>
              <a:t>hec</a:t>
            </a:r>
            <a:r>
              <a:rPr lang="de-CH" sz="2400" dirty="0"/>
              <a:t> si </a:t>
            </a:r>
            <a:r>
              <a:rPr lang="de-CH" sz="2400" dirty="0" err="1"/>
              <a:t>quis</a:t>
            </a:r>
            <a:r>
              <a:rPr lang="de-CH" sz="2400" dirty="0"/>
              <a:t> de </a:t>
            </a:r>
            <a:r>
              <a:rPr lang="de-CH" sz="2400" dirty="0" err="1"/>
              <a:t>coniuratis</a:t>
            </a:r>
            <a:r>
              <a:rPr lang="de-CH" sz="2400" dirty="0"/>
              <a:t> </a:t>
            </a:r>
            <a:r>
              <a:rPr lang="de-CH" sz="2400" dirty="0" err="1"/>
              <a:t>alium</a:t>
            </a:r>
            <a:r>
              <a:rPr lang="de-CH" sz="2400" dirty="0"/>
              <a:t> </a:t>
            </a:r>
            <a:r>
              <a:rPr lang="de-CH" sz="2400" dirty="0" err="1"/>
              <a:t>rebus</a:t>
            </a:r>
            <a:r>
              <a:rPr lang="de-CH" sz="2400" dirty="0"/>
              <a:t> </a:t>
            </a:r>
            <a:r>
              <a:rPr lang="de-CH" sz="2400" dirty="0" err="1"/>
              <a:t>spoliaverit</a:t>
            </a:r>
            <a:r>
              <a:rPr lang="de-CH" sz="2400" dirty="0"/>
              <a:t> </a:t>
            </a:r>
            <a:r>
              <a:rPr lang="de-CH" sz="2400" dirty="0" err="1"/>
              <a:t>vel</a:t>
            </a:r>
            <a:r>
              <a:rPr lang="de-CH" sz="2400" dirty="0"/>
              <a:t> </a:t>
            </a:r>
            <a:r>
              <a:rPr lang="de-CH" sz="2400" dirty="0" err="1"/>
              <a:t>dampnificaverit</a:t>
            </a:r>
            <a:r>
              <a:rPr lang="de-CH" sz="2400" dirty="0"/>
              <a:t> </a:t>
            </a:r>
            <a:r>
              <a:rPr lang="de-CH" sz="2400" dirty="0" err="1"/>
              <a:t>qualitercumque</a:t>
            </a:r>
            <a:r>
              <a:rPr lang="de-CH" sz="2400" dirty="0"/>
              <a:t>, si </a:t>
            </a:r>
            <a:r>
              <a:rPr lang="de-CH" sz="2400" dirty="0" err="1"/>
              <a:t>res</a:t>
            </a:r>
            <a:r>
              <a:rPr lang="de-CH" sz="2400" dirty="0"/>
              <a:t> </a:t>
            </a:r>
            <a:r>
              <a:rPr lang="de-CH" sz="2400" dirty="0" err="1"/>
              <a:t>nocentis</a:t>
            </a:r>
            <a:r>
              <a:rPr lang="de-CH" sz="2400" dirty="0"/>
              <a:t> </a:t>
            </a:r>
            <a:r>
              <a:rPr lang="de-CH" sz="2400" dirty="0" err="1"/>
              <a:t>infra</a:t>
            </a:r>
            <a:r>
              <a:rPr lang="de-CH" sz="2400" dirty="0"/>
              <a:t> </a:t>
            </a:r>
            <a:r>
              <a:rPr lang="de-CH" sz="2400" dirty="0" err="1"/>
              <a:t>valles</a:t>
            </a:r>
            <a:r>
              <a:rPr lang="de-CH" sz="2400" dirty="0"/>
              <a:t> </a:t>
            </a:r>
            <a:r>
              <a:rPr lang="de-CH" sz="2400" dirty="0" err="1"/>
              <a:t>possunt</a:t>
            </a:r>
            <a:r>
              <a:rPr lang="de-CH" sz="2400" dirty="0"/>
              <a:t> </a:t>
            </a:r>
            <a:r>
              <a:rPr lang="de-CH" sz="2400" dirty="0" err="1"/>
              <a:t>reperiri</a:t>
            </a:r>
            <a:r>
              <a:rPr lang="de-CH" sz="2400" dirty="0"/>
              <a:t>, </a:t>
            </a:r>
            <a:r>
              <a:rPr lang="de-CH" sz="2400" dirty="0" err="1"/>
              <a:t>servari</a:t>
            </a:r>
            <a:r>
              <a:rPr lang="de-CH" sz="2400" dirty="0"/>
              <a:t> </a:t>
            </a:r>
            <a:r>
              <a:rPr lang="de-CH" sz="2400" dirty="0" err="1"/>
              <a:t>debent</a:t>
            </a:r>
            <a:r>
              <a:rPr lang="de-CH" sz="2400" dirty="0"/>
              <a:t> ad </a:t>
            </a:r>
            <a:r>
              <a:rPr lang="de-CH" sz="2400" dirty="0" err="1"/>
              <a:t>procurandam</a:t>
            </a:r>
            <a:r>
              <a:rPr lang="de-CH" sz="2400" dirty="0"/>
              <a:t> </a:t>
            </a:r>
            <a:r>
              <a:rPr lang="de-CH" sz="2400" dirty="0" err="1"/>
              <a:t>secundum</a:t>
            </a:r>
            <a:r>
              <a:rPr lang="de-CH" sz="2400" dirty="0"/>
              <a:t> </a:t>
            </a:r>
            <a:r>
              <a:rPr lang="de-CH" sz="2400" dirty="0" err="1"/>
              <a:t>iusticiam</a:t>
            </a:r>
            <a:r>
              <a:rPr lang="de-CH" sz="2400" dirty="0"/>
              <a:t> </a:t>
            </a:r>
            <a:r>
              <a:rPr lang="de-CH" sz="2400" dirty="0" err="1"/>
              <a:t>lesis</a:t>
            </a:r>
            <a:r>
              <a:rPr lang="de-CH" sz="2400" dirty="0"/>
              <a:t> </a:t>
            </a:r>
            <a:r>
              <a:rPr lang="de-CH" sz="2400" dirty="0" err="1"/>
              <a:t>satisfactionem</a:t>
            </a:r>
            <a:r>
              <a:rPr lang="de-CH" sz="2400" dirty="0" smtClean="0"/>
              <a:t>.</a:t>
            </a:r>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1938992"/>
          </a:xfrm>
          <a:prstGeom prst="rect">
            <a:avLst/>
          </a:prstGeom>
          <a:noFill/>
        </p:spPr>
        <p:txBody>
          <a:bodyPr wrap="square" rtlCol="0">
            <a:spAutoFit/>
          </a:bodyPr>
          <a:lstStyle/>
          <a:p>
            <a:r>
              <a:rPr lang="en-US" sz="2400" dirty="0" smtClean="0"/>
              <a:t>Any </a:t>
            </a:r>
            <a:r>
              <a:rPr lang="en-US" sz="2400" dirty="0"/>
              <a:t>man who robs a Confederate or injures him in any way shall be held liable to the extent of his property in the valleys.</a:t>
            </a:r>
          </a:p>
          <a:p>
            <a:endParaRPr lang="en-US" sz="2400" dirty="0" smtClean="0"/>
          </a:p>
        </p:txBody>
      </p:sp>
    </p:spTree>
    <p:extLst>
      <p:ext uri="{BB962C8B-B14F-4D97-AF65-F5344CB8AC3E}">
        <p14:creationId xmlns:p14="http://schemas.microsoft.com/office/powerpoint/2010/main" val="34021742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(10)</a:t>
            </a:r>
            <a:endParaRPr lang="de-CH" dirty="0">
              <a:solidFill>
                <a:srgbClr val="FF0000"/>
              </a:solidFill>
            </a:endParaRPr>
          </a:p>
        </p:txBody>
      </p:sp>
      <p:sp>
        <p:nvSpPr>
          <p:cNvPr id="3" name="Textfeld 2"/>
          <p:cNvSpPr txBox="1"/>
          <p:nvPr/>
        </p:nvSpPr>
        <p:spPr>
          <a:xfrm>
            <a:off x="179512" y="1485354"/>
            <a:ext cx="3888432" cy="4524315"/>
          </a:xfrm>
          <a:prstGeom prst="rect">
            <a:avLst/>
          </a:prstGeom>
          <a:noFill/>
        </p:spPr>
        <p:txBody>
          <a:bodyPr wrap="square" rtlCol="0">
            <a:spAutoFit/>
          </a:bodyPr>
          <a:lstStyle/>
          <a:p>
            <a:r>
              <a:rPr lang="de-CH" sz="2400" dirty="0" err="1" smtClean="0"/>
              <a:t>Insuper</a:t>
            </a:r>
            <a:r>
              <a:rPr lang="de-CH" sz="2400" dirty="0" smtClean="0"/>
              <a:t> </a:t>
            </a:r>
            <a:r>
              <a:rPr lang="de-CH" sz="2400" dirty="0" err="1"/>
              <a:t>nullus</a:t>
            </a:r>
            <a:r>
              <a:rPr lang="de-CH" sz="2400" dirty="0"/>
              <a:t> </a:t>
            </a:r>
            <a:r>
              <a:rPr lang="de-CH" sz="2400" dirty="0" err="1"/>
              <a:t>capere</a:t>
            </a:r>
            <a:r>
              <a:rPr lang="de-CH" sz="2400" dirty="0"/>
              <a:t> </a:t>
            </a:r>
            <a:r>
              <a:rPr lang="de-CH" sz="2400" dirty="0" err="1"/>
              <a:t>debet</a:t>
            </a:r>
            <a:r>
              <a:rPr lang="de-CH" sz="2400" dirty="0"/>
              <a:t> </a:t>
            </a:r>
            <a:r>
              <a:rPr lang="de-CH" sz="2400" dirty="0" err="1"/>
              <a:t>pignus</a:t>
            </a:r>
            <a:r>
              <a:rPr lang="de-CH" sz="2400" dirty="0"/>
              <a:t> </a:t>
            </a:r>
            <a:r>
              <a:rPr lang="de-CH" sz="2400" dirty="0" err="1"/>
              <a:t>alterius</a:t>
            </a:r>
            <a:r>
              <a:rPr lang="de-CH" sz="2400" dirty="0"/>
              <a:t>, </a:t>
            </a:r>
            <a:r>
              <a:rPr lang="de-CH" sz="2400" dirty="0" err="1"/>
              <a:t>nisi</a:t>
            </a:r>
            <a:r>
              <a:rPr lang="de-CH" sz="2400" dirty="0"/>
              <a:t> </a:t>
            </a:r>
            <a:r>
              <a:rPr lang="de-CH" sz="2400" dirty="0" err="1"/>
              <a:t>sit</a:t>
            </a:r>
            <a:r>
              <a:rPr lang="de-CH" sz="2400" dirty="0"/>
              <a:t> manifeste </a:t>
            </a:r>
            <a:r>
              <a:rPr lang="de-CH" sz="2400" dirty="0" err="1"/>
              <a:t>debitor</a:t>
            </a:r>
            <a:r>
              <a:rPr lang="de-CH" sz="2400" dirty="0"/>
              <a:t> </a:t>
            </a:r>
            <a:r>
              <a:rPr lang="de-CH" sz="2400" dirty="0" err="1"/>
              <a:t>vel</a:t>
            </a:r>
            <a:r>
              <a:rPr lang="de-CH" sz="2400" dirty="0"/>
              <a:t> </a:t>
            </a:r>
            <a:r>
              <a:rPr lang="de-CH" sz="2400" dirty="0" err="1"/>
              <a:t>fideiussor</a:t>
            </a:r>
            <a:r>
              <a:rPr lang="de-CH" sz="2400" dirty="0"/>
              <a:t>, et hoc </a:t>
            </a:r>
            <a:r>
              <a:rPr lang="de-CH" sz="2400" dirty="0" err="1"/>
              <a:t>tantum</a:t>
            </a:r>
            <a:r>
              <a:rPr lang="de-CH" sz="2400" dirty="0"/>
              <a:t> </a:t>
            </a:r>
            <a:r>
              <a:rPr lang="de-CH" sz="2400" dirty="0" err="1"/>
              <a:t>fieri</a:t>
            </a:r>
            <a:r>
              <a:rPr lang="de-CH" sz="2400" dirty="0"/>
              <a:t> </a:t>
            </a:r>
            <a:r>
              <a:rPr lang="de-CH" sz="2400" dirty="0" err="1"/>
              <a:t>debet</a:t>
            </a:r>
            <a:r>
              <a:rPr lang="de-CH" sz="2400" dirty="0"/>
              <a:t> de </a:t>
            </a:r>
            <a:r>
              <a:rPr lang="de-CH" sz="2400" dirty="0" err="1"/>
              <a:t>licencia</a:t>
            </a:r>
            <a:r>
              <a:rPr lang="de-CH" sz="2400" dirty="0"/>
              <a:t> sui </a:t>
            </a:r>
            <a:r>
              <a:rPr lang="de-CH" sz="2400" dirty="0" err="1"/>
              <a:t>iudicis</a:t>
            </a:r>
            <a:r>
              <a:rPr lang="de-CH" sz="2400" dirty="0"/>
              <a:t> </a:t>
            </a:r>
            <a:r>
              <a:rPr lang="de-CH" sz="2400" dirty="0" err="1"/>
              <a:t>speciali</a:t>
            </a:r>
            <a:r>
              <a:rPr lang="de-CH" sz="2400" dirty="0" smtClean="0"/>
              <a:t>.</a:t>
            </a:r>
          </a:p>
          <a:p>
            <a:endParaRPr lang="de-CH" sz="2400" dirty="0"/>
          </a:p>
          <a:p>
            <a:r>
              <a:rPr lang="de-CH" sz="2400" dirty="0" err="1"/>
              <a:t>Preter</a:t>
            </a:r>
            <a:r>
              <a:rPr lang="de-CH" sz="2400" dirty="0"/>
              <a:t> </a:t>
            </a:r>
            <a:r>
              <a:rPr lang="de-CH" sz="2400" dirty="0" err="1"/>
              <a:t>hec</a:t>
            </a:r>
            <a:r>
              <a:rPr lang="de-CH" sz="2400" dirty="0"/>
              <a:t> </a:t>
            </a:r>
            <a:r>
              <a:rPr lang="de-CH" sz="2400" dirty="0" err="1"/>
              <a:t>quilibet</a:t>
            </a:r>
            <a:r>
              <a:rPr lang="de-CH" sz="2400" dirty="0"/>
              <a:t> </a:t>
            </a:r>
            <a:r>
              <a:rPr lang="de-CH" sz="2400" dirty="0" err="1"/>
              <a:t>obedire</a:t>
            </a:r>
            <a:r>
              <a:rPr lang="de-CH" sz="2400" dirty="0"/>
              <a:t> </a:t>
            </a:r>
            <a:r>
              <a:rPr lang="de-CH" sz="2400" dirty="0" err="1"/>
              <a:t>debet</a:t>
            </a:r>
            <a:r>
              <a:rPr lang="de-CH" sz="2400" dirty="0"/>
              <a:t> </a:t>
            </a:r>
            <a:r>
              <a:rPr lang="de-CH" sz="2400" dirty="0" err="1"/>
              <a:t>suo</a:t>
            </a:r>
            <a:r>
              <a:rPr lang="de-CH" sz="2400" dirty="0"/>
              <a:t> </a:t>
            </a:r>
            <a:r>
              <a:rPr lang="de-CH" sz="2400" dirty="0" err="1"/>
              <a:t>iudici</a:t>
            </a:r>
            <a:r>
              <a:rPr lang="de-CH" sz="2400" dirty="0"/>
              <a:t> et </a:t>
            </a:r>
            <a:r>
              <a:rPr lang="de-CH" sz="2400" dirty="0" err="1"/>
              <a:t>ipsum</a:t>
            </a:r>
            <a:r>
              <a:rPr lang="de-CH" sz="2400" dirty="0"/>
              <a:t>, si </a:t>
            </a:r>
            <a:r>
              <a:rPr lang="de-CH" sz="2400" dirty="0" err="1"/>
              <a:t>necesse</a:t>
            </a:r>
            <a:r>
              <a:rPr lang="de-CH" sz="2400" dirty="0"/>
              <a:t> </a:t>
            </a:r>
            <a:r>
              <a:rPr lang="de-CH" sz="2400" dirty="0" err="1"/>
              <a:t>fuerit</a:t>
            </a:r>
            <a:r>
              <a:rPr lang="de-CH" sz="2400" dirty="0"/>
              <a:t>, </a:t>
            </a:r>
            <a:r>
              <a:rPr lang="de-CH" sz="2400" dirty="0" err="1"/>
              <a:t>iudicem</a:t>
            </a:r>
            <a:r>
              <a:rPr lang="de-CH" sz="2400" dirty="0"/>
              <a:t> </a:t>
            </a:r>
            <a:r>
              <a:rPr lang="de-CH" sz="2400" dirty="0" err="1"/>
              <a:t>ostendere</a:t>
            </a:r>
            <a:r>
              <a:rPr lang="de-CH" sz="2400" dirty="0"/>
              <a:t> </a:t>
            </a:r>
            <a:r>
              <a:rPr lang="de-CH" sz="2400" dirty="0" err="1"/>
              <a:t>infra</a:t>
            </a:r>
            <a:r>
              <a:rPr lang="de-CH" sz="2400" dirty="0"/>
              <a:t> &lt;</a:t>
            </a:r>
            <a:r>
              <a:rPr lang="de-CH" sz="2400" dirty="0" err="1"/>
              <a:t>valles</a:t>
            </a:r>
            <a:r>
              <a:rPr lang="de-CH" sz="2400" dirty="0"/>
              <a:t>&gt;, </a:t>
            </a:r>
            <a:r>
              <a:rPr lang="de-CH" sz="2400" dirty="0" err="1"/>
              <a:t>sub</a:t>
            </a:r>
            <a:r>
              <a:rPr lang="de-CH" sz="2400" dirty="0"/>
              <a:t> quo </a:t>
            </a:r>
            <a:r>
              <a:rPr lang="de-CH" sz="2400" dirty="0" err="1"/>
              <a:t>parere</a:t>
            </a:r>
            <a:r>
              <a:rPr lang="de-CH" sz="2400" dirty="0"/>
              <a:t> </a:t>
            </a:r>
            <a:r>
              <a:rPr lang="de-CH" sz="2400" dirty="0" err="1"/>
              <a:t>potius</a:t>
            </a:r>
            <a:r>
              <a:rPr lang="de-CH" sz="2400" dirty="0"/>
              <a:t> </a:t>
            </a:r>
            <a:r>
              <a:rPr lang="de-CH" sz="2400" dirty="0" err="1"/>
              <a:t>debeat</a:t>
            </a:r>
            <a:r>
              <a:rPr lang="de-CH" sz="2400" dirty="0"/>
              <a:t> </a:t>
            </a:r>
            <a:r>
              <a:rPr lang="de-CH" sz="2400" dirty="0" err="1"/>
              <a:t>iuri</a:t>
            </a:r>
            <a:r>
              <a:rPr lang="de-CH" sz="2400" dirty="0" smtClean="0"/>
              <a:t>.</a:t>
            </a:r>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4893647"/>
          </a:xfrm>
          <a:prstGeom prst="rect">
            <a:avLst/>
          </a:prstGeom>
          <a:noFill/>
        </p:spPr>
        <p:txBody>
          <a:bodyPr wrap="square" rtlCol="0">
            <a:spAutoFit/>
          </a:bodyPr>
          <a:lstStyle/>
          <a:p>
            <a:r>
              <a:rPr lang="en-US" sz="2400" dirty="0" smtClean="0"/>
              <a:t>The </a:t>
            </a:r>
            <a:r>
              <a:rPr lang="en-US" sz="2400" dirty="0"/>
              <a:t>property of debtors or sureties may only be seized with the permission of a judge</a:t>
            </a:r>
          </a:p>
          <a:p>
            <a:endParaRPr lang="en-US" sz="2400" dirty="0" smtClean="0"/>
          </a:p>
          <a:p>
            <a:endParaRPr lang="en-US" sz="2400" dirty="0"/>
          </a:p>
          <a:p>
            <a:endParaRPr lang="en-US" sz="2400" dirty="0" smtClean="0"/>
          </a:p>
          <a:p>
            <a:endParaRPr lang="en-US" sz="2400" dirty="0"/>
          </a:p>
          <a:p>
            <a:r>
              <a:rPr lang="en-US" sz="2400" dirty="0" smtClean="0"/>
              <a:t>Every </a:t>
            </a:r>
            <a:r>
              <a:rPr lang="en-US" sz="2400" dirty="0"/>
              <a:t>man shall obey his judge and must if need be indicate the judge in the valley before whom he must appear.</a:t>
            </a:r>
          </a:p>
          <a:p>
            <a:endParaRPr lang="en-US" sz="2400" dirty="0" smtClean="0"/>
          </a:p>
          <a:p>
            <a:endParaRPr lang="en-US" sz="2400" dirty="0" smtClean="0"/>
          </a:p>
        </p:txBody>
      </p:sp>
    </p:spTree>
    <p:extLst>
      <p:ext uri="{BB962C8B-B14F-4D97-AF65-F5344CB8AC3E}">
        <p14:creationId xmlns:p14="http://schemas.microsoft.com/office/powerpoint/2010/main" val="127243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(11)</a:t>
            </a:r>
            <a:endParaRPr lang="de-CH" dirty="0">
              <a:solidFill>
                <a:srgbClr val="FF0000"/>
              </a:solidFill>
            </a:endParaRPr>
          </a:p>
        </p:txBody>
      </p:sp>
      <p:sp>
        <p:nvSpPr>
          <p:cNvPr id="3" name="Textfeld 2"/>
          <p:cNvSpPr txBox="1"/>
          <p:nvPr/>
        </p:nvSpPr>
        <p:spPr>
          <a:xfrm>
            <a:off x="179512" y="1485354"/>
            <a:ext cx="3888432" cy="3046988"/>
          </a:xfrm>
          <a:prstGeom prst="rect">
            <a:avLst/>
          </a:prstGeom>
          <a:noFill/>
        </p:spPr>
        <p:txBody>
          <a:bodyPr wrap="square" rtlCol="0">
            <a:spAutoFit/>
          </a:bodyPr>
          <a:lstStyle/>
          <a:p>
            <a:r>
              <a:rPr lang="de-CH" sz="2400" dirty="0"/>
              <a:t>E</a:t>
            </a:r>
            <a:r>
              <a:rPr lang="de-CH" sz="2400" dirty="0" smtClean="0"/>
              <a:t>t </a:t>
            </a:r>
            <a:r>
              <a:rPr lang="de-CH" sz="2400" dirty="0"/>
              <a:t>si </a:t>
            </a:r>
            <a:r>
              <a:rPr lang="de-CH" sz="2400" dirty="0" err="1"/>
              <a:t>quis</a:t>
            </a:r>
            <a:r>
              <a:rPr lang="de-CH" sz="2400" dirty="0"/>
              <a:t> </a:t>
            </a:r>
            <a:r>
              <a:rPr lang="de-CH" sz="2400" dirty="0" err="1"/>
              <a:t>iudicio</a:t>
            </a:r>
            <a:r>
              <a:rPr lang="de-CH" sz="2400" dirty="0"/>
              <a:t> </a:t>
            </a:r>
            <a:r>
              <a:rPr lang="de-CH" sz="2400" dirty="0" err="1"/>
              <a:t>rebellis</a:t>
            </a:r>
            <a:r>
              <a:rPr lang="de-CH" sz="2400" dirty="0"/>
              <a:t> </a:t>
            </a:r>
            <a:r>
              <a:rPr lang="de-CH" sz="2400" dirty="0" err="1"/>
              <a:t>exstiterit</a:t>
            </a:r>
            <a:r>
              <a:rPr lang="de-CH" sz="2400" dirty="0"/>
              <a:t> </a:t>
            </a:r>
            <a:r>
              <a:rPr lang="de-CH" sz="2400" dirty="0" err="1"/>
              <a:t>ac</a:t>
            </a:r>
            <a:r>
              <a:rPr lang="de-CH" sz="2400" dirty="0"/>
              <a:t> de </a:t>
            </a:r>
            <a:r>
              <a:rPr lang="de-CH" sz="2400" dirty="0" err="1"/>
              <a:t>ipsius</a:t>
            </a:r>
            <a:r>
              <a:rPr lang="de-CH" sz="2400" dirty="0"/>
              <a:t> </a:t>
            </a:r>
            <a:r>
              <a:rPr lang="de-CH" sz="2400" dirty="0" err="1"/>
              <a:t>pertinatia</a:t>
            </a:r>
            <a:r>
              <a:rPr lang="de-CH" sz="2400" dirty="0"/>
              <a:t> </a:t>
            </a:r>
            <a:r>
              <a:rPr lang="de-CH" sz="2400" dirty="0" err="1"/>
              <a:t>quis</a:t>
            </a:r>
            <a:r>
              <a:rPr lang="de-CH" sz="2400" dirty="0"/>
              <a:t> de </a:t>
            </a:r>
            <a:r>
              <a:rPr lang="de-CH" sz="2400" dirty="0" err="1"/>
              <a:t>conspiratis</a:t>
            </a:r>
            <a:r>
              <a:rPr lang="de-CH" sz="2400" dirty="0"/>
              <a:t> </a:t>
            </a:r>
            <a:r>
              <a:rPr lang="de-CH" sz="2400" dirty="0" err="1"/>
              <a:t>dampnificatus</a:t>
            </a:r>
            <a:r>
              <a:rPr lang="de-CH" sz="2400" dirty="0"/>
              <a:t> </a:t>
            </a:r>
            <a:r>
              <a:rPr lang="de-CH" sz="2400" dirty="0" err="1"/>
              <a:t>fuerit</a:t>
            </a:r>
            <a:r>
              <a:rPr lang="de-CH" sz="2400" dirty="0"/>
              <a:t>, </a:t>
            </a:r>
            <a:r>
              <a:rPr lang="de-CH" sz="2400" dirty="0" err="1"/>
              <a:t>predictum</a:t>
            </a:r>
            <a:r>
              <a:rPr lang="de-CH" sz="2400" dirty="0"/>
              <a:t> </a:t>
            </a:r>
            <a:r>
              <a:rPr lang="de-CH" sz="2400" dirty="0" err="1"/>
              <a:t>contumacem</a:t>
            </a:r>
            <a:r>
              <a:rPr lang="de-CH" sz="2400" dirty="0"/>
              <a:t> ad </a:t>
            </a:r>
            <a:r>
              <a:rPr lang="de-CH" sz="2400" dirty="0" err="1"/>
              <a:t>prestandam</a:t>
            </a:r>
            <a:r>
              <a:rPr lang="de-CH" sz="2400" dirty="0"/>
              <a:t> </a:t>
            </a:r>
            <a:r>
              <a:rPr lang="de-CH" sz="2400" dirty="0" err="1"/>
              <a:t>satisfactionem</a:t>
            </a:r>
            <a:r>
              <a:rPr lang="de-CH" sz="2400" dirty="0"/>
              <a:t> </a:t>
            </a:r>
            <a:r>
              <a:rPr lang="de-CH" sz="2400" dirty="0" err="1"/>
              <a:t>iurati</a:t>
            </a:r>
            <a:r>
              <a:rPr lang="de-CH" sz="2400" dirty="0"/>
              <a:t> </a:t>
            </a:r>
            <a:r>
              <a:rPr lang="de-CH" sz="2400" dirty="0" err="1"/>
              <a:t>conpellere</a:t>
            </a:r>
            <a:r>
              <a:rPr lang="de-CH" sz="2400" dirty="0"/>
              <a:t> </a:t>
            </a:r>
            <a:r>
              <a:rPr lang="de-CH" sz="2400" dirty="0" err="1"/>
              <a:t>tenentur</a:t>
            </a:r>
            <a:r>
              <a:rPr lang="de-CH" sz="2400" dirty="0"/>
              <a:t> </a:t>
            </a:r>
            <a:r>
              <a:rPr lang="de-CH" sz="2400" dirty="0" err="1"/>
              <a:t>universi</a:t>
            </a:r>
            <a:r>
              <a:rPr lang="de-CH" sz="2400" dirty="0" smtClean="0"/>
              <a:t>.</a:t>
            </a:r>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501578"/>
            <a:ext cx="4392488" cy="1938992"/>
          </a:xfrm>
          <a:prstGeom prst="rect">
            <a:avLst/>
          </a:prstGeom>
          <a:noFill/>
        </p:spPr>
        <p:txBody>
          <a:bodyPr wrap="square" rtlCol="0">
            <a:spAutoFit/>
          </a:bodyPr>
          <a:lstStyle/>
          <a:p>
            <a:r>
              <a:rPr lang="en-US" sz="2400" dirty="0" smtClean="0"/>
              <a:t>Any </a:t>
            </a:r>
            <a:r>
              <a:rPr lang="en-US" sz="2400" dirty="0"/>
              <a:t>man who rebels against a verdict and thereby injures a Confederate shall be compelled by all other Confederates to make good the damage done</a:t>
            </a:r>
            <a:r>
              <a:rPr lang="en-US" sz="2400" dirty="0" smtClean="0"/>
              <a:t>.</a:t>
            </a:r>
          </a:p>
        </p:txBody>
      </p:sp>
    </p:spTree>
    <p:extLst>
      <p:ext uri="{BB962C8B-B14F-4D97-AF65-F5344CB8AC3E}">
        <p14:creationId xmlns:p14="http://schemas.microsoft.com/office/powerpoint/2010/main" val="39833088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(12)</a:t>
            </a:r>
            <a:endParaRPr lang="de-CH" dirty="0">
              <a:solidFill>
                <a:srgbClr val="FF0000"/>
              </a:solidFill>
            </a:endParaRPr>
          </a:p>
        </p:txBody>
      </p:sp>
      <p:sp>
        <p:nvSpPr>
          <p:cNvPr id="3" name="Textfeld 2"/>
          <p:cNvSpPr txBox="1"/>
          <p:nvPr/>
        </p:nvSpPr>
        <p:spPr>
          <a:xfrm>
            <a:off x="179512" y="1485354"/>
            <a:ext cx="3888432" cy="3046988"/>
          </a:xfrm>
          <a:prstGeom prst="rect">
            <a:avLst/>
          </a:prstGeom>
          <a:noFill/>
        </p:spPr>
        <p:txBody>
          <a:bodyPr wrap="square" rtlCol="0">
            <a:spAutoFit/>
          </a:bodyPr>
          <a:lstStyle/>
          <a:p>
            <a:r>
              <a:rPr lang="it-IT" sz="2400" dirty="0" smtClean="0"/>
              <a:t>Si </a:t>
            </a:r>
            <a:r>
              <a:rPr lang="it-IT" sz="2400" dirty="0"/>
              <a:t>vero guerra </a:t>
            </a:r>
            <a:r>
              <a:rPr lang="it-IT" sz="2400" dirty="0" err="1"/>
              <a:t>vel</a:t>
            </a:r>
            <a:r>
              <a:rPr lang="it-IT" sz="2400" dirty="0"/>
              <a:t> discordia inter </a:t>
            </a:r>
            <a:r>
              <a:rPr lang="it-IT" sz="2400" dirty="0" err="1"/>
              <a:t>aliquos</a:t>
            </a:r>
            <a:r>
              <a:rPr lang="it-IT" sz="2400" dirty="0"/>
              <a:t> de </a:t>
            </a:r>
            <a:r>
              <a:rPr lang="it-IT" sz="2400" dirty="0" err="1"/>
              <a:t>conspiratis</a:t>
            </a:r>
            <a:r>
              <a:rPr lang="it-IT" sz="2400" dirty="0"/>
              <a:t> </a:t>
            </a:r>
            <a:r>
              <a:rPr lang="it-IT" sz="2400" dirty="0" err="1"/>
              <a:t>suborta</a:t>
            </a:r>
            <a:r>
              <a:rPr lang="it-IT" sz="2400" dirty="0"/>
              <a:t> </a:t>
            </a:r>
            <a:r>
              <a:rPr lang="it-IT" sz="2400" dirty="0" err="1"/>
              <a:t>fuerit</a:t>
            </a:r>
            <a:r>
              <a:rPr lang="it-IT" sz="2400" dirty="0"/>
              <a:t>, si pars una </a:t>
            </a:r>
            <a:r>
              <a:rPr lang="it-IT" sz="2400" dirty="0" err="1"/>
              <a:t>litigantium</a:t>
            </a:r>
            <a:r>
              <a:rPr lang="it-IT" sz="2400" dirty="0"/>
              <a:t> </a:t>
            </a:r>
            <a:r>
              <a:rPr lang="de-CH" sz="2400" dirty="0" err="1"/>
              <a:t>iusticie</a:t>
            </a:r>
            <a:r>
              <a:rPr lang="de-CH" sz="2400" dirty="0"/>
              <a:t> </a:t>
            </a:r>
            <a:r>
              <a:rPr lang="de-CH" sz="2400" dirty="0" err="1"/>
              <a:t>vel</a:t>
            </a:r>
            <a:r>
              <a:rPr lang="de-CH" sz="2400" dirty="0"/>
              <a:t> </a:t>
            </a:r>
            <a:r>
              <a:rPr lang="de-CH" sz="2400" dirty="0" err="1"/>
              <a:t>satisfactionis</a:t>
            </a:r>
            <a:r>
              <a:rPr lang="de-CH" sz="2400" dirty="0"/>
              <a:t> non </a:t>
            </a:r>
            <a:r>
              <a:rPr lang="de-CH" sz="2400" dirty="0" err="1"/>
              <a:t>curat</a:t>
            </a:r>
            <a:r>
              <a:rPr lang="de-CH" sz="2400" dirty="0"/>
              <a:t> </a:t>
            </a:r>
            <a:r>
              <a:rPr lang="de-CH" sz="2400" dirty="0" err="1"/>
              <a:t>recipere</a:t>
            </a:r>
            <a:r>
              <a:rPr lang="de-CH" sz="2400" dirty="0"/>
              <a:t> </a:t>
            </a:r>
            <a:r>
              <a:rPr lang="de-CH" sz="2400" dirty="0" err="1"/>
              <a:t>complementum</a:t>
            </a:r>
            <a:r>
              <a:rPr lang="de-CH" sz="2400" dirty="0"/>
              <a:t>, </a:t>
            </a:r>
            <a:r>
              <a:rPr lang="de-CH" sz="2400" dirty="0" err="1"/>
              <a:t>reliquam</a:t>
            </a:r>
            <a:r>
              <a:rPr lang="de-CH" sz="2400" dirty="0"/>
              <a:t> </a:t>
            </a:r>
            <a:r>
              <a:rPr lang="de-CH" sz="2400" dirty="0" err="1"/>
              <a:t>defendere</a:t>
            </a:r>
            <a:r>
              <a:rPr lang="de-CH" sz="2400" dirty="0"/>
              <a:t> </a:t>
            </a:r>
            <a:r>
              <a:rPr lang="de-CH" sz="2400" dirty="0" err="1"/>
              <a:t>tenentur</a:t>
            </a:r>
            <a:r>
              <a:rPr lang="de-CH" sz="2400" dirty="0"/>
              <a:t> </a:t>
            </a:r>
            <a:r>
              <a:rPr lang="de-CH" sz="2400" dirty="0" err="1"/>
              <a:t>coniurati</a:t>
            </a:r>
            <a:r>
              <a:rPr lang="de-CH" sz="2400" dirty="0" smtClean="0"/>
              <a:t>.</a:t>
            </a:r>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484784"/>
            <a:ext cx="4392488" cy="2677656"/>
          </a:xfrm>
          <a:prstGeom prst="rect">
            <a:avLst/>
          </a:prstGeom>
          <a:noFill/>
        </p:spPr>
        <p:txBody>
          <a:bodyPr wrap="square" rtlCol="0">
            <a:spAutoFit/>
          </a:bodyPr>
          <a:lstStyle/>
          <a:p>
            <a:r>
              <a:rPr lang="en-US" sz="2400" dirty="0" smtClean="0"/>
              <a:t>War </a:t>
            </a:r>
            <a:r>
              <a:rPr lang="en-US" sz="2400" dirty="0"/>
              <a:t>or discord amongst the Confederates shall be settled by an arbiter and if any party fails to accept the decision or fails to make good the damage, the Confederates are bound to defend the other party</a:t>
            </a:r>
            <a:r>
              <a:rPr lang="en-US" sz="2400" dirty="0" smtClean="0"/>
              <a:t>.</a:t>
            </a:r>
            <a:endParaRPr lang="en-US" sz="2400" dirty="0"/>
          </a:p>
        </p:txBody>
      </p:sp>
    </p:spTree>
    <p:extLst>
      <p:ext uri="{BB962C8B-B14F-4D97-AF65-F5344CB8AC3E}">
        <p14:creationId xmlns:p14="http://schemas.microsoft.com/office/powerpoint/2010/main" val="9238877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normAutofit/>
          </a:bodyPr>
          <a:lstStyle/>
          <a:p>
            <a:r>
              <a:rPr lang="de-CH" dirty="0" smtClean="0"/>
              <a:t>Federal Charter 1291 (13)</a:t>
            </a:r>
            <a:endParaRPr lang="de-CH" dirty="0">
              <a:solidFill>
                <a:srgbClr val="FF0000"/>
              </a:solidFill>
            </a:endParaRPr>
          </a:p>
        </p:txBody>
      </p:sp>
      <p:sp>
        <p:nvSpPr>
          <p:cNvPr id="3" name="Textfeld 2"/>
          <p:cNvSpPr txBox="1"/>
          <p:nvPr/>
        </p:nvSpPr>
        <p:spPr>
          <a:xfrm>
            <a:off x="179512" y="1196752"/>
            <a:ext cx="3888432" cy="7848302"/>
          </a:xfrm>
          <a:prstGeom prst="rect">
            <a:avLst/>
          </a:prstGeom>
          <a:noFill/>
        </p:spPr>
        <p:txBody>
          <a:bodyPr wrap="square" rtlCol="0">
            <a:spAutoFit/>
          </a:bodyPr>
          <a:lstStyle/>
          <a:p>
            <a:r>
              <a:rPr lang="it-IT" sz="2400" dirty="0" err="1" smtClean="0"/>
              <a:t>Suprascriptis</a:t>
            </a:r>
            <a:r>
              <a:rPr lang="it-IT" sz="2400" dirty="0" smtClean="0"/>
              <a:t> </a:t>
            </a:r>
            <a:r>
              <a:rPr lang="it-IT" sz="2400" dirty="0" err="1"/>
              <a:t>statutis</a:t>
            </a:r>
            <a:r>
              <a:rPr lang="it-IT" sz="2400" dirty="0"/>
              <a:t> pro communi </a:t>
            </a:r>
            <a:r>
              <a:rPr lang="it-IT" sz="2400" dirty="0" err="1"/>
              <a:t>utilitate</a:t>
            </a:r>
            <a:r>
              <a:rPr lang="it-IT" sz="2400" dirty="0"/>
              <a:t> </a:t>
            </a:r>
            <a:r>
              <a:rPr lang="it-IT" sz="2400" dirty="0" err="1"/>
              <a:t>salubriter</a:t>
            </a:r>
            <a:r>
              <a:rPr lang="it-IT" sz="2400" dirty="0"/>
              <a:t> </a:t>
            </a:r>
            <a:r>
              <a:rPr lang="it-IT" sz="2400" dirty="0" err="1"/>
              <a:t>ordinatis</a:t>
            </a:r>
            <a:r>
              <a:rPr lang="it-IT" sz="2400" dirty="0"/>
              <a:t> </a:t>
            </a:r>
            <a:r>
              <a:rPr lang="it-IT" sz="2400" dirty="0" smtClean="0"/>
              <a:t>concedente </a:t>
            </a:r>
            <a:r>
              <a:rPr lang="it-IT" sz="2400" dirty="0"/>
              <a:t>domino in </a:t>
            </a:r>
            <a:r>
              <a:rPr lang="it-IT" sz="2400" dirty="0" err="1"/>
              <a:t>perpetuum</a:t>
            </a:r>
            <a:r>
              <a:rPr lang="it-IT" sz="2400" dirty="0"/>
              <a:t> </a:t>
            </a:r>
            <a:r>
              <a:rPr lang="it-IT" sz="2400" dirty="0" err="1"/>
              <a:t>duraturis</a:t>
            </a:r>
            <a:r>
              <a:rPr lang="it-IT" sz="2400" dirty="0" smtClean="0"/>
              <a:t>. </a:t>
            </a:r>
          </a:p>
          <a:p>
            <a:endParaRPr lang="it-IT" sz="2400" dirty="0"/>
          </a:p>
          <a:p>
            <a:r>
              <a:rPr lang="de-CH" sz="2400" dirty="0" smtClean="0"/>
              <a:t>In </a:t>
            </a:r>
            <a:r>
              <a:rPr lang="de-CH" sz="2400" dirty="0" err="1"/>
              <a:t>cuius</a:t>
            </a:r>
            <a:r>
              <a:rPr lang="de-CH" sz="2400" dirty="0"/>
              <a:t> </a:t>
            </a:r>
            <a:r>
              <a:rPr lang="de-CH" sz="2400" dirty="0" err="1"/>
              <a:t>facti</a:t>
            </a:r>
            <a:r>
              <a:rPr lang="de-CH" sz="2400" dirty="0"/>
              <a:t> </a:t>
            </a:r>
            <a:r>
              <a:rPr lang="de-CH" sz="2400" dirty="0" err="1"/>
              <a:t>evidentiam</a:t>
            </a:r>
            <a:r>
              <a:rPr lang="de-CH" sz="2400" dirty="0"/>
              <a:t> </a:t>
            </a:r>
            <a:r>
              <a:rPr lang="de-CH" sz="2400" dirty="0" err="1"/>
              <a:t>presens</a:t>
            </a:r>
            <a:r>
              <a:rPr lang="de-CH" sz="2400" dirty="0"/>
              <a:t> </a:t>
            </a:r>
            <a:r>
              <a:rPr lang="de-CH" sz="2400" dirty="0" err="1"/>
              <a:t>instrumentum</a:t>
            </a:r>
            <a:r>
              <a:rPr lang="de-CH" sz="2400" dirty="0"/>
              <a:t> ad </a:t>
            </a:r>
            <a:r>
              <a:rPr lang="de-CH" sz="2400" dirty="0" err="1"/>
              <a:t>peti</a:t>
            </a:r>
            <a:r>
              <a:rPr lang="de-CH" sz="2400" dirty="0"/>
              <a:t>&lt;ci&gt;</a:t>
            </a:r>
            <a:r>
              <a:rPr lang="de-CH" sz="2400" dirty="0" err="1"/>
              <a:t>onem</a:t>
            </a:r>
            <a:r>
              <a:rPr lang="de-CH" sz="2400" dirty="0"/>
              <a:t> </a:t>
            </a:r>
            <a:r>
              <a:rPr lang="de-CH" sz="2400" dirty="0" err="1"/>
              <a:t>predictorum</a:t>
            </a:r>
            <a:r>
              <a:rPr lang="de-CH" sz="2400" dirty="0"/>
              <a:t> </a:t>
            </a:r>
            <a:r>
              <a:rPr lang="de-CH" sz="2400" dirty="0" err="1"/>
              <a:t>confectum</a:t>
            </a:r>
            <a:r>
              <a:rPr lang="de-CH" sz="2400" dirty="0"/>
              <a:t> </a:t>
            </a:r>
            <a:r>
              <a:rPr lang="de-CH" sz="2400" dirty="0" err="1"/>
              <a:t>sigillorum</a:t>
            </a:r>
            <a:r>
              <a:rPr lang="de-CH" sz="2400" dirty="0"/>
              <a:t> </a:t>
            </a:r>
            <a:r>
              <a:rPr lang="de-CH" sz="2400" dirty="0" err="1"/>
              <a:t>prefatarum</a:t>
            </a:r>
            <a:r>
              <a:rPr lang="de-CH" sz="2400" dirty="0"/>
              <a:t> </a:t>
            </a:r>
            <a:r>
              <a:rPr lang="de-CH" sz="2400" dirty="0" err="1"/>
              <a:t>trium</a:t>
            </a:r>
            <a:r>
              <a:rPr lang="de-CH" sz="2400" dirty="0"/>
              <a:t> </a:t>
            </a:r>
            <a:r>
              <a:rPr lang="de-CH" sz="2400" dirty="0" err="1"/>
              <a:t>universitatum</a:t>
            </a:r>
            <a:r>
              <a:rPr lang="de-CH" sz="2400" dirty="0"/>
              <a:t> et </a:t>
            </a:r>
            <a:r>
              <a:rPr lang="de-CH" sz="2400" dirty="0" err="1"/>
              <a:t>vallium</a:t>
            </a:r>
            <a:r>
              <a:rPr lang="de-CH" sz="2400" dirty="0"/>
              <a:t> </a:t>
            </a:r>
            <a:r>
              <a:rPr lang="de-CH" sz="2400" dirty="0" err="1"/>
              <a:t>est</a:t>
            </a:r>
            <a:r>
              <a:rPr lang="de-CH" sz="2400" dirty="0"/>
              <a:t> </a:t>
            </a:r>
            <a:r>
              <a:rPr lang="de-CH" sz="2400" dirty="0" err="1"/>
              <a:t>munimine</a:t>
            </a:r>
            <a:r>
              <a:rPr lang="de-CH" sz="2400" dirty="0"/>
              <a:t> </a:t>
            </a:r>
            <a:r>
              <a:rPr lang="de-CH" sz="2400" dirty="0" err="1"/>
              <a:t>roboratum</a:t>
            </a:r>
            <a:r>
              <a:rPr lang="de-CH" sz="2400" dirty="0"/>
              <a:t>.</a:t>
            </a:r>
          </a:p>
          <a:p>
            <a:r>
              <a:rPr lang="it-IT" sz="2400" dirty="0" err="1"/>
              <a:t>Actum</a:t>
            </a:r>
            <a:r>
              <a:rPr lang="it-IT" sz="2400" dirty="0"/>
              <a:t> anno domini M CC </a:t>
            </a:r>
            <a:r>
              <a:rPr lang="it-IT" sz="2400" dirty="0" err="1"/>
              <a:t>Lxxxx</a:t>
            </a:r>
            <a:r>
              <a:rPr lang="it-IT" sz="2400" dirty="0"/>
              <a:t> primo incipiente mense Augusto.</a:t>
            </a:r>
          </a:p>
          <a:p>
            <a:endParaRPr lang="de-CH" sz="2400" dirty="0"/>
          </a:p>
          <a:p>
            <a:endParaRPr lang="it-IT" sz="2400" dirty="0" smtClean="0"/>
          </a:p>
          <a:p>
            <a:endParaRPr lang="it-IT" sz="2400" dirty="0"/>
          </a:p>
          <a:p>
            <a:endParaRPr lang="it-IT" sz="2400" dirty="0"/>
          </a:p>
          <a:p>
            <a:endParaRPr lang="de-CH" sz="2400" dirty="0"/>
          </a:p>
          <a:p>
            <a:endParaRPr lang="de-CH" sz="2400" dirty="0"/>
          </a:p>
        </p:txBody>
      </p:sp>
      <p:pic>
        <p:nvPicPr>
          <p:cNvPr id="6" name="Picture 2" descr="Výsledek obrázku pro bundesbrief 1291 deutsch"/>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3418"/>
          <a:stretch/>
        </p:blipFill>
        <p:spPr bwMode="auto">
          <a:xfrm>
            <a:off x="140494" y="188640"/>
            <a:ext cx="1119138" cy="67308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4499992" y="1196752"/>
            <a:ext cx="4392488" cy="3785652"/>
          </a:xfrm>
          <a:prstGeom prst="rect">
            <a:avLst/>
          </a:prstGeom>
          <a:noFill/>
        </p:spPr>
        <p:txBody>
          <a:bodyPr wrap="square" rtlCol="0">
            <a:spAutoFit/>
          </a:bodyPr>
          <a:lstStyle/>
          <a:p>
            <a:r>
              <a:rPr lang="en-US" sz="2400" dirty="0" smtClean="0"/>
              <a:t>These </a:t>
            </a:r>
            <a:r>
              <a:rPr lang="en-US" sz="2400" dirty="0"/>
              <a:t>rules for the common good shall endure forever</a:t>
            </a:r>
            <a:r>
              <a:rPr lang="en-US" sz="2400" dirty="0" smtClean="0"/>
              <a:t>.</a:t>
            </a:r>
          </a:p>
          <a:p>
            <a:endParaRPr lang="en-US" sz="2400" dirty="0"/>
          </a:p>
          <a:p>
            <a:endParaRPr lang="en-US" sz="2400" dirty="0" smtClean="0"/>
          </a:p>
          <a:p>
            <a:endParaRPr lang="en-US" sz="2400" dirty="0" smtClean="0"/>
          </a:p>
          <a:p>
            <a:r>
              <a:rPr lang="en-US" sz="2400" dirty="0" smtClean="0"/>
              <a:t>Done </a:t>
            </a:r>
            <a:r>
              <a:rPr lang="en-US" sz="2400" dirty="0"/>
              <a:t>with the seals of the three aforementioned communities and valleys at the beginning of August 1291.</a:t>
            </a:r>
          </a:p>
          <a:p>
            <a:endParaRPr lang="en-US" sz="2400" dirty="0" smtClean="0"/>
          </a:p>
        </p:txBody>
      </p:sp>
    </p:spTree>
    <p:extLst>
      <p:ext uri="{BB962C8B-B14F-4D97-AF65-F5344CB8AC3E}">
        <p14:creationId xmlns:p14="http://schemas.microsoft.com/office/powerpoint/2010/main" val="1480198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8520" y="-243408"/>
            <a:ext cx="9366404" cy="71014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AutoShape 2" descr="Výsledek obrázku pro kloster st. gallen"/>
          <p:cNvSpPr>
            <a:spLocks noChangeAspect="1" noChangeArrowheads="1"/>
          </p:cNvSpPr>
          <p:nvPr/>
        </p:nvSpPr>
        <p:spPr bwMode="auto">
          <a:xfrm>
            <a:off x="155575" y="-1608138"/>
            <a:ext cx="59817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14" descr="Výsledek obrázku pro unesco world heritage logo"/>
          <p:cNvSpPr>
            <a:spLocks noChangeAspect="1" noChangeArrowheads="1"/>
          </p:cNvSpPr>
          <p:nvPr/>
        </p:nvSpPr>
        <p:spPr bwMode="auto">
          <a:xfrm>
            <a:off x="155575" y="-547688"/>
            <a:ext cx="1152525" cy="1152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9218" name="Picture 2" descr="Výsledek obrázku pro kantone glas bundesh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78233"/>
            <a:ext cx="5400600" cy="278715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ýsledek obrázku pro kantone glas bundesha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90" y="2924944"/>
            <a:ext cx="5595809" cy="3720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45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08520" y="-243408"/>
            <a:ext cx="9366404" cy="71014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AutoShape 2" descr="Výsledek obrázku pro kloster st. gallen"/>
          <p:cNvSpPr>
            <a:spLocks noChangeAspect="1" noChangeArrowheads="1"/>
          </p:cNvSpPr>
          <p:nvPr/>
        </p:nvSpPr>
        <p:spPr bwMode="auto">
          <a:xfrm>
            <a:off x="155575" y="-1608138"/>
            <a:ext cx="5981700"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14" descr="Výsledek obrázku pro unesco world heritage logo"/>
          <p:cNvSpPr>
            <a:spLocks noChangeAspect="1" noChangeArrowheads="1"/>
          </p:cNvSpPr>
          <p:nvPr/>
        </p:nvSpPr>
        <p:spPr bwMode="auto">
          <a:xfrm>
            <a:off x="155575" y="-547688"/>
            <a:ext cx="1152525" cy="1152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11266" name="Picture 2" descr="Výsledek obrázku pro kantone wappen"/>
          <p:cNvPicPr>
            <a:picLocks noChangeAspect="1" noChangeArrowheads="1"/>
          </p:cNvPicPr>
          <p:nvPr/>
        </p:nvPicPr>
        <p:blipFill rotWithShape="1">
          <a:blip r:embed="rId2">
            <a:extLst>
              <a:ext uri="{28A0092B-C50C-407E-A947-70E740481C1C}">
                <a14:useLocalDpi xmlns:a14="http://schemas.microsoft.com/office/drawing/2010/main" val="0"/>
              </a:ext>
            </a:extLst>
          </a:blip>
          <a:srcRect t="6753"/>
          <a:stretch/>
        </p:blipFill>
        <p:spPr bwMode="auto">
          <a:xfrm>
            <a:off x="-107567" y="126758"/>
            <a:ext cx="9411906" cy="611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749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8894">
            <a:off x="396569" y="3519201"/>
            <a:ext cx="2834718" cy="316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5496" y="6525344"/>
            <a:ext cx="6087500" cy="369332"/>
          </a:xfrm>
          <a:prstGeom prst="rect">
            <a:avLst/>
          </a:prstGeom>
          <a:noFill/>
        </p:spPr>
        <p:txBody>
          <a:bodyPr wrap="none" rtlCol="0">
            <a:spAutoFit/>
          </a:bodyPr>
          <a:lstStyle/>
          <a:p>
            <a:r>
              <a:rPr lang="de-CH" dirty="0" smtClean="0"/>
              <a:t>Helvetia </a:t>
            </a:r>
            <a:r>
              <a:rPr lang="de-CH" dirty="0" err="1" smtClean="0"/>
              <a:t>and</a:t>
            </a:r>
            <a:r>
              <a:rPr lang="de-CH" dirty="0" smtClean="0"/>
              <a:t> her </a:t>
            </a:r>
            <a:r>
              <a:rPr lang="de-CH" dirty="0" err="1" smtClean="0"/>
              <a:t>neighbours</a:t>
            </a:r>
            <a:r>
              <a:rPr lang="de-CH" dirty="0" smtClean="0"/>
              <a:t>, </a:t>
            </a:r>
            <a:r>
              <a:rPr lang="de-CH" dirty="0" err="1" smtClean="0"/>
              <a:t>anonymous</a:t>
            </a:r>
            <a:r>
              <a:rPr lang="de-CH" dirty="0" smtClean="0"/>
              <a:t> , Zürich </a:t>
            </a:r>
            <a:r>
              <a:rPr lang="de-CH" dirty="0" err="1" smtClean="0"/>
              <a:t>around</a:t>
            </a:r>
            <a:r>
              <a:rPr lang="de-CH" dirty="0" smtClean="0"/>
              <a:t> 1612 </a:t>
            </a:r>
            <a:endParaRPr lang="de-CH" dirty="0"/>
          </a:p>
        </p:txBody>
      </p:sp>
      <p:pic>
        <p:nvPicPr>
          <p:cNvPr id="3076" name="Picture 4" descr="Výsledek obrázku pro uri 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770" y="260648"/>
            <a:ext cx="3472702"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ýsledek obrázku pro landsgemeinde gla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347" y="2924944"/>
            <a:ext cx="5191125" cy="33623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ouvisející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60648"/>
            <a:ext cx="5038725"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Výsledek obrázku pro victorinox"/>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6" name="AutoShape 10" descr="Výsledek obrázku pro victorinox"/>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7" name="AutoShape 12" descr="Výsledek obrázku pro victorinox"/>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840289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a:spLocks noGrp="1"/>
          </p:cNvSpPr>
          <p:nvPr>
            <p:ph idx="1"/>
          </p:nvPr>
        </p:nvSpPr>
        <p:spPr>
          <a:xfrm>
            <a:off x="179512" y="116632"/>
            <a:ext cx="8748464" cy="3600400"/>
          </a:xfrm>
        </p:spPr>
        <p:txBody>
          <a:bodyPr>
            <a:noAutofit/>
          </a:bodyPr>
          <a:lstStyle/>
          <a:p>
            <a:pPr marL="0" indent="0" algn="ctr">
              <a:buNone/>
            </a:pPr>
            <a:r>
              <a:rPr lang="de-CH" sz="4000" i="1" dirty="0" smtClean="0"/>
              <a:t>«League </a:t>
            </a:r>
            <a:r>
              <a:rPr lang="de-CH" sz="4000" i="1" dirty="0" err="1" smtClean="0"/>
              <a:t>of</a:t>
            </a:r>
            <a:r>
              <a:rPr lang="de-CH" sz="4000" i="1" dirty="0" smtClean="0"/>
              <a:t> </a:t>
            </a:r>
            <a:r>
              <a:rPr lang="de-CH" sz="4000" i="1" dirty="0" err="1" smtClean="0"/>
              <a:t>the</a:t>
            </a:r>
            <a:r>
              <a:rPr lang="de-CH" sz="4000" i="1" dirty="0" smtClean="0"/>
              <a:t> </a:t>
            </a:r>
            <a:r>
              <a:rPr lang="de-CH" sz="4000" i="1" dirty="0" err="1" smtClean="0"/>
              <a:t>discordant</a:t>
            </a:r>
            <a:r>
              <a:rPr lang="de-CH" sz="4000" i="1" dirty="0" smtClean="0"/>
              <a:t> </a:t>
            </a:r>
            <a:r>
              <a:rPr lang="de-CH" sz="4000" i="1" dirty="0" err="1" smtClean="0"/>
              <a:t>members</a:t>
            </a:r>
            <a:r>
              <a:rPr lang="de-CH" sz="4000" i="1" dirty="0" smtClean="0"/>
              <a:t>»</a:t>
            </a:r>
            <a:endParaRPr lang="de-CH" sz="4400" i="1"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8856984" cy="563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5496" y="6525344"/>
            <a:ext cx="6087500" cy="369332"/>
          </a:xfrm>
          <a:prstGeom prst="rect">
            <a:avLst/>
          </a:prstGeom>
          <a:noFill/>
        </p:spPr>
        <p:txBody>
          <a:bodyPr wrap="none" rtlCol="0">
            <a:spAutoFit/>
          </a:bodyPr>
          <a:lstStyle/>
          <a:p>
            <a:r>
              <a:rPr lang="de-CH" dirty="0" smtClean="0"/>
              <a:t>Helvetia </a:t>
            </a:r>
            <a:r>
              <a:rPr lang="de-CH" dirty="0" err="1" smtClean="0"/>
              <a:t>and</a:t>
            </a:r>
            <a:r>
              <a:rPr lang="de-CH" dirty="0" smtClean="0"/>
              <a:t> her </a:t>
            </a:r>
            <a:r>
              <a:rPr lang="de-CH" dirty="0" err="1" smtClean="0"/>
              <a:t>neighbours</a:t>
            </a:r>
            <a:r>
              <a:rPr lang="de-CH" dirty="0" smtClean="0"/>
              <a:t>, </a:t>
            </a:r>
            <a:r>
              <a:rPr lang="de-CH" dirty="0" err="1" smtClean="0"/>
              <a:t>anonymous</a:t>
            </a:r>
            <a:r>
              <a:rPr lang="de-CH" dirty="0" smtClean="0"/>
              <a:t> , Zürich </a:t>
            </a:r>
            <a:r>
              <a:rPr lang="de-CH" dirty="0" err="1" smtClean="0"/>
              <a:t>around</a:t>
            </a:r>
            <a:r>
              <a:rPr lang="de-CH" dirty="0" smtClean="0"/>
              <a:t> 1612 </a:t>
            </a:r>
            <a:endParaRPr lang="de-CH" dirty="0"/>
          </a:p>
        </p:txBody>
      </p:sp>
    </p:spTree>
    <p:extLst>
      <p:ext uri="{BB962C8B-B14F-4D97-AF65-F5344CB8AC3E}">
        <p14:creationId xmlns:p14="http://schemas.microsoft.com/office/powerpoint/2010/main" val="1897376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823" y="21437"/>
            <a:ext cx="8229600" cy="1143000"/>
          </a:xfrm>
        </p:spPr>
        <p:txBody>
          <a:bodyPr/>
          <a:lstStyle/>
          <a:p>
            <a:r>
              <a:rPr lang="de-CH" dirty="0" err="1"/>
              <a:t>I</a:t>
            </a:r>
            <a:r>
              <a:rPr lang="de-CH" dirty="0" err="1" smtClean="0"/>
              <a:t>mportant</a:t>
            </a:r>
            <a:r>
              <a:rPr lang="de-CH" dirty="0" smtClean="0"/>
              <a:t> </a:t>
            </a:r>
            <a:r>
              <a:rPr lang="de-CH" dirty="0"/>
              <a:t>F</a:t>
            </a:r>
            <a:r>
              <a:rPr lang="de-CH" dirty="0" smtClean="0"/>
              <a:t>acts</a:t>
            </a:r>
            <a:endParaRPr lang="de-CH" dirty="0"/>
          </a:p>
        </p:txBody>
      </p:sp>
      <p:sp>
        <p:nvSpPr>
          <p:cNvPr id="14" name="Textfeld 13"/>
          <p:cNvSpPr txBox="1"/>
          <p:nvPr/>
        </p:nvSpPr>
        <p:spPr>
          <a:xfrm>
            <a:off x="141035" y="6152920"/>
            <a:ext cx="4596771" cy="369332"/>
          </a:xfrm>
          <a:prstGeom prst="rect">
            <a:avLst/>
          </a:prstGeom>
          <a:noFill/>
        </p:spPr>
        <p:txBody>
          <a:bodyPr wrap="none" rtlCol="0">
            <a:spAutoFit/>
          </a:bodyPr>
          <a:lstStyle/>
          <a:p>
            <a:r>
              <a:rPr lang="de-CH" dirty="0" err="1" smtClean="0"/>
              <a:t>Red</a:t>
            </a:r>
            <a:r>
              <a:rPr lang="de-CH" dirty="0" smtClean="0"/>
              <a:t>: </a:t>
            </a:r>
            <a:r>
              <a:rPr lang="de-CH" dirty="0" err="1" smtClean="0"/>
              <a:t>Direct</a:t>
            </a:r>
            <a:r>
              <a:rPr lang="de-CH" dirty="0" smtClean="0"/>
              <a:t> </a:t>
            </a:r>
            <a:r>
              <a:rPr lang="de-CH" dirty="0" err="1" smtClean="0"/>
              <a:t>implications</a:t>
            </a:r>
            <a:r>
              <a:rPr lang="de-CH" dirty="0" smtClean="0"/>
              <a:t> </a:t>
            </a:r>
            <a:r>
              <a:rPr lang="de-CH" dirty="0" err="1" smtClean="0"/>
              <a:t>with</a:t>
            </a:r>
            <a:r>
              <a:rPr lang="de-CH" dirty="0" smtClean="0"/>
              <a:t> </a:t>
            </a:r>
            <a:r>
              <a:rPr lang="de-CH" dirty="0" err="1" smtClean="0"/>
              <a:t>the</a:t>
            </a:r>
            <a:r>
              <a:rPr lang="de-CH" dirty="0" smtClean="0"/>
              <a:t> Rural </a:t>
            </a:r>
            <a:r>
              <a:rPr lang="de-CH" dirty="0" err="1" smtClean="0"/>
              <a:t>Cantons</a:t>
            </a:r>
            <a:endParaRPr lang="de-CH" dirty="0"/>
          </a:p>
        </p:txBody>
      </p:sp>
      <p:pic>
        <p:nvPicPr>
          <p:cNvPr id="7170" name="Picture 2" descr="Výsledek obrázku pro zeitstrahl schweiz"/>
          <p:cNvPicPr>
            <a:picLocks noChangeAspect="1" noChangeArrowheads="1"/>
          </p:cNvPicPr>
          <p:nvPr/>
        </p:nvPicPr>
        <p:blipFill rotWithShape="1">
          <a:blip r:embed="rId2">
            <a:extLst>
              <a:ext uri="{28A0092B-C50C-407E-A947-70E740481C1C}">
                <a14:useLocalDpi xmlns:a14="http://schemas.microsoft.com/office/drawing/2010/main" val="0"/>
              </a:ext>
            </a:extLst>
          </a:blip>
          <a:srcRect l="25865" t="42421" r="41006" b="27763"/>
          <a:stretch/>
        </p:blipFill>
        <p:spPr bwMode="auto">
          <a:xfrm>
            <a:off x="5043598" y="2564904"/>
            <a:ext cx="3128802" cy="32274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ýsledek obrázku pro zeitstrahl schweiz"/>
          <p:cNvPicPr>
            <a:picLocks noChangeAspect="1" noChangeArrowheads="1"/>
          </p:cNvPicPr>
          <p:nvPr/>
        </p:nvPicPr>
        <p:blipFill rotWithShape="1">
          <a:blip r:embed="rId2">
            <a:extLst>
              <a:ext uri="{28A0092B-C50C-407E-A947-70E740481C1C}">
                <a14:useLocalDpi xmlns:a14="http://schemas.microsoft.com/office/drawing/2010/main" val="0"/>
              </a:ext>
            </a:extLst>
          </a:blip>
          <a:srcRect l="9252" r="43102" b="57228"/>
          <a:stretch/>
        </p:blipFill>
        <p:spPr bwMode="auto">
          <a:xfrm>
            <a:off x="323528" y="1124744"/>
            <a:ext cx="4536504" cy="466758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3"/>
          <p:cNvCxnSpPr/>
          <p:nvPr/>
        </p:nvCxnSpPr>
        <p:spPr>
          <a:xfrm>
            <a:off x="5707899" y="2924944"/>
            <a:ext cx="1800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a:xfrm>
            <a:off x="2591780" y="5229200"/>
            <a:ext cx="140415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2843808" y="4221088"/>
            <a:ext cx="1800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2051720" y="3789040"/>
            <a:ext cx="151216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1115616" y="2420888"/>
            <a:ext cx="18002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891465" y="1988840"/>
            <a:ext cx="25284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6485329" y="5661248"/>
            <a:ext cx="118301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1"/>
            <a:ext cx="1243591" cy="792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566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1661</Words>
  <Application>Microsoft Office PowerPoint</Application>
  <PresentationFormat>Bildschirmpräsentation (4:3)</PresentationFormat>
  <Paragraphs>304</Paragraphs>
  <Slides>48</Slides>
  <Notes>0</Notes>
  <HiddenSlides>0</HiddenSlides>
  <MMClips>0</MMClips>
  <ScaleCrop>false</ScaleCrop>
  <HeadingPairs>
    <vt:vector size="4" baseType="variant">
      <vt:variant>
        <vt:lpstr>Design</vt:lpstr>
      </vt:variant>
      <vt:variant>
        <vt:i4>1</vt:i4>
      </vt:variant>
      <vt:variant>
        <vt:lpstr>Folientitel</vt:lpstr>
      </vt:variant>
      <vt:variant>
        <vt:i4>48</vt:i4>
      </vt:variant>
    </vt:vector>
  </HeadingPairs>
  <TitlesOfParts>
    <vt:vector size="49" baseType="lpstr">
      <vt:lpstr>Larissa</vt:lpstr>
      <vt:lpstr>Swiss Medieval History IV The Rural Communities</vt:lpstr>
      <vt:lpstr>General Survey</vt:lpstr>
      <vt:lpstr>Learning Outcomes 24.10.2018</vt:lpstr>
      <vt:lpstr>PowerPoint-Präsentation</vt:lpstr>
      <vt:lpstr>PowerPoint-Präsentation</vt:lpstr>
      <vt:lpstr>PowerPoint-Präsentation</vt:lpstr>
      <vt:lpstr>PowerPoint-Präsentation</vt:lpstr>
      <vt:lpstr>PowerPoint-Präsentation</vt:lpstr>
      <vt:lpstr>Important Facts</vt:lpstr>
      <vt:lpstr>Cantons</vt:lpstr>
      <vt:lpstr>Rural Communities</vt:lpstr>
      <vt:lpstr>PowerPoint-Präsentation</vt:lpstr>
      <vt:lpstr>Rural Communities</vt:lpstr>
      <vt:lpstr>Characteristics  of Rural Communities</vt:lpstr>
      <vt:lpstr>Characteristics  of Rural Communities</vt:lpstr>
      <vt:lpstr>I: Central Switzerland</vt:lpstr>
      <vt:lpstr>II Western Switzerland</vt:lpstr>
      <vt:lpstr>1) Formal Independece (town)</vt:lpstr>
      <vt:lpstr>1) Formal Independece</vt:lpstr>
      <vt:lpstr>1) Formal Independece (RC)</vt:lpstr>
      <vt:lpstr>1) Formal Independece</vt:lpstr>
      <vt:lpstr>II: Western Switzerland</vt:lpstr>
      <vt:lpstr>1) Formal Independece</vt:lpstr>
      <vt:lpstr>2) Territory</vt:lpstr>
      <vt:lpstr>3) Self government</vt:lpstr>
      <vt:lpstr>3) Cantonal Assembly</vt:lpstr>
      <vt:lpstr>3) Cantonal Assembly</vt:lpstr>
      <vt:lpstr>4) Economy</vt:lpstr>
      <vt:lpstr>4) Economy</vt:lpstr>
      <vt:lpstr>4) Economy</vt:lpstr>
      <vt:lpstr>PowerPoint-Präsentation</vt:lpstr>
      <vt:lpstr>Federal Charter 1291</vt:lpstr>
      <vt:lpstr>Federal Charter 1291</vt:lpstr>
      <vt:lpstr>Source-reading:  Federal Charter 1291</vt:lpstr>
      <vt:lpstr>Federal Charter 1291</vt:lpstr>
      <vt:lpstr>Federal Charter 1291 (1)</vt:lpstr>
      <vt:lpstr>Federal Charter 1291 (2)</vt:lpstr>
      <vt:lpstr>Federal Charter 1291 (3)</vt:lpstr>
      <vt:lpstr>Federal Charter 1291 (4)</vt:lpstr>
      <vt:lpstr>Federal Charter 1291 (5)</vt:lpstr>
      <vt:lpstr>Federal Charter 1291 (6)</vt:lpstr>
      <vt:lpstr>Federal Charter 1291 (7)</vt:lpstr>
      <vt:lpstr>Federal Charter 1291 (8)</vt:lpstr>
      <vt:lpstr>Federal Charter 1291 (9)</vt:lpstr>
      <vt:lpstr>Federal Charter 1291 (10)</vt:lpstr>
      <vt:lpstr>Federal Charter 1291 (11)</vt:lpstr>
      <vt:lpstr>Federal Charter 1291 (12)</vt:lpstr>
      <vt:lpstr>Federal Charter 1291 (13)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Swiss Medieval History An Introduction</dc:title>
  <dc:creator>Heinrich Speich</dc:creator>
  <cp:lastModifiedBy>Heinrich Speich</cp:lastModifiedBy>
  <cp:revision>155</cp:revision>
  <dcterms:created xsi:type="dcterms:W3CDTF">2018-09-05T11:06:19Z</dcterms:created>
  <dcterms:modified xsi:type="dcterms:W3CDTF">2018-10-24T09:57:31Z</dcterms:modified>
</cp:coreProperties>
</file>