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3" r:id="rId2"/>
    <p:sldId id="350" r:id="rId3"/>
    <p:sldId id="257" r:id="rId4"/>
    <p:sldId id="276" r:id="rId5"/>
    <p:sldId id="275" r:id="rId6"/>
    <p:sldId id="381" r:id="rId7"/>
    <p:sldId id="347" r:id="rId8"/>
    <p:sldId id="348" r:id="rId9"/>
    <p:sldId id="349" r:id="rId10"/>
    <p:sldId id="351" r:id="rId11"/>
    <p:sldId id="352" r:id="rId12"/>
    <p:sldId id="366" r:id="rId13"/>
    <p:sldId id="439" r:id="rId14"/>
    <p:sldId id="440" r:id="rId15"/>
    <p:sldId id="365" r:id="rId16"/>
    <p:sldId id="353" r:id="rId17"/>
    <p:sldId id="354" r:id="rId18"/>
    <p:sldId id="355" r:id="rId19"/>
    <p:sldId id="356" r:id="rId20"/>
    <p:sldId id="357" r:id="rId21"/>
    <p:sldId id="379" r:id="rId22"/>
    <p:sldId id="380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74" r:id="rId31"/>
    <p:sldId id="369" r:id="rId32"/>
    <p:sldId id="370" r:id="rId33"/>
    <p:sldId id="371" r:id="rId34"/>
    <p:sldId id="372" r:id="rId35"/>
    <p:sldId id="279" r:id="rId36"/>
    <p:sldId id="283" r:id="rId37"/>
    <p:sldId id="278" r:id="rId38"/>
    <p:sldId id="282" r:id="rId39"/>
    <p:sldId id="281" r:id="rId40"/>
    <p:sldId id="284" r:id="rId41"/>
    <p:sldId id="382" r:id="rId42"/>
    <p:sldId id="383" r:id="rId43"/>
    <p:sldId id="384" r:id="rId44"/>
    <p:sldId id="385" r:id="rId45"/>
    <p:sldId id="386" r:id="rId46"/>
    <p:sldId id="387" r:id="rId47"/>
    <p:sldId id="388" r:id="rId48"/>
    <p:sldId id="389" r:id="rId49"/>
    <p:sldId id="390" r:id="rId50"/>
    <p:sldId id="391" r:id="rId51"/>
    <p:sldId id="392" r:id="rId52"/>
    <p:sldId id="393" r:id="rId53"/>
    <p:sldId id="394" r:id="rId54"/>
    <p:sldId id="395" r:id="rId55"/>
    <p:sldId id="396" r:id="rId56"/>
    <p:sldId id="397" r:id="rId57"/>
    <p:sldId id="398" r:id="rId58"/>
    <p:sldId id="399" r:id="rId59"/>
    <p:sldId id="400" r:id="rId60"/>
    <p:sldId id="373" r:id="rId61"/>
    <p:sldId id="375" r:id="rId62"/>
    <p:sldId id="376" r:id="rId63"/>
    <p:sldId id="377" r:id="rId64"/>
    <p:sldId id="378" r:id="rId65"/>
    <p:sldId id="401" r:id="rId66"/>
    <p:sldId id="402" r:id="rId67"/>
    <p:sldId id="403" r:id="rId68"/>
    <p:sldId id="404" r:id="rId69"/>
    <p:sldId id="405" r:id="rId70"/>
    <p:sldId id="406" r:id="rId71"/>
    <p:sldId id="407" r:id="rId72"/>
    <p:sldId id="408" r:id="rId73"/>
    <p:sldId id="409" r:id="rId74"/>
    <p:sldId id="410" r:id="rId75"/>
    <p:sldId id="411" r:id="rId76"/>
    <p:sldId id="412" r:id="rId77"/>
    <p:sldId id="413" r:id="rId78"/>
    <p:sldId id="414" r:id="rId79"/>
    <p:sldId id="415" r:id="rId80"/>
    <p:sldId id="416" r:id="rId81"/>
    <p:sldId id="417" r:id="rId82"/>
    <p:sldId id="418" r:id="rId83"/>
    <p:sldId id="419" r:id="rId84"/>
    <p:sldId id="420" r:id="rId85"/>
    <p:sldId id="421" r:id="rId86"/>
    <p:sldId id="422" r:id="rId87"/>
    <p:sldId id="423" r:id="rId88"/>
    <p:sldId id="424" r:id="rId89"/>
    <p:sldId id="425" r:id="rId90"/>
    <p:sldId id="426" r:id="rId91"/>
    <p:sldId id="427" r:id="rId92"/>
    <p:sldId id="428" r:id="rId93"/>
    <p:sldId id="429" r:id="rId94"/>
    <p:sldId id="430" r:id="rId95"/>
    <p:sldId id="431" r:id="rId96"/>
    <p:sldId id="432" r:id="rId97"/>
    <p:sldId id="433" r:id="rId98"/>
    <p:sldId id="434" r:id="rId99"/>
    <p:sldId id="435" r:id="rId100"/>
    <p:sldId id="436" r:id="rId101"/>
    <p:sldId id="437" r:id="rId102"/>
    <p:sldId id="438" r:id="rId10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102" d="100"/>
          <a:sy n="102" d="100"/>
        </p:scale>
        <p:origin x="121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29.11.2017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29.11.2017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29.11.2017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29.11.2017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29.11.2017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29.11.2017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29.11.2017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29.11.2017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29.11.2017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29.11.2017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29.11.2017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29.11.2017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sz="4400" dirty="0"/>
              <a:t/>
            </a:r>
            <a:br>
              <a:rPr lang="cs-CZ" sz="4400" dirty="0"/>
            </a:br>
            <a:r>
              <a:rPr lang="cs-CZ" sz="4400" dirty="0" smtClean="0"/>
              <a:t>Vznik a vývoj církevních knihoven</a:t>
            </a:r>
            <a:endParaRPr lang="cs-CZ" sz="4400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526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51560" y="404664"/>
            <a:ext cx="7624896" cy="1368152"/>
          </a:xfrm>
        </p:spPr>
        <p:txBody>
          <a:bodyPr numCol="2"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cs-CZ" dirty="0" smtClean="0"/>
              <a:t>Autor</a:t>
            </a:r>
          </a:p>
          <a:p>
            <a:pPr marL="342900" indent="-342900" algn="l">
              <a:buFontTx/>
              <a:buChar char="-"/>
            </a:pPr>
            <a:r>
              <a:rPr lang="cs-CZ" dirty="0" smtClean="0"/>
              <a:t>Název</a:t>
            </a:r>
          </a:p>
          <a:p>
            <a:pPr marL="342900" indent="-342900" algn="l">
              <a:buFontTx/>
              <a:buChar char="-"/>
            </a:pPr>
            <a:r>
              <a:rPr lang="cs-CZ" dirty="0" smtClean="0"/>
              <a:t>Místo a rok vydání      </a:t>
            </a:r>
          </a:p>
          <a:p>
            <a:pPr marL="342900" indent="-342900" algn="l">
              <a:buFontTx/>
              <a:buChar char="-"/>
            </a:pPr>
            <a:r>
              <a:rPr lang="cs-CZ" dirty="0" smtClean="0"/>
              <a:t>Formát</a:t>
            </a:r>
          </a:p>
          <a:p>
            <a:pPr marL="342900" indent="-342900" algn="l">
              <a:buFontTx/>
              <a:buChar char="-"/>
            </a:pPr>
            <a:r>
              <a:rPr lang="cs-CZ" dirty="0" smtClean="0"/>
              <a:t>Oborová skupina</a:t>
            </a:r>
          </a:p>
          <a:p>
            <a:pPr algn="l"/>
            <a:r>
              <a:rPr lang="cs-CZ" dirty="0" smtClean="0"/>
              <a:t>-    Doplňován do r. 1758     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76872"/>
            <a:ext cx="5952661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1670 založeno domácí filozofické studium </a:t>
            </a:r>
          </a:p>
          <a:p>
            <a:pPr marL="0" lvl="3" indent="0">
              <a:buNone/>
            </a:pPr>
            <a:r>
              <a:rPr lang="cs-CZ" sz="2400" dirty="0" smtClean="0"/>
              <a:t>Knihovna systematicky budována až v době Josefa Bernarda Pelikána (1756-1792), dochovány zprávy o převazbách</a:t>
            </a:r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r>
              <a:rPr lang="cs-CZ" sz="2400" dirty="0" smtClean="0"/>
              <a:t>1770 Pro knihovnu nově opravena nová místnost v 1. patře , 1774 freska od Ignáce Mayera, 1776 parkety, 1778 regály</a:t>
            </a:r>
          </a:p>
          <a:p>
            <a:pPr marL="0" lvl="3" indent="0">
              <a:buNone/>
            </a:pPr>
            <a:r>
              <a:rPr lang="cs-CZ" sz="2400" dirty="0" smtClean="0"/>
              <a:t>Přírůstky z josefinských sekularizací – především teologie, další obory až v době kolem roku 1800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Premonstráti Nová Říše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20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1803 – P. Richard </a:t>
            </a:r>
            <a:r>
              <a:rPr lang="cs-CZ" sz="2400" dirty="0" err="1" smtClean="0"/>
              <a:t>Donat</a:t>
            </a:r>
            <a:r>
              <a:rPr lang="cs-CZ" sz="2400" dirty="0" smtClean="0"/>
              <a:t> – dokončil oborový a abecední katalog , cca 6000 sv.</a:t>
            </a:r>
          </a:p>
          <a:p>
            <a:pPr marL="0" lvl="3" indent="0">
              <a:buNone/>
            </a:pPr>
            <a:r>
              <a:rPr lang="cs-CZ" sz="2400" dirty="0" smtClean="0"/>
              <a:t>1814 knihovna nově uspořádána po požáru, uspořádání knihovny zůstalo do r. 1861, kdy byla knihovna rozšířena o další 2 místnosti</a:t>
            </a:r>
          </a:p>
          <a:p>
            <a:pPr marL="0" lvl="3" indent="0">
              <a:buNone/>
            </a:pPr>
            <a:r>
              <a:rPr lang="cs-CZ" sz="2400" dirty="0" smtClean="0"/>
              <a:t>r. 1833 knihovníkem </a:t>
            </a:r>
            <a:r>
              <a:rPr lang="cs-CZ" sz="2400" dirty="0" err="1" smtClean="0"/>
              <a:t>Mainhart</a:t>
            </a:r>
            <a:r>
              <a:rPr lang="cs-CZ" sz="2400" dirty="0" smtClean="0"/>
              <a:t> Schubert – založil nový abecední a oborový katalog, pořídil soupis prvotisků a tisků do roku 1550 (191 děl)</a:t>
            </a:r>
          </a:p>
          <a:p>
            <a:pPr marL="0" lvl="3" indent="0">
              <a:buNone/>
            </a:pPr>
            <a:r>
              <a:rPr lang="cs-CZ" sz="2400" dirty="0" smtClean="0"/>
              <a:t>1852 nový oborový katalog</a:t>
            </a:r>
          </a:p>
          <a:p>
            <a:pPr marL="0" lvl="3" indent="0">
              <a:buNone/>
            </a:pPr>
            <a:r>
              <a:rPr lang="cs-CZ" sz="2400" dirty="0" smtClean="0"/>
              <a:t>1860 nový autorský katalog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Premonstráti Nová Říše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269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Nové katalogy 1914</a:t>
            </a:r>
          </a:p>
          <a:p>
            <a:pPr marL="0" lvl="3" indent="0">
              <a:buNone/>
            </a:pPr>
            <a:r>
              <a:rPr lang="cs-CZ" sz="2400" dirty="0" smtClean="0"/>
              <a:t>15500 </a:t>
            </a:r>
            <a:r>
              <a:rPr lang="cs-CZ" sz="2400" dirty="0" err="1" smtClean="0"/>
              <a:t>sv</a:t>
            </a:r>
            <a:r>
              <a:rPr lang="cs-CZ" sz="2400" dirty="0" smtClean="0"/>
              <a:t>, 3/5 před r. 1800</a:t>
            </a:r>
          </a:p>
          <a:p>
            <a:pPr marL="0" lvl="3" indent="0">
              <a:buNone/>
            </a:pPr>
            <a:r>
              <a:rPr lang="cs-CZ" sz="2400" dirty="0" smtClean="0"/>
              <a:t>88 rukopisů</a:t>
            </a:r>
          </a:p>
          <a:p>
            <a:pPr marL="0" lvl="3" indent="0">
              <a:buNone/>
            </a:pPr>
            <a:r>
              <a:rPr lang="cs-CZ" sz="2400" dirty="0" smtClean="0"/>
              <a:t>62 prvotisků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Premonstráti Nová Říše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768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342900" lvl="3" indent="-342900"/>
            <a:r>
              <a:rPr lang="cs-CZ" sz="2400" dirty="0" smtClean="0"/>
              <a:t>konec 17. století </a:t>
            </a:r>
          </a:p>
          <a:p>
            <a:pPr marL="342900" lvl="3" indent="-342900"/>
            <a:r>
              <a:rPr lang="cs-CZ" sz="2400" dirty="0" smtClean="0"/>
              <a:t>první </a:t>
            </a:r>
            <a:r>
              <a:rPr lang="cs-CZ" sz="2400" dirty="0" err="1" smtClean="0"/>
              <a:t>supralibros</a:t>
            </a:r>
            <a:endParaRPr lang="cs-CZ" sz="2400" dirty="0" smtClean="0"/>
          </a:p>
          <a:p>
            <a:pPr marL="342900" lvl="3" indent="-342900"/>
            <a:r>
              <a:rPr lang="cs-CZ" sz="2400" dirty="0" smtClean="0"/>
              <a:t>rukopisná exlibris</a:t>
            </a:r>
          </a:p>
          <a:p>
            <a:pPr marL="342900" lvl="3" indent="-342900"/>
            <a:r>
              <a:rPr lang="cs-CZ" sz="2400" dirty="0" smtClean="0"/>
              <a:t>tištěná exlibris</a:t>
            </a:r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  <a:p>
            <a:pPr marL="342900" lvl="3" indent="-342900"/>
            <a:endParaRPr lang="cs-CZ" sz="2400" dirty="0"/>
          </a:p>
          <a:p>
            <a:pPr marL="342900" lvl="3" indent="-342900"/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094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92" y="2247900"/>
            <a:ext cx="3414216" cy="387826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56263" cy="1054250"/>
          </a:xfrm>
        </p:spPr>
        <p:txBody>
          <a:bodyPr/>
          <a:lstStyle/>
          <a:p>
            <a:r>
              <a:rPr lang="cs-CZ" sz="3200" dirty="0" err="1" smtClean="0"/>
              <a:t>Supralibros</a:t>
            </a:r>
            <a:r>
              <a:rPr lang="cs-CZ" sz="3200" dirty="0" smtClean="0"/>
              <a:t> Viktorina Reinholda </a:t>
            </a:r>
            <a:br>
              <a:rPr lang="cs-CZ" sz="3200" dirty="0" smtClean="0"/>
            </a:br>
            <a:r>
              <a:rPr lang="cs-CZ" sz="3200" dirty="0" smtClean="0"/>
              <a:t>(1686-1690)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3389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56263" cy="792088"/>
          </a:xfrm>
        </p:spPr>
        <p:txBody>
          <a:bodyPr/>
          <a:lstStyle/>
          <a:p>
            <a:r>
              <a:rPr lang="cs-CZ" sz="3200" dirty="0"/>
              <a:t>Ex libris </a:t>
            </a:r>
            <a:r>
              <a:rPr lang="cs-CZ" sz="3200" dirty="0" err="1"/>
              <a:t>Monasterij</a:t>
            </a:r>
            <a:r>
              <a:rPr lang="cs-CZ" sz="3200" dirty="0"/>
              <a:t> </a:t>
            </a:r>
            <a:r>
              <a:rPr lang="cs-CZ" sz="3200" dirty="0" err="1"/>
              <a:t>Fontis</a:t>
            </a:r>
            <a:r>
              <a:rPr lang="cs-CZ" sz="3200" dirty="0"/>
              <a:t> B.M.V. ad </a:t>
            </a:r>
            <a:r>
              <a:rPr lang="cs-CZ" sz="3200" dirty="0" err="1"/>
              <a:t>Zaram</a:t>
            </a:r>
            <a:r>
              <a:rPr lang="cs-CZ" sz="3200" dirty="0"/>
              <a:t> S. </a:t>
            </a:r>
            <a:r>
              <a:rPr lang="cs-CZ" sz="3200" dirty="0" err="1"/>
              <a:t>Ordinis</a:t>
            </a:r>
            <a:r>
              <a:rPr lang="cs-CZ" sz="3200" dirty="0"/>
              <a:t> </a:t>
            </a:r>
            <a:r>
              <a:rPr lang="cs-CZ" sz="3200" dirty="0" err="1"/>
              <a:t>Cisterciensis</a:t>
            </a:r>
            <a:r>
              <a:rPr lang="cs-CZ" sz="3200" dirty="0"/>
              <a:t> Anno D[</a:t>
            </a:r>
            <a:r>
              <a:rPr lang="cs-CZ" sz="3200" dirty="0" err="1"/>
              <a:t>omi</a:t>
            </a:r>
            <a:r>
              <a:rPr lang="cs-CZ" sz="3200" dirty="0"/>
              <a:t>]ni 1680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2" y="2913106"/>
            <a:ext cx="7639396" cy="25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56263" cy="792088"/>
          </a:xfrm>
        </p:spPr>
        <p:txBody>
          <a:bodyPr/>
          <a:lstStyle/>
          <a:p>
            <a:r>
              <a:rPr lang="cs-CZ" sz="3200" dirty="0"/>
              <a:t>Exlibris:</a:t>
            </a:r>
            <a:br>
              <a:rPr lang="cs-CZ" sz="3200" dirty="0"/>
            </a:br>
            <a:r>
              <a:rPr lang="cs-CZ" sz="3200" dirty="0"/>
              <a:t>Václav </a:t>
            </a:r>
            <a:r>
              <a:rPr lang="cs-CZ" sz="3200" dirty="0" err="1"/>
              <a:t>Vejmluva</a:t>
            </a:r>
            <a:r>
              <a:rPr lang="cs-CZ" sz="3200" dirty="0"/>
              <a:t> </a:t>
            </a:r>
            <a:br>
              <a:rPr lang="cs-CZ" sz="3200" dirty="0"/>
            </a:br>
            <a:r>
              <a:rPr lang="cs-CZ" sz="3200" dirty="0"/>
              <a:t>I. typ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53" y="2247900"/>
            <a:ext cx="7053494" cy="38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9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342900" lvl="3" indent="-342900"/>
            <a:r>
              <a:rPr lang="cs-CZ" sz="2400" dirty="0" smtClean="0"/>
              <a:t>Barokizace knihoven – 18. stol.</a:t>
            </a:r>
          </a:p>
          <a:p>
            <a:pPr marL="342900" lvl="3" indent="-342900"/>
            <a:r>
              <a:rPr lang="cs-CZ" sz="2400" dirty="0" smtClean="0"/>
              <a:t>v rámci barokních úprav a přestaveb klášterů budovány knihovní sály</a:t>
            </a:r>
          </a:p>
          <a:p>
            <a:pPr marL="342900" lvl="3" indent="-342900"/>
            <a:r>
              <a:rPr lang="cs-CZ" sz="2400" dirty="0" smtClean="0"/>
              <a:t>Paprskový lokační systém</a:t>
            </a:r>
          </a:p>
          <a:p>
            <a:pPr marL="342900" lvl="3" indent="-342900"/>
            <a:r>
              <a:rPr lang="cs-CZ" sz="2400" dirty="0" smtClean="0"/>
              <a:t>na čelním (čestném) místě Bible, spisy církevních otců, teologie ...</a:t>
            </a:r>
          </a:p>
          <a:p>
            <a:pPr marL="342900" lvl="3" indent="-342900"/>
            <a:r>
              <a:rPr lang="cs-CZ" sz="2400" dirty="0" smtClean="0"/>
              <a:t>úpravy pokračují až do začátku 19. století</a:t>
            </a:r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  <a:p>
            <a:pPr marL="342900" lvl="3" indent="-342900"/>
            <a:endParaRPr lang="cs-CZ" sz="2400" dirty="0"/>
          </a:p>
          <a:p>
            <a:pPr marL="342900" lvl="3" indent="-342900"/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09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2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9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7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559840" cy="6858000"/>
          </a:xfrm>
        </p:spPr>
      </p:pic>
    </p:spTree>
    <p:extLst>
      <p:ext uri="{BB962C8B-B14F-4D97-AF65-F5344CB8AC3E}">
        <p14:creationId xmlns:p14="http://schemas.microsoft.com/office/powerpoint/2010/main" val="24132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4"/>
            <a:ext cx="4139952" cy="5519936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Knihovny se etablovaly u významných církevních </a:t>
            </a:r>
            <a:r>
              <a:rPr lang="cs-CZ" dirty="0" smtClean="0"/>
              <a:t>institucí</a:t>
            </a:r>
          </a:p>
          <a:p>
            <a:pPr marL="1188720" lvl="3" indent="0">
              <a:buNone/>
            </a:pPr>
            <a:r>
              <a:rPr lang="cs-CZ" dirty="0" smtClean="0"/>
              <a:t> </a:t>
            </a:r>
            <a:r>
              <a:rPr lang="cs-CZ" sz="2400" dirty="0"/>
              <a:t>– kláštery ve </a:t>
            </a:r>
            <a:r>
              <a:rPr lang="cs-CZ" sz="2400" dirty="0" err="1"/>
              <a:t>Fuldě</a:t>
            </a:r>
            <a:r>
              <a:rPr lang="cs-CZ" sz="2400" dirty="0"/>
              <a:t>, </a:t>
            </a:r>
            <a:r>
              <a:rPr lang="cs-CZ" sz="2400" dirty="0" err="1"/>
              <a:t>Reichenau</a:t>
            </a:r>
            <a:r>
              <a:rPr lang="cs-CZ" sz="2400" dirty="0"/>
              <a:t>, </a:t>
            </a:r>
            <a:r>
              <a:rPr lang="cs-CZ" sz="2400" dirty="0" err="1"/>
              <a:t>Hildesheimu</a:t>
            </a:r>
            <a:r>
              <a:rPr lang="cs-CZ" sz="2400" dirty="0"/>
              <a:t>, St. </a:t>
            </a:r>
            <a:r>
              <a:rPr lang="cs-CZ" sz="2400" dirty="0" err="1"/>
              <a:t>Gallen</a:t>
            </a:r>
            <a:r>
              <a:rPr lang="cs-CZ" sz="2400" dirty="0"/>
              <a:t>, Kolíně nad Rýnem, Trevíru, </a:t>
            </a:r>
            <a:r>
              <a:rPr lang="cs-CZ" sz="2400" dirty="0" err="1"/>
              <a:t>Echternachu</a:t>
            </a:r>
            <a:r>
              <a:rPr lang="cs-CZ" sz="2400" dirty="0"/>
              <a:t> a Salcburku, </a:t>
            </a:r>
            <a:r>
              <a:rPr lang="cs-CZ" sz="2400" dirty="0" err="1"/>
              <a:t>Bobbiu</a:t>
            </a:r>
            <a:r>
              <a:rPr lang="cs-CZ" sz="2400" dirty="0"/>
              <a:t>, </a:t>
            </a:r>
            <a:r>
              <a:rPr lang="cs-CZ" sz="2400" dirty="0" err="1"/>
              <a:t>Vivariu</a:t>
            </a:r>
            <a:r>
              <a:rPr lang="cs-CZ" sz="2400" dirty="0"/>
              <a:t>, Monte </a:t>
            </a:r>
            <a:r>
              <a:rPr lang="cs-CZ" sz="2400" dirty="0" err="1"/>
              <a:t>Cassinu</a:t>
            </a:r>
            <a:r>
              <a:rPr lang="cs-CZ" sz="2400" dirty="0"/>
              <a:t> </a:t>
            </a:r>
            <a:endParaRPr lang="cs-CZ" sz="2400" dirty="0" smtClean="0"/>
          </a:p>
          <a:p>
            <a:pPr marL="1188720" lvl="3" indent="0">
              <a:buNone/>
            </a:pPr>
            <a:r>
              <a:rPr lang="cs-CZ" sz="2400" dirty="0" smtClean="0"/>
              <a:t>-  kapituly u významných zejm. biskupských a arcibiskupských sídel </a:t>
            </a:r>
            <a:endParaRPr lang="cs-CZ" sz="2400" dirty="0"/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382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4"/>
            <a:ext cx="4139952" cy="5519936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Y:\scany archiv MZK\Dačice\ScanImage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2" y="121920"/>
            <a:ext cx="7488936" cy="66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68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Y:\scany archiv MZK\Hradiště u Znojma\ScanImage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4" y="239268"/>
            <a:ext cx="8104632" cy="637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53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" y="33354"/>
            <a:ext cx="9128922" cy="6846691"/>
          </a:xfrm>
        </p:spPr>
      </p:pic>
    </p:spTree>
    <p:extLst>
      <p:ext uri="{BB962C8B-B14F-4D97-AF65-F5344CB8AC3E}">
        <p14:creationId xmlns:p14="http://schemas.microsoft.com/office/powerpoint/2010/main" val="352480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" y="33354"/>
            <a:ext cx="9128921" cy="6846691"/>
          </a:xfrm>
        </p:spPr>
      </p:pic>
    </p:spTree>
    <p:extLst>
      <p:ext uri="{BB962C8B-B14F-4D97-AF65-F5344CB8AC3E}">
        <p14:creationId xmlns:p14="http://schemas.microsoft.com/office/powerpoint/2010/main" val="13246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7384"/>
            <a:ext cx="9289031" cy="6192688"/>
          </a:xfrm>
        </p:spPr>
      </p:pic>
    </p:spTree>
    <p:extLst>
      <p:ext uri="{BB962C8B-B14F-4D97-AF65-F5344CB8AC3E}">
        <p14:creationId xmlns:p14="http://schemas.microsoft.com/office/powerpoint/2010/main" val="201331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44667"/>
            <a:ext cx="4680520" cy="7039503"/>
          </a:xfrm>
        </p:spPr>
      </p:pic>
    </p:spTree>
    <p:extLst>
      <p:ext uri="{BB962C8B-B14F-4D97-AF65-F5344CB8AC3E}">
        <p14:creationId xmlns:p14="http://schemas.microsoft.com/office/powerpoint/2010/main" val="245572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74" y="0"/>
            <a:ext cx="5162598" cy="6883463"/>
          </a:xfrm>
        </p:spPr>
      </p:pic>
    </p:spTree>
    <p:extLst>
      <p:ext uri="{BB962C8B-B14F-4D97-AF65-F5344CB8AC3E}">
        <p14:creationId xmlns:p14="http://schemas.microsoft.com/office/powerpoint/2010/main" val="172838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74" y="0"/>
            <a:ext cx="5162597" cy="6883463"/>
          </a:xfrm>
        </p:spPr>
      </p:pic>
    </p:spTree>
    <p:extLst>
      <p:ext uri="{BB962C8B-B14F-4D97-AF65-F5344CB8AC3E}">
        <p14:creationId xmlns:p14="http://schemas.microsoft.com/office/powerpoint/2010/main" val="9889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" y="19135"/>
            <a:ext cx="9118489" cy="6838865"/>
          </a:xfrm>
        </p:spPr>
      </p:pic>
      <p:pic>
        <p:nvPicPr>
          <p:cNvPr id="3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" y="171535"/>
            <a:ext cx="9118486" cy="68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9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Prameny poznání nejstarších knihoven: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– výpůjční a majetkově evidenční seznamy (v západní Evropě od 8. stol., u nás od 13. stol., běžné od 14. stol.)</a:t>
            </a:r>
          </a:p>
          <a:p>
            <a:pPr>
              <a:buFontTx/>
              <a:buChar char="-"/>
            </a:pPr>
            <a:r>
              <a:rPr lang="cs-CZ" sz="2400" dirty="0" smtClean="0"/>
              <a:t>Vlastní dochované rukopisy a rukopisné soubory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sz="2400" dirty="0" smtClean="0"/>
              <a:t>Primárně knihy „užitné“ – pro liturgii, pastorační činnost, ekonomickou správu instituce nebo administrativu</a:t>
            </a:r>
            <a:endParaRPr lang="cs-CZ" sz="2400" dirty="0"/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40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z="32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48"/>
            <a:ext cx="9144000" cy="6079788"/>
          </a:xfrm>
        </p:spPr>
      </p:pic>
    </p:spTree>
    <p:extLst>
      <p:ext uri="{BB962C8B-B14F-4D97-AF65-F5344CB8AC3E}">
        <p14:creationId xmlns:p14="http://schemas.microsoft.com/office/powerpoint/2010/main" val="274690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342900" lvl="3" indent="-342900"/>
            <a:r>
              <a:rPr lang="cs-CZ" sz="2400" dirty="0" smtClean="0"/>
              <a:t>Vznik </a:t>
            </a:r>
            <a:r>
              <a:rPr lang="cs-CZ" sz="2400" dirty="0" err="1" smtClean="0"/>
              <a:t>prelaturních</a:t>
            </a:r>
            <a:r>
              <a:rPr lang="cs-CZ" sz="2400" dirty="0" smtClean="0"/>
              <a:t> knihoven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reprezentační prostory opata/probošta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stejná/různá literatura při srovnání s konventní knihovnou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osobní opatské knihovny</a:t>
            </a:r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  <a:p>
            <a:pPr marL="342900" lvl="3" indent="-342900"/>
            <a:endParaRPr lang="cs-CZ" sz="2400" dirty="0"/>
          </a:p>
          <a:p>
            <a:pPr marL="342900" lvl="3" indent="-342900"/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175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1. rajhradská </a:t>
            </a:r>
            <a:r>
              <a:rPr lang="cs-CZ" sz="3200" dirty="0" err="1" smtClean="0"/>
              <a:t>prelaturní</a:t>
            </a:r>
            <a:r>
              <a:rPr lang="cs-CZ" sz="3200" dirty="0" smtClean="0"/>
              <a:t> knihovna a její katalog </a:t>
            </a:r>
            <a:br>
              <a:rPr lang="cs-CZ" sz="3200" dirty="0" smtClean="0"/>
            </a:br>
            <a:r>
              <a:rPr lang="cs-CZ" sz="3200" dirty="0" smtClean="0"/>
              <a:t>(1786)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51560" y="1700808"/>
            <a:ext cx="3442446" cy="658368"/>
          </a:xfrm>
        </p:spPr>
        <p:txBody>
          <a:bodyPr/>
          <a:lstStyle/>
          <a:p>
            <a:r>
              <a:rPr lang="cs-CZ" dirty="0" smtClean="0"/>
              <a:t>200 titulů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20888"/>
            <a:ext cx="2736304" cy="4308799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002306" y="1916832"/>
            <a:ext cx="3447288" cy="65836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Do </a:t>
            </a:r>
            <a:r>
              <a:rPr lang="cs-CZ" dirty="0" err="1" smtClean="0"/>
              <a:t>Conradovy</a:t>
            </a:r>
            <a:r>
              <a:rPr lang="cs-CZ" dirty="0" smtClean="0"/>
              <a:t> smrti přes 5000 svazků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21481"/>
            <a:ext cx="2664295" cy="4271708"/>
          </a:xfrm>
        </p:spPr>
      </p:pic>
    </p:spTree>
    <p:extLst>
      <p:ext uri="{BB962C8B-B14F-4D97-AF65-F5344CB8AC3E}">
        <p14:creationId xmlns:p14="http://schemas.microsoft.com/office/powerpoint/2010/main" val="181938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342900" lvl="3" indent="-342900"/>
            <a:r>
              <a:rPr lang="cs-CZ" sz="2400" dirty="0" smtClean="0"/>
              <a:t>2. rajhradská </a:t>
            </a:r>
            <a:r>
              <a:rPr lang="cs-CZ" sz="2400" dirty="0" err="1" smtClean="0"/>
              <a:t>prelaturní</a:t>
            </a:r>
            <a:r>
              <a:rPr lang="cs-CZ" sz="2400" dirty="0" smtClean="0"/>
              <a:t> knihovna – katalog z roku 1855:</a:t>
            </a:r>
          </a:p>
          <a:p>
            <a:pPr marL="0" lvl="3" indent="0">
              <a:buNone/>
            </a:pPr>
            <a:r>
              <a:rPr lang="cs-CZ" sz="2400" dirty="0" smtClean="0"/>
              <a:t>- běžný fond reprezentativní literatury, částečně pro soukromou potřebu opata</a:t>
            </a:r>
          </a:p>
          <a:p>
            <a:pPr marL="342900" lvl="3" indent="-342900"/>
            <a:endParaRPr lang="cs-CZ" sz="2400" dirty="0" smtClean="0"/>
          </a:p>
          <a:p>
            <a:pPr marL="342900" lvl="3" indent="-342900"/>
            <a:r>
              <a:rPr lang="cs-CZ" sz="2400" dirty="0" smtClean="0"/>
              <a:t>Velehrad:</a:t>
            </a:r>
          </a:p>
          <a:p>
            <a:pPr marL="0" lvl="3" indent="0">
              <a:buNone/>
            </a:pPr>
            <a:r>
              <a:rPr lang="cs-CZ" sz="2400" dirty="0" err="1" smtClean="0"/>
              <a:t>prelaturní</a:t>
            </a:r>
            <a:r>
              <a:rPr lang="cs-CZ" sz="2400" dirty="0" smtClean="0"/>
              <a:t> knihovna doložena v 80. letech 18. století – 3 595 položek, 3 sály (1. tříděn oborově, zbylé dva uspořádání dle přírůstků)</a:t>
            </a:r>
            <a:endParaRPr lang="cs-CZ" sz="2400" dirty="0"/>
          </a:p>
          <a:p>
            <a:pPr marL="342900" lvl="3" indent="-342900"/>
            <a:endParaRPr lang="cs-CZ" sz="2400" dirty="0" smtClean="0"/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  <a:p>
            <a:pPr marL="342900" lvl="3" indent="-342900"/>
            <a:endParaRPr lang="cs-CZ" sz="2400" dirty="0"/>
          </a:p>
          <a:p>
            <a:pPr marL="342900" lvl="3" indent="-342900"/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547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342900" lvl="3" indent="-342900"/>
            <a:r>
              <a:rPr lang="cs-CZ" sz="2400" dirty="0" smtClean="0"/>
              <a:t>Rušení klášterů za Josefa II.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tvorba knihovních seznamů:</a:t>
            </a:r>
          </a:p>
          <a:p>
            <a:pPr marL="662940" lvl="4" indent="-342900">
              <a:buFontTx/>
              <a:buChar char="-"/>
            </a:pPr>
            <a:r>
              <a:rPr lang="cs-CZ" sz="2200" dirty="0" smtClean="0"/>
              <a:t>- seznamy guberniálních úředníků</a:t>
            </a:r>
          </a:p>
          <a:p>
            <a:pPr marL="662940" lvl="4" indent="-342900">
              <a:buFontTx/>
              <a:buChar char="-"/>
            </a:pPr>
            <a:r>
              <a:rPr lang="cs-CZ" sz="2200" dirty="0" smtClean="0"/>
              <a:t>- seznamy A. Hankeho z </a:t>
            </a:r>
            <a:r>
              <a:rPr lang="cs-CZ" sz="2200" dirty="0" err="1" smtClean="0"/>
              <a:t>Hankenštejna</a:t>
            </a:r>
            <a:endParaRPr lang="cs-CZ" sz="2200" dirty="0" smtClean="0"/>
          </a:p>
          <a:p>
            <a:pPr marL="662940" lvl="4" indent="-342900">
              <a:buFontTx/>
              <a:buChar char="-"/>
            </a:pPr>
            <a:r>
              <a:rPr lang="cs-CZ" sz="2200" dirty="0" smtClean="0"/>
              <a:t>- seznamy stávajících klášterů (vlastní knihovní fond pro porovnání)</a:t>
            </a:r>
            <a:endParaRPr lang="cs-CZ" sz="2200" dirty="0"/>
          </a:p>
          <a:p>
            <a:pPr marL="342900" lvl="3" indent="-342900"/>
            <a:endParaRPr lang="cs-CZ" sz="2400" dirty="0" smtClean="0"/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  <a:p>
            <a:pPr marL="342900" lvl="3" indent="-342900"/>
            <a:endParaRPr lang="cs-CZ" sz="2400" dirty="0"/>
          </a:p>
          <a:p>
            <a:pPr marL="342900" lvl="3" indent="-342900"/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43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Klášter uzavřen do sebe – neexistuje potřeba pastorační literatury</a:t>
            </a:r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r>
              <a:rPr lang="cs-CZ" sz="2400" dirty="0"/>
              <a:t>K</a:t>
            </a:r>
            <a:r>
              <a:rPr lang="cs-CZ" sz="2400" dirty="0" smtClean="0"/>
              <a:t>nihovna v okamžiku zrušení jen 119 položek tištěných, jeden rukopisný opis zemského zřízení a 27 rukopisů pro potřebu v chóru</a:t>
            </a:r>
          </a:p>
          <a:p>
            <a:pPr marL="0" lvl="3" indent="0">
              <a:buNone/>
            </a:pPr>
            <a:r>
              <a:rPr lang="cs-CZ" sz="2400" dirty="0" smtClean="0"/>
              <a:t>Tištěná produkce z období 2. pol. 16. – 2. pol. 17. století</a:t>
            </a:r>
          </a:p>
          <a:p>
            <a:pPr marL="0" lvl="3" indent="0">
              <a:buNone/>
            </a:pPr>
            <a:r>
              <a:rPr lang="cs-CZ" sz="2400" dirty="0" smtClean="0"/>
              <a:t>Klášter začal tištěnou knihu získávat poměrně pozdě, posledních cca 100 let před zrušením není knihovna doplňována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Cisterciačky na Starém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19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89" y="188640"/>
            <a:ext cx="4207256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0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92500" lnSpcReduction="20000"/>
          </a:bodyPr>
          <a:lstStyle/>
          <a:p>
            <a:pPr marL="0" lvl="3" indent="0">
              <a:buNone/>
            </a:pPr>
            <a:r>
              <a:rPr lang="cs-CZ" sz="2400" dirty="0" smtClean="0"/>
              <a:t>Rukopisná výbava darována zakladatelkou kláštera  Alžbětou </a:t>
            </a:r>
            <a:r>
              <a:rPr lang="cs-CZ" sz="2400" dirty="0" err="1" smtClean="0"/>
              <a:t>Rejčkou</a:t>
            </a: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8-9 rukopisů výhradně pro liturgickou potřebu kláštera</a:t>
            </a:r>
          </a:p>
          <a:p>
            <a:pPr marL="0" lvl="3" indent="0">
              <a:buNone/>
            </a:pPr>
            <a:r>
              <a:rPr lang="cs-CZ" sz="2400" dirty="0" smtClean="0"/>
              <a:t>Soupis z okamžiku zrušení kláštera:</a:t>
            </a:r>
            <a:endParaRPr lang="cs-CZ" sz="2400" dirty="0"/>
          </a:p>
          <a:p>
            <a:pPr marL="0" indent="0">
              <a:buNone/>
            </a:pPr>
            <a:r>
              <a:rPr lang="cs-CZ" u="sng" dirty="0" err="1"/>
              <a:t>A</a:t>
            </a:r>
            <a:r>
              <a:rPr lang="cs-CZ" u="sng" dirty="0" err="1" smtClean="0"/>
              <a:t>n</a:t>
            </a:r>
            <a:r>
              <a:rPr lang="cs-CZ" u="sng" dirty="0" smtClean="0"/>
              <a:t> </a:t>
            </a:r>
            <a:r>
              <a:rPr lang="cs-CZ" u="sng" dirty="0" err="1"/>
              <a:t>Choral</a:t>
            </a:r>
            <a:r>
              <a:rPr lang="cs-CZ" u="sng" dirty="0"/>
              <a:t> </a:t>
            </a:r>
            <a:r>
              <a:rPr lang="cs-CZ" u="sng" dirty="0" err="1"/>
              <a:t>Büchern</a:t>
            </a:r>
            <a:r>
              <a:rPr lang="cs-CZ" u="sng" dirty="0"/>
              <a:t> </a:t>
            </a:r>
            <a:r>
              <a:rPr lang="cs-CZ" u="sng" dirty="0" err="1"/>
              <a:t>sind</a:t>
            </a:r>
            <a:r>
              <a:rPr lang="cs-CZ" u="sng" dirty="0"/>
              <a:t> </a:t>
            </a:r>
            <a:r>
              <a:rPr lang="cs-CZ" u="sng" dirty="0" err="1"/>
              <a:t>daselben</a:t>
            </a:r>
            <a:r>
              <a:rPr lang="cs-CZ" u="sng" dirty="0"/>
              <a:t> </a:t>
            </a:r>
            <a:r>
              <a:rPr lang="cs-CZ" u="sng" dirty="0" err="1"/>
              <a:t>Vorfündig</a:t>
            </a:r>
            <a:r>
              <a:rPr lang="cs-CZ" u="sng" dirty="0"/>
              <a:t>.</a:t>
            </a:r>
            <a:endParaRPr lang="cs-CZ" dirty="0"/>
          </a:p>
          <a:p>
            <a:r>
              <a:rPr lang="cs-CZ" dirty="0" err="1"/>
              <a:t>Gradualien</a:t>
            </a:r>
            <a:r>
              <a:rPr lang="cs-CZ" dirty="0"/>
              <a:t> ……………………………………..7 St.</a:t>
            </a:r>
          </a:p>
          <a:p>
            <a:r>
              <a:rPr lang="cs-CZ" dirty="0" err="1"/>
              <a:t>Antiphonalium</a:t>
            </a:r>
            <a:r>
              <a:rPr lang="cs-CZ" dirty="0"/>
              <a:t> ……………………………….2 -,,-</a:t>
            </a:r>
          </a:p>
          <a:p>
            <a:r>
              <a:rPr lang="cs-CZ" dirty="0" err="1"/>
              <a:t>Psalterium</a:t>
            </a:r>
            <a:r>
              <a:rPr lang="cs-CZ" dirty="0"/>
              <a:t> ………………………………………1 -,,-</a:t>
            </a:r>
          </a:p>
          <a:p>
            <a:r>
              <a:rPr lang="cs-CZ" dirty="0" err="1"/>
              <a:t>Lectionarium</a:t>
            </a:r>
            <a:r>
              <a:rPr lang="cs-CZ" dirty="0"/>
              <a:t> ………………………………….1 -,,-</a:t>
            </a:r>
          </a:p>
          <a:p>
            <a:r>
              <a:rPr lang="cs-CZ" dirty="0" err="1"/>
              <a:t>Geschriebene</a:t>
            </a:r>
            <a:r>
              <a:rPr lang="cs-CZ" dirty="0"/>
              <a:t> </a:t>
            </a:r>
            <a:r>
              <a:rPr lang="cs-CZ" dirty="0" err="1"/>
              <a:t>Hymnalien</a:t>
            </a:r>
            <a:r>
              <a:rPr lang="cs-CZ" dirty="0"/>
              <a:t> ……………….2 -,,-</a:t>
            </a:r>
          </a:p>
          <a:p>
            <a:r>
              <a:rPr lang="cs-CZ" dirty="0" err="1"/>
              <a:t>Geschriebene</a:t>
            </a:r>
            <a:r>
              <a:rPr lang="cs-CZ" dirty="0"/>
              <a:t> </a:t>
            </a:r>
            <a:r>
              <a:rPr lang="cs-CZ" dirty="0" err="1"/>
              <a:t>Gradualien</a:t>
            </a:r>
            <a:r>
              <a:rPr lang="cs-CZ" dirty="0"/>
              <a:t> ……………….2 -,,-</a:t>
            </a:r>
          </a:p>
          <a:p>
            <a:r>
              <a:rPr lang="cs-CZ" dirty="0"/>
              <a:t>Kleinere </a:t>
            </a:r>
            <a:r>
              <a:rPr lang="cs-CZ" dirty="0" err="1"/>
              <a:t>Geschriebene</a:t>
            </a:r>
            <a:r>
              <a:rPr lang="cs-CZ" dirty="0"/>
              <a:t> </a:t>
            </a:r>
            <a:r>
              <a:rPr lang="cs-CZ" dirty="0" err="1"/>
              <a:t>gradual</a:t>
            </a:r>
            <a:r>
              <a:rPr lang="cs-CZ" dirty="0"/>
              <a:t> </a:t>
            </a:r>
            <a:r>
              <a:rPr lang="cs-CZ" dirty="0" err="1"/>
              <a:t>Procesionalien</a:t>
            </a:r>
            <a:r>
              <a:rPr lang="cs-CZ" dirty="0"/>
              <a:t>,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Antiphonalien</a:t>
            </a:r>
            <a:r>
              <a:rPr lang="cs-CZ" dirty="0"/>
              <a:t> 12 </a:t>
            </a:r>
            <a:r>
              <a:rPr lang="cs-CZ" dirty="0" err="1"/>
              <a:t>Stück</a:t>
            </a:r>
            <a:endParaRPr lang="cs-CZ" dirty="0"/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Cisterciačky na Starém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726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8640"/>
            <a:ext cx="4472531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6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Větší množství knih na celách jednotlivých řeholnic </a:t>
            </a:r>
          </a:p>
          <a:p>
            <a:pPr marL="0" lvl="3" indent="0">
              <a:buNone/>
            </a:pPr>
            <a:r>
              <a:rPr lang="cs-CZ" sz="2400" dirty="0" smtClean="0"/>
              <a:t>12-50 kusů – označení „</a:t>
            </a:r>
            <a:r>
              <a:rPr lang="cs-CZ" sz="2400" dirty="0" err="1"/>
              <a:t>verschiedenen</a:t>
            </a:r>
            <a:r>
              <a:rPr lang="cs-CZ" sz="2400" dirty="0"/>
              <a:t> </a:t>
            </a:r>
            <a:r>
              <a:rPr lang="cs-CZ" sz="2400" dirty="0" err="1"/>
              <a:t>großen</a:t>
            </a:r>
            <a:r>
              <a:rPr lang="cs-CZ" sz="2400" dirty="0"/>
              <a:t> </a:t>
            </a:r>
            <a:r>
              <a:rPr lang="cs-CZ" sz="2400" dirty="0" err="1"/>
              <a:t>und</a:t>
            </a:r>
            <a:r>
              <a:rPr lang="cs-CZ" sz="2400" dirty="0"/>
              <a:t> </a:t>
            </a:r>
            <a:r>
              <a:rPr lang="cs-CZ" sz="2400" dirty="0" err="1"/>
              <a:t>kleinen</a:t>
            </a:r>
            <a:r>
              <a:rPr lang="cs-CZ" sz="2400" dirty="0"/>
              <a:t> </a:t>
            </a:r>
            <a:r>
              <a:rPr lang="cs-CZ" sz="2400" dirty="0" err="1" smtClean="0"/>
              <a:t>Bücherů</a:t>
            </a:r>
            <a:r>
              <a:rPr lang="cs-CZ" sz="2400" dirty="0" smtClean="0"/>
              <a:t>“ </a:t>
            </a:r>
          </a:p>
          <a:p>
            <a:pPr marL="0" lvl="3" indent="0">
              <a:buNone/>
            </a:pPr>
            <a:r>
              <a:rPr lang="cs-CZ" sz="2400" dirty="0" smtClean="0"/>
              <a:t>Knihy nalezeny na celách téměř každé sestry</a:t>
            </a:r>
          </a:p>
          <a:p>
            <a:pPr marL="0" lvl="3" indent="0">
              <a:buNone/>
            </a:pPr>
            <a:r>
              <a:rPr lang="cs-CZ" sz="2400" dirty="0" smtClean="0"/>
              <a:t>Liturgické a modlitební knihy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Cisterciačky na Starém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85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Obsahy knihoven:</a:t>
            </a:r>
          </a:p>
          <a:p>
            <a:pPr marL="342900" lvl="3" indent="-342900"/>
            <a:r>
              <a:rPr lang="cs-CZ" sz="2400" dirty="0" smtClean="0"/>
              <a:t>Liturgické </a:t>
            </a:r>
            <a:r>
              <a:rPr lang="cs-CZ" sz="2400" dirty="0"/>
              <a:t>rukopisy </a:t>
            </a:r>
            <a:endParaRPr lang="cs-CZ" sz="2400" dirty="0" smtClean="0"/>
          </a:p>
          <a:p>
            <a:pPr marL="342900" lvl="3" indent="-342900"/>
            <a:r>
              <a:rPr lang="cs-CZ" sz="2400" dirty="0" smtClean="0"/>
              <a:t>Patristická literatura </a:t>
            </a:r>
          </a:p>
          <a:p>
            <a:pPr marL="342900" lvl="3" indent="-342900"/>
            <a:r>
              <a:rPr lang="cs-CZ" sz="2400" dirty="0" smtClean="0"/>
              <a:t>Díla </a:t>
            </a:r>
            <a:r>
              <a:rPr lang="cs-CZ" sz="2400" dirty="0"/>
              <a:t>světského obsahu </a:t>
            </a:r>
            <a:endParaRPr lang="cs-CZ" sz="2400" dirty="0" smtClean="0"/>
          </a:p>
          <a:p>
            <a:pPr marL="342900" lvl="3" indent="-342900"/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Od </a:t>
            </a:r>
            <a:r>
              <a:rPr lang="cs-CZ" sz="2400" dirty="0"/>
              <a:t>12. století přibývá </a:t>
            </a:r>
            <a:endParaRPr lang="cs-CZ" sz="2400" dirty="0" smtClean="0"/>
          </a:p>
          <a:p>
            <a:pPr marL="342900" lvl="3" indent="-342900"/>
            <a:r>
              <a:rPr lang="cs-CZ" sz="2400" dirty="0" smtClean="0"/>
              <a:t>Oddíl </a:t>
            </a:r>
            <a:r>
              <a:rPr lang="cs-CZ" sz="2400" dirty="0"/>
              <a:t>věnující se kanonickému </a:t>
            </a:r>
            <a:r>
              <a:rPr lang="cs-CZ" sz="2400" dirty="0" smtClean="0"/>
              <a:t>právu</a:t>
            </a:r>
          </a:p>
          <a:p>
            <a:pPr marL="342900" lvl="3" indent="-342900"/>
            <a:endParaRPr lang="cs-CZ" sz="2400" dirty="0"/>
          </a:p>
          <a:p>
            <a:pPr marL="0" lvl="3" indent="0">
              <a:buNone/>
            </a:pPr>
            <a:r>
              <a:rPr lang="cs-CZ" sz="2400" dirty="0" smtClean="0"/>
              <a:t>Knihy pro hospodářskou a administrativní činnost primárně součástí kanceláře, posléze archivu 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328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5582"/>
            <a:ext cx="4896544" cy="65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7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92500" lnSpcReduction="10000"/>
          </a:bodyPr>
          <a:lstStyle/>
          <a:p>
            <a:pPr marL="0" lvl="3" indent="0">
              <a:buNone/>
            </a:pPr>
            <a:r>
              <a:rPr lang="cs-CZ" sz="2400" dirty="0" smtClean="0"/>
              <a:t>Neznáme nejstarší výbavu v okamžiku založení, jen seznam knihovny z okamžiku zrušení kláštera</a:t>
            </a:r>
          </a:p>
          <a:p>
            <a:pPr marL="0" lvl="3" indent="0">
              <a:buNone/>
            </a:pPr>
            <a:r>
              <a:rPr lang="cs-CZ" sz="2400" dirty="0" smtClean="0"/>
              <a:t>Seznam jen 3 strany (90 položek)</a:t>
            </a:r>
          </a:p>
          <a:p>
            <a:pPr marL="0" lvl="3" indent="0">
              <a:buNone/>
            </a:pPr>
            <a:r>
              <a:rPr lang="cs-CZ" sz="2400" dirty="0" smtClean="0"/>
              <a:t>Rukopisy a tištěné knihy dohromady</a:t>
            </a:r>
          </a:p>
          <a:p>
            <a:pPr marL="0" lvl="3" indent="0">
              <a:buNone/>
            </a:pPr>
            <a:r>
              <a:rPr lang="cs-CZ" sz="2400" dirty="0" smtClean="0"/>
              <a:t>Větší část knih nemá nakladatelské údaje a vročení – nelze bezpečně rozlišit, kolik je rukopisů</a:t>
            </a:r>
          </a:p>
          <a:p>
            <a:pPr marL="0" lvl="3" indent="0">
              <a:buNone/>
            </a:pPr>
            <a:r>
              <a:rPr lang="cs-CZ" sz="2400" dirty="0" smtClean="0"/>
              <a:t>Knihy s datací – většina z období 2. pol. 15. – poč. 16. stol. Jen několik kusů krátce po roce 1600, 1 ks z roku 1653</a:t>
            </a:r>
          </a:p>
          <a:p>
            <a:pPr marL="0" lvl="3" indent="0">
              <a:buNone/>
            </a:pPr>
            <a:r>
              <a:rPr lang="cs-CZ" sz="2400" dirty="0" smtClean="0"/>
              <a:t>Knihovna nebyla doplňována cca od pol. 17. stol. Až do zrušení kláštera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Cisterciačky v Předklášteří u Tišnova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491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5582"/>
            <a:ext cx="4896543" cy="65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0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92500" lnSpcReduction="20000"/>
          </a:bodyPr>
          <a:lstStyle/>
          <a:p>
            <a:pPr marL="0" lvl="3" indent="0">
              <a:buNone/>
            </a:pPr>
            <a:r>
              <a:rPr lang="cs-CZ" sz="2400" dirty="0" smtClean="0"/>
              <a:t>Knihy rovněž na seznamu kostelního vybavení:</a:t>
            </a:r>
          </a:p>
          <a:p>
            <a:pPr marL="0" indent="0">
              <a:buNone/>
            </a:pPr>
            <a:endParaRPr lang="cs-CZ" u="sng" dirty="0" smtClean="0"/>
          </a:p>
          <a:p>
            <a:pPr marL="0" indent="0">
              <a:buNone/>
            </a:pPr>
            <a:r>
              <a:rPr lang="cs-CZ" u="sng" dirty="0" err="1" smtClean="0"/>
              <a:t>An</a:t>
            </a:r>
            <a:r>
              <a:rPr lang="cs-CZ" u="sng" dirty="0" smtClean="0"/>
              <a:t> </a:t>
            </a:r>
            <a:r>
              <a:rPr lang="cs-CZ" u="sng" dirty="0" err="1"/>
              <a:t>Pontificalen</a:t>
            </a:r>
            <a:r>
              <a:rPr lang="cs-CZ" u="sng" dirty="0"/>
              <a:t>, </a:t>
            </a:r>
            <a:r>
              <a:rPr lang="cs-CZ" u="sng" dirty="0" err="1"/>
              <a:t>Missalen</a:t>
            </a:r>
            <a:r>
              <a:rPr lang="cs-CZ" u="sng" dirty="0"/>
              <a:t>, </a:t>
            </a:r>
            <a:r>
              <a:rPr lang="cs-CZ" u="sng" dirty="0" err="1"/>
              <a:t>Canonen</a:t>
            </a:r>
            <a:r>
              <a:rPr lang="cs-CZ" u="sng" dirty="0"/>
              <a:t> </a:t>
            </a:r>
            <a:r>
              <a:rPr lang="cs-CZ" u="sng" dirty="0" err="1"/>
              <a:t>Missae</a:t>
            </a:r>
            <a:endParaRPr lang="cs-CZ" dirty="0"/>
          </a:p>
          <a:p>
            <a:r>
              <a:rPr lang="cs-CZ" dirty="0" err="1"/>
              <a:t>Pontificale</a:t>
            </a:r>
            <a:r>
              <a:rPr lang="cs-CZ" dirty="0"/>
              <a:t> in </a:t>
            </a:r>
            <a:r>
              <a:rPr lang="cs-CZ" dirty="0" err="1"/>
              <a:t>Blauen</a:t>
            </a:r>
            <a:r>
              <a:rPr lang="cs-CZ" dirty="0"/>
              <a:t> Samet 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gürtler</a:t>
            </a:r>
            <a:r>
              <a:rPr lang="cs-CZ" dirty="0"/>
              <a:t> </a:t>
            </a:r>
            <a:r>
              <a:rPr lang="cs-CZ" dirty="0" err="1" smtClean="0"/>
              <a:t>Arbet</a:t>
            </a:r>
            <a:r>
              <a:rPr lang="cs-CZ" dirty="0"/>
              <a:t>		1</a:t>
            </a:r>
          </a:p>
          <a:p>
            <a:r>
              <a:rPr lang="cs-CZ" dirty="0" err="1"/>
              <a:t>Missale</a:t>
            </a:r>
            <a:r>
              <a:rPr lang="cs-CZ" dirty="0"/>
              <a:t> 					</a:t>
            </a:r>
            <a:r>
              <a:rPr lang="cs-CZ" dirty="0" smtClean="0"/>
              <a:t>		1</a:t>
            </a:r>
            <a:endParaRPr lang="cs-CZ" dirty="0"/>
          </a:p>
          <a:p>
            <a:r>
              <a:rPr lang="cs-CZ" dirty="0" err="1"/>
              <a:t>Missale</a:t>
            </a:r>
            <a:r>
              <a:rPr lang="cs-CZ" dirty="0"/>
              <a:t> in </a:t>
            </a:r>
            <a:r>
              <a:rPr lang="cs-CZ" dirty="0" err="1"/>
              <a:t>Rothen</a:t>
            </a:r>
            <a:r>
              <a:rPr lang="cs-CZ" dirty="0"/>
              <a:t> </a:t>
            </a:r>
            <a:r>
              <a:rPr lang="cs-CZ" dirty="0" err="1"/>
              <a:t>Samel</a:t>
            </a:r>
            <a:r>
              <a:rPr lang="cs-CZ" dirty="0"/>
              <a:t>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Silber</a:t>
            </a:r>
            <a:r>
              <a:rPr lang="cs-CZ" dirty="0"/>
              <a:t> </a:t>
            </a:r>
            <a:r>
              <a:rPr lang="cs-CZ" dirty="0" err="1"/>
              <a:t>beschlag</a:t>
            </a:r>
            <a:r>
              <a:rPr lang="cs-CZ" dirty="0"/>
              <a:t> 		1</a:t>
            </a:r>
          </a:p>
          <a:p>
            <a:r>
              <a:rPr lang="cs-CZ" dirty="0"/>
              <a:t> </a:t>
            </a:r>
            <a:r>
              <a:rPr lang="cs-CZ" dirty="0" smtClean="0"/>
              <a:t>dto </a:t>
            </a:r>
            <a:r>
              <a:rPr lang="cs-CZ" dirty="0"/>
              <a:t>in </a:t>
            </a:r>
            <a:r>
              <a:rPr lang="cs-CZ" dirty="0" err="1"/>
              <a:t>Schwartzer</a:t>
            </a:r>
            <a:r>
              <a:rPr lang="cs-CZ" dirty="0"/>
              <a:t> </a:t>
            </a:r>
            <a:r>
              <a:rPr lang="cs-CZ" dirty="0" err="1"/>
              <a:t>Läder</a:t>
            </a:r>
            <a:r>
              <a:rPr lang="cs-CZ" dirty="0"/>
              <a:t> 					1</a:t>
            </a:r>
          </a:p>
          <a:p>
            <a:r>
              <a:rPr lang="cs-CZ" dirty="0" smtClean="0"/>
              <a:t>dto </a:t>
            </a:r>
            <a:r>
              <a:rPr lang="cs-CZ" dirty="0" err="1" smtClean="0"/>
              <a:t>dto</a:t>
            </a:r>
            <a:r>
              <a:rPr lang="cs-CZ" dirty="0" smtClean="0"/>
              <a:t>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meissing</a:t>
            </a:r>
            <a:r>
              <a:rPr lang="cs-CZ" dirty="0"/>
              <a:t> 					9</a:t>
            </a:r>
          </a:p>
          <a:p>
            <a:r>
              <a:rPr lang="cs-CZ" dirty="0" smtClean="0"/>
              <a:t>dto </a:t>
            </a:r>
            <a:r>
              <a:rPr lang="cs-CZ" dirty="0"/>
              <a:t>de </a:t>
            </a:r>
            <a:r>
              <a:rPr lang="cs-CZ" dirty="0" err="1"/>
              <a:t>Requien</a:t>
            </a:r>
            <a:r>
              <a:rPr lang="cs-CZ" dirty="0"/>
              <a:t>  </a:t>
            </a:r>
            <a:r>
              <a:rPr lang="cs-CZ" dirty="0" err="1"/>
              <a:t>fohwerg</a:t>
            </a:r>
            <a:r>
              <a:rPr lang="cs-CZ" dirty="0"/>
              <a:t> </a:t>
            </a:r>
            <a:r>
              <a:rPr lang="cs-CZ" dirty="0" err="1"/>
              <a:t>eingebunden</a:t>
            </a:r>
            <a:r>
              <a:rPr lang="cs-CZ" dirty="0"/>
              <a:t> 			6</a:t>
            </a:r>
          </a:p>
          <a:p>
            <a:r>
              <a:rPr lang="cs-CZ" dirty="0"/>
              <a:t>Canon </a:t>
            </a:r>
            <a:r>
              <a:rPr lang="cs-CZ" dirty="0" err="1"/>
              <a:t>Missale</a:t>
            </a:r>
            <a:r>
              <a:rPr lang="cs-CZ" dirty="0"/>
              <a:t>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wohl</a:t>
            </a:r>
            <a:r>
              <a:rPr lang="cs-CZ" dirty="0"/>
              <a:t> </a:t>
            </a:r>
            <a:r>
              <a:rPr lang="cs-CZ" dirty="0" err="1"/>
              <a:t>bingung</a:t>
            </a:r>
            <a:r>
              <a:rPr lang="cs-CZ" dirty="0"/>
              <a:t> … 			1	</a:t>
            </a:r>
            <a:endParaRPr lang="cs-CZ" sz="48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Cisterciačky v Předklášteří u Tišnova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750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" y="84703"/>
            <a:ext cx="4469837" cy="65287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19" y="320454"/>
            <a:ext cx="4896543" cy="65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4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92500" lnSpcReduction="10000"/>
          </a:bodyPr>
          <a:lstStyle/>
          <a:p>
            <a:pPr marL="0" lvl="3" indent="0">
              <a:buNone/>
            </a:pPr>
            <a:r>
              <a:rPr lang="cs-CZ" sz="2400" dirty="0" smtClean="0"/>
              <a:t>Knihy na celách řeholnic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Většinou uvedeny bez počtu kusů</a:t>
            </a:r>
          </a:p>
          <a:p>
            <a:pPr marL="0" lvl="3" indent="0">
              <a:buNone/>
            </a:pPr>
            <a:r>
              <a:rPr lang="cs-CZ" sz="2400" dirty="0" smtClean="0"/>
              <a:t>Označení:</a:t>
            </a:r>
          </a:p>
          <a:p>
            <a:pPr marL="0" lvl="3" indent="0">
              <a:buNone/>
            </a:pPr>
            <a:r>
              <a:rPr lang="cs-CZ" sz="2400" dirty="0" smtClean="0"/>
              <a:t>„</a:t>
            </a:r>
            <a:r>
              <a:rPr lang="cs-CZ" sz="2400" dirty="0" err="1"/>
              <a:t>verschiedene</a:t>
            </a:r>
            <a:r>
              <a:rPr lang="cs-CZ" sz="2400" dirty="0"/>
              <a:t> </a:t>
            </a:r>
            <a:r>
              <a:rPr lang="cs-CZ" sz="2400" dirty="0" err="1" smtClean="0"/>
              <a:t>Bücher</a:t>
            </a:r>
            <a:r>
              <a:rPr lang="cs-CZ" sz="2400" dirty="0" smtClean="0"/>
              <a:t>“</a:t>
            </a:r>
          </a:p>
          <a:p>
            <a:pPr marL="0" lvl="3" indent="0">
              <a:buNone/>
            </a:pPr>
            <a:r>
              <a:rPr lang="cs-CZ" sz="2400" dirty="0" smtClean="0"/>
              <a:t>„</a:t>
            </a:r>
            <a:r>
              <a:rPr lang="cs-CZ" sz="2400" dirty="0" err="1"/>
              <a:t>verschiedne</a:t>
            </a:r>
            <a:r>
              <a:rPr lang="cs-CZ" sz="2400" dirty="0"/>
              <a:t> </a:t>
            </a:r>
            <a:r>
              <a:rPr lang="cs-CZ" sz="2400" dirty="0" err="1"/>
              <a:t>geist</a:t>
            </a:r>
            <a:r>
              <a:rPr lang="cs-CZ" sz="2400" dirty="0"/>
              <a:t> </a:t>
            </a:r>
            <a:r>
              <a:rPr lang="cs-CZ" sz="2400" dirty="0" err="1" smtClean="0"/>
              <a:t>Bücher</a:t>
            </a:r>
            <a:r>
              <a:rPr lang="cs-CZ" sz="2400" dirty="0" smtClean="0"/>
              <a:t>“</a:t>
            </a:r>
          </a:p>
          <a:p>
            <a:pPr marL="0" lvl="3" indent="0">
              <a:buNone/>
            </a:pPr>
            <a:r>
              <a:rPr lang="cs-CZ" sz="2400" dirty="0" smtClean="0"/>
              <a:t>„</a:t>
            </a:r>
            <a:r>
              <a:rPr lang="cs-CZ" sz="2400" dirty="0"/>
              <a:t>Lob </a:t>
            </a:r>
            <a:r>
              <a:rPr lang="cs-CZ" sz="2400" dirty="0" err="1"/>
              <a:t>und</a:t>
            </a:r>
            <a:r>
              <a:rPr lang="cs-CZ" sz="2400" dirty="0"/>
              <a:t> </a:t>
            </a:r>
            <a:r>
              <a:rPr lang="cs-CZ" sz="2400" dirty="0" err="1"/>
              <a:t>gebeth</a:t>
            </a:r>
            <a:r>
              <a:rPr lang="cs-CZ" sz="2400" dirty="0"/>
              <a:t> </a:t>
            </a:r>
            <a:r>
              <a:rPr lang="cs-CZ" sz="2400" dirty="0" err="1" smtClean="0"/>
              <a:t>Bücher</a:t>
            </a:r>
            <a:r>
              <a:rPr lang="cs-CZ" sz="2400" dirty="0" smtClean="0"/>
              <a:t>“</a:t>
            </a:r>
          </a:p>
          <a:p>
            <a:pPr marL="0" lvl="3" indent="0">
              <a:buNone/>
            </a:pPr>
            <a:endParaRPr lang="cs-CZ" sz="48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Cisterciačky v Předklášteří u Tišnova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951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-243408"/>
            <a:ext cx="5328593" cy="710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0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47500" lnSpcReduction="20000"/>
          </a:bodyPr>
          <a:lstStyle/>
          <a:p>
            <a:pPr marL="0" lvl="3" indent="0">
              <a:buNone/>
            </a:pPr>
            <a:r>
              <a:rPr lang="cs-CZ" sz="3800" dirty="0" smtClean="0"/>
              <a:t>Písemná tradice doložena 2 kronikami</a:t>
            </a:r>
          </a:p>
          <a:p>
            <a:pPr marL="342900" lvl="3" indent="-342900"/>
            <a:r>
              <a:rPr lang="cs-CZ" sz="3800" dirty="0" err="1" smtClean="0"/>
              <a:t>Cronica</a:t>
            </a:r>
            <a:r>
              <a:rPr lang="cs-CZ" sz="3800" dirty="0" smtClean="0"/>
              <a:t> </a:t>
            </a:r>
            <a:r>
              <a:rPr lang="cs-CZ" sz="3800" dirty="0" err="1" smtClean="0"/>
              <a:t>domus</a:t>
            </a:r>
            <a:r>
              <a:rPr lang="cs-CZ" sz="3800" dirty="0" smtClean="0"/>
              <a:t> </a:t>
            </a:r>
            <a:r>
              <a:rPr lang="cs-CZ" sz="3800" dirty="0" err="1" smtClean="0"/>
              <a:t>sarensis</a:t>
            </a:r>
            <a:endParaRPr lang="cs-CZ" sz="3800" dirty="0" smtClean="0"/>
          </a:p>
          <a:p>
            <a:pPr marL="342900" lvl="3" indent="-342900"/>
            <a:r>
              <a:rPr lang="cs-CZ" sz="3800" dirty="0" err="1" smtClean="0"/>
              <a:t>Cronica</a:t>
            </a:r>
            <a:r>
              <a:rPr lang="cs-CZ" sz="3800" dirty="0" smtClean="0"/>
              <a:t> </a:t>
            </a:r>
            <a:r>
              <a:rPr lang="cs-CZ" sz="3800" dirty="0" err="1" smtClean="0"/>
              <a:t>domus</a:t>
            </a:r>
            <a:r>
              <a:rPr lang="cs-CZ" sz="3800" dirty="0" smtClean="0"/>
              <a:t> </a:t>
            </a:r>
            <a:r>
              <a:rPr lang="cs-CZ" sz="3800" dirty="0" err="1" smtClean="0"/>
              <a:t>sarensis</a:t>
            </a:r>
            <a:r>
              <a:rPr lang="cs-CZ" sz="3800" dirty="0" smtClean="0"/>
              <a:t> minor</a:t>
            </a:r>
          </a:p>
          <a:p>
            <a:pPr marL="342900" lvl="3" indent="-342900"/>
            <a:endParaRPr lang="cs-CZ" sz="3800" dirty="0"/>
          </a:p>
          <a:p>
            <a:pPr marL="0" lvl="3" indent="0">
              <a:buNone/>
            </a:pPr>
            <a:r>
              <a:rPr lang="cs-CZ" sz="3800" dirty="0" smtClean="0"/>
              <a:t>Knihovnu známe jen dle soupisu v okamžiku zrušení, podle kterého zde bylo:</a:t>
            </a:r>
          </a:p>
          <a:p>
            <a:pPr marL="0" lvl="3" indent="0">
              <a:buNone/>
            </a:pPr>
            <a:r>
              <a:rPr lang="cs-CZ" sz="3800" dirty="0" smtClean="0"/>
              <a:t>Rukopisů 					14</a:t>
            </a:r>
          </a:p>
          <a:p>
            <a:pPr marL="0" lvl="3" indent="0">
              <a:buNone/>
            </a:pPr>
            <a:r>
              <a:rPr lang="cs-CZ" sz="3800" dirty="0" smtClean="0"/>
              <a:t>Typografických starožitností			25</a:t>
            </a:r>
          </a:p>
          <a:p>
            <a:pPr marL="0" lvl="3" indent="0">
              <a:buNone/>
            </a:pPr>
            <a:r>
              <a:rPr lang="cs-CZ" sz="3800" dirty="0" smtClean="0"/>
              <a:t>Použitelných knih				960</a:t>
            </a:r>
          </a:p>
          <a:p>
            <a:pPr marL="0" lvl="3" indent="0">
              <a:buNone/>
            </a:pPr>
            <a:r>
              <a:rPr lang="cs-CZ" sz="3800" dirty="0" smtClean="0"/>
              <a:t>Chybějících 					102</a:t>
            </a:r>
          </a:p>
          <a:p>
            <a:pPr marL="0" lvl="3" indent="0">
              <a:buNone/>
            </a:pPr>
            <a:r>
              <a:rPr lang="cs-CZ" sz="3800" dirty="0" smtClean="0"/>
              <a:t>Nepoužitelných (zbytečných) knih			1418</a:t>
            </a:r>
          </a:p>
          <a:p>
            <a:pPr marL="0" lvl="3" indent="0">
              <a:buNone/>
            </a:pPr>
            <a:endParaRPr lang="cs-CZ" sz="3800" dirty="0"/>
          </a:p>
          <a:p>
            <a:pPr marL="0" lvl="3" indent="0">
              <a:buNone/>
            </a:pPr>
            <a:r>
              <a:rPr lang="cs-CZ" sz="3800" dirty="0" smtClean="0"/>
              <a:t>Celkem 						2519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48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ve Žďáře nad Sázavou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599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85000" lnSpcReduction="20000"/>
          </a:bodyPr>
          <a:lstStyle/>
          <a:p>
            <a:pPr marL="0" lvl="3" indent="0">
              <a:buNone/>
            </a:pPr>
            <a:r>
              <a:rPr lang="cs-CZ" sz="3600" dirty="0" smtClean="0"/>
              <a:t>Seznam sestaven r. 1784 olomouckým knihovníkem Janem Nepomukem Aloisem Hankem </a:t>
            </a:r>
            <a:r>
              <a:rPr lang="cs-CZ" sz="3600" dirty="0"/>
              <a:t>z </a:t>
            </a:r>
            <a:r>
              <a:rPr lang="cs-CZ" sz="3600" dirty="0" err="1"/>
              <a:t>Hankenštejna</a:t>
            </a:r>
            <a:r>
              <a:rPr lang="cs-CZ" sz="3600" dirty="0"/>
              <a:t> (1751–1806</a:t>
            </a:r>
            <a:r>
              <a:rPr lang="cs-CZ" sz="3600" dirty="0" smtClean="0"/>
              <a:t>)</a:t>
            </a:r>
          </a:p>
          <a:p>
            <a:pPr marL="0" lvl="3" indent="0">
              <a:buNone/>
            </a:pPr>
            <a:endParaRPr lang="cs-CZ" sz="3600" dirty="0" smtClean="0"/>
          </a:p>
          <a:p>
            <a:pPr marL="0" lvl="3" indent="0">
              <a:buNone/>
            </a:pPr>
            <a:r>
              <a:rPr lang="cs-CZ" sz="3600" dirty="0" smtClean="0"/>
              <a:t>Knihy ze všech oborů, převažují liturgické, velké množství z historie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48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ve Žďáře nad Sázavou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031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243408"/>
            <a:ext cx="5328591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9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Čechy a </a:t>
            </a: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Morava: </a:t>
            </a:r>
          </a:p>
          <a:p>
            <a:pPr marL="0" lvl="3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lvl="3" indent="-365760">
              <a:buFontTx/>
              <a:buChar char="-"/>
            </a:pPr>
            <a:r>
              <a:rPr lang="cs-CZ" sz="2400" dirty="0" smtClean="0"/>
              <a:t>Knihovny kapitul v Praze, Olomouci a Brně 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342900" lvl="3" indent="-342900"/>
            <a:r>
              <a:rPr lang="cs-CZ" sz="2400" dirty="0" smtClean="0"/>
              <a:t>Praha – metropolitní kapitula sv. Víta a kapitula na Vyšehradě </a:t>
            </a:r>
          </a:p>
          <a:p>
            <a:pPr marL="342900" lvl="3" indent="-342900"/>
            <a:r>
              <a:rPr lang="cs-CZ" sz="2400" dirty="0" smtClean="0"/>
              <a:t>Olomouc – větší výbava rukopisů z doby biskupa J. Zdíka (pol. 12</a:t>
            </a:r>
            <a:r>
              <a:rPr lang="cs-CZ" sz="2400" dirty="0"/>
              <a:t> . stol</a:t>
            </a:r>
            <a:r>
              <a:rPr lang="cs-CZ" sz="2400" dirty="0" smtClean="0"/>
              <a:t>.)</a:t>
            </a:r>
          </a:p>
          <a:p>
            <a:pPr marL="342900" lvl="3" indent="-342900"/>
            <a:r>
              <a:rPr lang="cs-CZ" sz="2400" dirty="0" smtClean="0"/>
              <a:t>Brno – Významnější rukopisná sbírka spíše než u kapituly doložena u kostela sv. Jakuba</a:t>
            </a:r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31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92500" lnSpcReduction="20000"/>
          </a:bodyPr>
          <a:lstStyle/>
          <a:p>
            <a:pPr marL="0" lvl="3" indent="0">
              <a:buNone/>
            </a:pPr>
            <a:r>
              <a:rPr lang="cs-CZ" sz="3300" dirty="0" smtClean="0"/>
              <a:t>Seznam sestaven r. 1784 olomouckým knihovníkem Janem Nepomukem Aloisem Hankem </a:t>
            </a:r>
            <a:r>
              <a:rPr lang="cs-CZ" sz="3300" dirty="0"/>
              <a:t>z </a:t>
            </a:r>
            <a:r>
              <a:rPr lang="cs-CZ" sz="3300" dirty="0" err="1"/>
              <a:t>Hankenštejna</a:t>
            </a:r>
            <a:r>
              <a:rPr lang="cs-CZ" sz="3300" dirty="0"/>
              <a:t> (1751–1806</a:t>
            </a:r>
            <a:r>
              <a:rPr lang="cs-CZ" sz="3300" dirty="0" smtClean="0"/>
              <a:t>)</a:t>
            </a:r>
          </a:p>
          <a:p>
            <a:pPr marL="0" lvl="3" indent="0">
              <a:buNone/>
            </a:pPr>
            <a:endParaRPr lang="cs-CZ" sz="3300" dirty="0" smtClean="0"/>
          </a:p>
          <a:p>
            <a:pPr marL="0" lvl="3" indent="0">
              <a:buNone/>
            </a:pPr>
            <a:r>
              <a:rPr lang="cs-CZ" sz="3300" dirty="0" smtClean="0"/>
              <a:t>Dle komise byla knihovna oceněna na 530 zlatých a 14 krejcarů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48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ve Žďáře nad Sázavou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717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62500" lnSpcReduction="20000"/>
          </a:bodyPr>
          <a:lstStyle/>
          <a:p>
            <a:pPr marL="0" lvl="3" indent="0">
              <a:buNone/>
            </a:pPr>
            <a:r>
              <a:rPr lang="cs-CZ" sz="3300" dirty="0" smtClean="0"/>
              <a:t>Knihy na celách řeholníků:</a:t>
            </a:r>
          </a:p>
          <a:p>
            <a:pPr marL="0" lvl="3" indent="0">
              <a:buNone/>
            </a:pPr>
            <a:endParaRPr lang="cs-CZ" sz="3300" dirty="0"/>
          </a:p>
          <a:p>
            <a:pPr marL="0" lvl="3" indent="0">
              <a:buNone/>
            </a:pPr>
            <a:r>
              <a:rPr lang="cs-CZ" sz="3300" dirty="0" smtClean="0"/>
              <a:t>U většiny řeholníků zmínka o knihách, alespoň 3 ks</a:t>
            </a:r>
          </a:p>
          <a:p>
            <a:pPr marL="0" lvl="3" indent="0">
              <a:buNone/>
            </a:pPr>
            <a:endParaRPr lang="cs-CZ" sz="3300" dirty="0" smtClean="0"/>
          </a:p>
          <a:p>
            <a:pPr marL="0" lvl="3" indent="0">
              <a:buNone/>
            </a:pPr>
            <a:r>
              <a:rPr lang="cs-CZ" sz="3300" dirty="0" smtClean="0"/>
              <a:t>Nejrůzněji uvedeno:</a:t>
            </a:r>
          </a:p>
          <a:p>
            <a:pPr marL="0" lvl="3" indent="0">
              <a:buNone/>
            </a:pPr>
            <a:endParaRPr lang="cs-CZ" sz="3300" dirty="0" smtClean="0"/>
          </a:p>
          <a:p>
            <a:pPr marL="0" indent="0">
              <a:buNone/>
            </a:pPr>
            <a:r>
              <a:rPr lang="cs-CZ" sz="3100" dirty="0" smtClean="0"/>
              <a:t>„</a:t>
            </a:r>
            <a:r>
              <a:rPr lang="cs-CZ" sz="3100" dirty="0" err="1"/>
              <a:t>Bücher</a:t>
            </a:r>
            <a:r>
              <a:rPr lang="cs-CZ" sz="3100" dirty="0"/>
              <a:t> in folio … 18 </a:t>
            </a:r>
            <a:r>
              <a:rPr lang="cs-CZ" sz="3100" dirty="0" err="1"/>
              <a:t>Stück</a:t>
            </a:r>
            <a:r>
              <a:rPr lang="cs-CZ" sz="3100" dirty="0"/>
              <a:t>, </a:t>
            </a:r>
            <a:r>
              <a:rPr lang="cs-CZ" sz="3100" dirty="0" err="1"/>
              <a:t>deto</a:t>
            </a:r>
            <a:r>
              <a:rPr lang="cs-CZ" sz="3100" dirty="0"/>
              <a:t> in 4to, </a:t>
            </a:r>
            <a:r>
              <a:rPr lang="cs-CZ" sz="3100" dirty="0" err="1"/>
              <a:t>beigleichen</a:t>
            </a:r>
            <a:r>
              <a:rPr lang="cs-CZ" sz="3100" dirty="0"/>
              <a:t> 20 </a:t>
            </a:r>
            <a:r>
              <a:rPr lang="cs-CZ" sz="3100" dirty="0" err="1"/>
              <a:t>Stück</a:t>
            </a:r>
            <a:r>
              <a:rPr lang="cs-CZ" sz="3100" dirty="0"/>
              <a:t>, in 8vo, 4 st</a:t>
            </a:r>
            <a:r>
              <a:rPr lang="cs-CZ" sz="3100" dirty="0" smtClean="0"/>
              <a:t>. </a:t>
            </a:r>
            <a:r>
              <a:rPr lang="cs-CZ" sz="3100" dirty="0" err="1" smtClean="0"/>
              <a:t>theils</a:t>
            </a:r>
            <a:r>
              <a:rPr lang="cs-CZ" sz="3100" dirty="0" smtClean="0"/>
              <a:t> </a:t>
            </a:r>
            <a:r>
              <a:rPr lang="cs-CZ" sz="3100" dirty="0" err="1"/>
              <a:t>Medeicinische</a:t>
            </a:r>
            <a:r>
              <a:rPr lang="cs-CZ" sz="3100" dirty="0"/>
              <a:t>, </a:t>
            </a:r>
            <a:r>
              <a:rPr lang="cs-CZ" sz="3100" dirty="0" err="1"/>
              <a:t>theils</a:t>
            </a:r>
            <a:r>
              <a:rPr lang="cs-CZ" sz="3100" dirty="0"/>
              <a:t> </a:t>
            </a:r>
            <a:r>
              <a:rPr lang="cs-CZ" sz="3100" dirty="0" err="1" smtClean="0"/>
              <a:t>theologische</a:t>
            </a:r>
            <a:r>
              <a:rPr lang="cs-CZ" sz="3100" dirty="0" smtClean="0"/>
              <a:t>“</a:t>
            </a:r>
            <a:endParaRPr lang="cs-CZ" sz="3100" dirty="0"/>
          </a:p>
          <a:p>
            <a:pPr marL="0" lvl="3" indent="0">
              <a:buNone/>
            </a:pPr>
            <a:endParaRPr lang="cs-CZ" sz="3300" dirty="0" smtClean="0"/>
          </a:p>
          <a:p>
            <a:pPr marL="0" lvl="3" indent="0">
              <a:buNone/>
            </a:pPr>
            <a:r>
              <a:rPr lang="cs-CZ" sz="3300" dirty="0" smtClean="0"/>
              <a:t>„</a:t>
            </a:r>
            <a:r>
              <a:rPr lang="cs-CZ" sz="2800" dirty="0"/>
              <a:t>1 </a:t>
            </a:r>
            <a:r>
              <a:rPr lang="cs-CZ" sz="2800" dirty="0" err="1"/>
              <a:t>Kasten</a:t>
            </a:r>
            <a:r>
              <a:rPr lang="cs-CZ" sz="2800" dirty="0"/>
              <a:t> </a:t>
            </a:r>
            <a:r>
              <a:rPr lang="cs-CZ" sz="2800" dirty="0" err="1"/>
              <a:t>mit</a:t>
            </a:r>
            <a:r>
              <a:rPr lang="cs-CZ" sz="2800" dirty="0"/>
              <a:t> </a:t>
            </a:r>
            <a:r>
              <a:rPr lang="cs-CZ" sz="2800" dirty="0" err="1" smtClean="0"/>
              <a:t>Bücher</a:t>
            </a:r>
            <a:r>
              <a:rPr lang="cs-CZ" sz="2800" dirty="0" smtClean="0"/>
              <a:t>“</a:t>
            </a:r>
            <a:endParaRPr lang="cs-CZ" sz="33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48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ve Žďáře nad Sázavou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92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171400"/>
            <a:ext cx="6048672" cy="88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lnSpcReduction="10000"/>
          </a:bodyPr>
          <a:lstStyle/>
          <a:p>
            <a:pPr marL="0" lvl="3" indent="0">
              <a:buNone/>
            </a:pPr>
            <a:r>
              <a:rPr lang="cs-CZ" sz="3300" dirty="0" smtClean="0"/>
              <a:t>Seznamy knihovny z okamžiku zrušení</a:t>
            </a:r>
          </a:p>
          <a:p>
            <a:pPr marL="0" lvl="3" indent="0">
              <a:buNone/>
            </a:pPr>
            <a:r>
              <a:rPr lang="cs-CZ" sz="3300" dirty="0" smtClean="0"/>
              <a:t>Nejen Hankeho soupis, ale i guberniální - zpráva o tom, jak byla knihovna uspořádána</a:t>
            </a:r>
          </a:p>
          <a:p>
            <a:pPr marL="0" lvl="3" indent="0">
              <a:buNone/>
            </a:pPr>
            <a:r>
              <a:rPr lang="cs-CZ" sz="3300" dirty="0" smtClean="0"/>
              <a:t>Signatury – písmena abecedy</a:t>
            </a:r>
          </a:p>
          <a:p>
            <a:pPr marL="0" lvl="3" indent="0">
              <a:buNone/>
            </a:pPr>
            <a:r>
              <a:rPr lang="cs-CZ" sz="3300" dirty="0" smtClean="0"/>
              <a:t>V knihovně doložen stůl knihovníka a 2 glóby</a:t>
            </a:r>
            <a:endParaRPr lang="cs-CZ" sz="48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na Velehradě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215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92" y="-747464"/>
            <a:ext cx="5302096" cy="88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2">
            <a:normAutofit fontScale="92500" lnSpcReduction="20000"/>
          </a:bodyPr>
          <a:lstStyle/>
          <a:p>
            <a:r>
              <a:rPr lang="cs-CZ" dirty="0"/>
              <a:t>A – </a:t>
            </a:r>
            <a:r>
              <a:rPr lang="cs-CZ" dirty="0" err="1"/>
              <a:t>Sacra</a:t>
            </a:r>
            <a:r>
              <a:rPr lang="cs-CZ" dirty="0"/>
              <a:t> </a:t>
            </a:r>
            <a:r>
              <a:rPr lang="cs-CZ" dirty="0" err="1"/>
              <a:t>Biblia</a:t>
            </a:r>
            <a:endParaRPr lang="cs-CZ" dirty="0"/>
          </a:p>
          <a:p>
            <a:r>
              <a:rPr lang="cs-CZ" dirty="0"/>
              <a:t>B – </a:t>
            </a:r>
            <a:r>
              <a:rPr lang="cs-CZ" dirty="0" err="1"/>
              <a:t>Concordantia</a:t>
            </a:r>
            <a:endParaRPr lang="cs-CZ" dirty="0"/>
          </a:p>
          <a:p>
            <a:r>
              <a:rPr lang="cs-CZ" dirty="0"/>
              <a:t>C – </a:t>
            </a:r>
            <a:r>
              <a:rPr lang="cs-CZ" dirty="0" err="1"/>
              <a:t>Sancti</a:t>
            </a:r>
            <a:r>
              <a:rPr lang="cs-CZ" dirty="0"/>
              <a:t> </a:t>
            </a:r>
            <a:r>
              <a:rPr lang="cs-CZ" dirty="0" err="1"/>
              <a:t>Patres</a:t>
            </a:r>
            <a:endParaRPr lang="cs-CZ" dirty="0"/>
          </a:p>
          <a:p>
            <a:r>
              <a:rPr lang="cs-CZ" dirty="0"/>
              <a:t>D – </a:t>
            </a:r>
            <a:r>
              <a:rPr lang="cs-CZ" dirty="0" err="1"/>
              <a:t>Scriptura</a:t>
            </a:r>
            <a:endParaRPr lang="cs-CZ" dirty="0"/>
          </a:p>
          <a:p>
            <a:r>
              <a:rPr lang="cs-CZ" dirty="0"/>
              <a:t>D – </a:t>
            </a:r>
            <a:r>
              <a:rPr lang="cs-CZ" dirty="0" err="1"/>
              <a:t>Canonist</a:t>
            </a:r>
            <a:r>
              <a:rPr lang="cs-CZ" u="sng" dirty="0" err="1"/>
              <a:t>ae</a:t>
            </a:r>
            <a:endParaRPr lang="cs-CZ" dirty="0"/>
          </a:p>
          <a:p>
            <a:r>
              <a:rPr lang="cs-CZ" dirty="0"/>
              <a:t>E – </a:t>
            </a:r>
            <a:r>
              <a:rPr lang="cs-CZ" dirty="0" err="1"/>
              <a:t>Canonist</a:t>
            </a:r>
            <a:r>
              <a:rPr lang="cs-CZ" u="sng" dirty="0" err="1"/>
              <a:t>ae</a:t>
            </a:r>
            <a:endParaRPr lang="cs-CZ" dirty="0"/>
          </a:p>
          <a:p>
            <a:r>
              <a:rPr lang="cs-CZ" dirty="0"/>
              <a:t>F – </a:t>
            </a:r>
            <a:r>
              <a:rPr lang="cs-CZ" dirty="0" err="1"/>
              <a:t>Controversist</a:t>
            </a:r>
            <a:r>
              <a:rPr lang="cs-CZ" u="sng" dirty="0" err="1"/>
              <a:t>ae</a:t>
            </a:r>
            <a:endParaRPr lang="cs-CZ" dirty="0"/>
          </a:p>
          <a:p>
            <a:r>
              <a:rPr lang="cs-CZ" dirty="0"/>
              <a:t>G – </a:t>
            </a:r>
            <a:r>
              <a:rPr lang="cs-CZ" dirty="0" err="1"/>
              <a:t>Theologia</a:t>
            </a:r>
            <a:r>
              <a:rPr lang="cs-CZ" dirty="0"/>
              <a:t> </a:t>
            </a:r>
            <a:r>
              <a:rPr lang="cs-CZ" dirty="0" err="1"/>
              <a:t>Speculativi</a:t>
            </a:r>
            <a:endParaRPr lang="cs-CZ" dirty="0"/>
          </a:p>
          <a:p>
            <a:r>
              <a:rPr lang="cs-CZ" dirty="0"/>
              <a:t>H – </a:t>
            </a:r>
            <a:r>
              <a:rPr lang="cs-CZ" dirty="0" err="1"/>
              <a:t>Theologia</a:t>
            </a:r>
            <a:r>
              <a:rPr lang="cs-CZ" dirty="0"/>
              <a:t> </a:t>
            </a:r>
            <a:r>
              <a:rPr lang="cs-CZ" dirty="0" err="1"/>
              <a:t>Moralis</a:t>
            </a:r>
            <a:endParaRPr lang="cs-CZ" dirty="0"/>
          </a:p>
          <a:p>
            <a:r>
              <a:rPr lang="cs-CZ" dirty="0"/>
              <a:t>I – </a:t>
            </a:r>
            <a:r>
              <a:rPr lang="cs-CZ" dirty="0" err="1"/>
              <a:t>Concionatores</a:t>
            </a:r>
            <a:endParaRPr lang="cs-CZ" dirty="0"/>
          </a:p>
          <a:p>
            <a:r>
              <a:rPr lang="cs-CZ" dirty="0"/>
              <a:t>K – </a:t>
            </a:r>
            <a:r>
              <a:rPr lang="cs-CZ" dirty="0" err="1"/>
              <a:t>Histori</a:t>
            </a:r>
            <a:r>
              <a:rPr lang="cs-CZ" u="sng" dirty="0" err="1"/>
              <a:t>ae</a:t>
            </a:r>
            <a:r>
              <a:rPr lang="cs-CZ" dirty="0"/>
              <a:t> </a:t>
            </a:r>
            <a:r>
              <a:rPr lang="cs-CZ" dirty="0" err="1"/>
              <a:t>Sacr</a:t>
            </a:r>
            <a:r>
              <a:rPr lang="cs-CZ" u="sng" dirty="0" err="1"/>
              <a:t>ae</a:t>
            </a:r>
            <a:endParaRPr lang="cs-CZ" dirty="0"/>
          </a:p>
          <a:p>
            <a:r>
              <a:rPr lang="cs-CZ" dirty="0"/>
              <a:t>L – </a:t>
            </a:r>
            <a:r>
              <a:rPr lang="cs-CZ" dirty="0" err="1"/>
              <a:t>Ascet</a:t>
            </a:r>
            <a:r>
              <a:rPr lang="cs-CZ" u="sng" dirty="0" err="1"/>
              <a:t>ae</a:t>
            </a:r>
            <a:endParaRPr lang="cs-CZ" dirty="0"/>
          </a:p>
          <a:p>
            <a:r>
              <a:rPr lang="cs-CZ" dirty="0"/>
              <a:t>M – Medici</a:t>
            </a:r>
          </a:p>
          <a:p>
            <a:r>
              <a:rPr lang="cs-CZ" dirty="0"/>
              <a:t>N – </a:t>
            </a:r>
            <a:r>
              <a:rPr lang="cs-CZ" dirty="0" err="1"/>
              <a:t>Philosophi</a:t>
            </a:r>
            <a:endParaRPr lang="cs-CZ" dirty="0"/>
          </a:p>
          <a:p>
            <a:r>
              <a:rPr lang="cs-CZ" dirty="0"/>
              <a:t>O – </a:t>
            </a:r>
            <a:r>
              <a:rPr lang="cs-CZ" dirty="0" err="1"/>
              <a:t>Mathematici</a:t>
            </a:r>
            <a:endParaRPr lang="cs-CZ" dirty="0"/>
          </a:p>
          <a:p>
            <a:r>
              <a:rPr lang="cs-CZ" dirty="0"/>
              <a:t>P – Jurista</a:t>
            </a:r>
          </a:p>
          <a:p>
            <a:r>
              <a:rPr lang="cs-CZ" dirty="0"/>
              <a:t>Q – Scholastici</a:t>
            </a:r>
          </a:p>
          <a:p>
            <a:r>
              <a:rPr lang="cs-CZ" dirty="0"/>
              <a:t>R – </a:t>
            </a:r>
            <a:r>
              <a:rPr lang="cs-CZ" dirty="0" err="1"/>
              <a:t>Histori</a:t>
            </a:r>
            <a:r>
              <a:rPr lang="cs-CZ" u="sng" dirty="0" err="1"/>
              <a:t>ae</a:t>
            </a:r>
            <a:r>
              <a:rPr lang="cs-CZ" dirty="0"/>
              <a:t> </a:t>
            </a:r>
            <a:r>
              <a:rPr lang="cs-CZ" dirty="0" err="1"/>
              <a:t>Profan</a:t>
            </a:r>
            <a:r>
              <a:rPr lang="cs-CZ" u="sng" dirty="0" err="1"/>
              <a:t>ae</a:t>
            </a:r>
            <a:endParaRPr lang="cs-CZ" dirty="0"/>
          </a:p>
          <a:p>
            <a:r>
              <a:rPr lang="cs-CZ" dirty="0"/>
              <a:t>S – </a:t>
            </a:r>
            <a:r>
              <a:rPr lang="cs-CZ" dirty="0" err="1"/>
              <a:t>Ecclesiastici</a:t>
            </a:r>
            <a:endParaRPr lang="cs-CZ" dirty="0"/>
          </a:p>
          <a:p>
            <a:r>
              <a:rPr lang="cs-CZ" dirty="0"/>
              <a:t>T – </a:t>
            </a:r>
            <a:r>
              <a:rPr lang="cs-CZ" dirty="0" err="1"/>
              <a:t>Miscellanei</a:t>
            </a:r>
            <a:endParaRPr lang="cs-CZ" dirty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na Velehradě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459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92" y="-171400"/>
            <a:ext cx="5302096" cy="75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8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85000" lnSpcReduction="10000"/>
          </a:bodyPr>
          <a:lstStyle/>
          <a:p>
            <a:pPr marL="0" lvl="3" indent="0">
              <a:buNone/>
            </a:pPr>
            <a:r>
              <a:rPr lang="cs-CZ" sz="3300" dirty="0" smtClean="0"/>
              <a:t>Knihovna měla </a:t>
            </a:r>
            <a:r>
              <a:rPr lang="cs-CZ" sz="3300" dirty="0"/>
              <a:t>10 218 </a:t>
            </a:r>
            <a:r>
              <a:rPr lang="cs-CZ" sz="3300" dirty="0" smtClean="0"/>
              <a:t>svazků, oceněna byla na necelých 600 zlatých; </a:t>
            </a:r>
          </a:p>
          <a:p>
            <a:pPr marL="0" lvl="3" indent="0">
              <a:buNone/>
            </a:pPr>
            <a:endParaRPr lang="cs-CZ" sz="3300" dirty="0"/>
          </a:p>
          <a:p>
            <a:pPr marL="0" lvl="3" indent="0">
              <a:buNone/>
            </a:pPr>
            <a:r>
              <a:rPr lang="cs-CZ" sz="3300" dirty="0" smtClean="0"/>
              <a:t>u Hankeho uvedeno v přehledu 5110 položek</a:t>
            </a:r>
          </a:p>
          <a:p>
            <a:pPr marL="0" lvl="3" indent="0">
              <a:buNone/>
            </a:pPr>
            <a:endParaRPr lang="cs-CZ" sz="3300" dirty="0"/>
          </a:p>
          <a:p>
            <a:pPr marL="0" lvl="3" indent="0">
              <a:buNone/>
            </a:pPr>
            <a:r>
              <a:rPr lang="cs-CZ" sz="3300" dirty="0" smtClean="0"/>
              <a:t>Knihy ze všech oborů, převažuje pastorální teologie, zastoupena historie, i tituly vyšlé krátce před zrušením kláštera</a:t>
            </a:r>
            <a:endParaRPr lang="cs-CZ" sz="3300" dirty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na Velehradě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912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fontScale="85000" lnSpcReduction="20000"/>
          </a:bodyPr>
          <a:lstStyle/>
          <a:p>
            <a:pPr marL="0" lvl="3" indent="0">
              <a:buNone/>
            </a:pPr>
            <a:r>
              <a:rPr lang="cs-CZ" sz="3000" dirty="0" smtClean="0"/>
              <a:t>Knihy na celách řeholníků:</a:t>
            </a:r>
          </a:p>
          <a:p>
            <a:pPr marL="0" lvl="3" indent="0">
              <a:buNone/>
            </a:pPr>
            <a:endParaRPr lang="cs-CZ" sz="3000" dirty="0" smtClean="0"/>
          </a:p>
          <a:p>
            <a:pPr marL="457200" lvl="3" indent="-457200">
              <a:buFontTx/>
              <a:buChar char="-"/>
            </a:pPr>
            <a:r>
              <a:rPr lang="cs-CZ" sz="3000" dirty="0" smtClean="0"/>
              <a:t>Téměř u každého řeholníka</a:t>
            </a:r>
          </a:p>
          <a:p>
            <a:pPr marL="457200" lvl="3" indent="-457200">
              <a:buFontTx/>
              <a:buChar char="-"/>
            </a:pPr>
            <a:r>
              <a:rPr lang="cs-CZ" sz="3000" dirty="0" smtClean="0"/>
              <a:t>Minimální záznam – počet knih podle formátu</a:t>
            </a:r>
          </a:p>
          <a:p>
            <a:pPr>
              <a:buFontTx/>
              <a:buChar char="-"/>
            </a:pPr>
            <a:r>
              <a:rPr lang="cs-CZ" sz="3000" dirty="0" smtClean="0"/>
              <a:t>Někdy uvedeny obory, např.: </a:t>
            </a:r>
            <a:r>
              <a:rPr lang="cs-CZ" sz="3000" i="1" dirty="0" smtClean="0"/>
              <a:t>„</a:t>
            </a:r>
            <a:r>
              <a:rPr lang="cs-CZ" sz="3000" i="1" dirty="0"/>
              <a:t>9 Folio </a:t>
            </a:r>
            <a:r>
              <a:rPr lang="cs-CZ" sz="3000" i="1" dirty="0" err="1"/>
              <a:t>Bücher</a:t>
            </a:r>
            <a:r>
              <a:rPr lang="cs-CZ" sz="3000" i="1" dirty="0"/>
              <a:t> </a:t>
            </a:r>
            <a:r>
              <a:rPr lang="cs-CZ" sz="3000" i="1" dirty="0" err="1"/>
              <a:t>und</a:t>
            </a:r>
            <a:r>
              <a:rPr lang="cs-CZ" sz="3000" i="1" dirty="0"/>
              <a:t> </a:t>
            </a:r>
            <a:r>
              <a:rPr lang="cs-CZ" sz="3000" i="1" dirty="0" err="1"/>
              <a:t>etwann</a:t>
            </a:r>
            <a:r>
              <a:rPr lang="cs-CZ" sz="3000" i="1" dirty="0"/>
              <a:t> 50 St. </a:t>
            </a:r>
            <a:r>
              <a:rPr lang="cs-CZ" sz="3000" i="1" dirty="0" err="1"/>
              <a:t>theils</a:t>
            </a:r>
            <a:r>
              <a:rPr lang="cs-CZ" sz="3000" i="1" dirty="0"/>
              <a:t> </a:t>
            </a:r>
            <a:r>
              <a:rPr lang="cs-CZ" sz="3000" i="1" dirty="0" smtClean="0"/>
              <a:t>in </a:t>
            </a:r>
            <a:r>
              <a:rPr lang="cs-CZ" sz="3000" i="1" dirty="0"/>
              <a:t>4to </a:t>
            </a:r>
            <a:r>
              <a:rPr lang="cs-CZ" sz="3000" i="1" dirty="0" err="1"/>
              <a:t>theils</a:t>
            </a:r>
            <a:r>
              <a:rPr lang="cs-CZ" sz="3000" i="1" dirty="0"/>
              <a:t> in 8to </a:t>
            </a:r>
            <a:r>
              <a:rPr lang="cs-CZ" sz="3000" i="1" dirty="0" err="1"/>
              <a:t>mehresten</a:t>
            </a:r>
            <a:r>
              <a:rPr lang="cs-CZ" sz="3000" i="1" dirty="0"/>
              <a:t> </a:t>
            </a:r>
            <a:r>
              <a:rPr lang="cs-CZ" sz="3000" i="1" dirty="0" err="1"/>
              <a:t>Theils</a:t>
            </a:r>
            <a:r>
              <a:rPr lang="cs-CZ" sz="3000" i="1" dirty="0"/>
              <a:t> Schul </a:t>
            </a:r>
            <a:r>
              <a:rPr lang="cs-CZ" sz="3000" i="1" dirty="0" err="1"/>
              <a:t>und</a:t>
            </a:r>
            <a:r>
              <a:rPr lang="cs-CZ" sz="3000" i="1" dirty="0"/>
              <a:t> </a:t>
            </a:r>
            <a:r>
              <a:rPr lang="cs-CZ" sz="3000" i="1" dirty="0" err="1"/>
              <a:t>disputations</a:t>
            </a:r>
            <a:r>
              <a:rPr lang="cs-CZ" sz="3000" i="1" dirty="0"/>
              <a:t> </a:t>
            </a:r>
            <a:r>
              <a:rPr lang="cs-CZ" sz="3000" i="1" dirty="0" err="1" smtClean="0"/>
              <a:t>Bücher</a:t>
            </a:r>
            <a:r>
              <a:rPr lang="cs-CZ" sz="3000" i="1" dirty="0" smtClean="0"/>
              <a:t>“</a:t>
            </a:r>
          </a:p>
          <a:p>
            <a:pPr>
              <a:buFontTx/>
              <a:buChar char="-"/>
            </a:pPr>
            <a:r>
              <a:rPr lang="cs-CZ" sz="3000" dirty="0" smtClean="0"/>
              <a:t>U některých řeholníků i přes 100 položek</a:t>
            </a:r>
            <a:endParaRPr lang="cs-CZ" sz="3000" dirty="0"/>
          </a:p>
          <a:p>
            <a:pPr marL="457200" lvl="3" indent="-457200">
              <a:buFontTx/>
              <a:buChar char="-"/>
            </a:pPr>
            <a:endParaRPr lang="cs-CZ" sz="3300" dirty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Cisterciáci na Velehradě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09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92" y="-459431"/>
            <a:ext cx="5302096" cy="76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7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2">
            <a:normAutofit fontScale="92500" lnSpcReduction="20000"/>
          </a:bodyPr>
          <a:lstStyle/>
          <a:p>
            <a:pPr marL="365760" lvl="3" indent="-365760">
              <a:buFontTx/>
              <a:buChar char="-"/>
            </a:pPr>
            <a:r>
              <a:rPr lang="cs-CZ" sz="2400" dirty="0" smtClean="0"/>
              <a:t>Klášterní knihovny</a:t>
            </a:r>
          </a:p>
          <a:p>
            <a:pPr marL="342900" lvl="3" indent="-342900"/>
            <a:r>
              <a:rPr lang="cs-CZ" sz="2400" dirty="0" smtClean="0"/>
              <a:t>Břevnov</a:t>
            </a:r>
          </a:p>
          <a:p>
            <a:pPr marL="342900" lvl="3" indent="-342900"/>
            <a:r>
              <a:rPr lang="cs-CZ" sz="2400" dirty="0" smtClean="0"/>
              <a:t>Strahov</a:t>
            </a:r>
          </a:p>
          <a:p>
            <a:pPr marL="342900" lvl="3" indent="-342900"/>
            <a:r>
              <a:rPr lang="cs-CZ" sz="2400" dirty="0" smtClean="0"/>
              <a:t>Plasy</a:t>
            </a:r>
          </a:p>
          <a:p>
            <a:pPr marL="342900" lvl="3" indent="-342900"/>
            <a:r>
              <a:rPr lang="cs-CZ" sz="2400" dirty="0" smtClean="0"/>
              <a:t>Sázava</a:t>
            </a:r>
          </a:p>
          <a:p>
            <a:pPr marL="342900" lvl="3" indent="-342900"/>
            <a:r>
              <a:rPr lang="cs-CZ" sz="2400" dirty="0" smtClean="0"/>
              <a:t>Teplá</a:t>
            </a:r>
          </a:p>
          <a:p>
            <a:pPr marL="342900" lvl="3" indent="-342900"/>
            <a:r>
              <a:rPr lang="cs-CZ" sz="2400" dirty="0" smtClean="0"/>
              <a:t>Vyšší Brod</a:t>
            </a:r>
          </a:p>
          <a:p>
            <a:pPr marL="342900" lvl="3" indent="-342900"/>
            <a:r>
              <a:rPr lang="cs-CZ" sz="2400" dirty="0" smtClean="0"/>
              <a:t>Podlažice</a:t>
            </a:r>
          </a:p>
          <a:p>
            <a:pPr marL="342900" lvl="3" indent="-342900"/>
            <a:r>
              <a:rPr lang="cs-CZ" sz="2400" dirty="0" smtClean="0"/>
              <a:t>Hradisko u Olomouce</a:t>
            </a:r>
          </a:p>
          <a:p>
            <a:pPr marL="342900" lvl="3" indent="-342900"/>
            <a:r>
              <a:rPr lang="cs-CZ" sz="2400" dirty="0" smtClean="0"/>
              <a:t>Opatovice nad Labem</a:t>
            </a:r>
          </a:p>
          <a:p>
            <a:pPr marL="342900" lvl="3" indent="-342900"/>
            <a:r>
              <a:rPr lang="cs-CZ" sz="2400" dirty="0" smtClean="0"/>
              <a:t>Brno – augustiniáni, cisterciačky, kapucíni, minorité</a:t>
            </a:r>
          </a:p>
          <a:p>
            <a:pPr marL="342900" lvl="3" indent="-342900"/>
            <a:endParaRPr lang="cs-CZ" sz="2400" dirty="0" smtClean="0"/>
          </a:p>
          <a:p>
            <a:pPr marL="342900" lvl="3" indent="-342900"/>
            <a:r>
              <a:rPr lang="cs-CZ" sz="2400" dirty="0" smtClean="0"/>
              <a:t>Znojmo – dominikáni, kapucíni</a:t>
            </a:r>
          </a:p>
          <a:p>
            <a:pPr marL="342900" lvl="3" indent="-342900"/>
            <a:r>
              <a:rPr lang="cs-CZ" sz="2400" dirty="0" smtClean="0"/>
              <a:t>Dačice</a:t>
            </a:r>
          </a:p>
          <a:p>
            <a:pPr marL="342900" lvl="3" indent="-342900"/>
            <a:r>
              <a:rPr lang="cs-CZ" sz="2400" dirty="0" smtClean="0"/>
              <a:t>Moravská Třebová</a:t>
            </a:r>
          </a:p>
          <a:p>
            <a:pPr marL="342900" lvl="3" indent="-342900"/>
            <a:r>
              <a:rPr lang="cs-CZ" sz="2400" dirty="0" smtClean="0"/>
              <a:t>Nová Říše</a:t>
            </a:r>
          </a:p>
          <a:p>
            <a:pPr marL="342900" lvl="3" indent="-342900"/>
            <a:r>
              <a:rPr lang="cs-CZ" sz="2400" dirty="0" smtClean="0"/>
              <a:t>Žďár nad Sázavou</a:t>
            </a:r>
          </a:p>
          <a:p>
            <a:pPr marL="342900" lvl="3" indent="-342900"/>
            <a:r>
              <a:rPr lang="cs-CZ" sz="2400" dirty="0" smtClean="0"/>
              <a:t>Velehrad</a:t>
            </a:r>
          </a:p>
          <a:p>
            <a:pPr marL="342900" lvl="3" indent="-342900"/>
            <a:r>
              <a:rPr lang="cs-CZ" sz="2400" dirty="0" smtClean="0"/>
              <a:t>Předklášteří u Tišnova</a:t>
            </a:r>
          </a:p>
          <a:p>
            <a:pPr marL="342900" lvl="3" indent="-342900"/>
            <a:endParaRPr lang="cs-CZ" sz="2400" dirty="0" smtClean="0"/>
          </a:p>
          <a:p>
            <a:pPr marL="342900" lvl="3" indent="-342900"/>
            <a:endParaRPr lang="cs-CZ" sz="2400" dirty="0" smtClean="0"/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512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 typeface="Wingdings" panose="05000000000000000000" pitchFamily="2" charset="2"/>
              <a:buChar char="v"/>
            </a:pPr>
            <a:r>
              <a:rPr lang="cs-CZ" sz="2400" dirty="0" smtClean="0"/>
              <a:t>Rajhrad:</a:t>
            </a:r>
          </a:p>
          <a:p>
            <a:pPr marL="342900" lvl="3" indent="-342900">
              <a:buFont typeface="Wingdings" panose="05000000000000000000" pitchFamily="2" charset="2"/>
              <a:buChar char="ü"/>
            </a:pPr>
            <a:r>
              <a:rPr lang="cs-CZ" sz="2400" dirty="0" smtClean="0"/>
              <a:t>19. století</a:t>
            </a:r>
          </a:p>
          <a:p>
            <a:pPr marL="0" lvl="3" indent="0">
              <a:buNone/>
            </a:pPr>
            <a:r>
              <a:rPr lang="cs-CZ" sz="2400" dirty="0" smtClean="0"/>
              <a:t>- Nové uspořádání knih</a:t>
            </a:r>
          </a:p>
          <a:p>
            <a:pPr marL="0" lvl="3" indent="0">
              <a:buNone/>
            </a:pPr>
            <a:r>
              <a:rPr lang="cs-CZ" sz="2400" dirty="0" smtClean="0"/>
              <a:t>- Tvorba repertářů a lístkových katalogů</a:t>
            </a:r>
          </a:p>
          <a:p>
            <a:pPr marL="0" lvl="3" indent="0">
              <a:buNone/>
            </a:pPr>
            <a:r>
              <a:rPr lang="cs-CZ" sz="2400" dirty="0" smtClean="0"/>
              <a:t>- Pravidelná roční dotace na nákup knih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672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Benedikt Richter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1772816"/>
            <a:ext cx="4242486" cy="658368"/>
          </a:xfrm>
        </p:spPr>
        <p:txBody>
          <a:bodyPr>
            <a:normAutofit/>
          </a:bodyPr>
          <a:lstStyle/>
          <a:p>
            <a:r>
              <a:rPr lang="cs-CZ" dirty="0"/>
              <a:t>k</a:t>
            </a:r>
            <a:r>
              <a:rPr lang="cs-CZ" dirty="0" smtClean="0"/>
              <a:t>atalogizace 20 000 svazků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Regálový systém knihovny:</a:t>
            </a:r>
          </a:p>
          <a:p>
            <a:r>
              <a:rPr lang="cs-CZ" dirty="0" smtClean="0"/>
              <a:t>A-Biblistika</a:t>
            </a:r>
          </a:p>
          <a:p>
            <a:r>
              <a:rPr lang="cs-CZ" smtClean="0"/>
              <a:t>B-Patristika</a:t>
            </a:r>
            <a:endParaRPr lang="cs-CZ" dirty="0" smtClean="0"/>
          </a:p>
          <a:p>
            <a:r>
              <a:rPr lang="cs-CZ" dirty="0" smtClean="0"/>
              <a:t>C-F, H-Teologie</a:t>
            </a:r>
          </a:p>
          <a:p>
            <a:r>
              <a:rPr lang="cs-CZ" dirty="0" smtClean="0"/>
              <a:t>G-I-Historie, zeměpis</a:t>
            </a:r>
          </a:p>
          <a:p>
            <a:r>
              <a:rPr lang="cs-CZ" dirty="0" smtClean="0"/>
              <a:t>K-Kanonické právo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283968" y="1772816"/>
            <a:ext cx="3890174" cy="658368"/>
          </a:xfrm>
        </p:spPr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řes 12 000 lístků                     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L-Církevní historie</a:t>
            </a:r>
          </a:p>
          <a:p>
            <a:r>
              <a:rPr lang="cs-CZ" dirty="0" smtClean="0"/>
              <a:t>M-Filozofie</a:t>
            </a:r>
          </a:p>
          <a:p>
            <a:r>
              <a:rPr lang="cs-CZ" dirty="0" smtClean="0"/>
              <a:t>O-Antropologie, pedagogika</a:t>
            </a:r>
          </a:p>
          <a:p>
            <a:r>
              <a:rPr lang="cs-CZ" dirty="0" smtClean="0"/>
              <a:t>N-Matematika</a:t>
            </a:r>
          </a:p>
          <a:p>
            <a:r>
              <a:rPr lang="cs-CZ" dirty="0" smtClean="0"/>
              <a:t>P-Fyzika</a:t>
            </a:r>
          </a:p>
          <a:p>
            <a:r>
              <a:rPr lang="cs-CZ" dirty="0" smtClean="0"/>
              <a:t>R-Lékařství</a:t>
            </a:r>
          </a:p>
          <a:p>
            <a:r>
              <a:rPr lang="cs-CZ" dirty="0" smtClean="0"/>
              <a:t>V-Filologie</a:t>
            </a:r>
            <a:endParaRPr lang="cs-CZ" dirty="0"/>
          </a:p>
        </p:txBody>
      </p:sp>
      <p:sp>
        <p:nvSpPr>
          <p:cNvPr id="7" name="Zástupný symbol pro text 2"/>
          <p:cNvSpPr txBox="1">
            <a:spLocks/>
          </p:cNvSpPr>
          <p:nvPr/>
        </p:nvSpPr>
        <p:spPr>
          <a:xfrm>
            <a:off x="2705778" y="2194568"/>
            <a:ext cx="4242486" cy="6583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</a:t>
            </a:r>
            <a:r>
              <a:rPr lang="cs-CZ" dirty="0" smtClean="0"/>
              <a:t>rpen 1818-březen 1819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572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Viktor </a:t>
            </a:r>
            <a:r>
              <a:rPr lang="cs-CZ" dirty="0" err="1" smtClean="0"/>
              <a:t>Schlossar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knihovníkem 1820</a:t>
            </a:r>
          </a:p>
          <a:p>
            <a:r>
              <a:rPr lang="cs-CZ" dirty="0" smtClean="0"/>
              <a:t>opatem 1832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32040" y="3113701"/>
            <a:ext cx="3803904" cy="3123611"/>
          </a:xfrm>
        </p:spPr>
        <p:txBody>
          <a:bodyPr/>
          <a:lstStyle/>
          <a:p>
            <a:r>
              <a:rPr lang="cs-CZ" dirty="0" smtClean="0"/>
              <a:t>Od roku 1832 knihovníkem Antonín Rücker</a:t>
            </a:r>
          </a:p>
          <a:p>
            <a:r>
              <a:rPr lang="cs-CZ" dirty="0" smtClean="0"/>
              <a:t>1855 nový katalog </a:t>
            </a:r>
            <a:r>
              <a:rPr lang="cs-CZ" dirty="0" err="1" smtClean="0"/>
              <a:t>prelaturní</a:t>
            </a:r>
            <a:r>
              <a:rPr lang="cs-CZ" dirty="0" smtClean="0"/>
              <a:t> knihovny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roční dotace 1 000 zlatých na nákup knih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5" y="2996952"/>
            <a:ext cx="4391471" cy="3517907"/>
          </a:xfrm>
        </p:spPr>
      </p:pic>
    </p:spTree>
    <p:extLst>
      <p:ext uri="{BB962C8B-B14F-4D97-AF65-F5344CB8AC3E}">
        <p14:creationId xmlns:p14="http://schemas.microsoft.com/office/powerpoint/2010/main" val="961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5544616" cy="165201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592" y="1052736"/>
            <a:ext cx="3803904" cy="5696712"/>
          </a:xfrm>
          <a:prstGeom prst="rect">
            <a:avLst/>
          </a:prstGeom>
        </p:spPr>
      </p:pic>
      <p:pic>
        <p:nvPicPr>
          <p:cNvPr id="14" name="Zástupný symbol pro obsah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04864"/>
            <a:ext cx="2759932" cy="386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5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 typeface="Wingdings" panose="05000000000000000000" pitchFamily="2" charset="2"/>
              <a:buChar char="ü"/>
            </a:pPr>
            <a:r>
              <a:rPr lang="cs-CZ" sz="2400" dirty="0" smtClean="0"/>
              <a:t>20. století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Ustává nákup knih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Objevují </a:t>
            </a:r>
            <a:r>
              <a:rPr lang="cs-CZ" sz="2400" smtClean="0"/>
              <a:t>prodeje multiplikátů/duplikátů</a:t>
            </a:r>
            <a:r>
              <a:rPr lang="cs-CZ" sz="2400" dirty="0" smtClean="0"/>
              <a:t>, unikátů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Do knihoven se dostávají již jen osobní knihovny členů řádu – není zpracováván přírůstek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1950 zrušení klášterů</a:t>
            </a:r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436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2">
            <a:normAutofit fontScale="85000" lnSpcReduction="20000"/>
          </a:bodyPr>
          <a:lstStyle/>
          <a:p>
            <a:pPr marL="457200" lvl="3" indent="-457200">
              <a:buFontTx/>
              <a:buChar char="-"/>
            </a:pPr>
            <a:r>
              <a:rPr lang="cs-CZ" sz="3300" dirty="0" smtClean="0"/>
              <a:t>Benediktini Rajhrad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Augustiniáni Staré Brno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Minorité v Brně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Kapucíni v Brně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Piaristé Mikulov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Kapucíni Znojmo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Dominikáni Znojmo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Křižovníci Hradiště u Znojma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Premonstráti Nová Říše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Minorité Jihlava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Františkáni Dačice</a:t>
            </a:r>
          </a:p>
          <a:p>
            <a:pPr marL="457200" lvl="3" indent="-457200">
              <a:buFontTx/>
              <a:buChar char="-"/>
            </a:pPr>
            <a:r>
              <a:rPr lang="cs-CZ" sz="3300" dirty="0" smtClean="0"/>
              <a:t>Františkáni Moravská Třebová</a:t>
            </a:r>
            <a:endParaRPr lang="cs-CZ" sz="3300" dirty="0"/>
          </a:p>
          <a:p>
            <a:pPr marL="0" lvl="3" indent="0">
              <a:buNone/>
            </a:pP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Dochované klášterní knihovny na Moravě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765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lnSpcReduction="10000"/>
          </a:bodyPr>
          <a:lstStyle/>
          <a:p>
            <a:pPr marL="0" lvl="3" indent="0">
              <a:buNone/>
            </a:pPr>
            <a:r>
              <a:rPr lang="cs-CZ" sz="2400" dirty="0" smtClean="0"/>
              <a:t>Klášter založen roku 1350</a:t>
            </a:r>
          </a:p>
          <a:p>
            <a:pPr marL="0" lvl="3" indent="0">
              <a:buNone/>
            </a:pPr>
            <a:r>
              <a:rPr lang="cs-CZ" sz="2400" dirty="0" smtClean="0"/>
              <a:t>U některých rukopisů doložen přímo brněnský klášterní původ</a:t>
            </a:r>
          </a:p>
          <a:p>
            <a:pPr marL="0" lvl="3" indent="0">
              <a:buNone/>
            </a:pPr>
            <a:r>
              <a:rPr lang="cs-CZ" sz="2400" dirty="0" smtClean="0"/>
              <a:t>Nejstarší rukopis – 2. pol. 13. stol. – </a:t>
            </a:r>
            <a:r>
              <a:rPr lang="cs-CZ" sz="2400" dirty="0" err="1" smtClean="0"/>
              <a:t>Summa</a:t>
            </a:r>
            <a:r>
              <a:rPr lang="cs-CZ" sz="2400" dirty="0" smtClean="0"/>
              <a:t> super </a:t>
            </a:r>
            <a:r>
              <a:rPr lang="cs-CZ" sz="2400" dirty="0" err="1" smtClean="0"/>
              <a:t>titulos</a:t>
            </a:r>
            <a:r>
              <a:rPr lang="cs-CZ" sz="2400" dirty="0" smtClean="0"/>
              <a:t> </a:t>
            </a:r>
            <a:r>
              <a:rPr lang="cs-CZ" sz="2400" dirty="0" err="1" smtClean="0"/>
              <a:t>Decretalium</a:t>
            </a: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Rozvoj knihovny za husitských válek – klášter azylem mimobrněnských augustiniánů</a:t>
            </a:r>
          </a:p>
          <a:p>
            <a:pPr marL="0" lvl="3" indent="0">
              <a:buNone/>
            </a:pPr>
            <a:r>
              <a:rPr lang="cs-CZ" sz="2400" dirty="0" smtClean="0"/>
              <a:t>13 rukopisů z knihovny Oldřicha z Krumlova – oltářníka od sv. Jakuba (1423)</a:t>
            </a:r>
          </a:p>
          <a:p>
            <a:pPr marL="0" lvl="3" indent="0">
              <a:buNone/>
            </a:pPr>
            <a:r>
              <a:rPr lang="cs-CZ" sz="2400" dirty="0" smtClean="0"/>
              <a:t>V 15. století – rukopisy astronomické a astrologické</a:t>
            </a:r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757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2">
            <a:normAutofit/>
          </a:bodyPr>
          <a:lstStyle/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 lnSpcReduction="10000"/>
          </a:bodyPr>
          <a:lstStyle/>
          <a:p>
            <a:pPr marL="0" lvl="3" indent="0">
              <a:buNone/>
            </a:pPr>
            <a:r>
              <a:rPr lang="cs-CZ" sz="2400" dirty="0" smtClean="0"/>
              <a:t>Prvotisky – dary Viléma z Kolína – již r. 1477-1479</a:t>
            </a:r>
          </a:p>
          <a:p>
            <a:pPr marL="0" lvl="3" indent="0">
              <a:buNone/>
            </a:pPr>
            <a:r>
              <a:rPr lang="cs-CZ" sz="2400" dirty="0" smtClean="0"/>
              <a:t>Konec 15. stol. – úpadek kláštera, v 1. pol. 16. stol. nepatrné přírůstky do knihovny</a:t>
            </a:r>
          </a:p>
          <a:p>
            <a:pPr marL="0" lvl="3" indent="0">
              <a:buNone/>
            </a:pPr>
            <a:r>
              <a:rPr lang="cs-CZ" sz="2400" dirty="0" smtClean="0"/>
              <a:t>Při vizitaci r. 1571 uvedeno ve zprávě o knihovně jen 238 svazků</a:t>
            </a:r>
          </a:p>
          <a:p>
            <a:pPr marL="0" lvl="3" indent="0">
              <a:buNone/>
            </a:pPr>
            <a:r>
              <a:rPr lang="cs-CZ" sz="2400" dirty="0" smtClean="0"/>
              <a:t>Poč. 17. stol. – obnoveno klášterní studium (</a:t>
            </a:r>
            <a:r>
              <a:rPr lang="cs-CZ" sz="2400" dirty="0" err="1" smtClean="0"/>
              <a:t>Basilius</a:t>
            </a:r>
            <a:r>
              <a:rPr lang="cs-CZ" sz="2400" dirty="0" smtClean="0"/>
              <a:t> a </a:t>
            </a:r>
            <a:r>
              <a:rPr lang="cs-CZ" sz="2400" dirty="0" err="1" smtClean="0"/>
              <a:t>Carpineto</a:t>
            </a:r>
            <a:r>
              <a:rPr lang="cs-CZ" sz="2400" dirty="0" smtClean="0"/>
              <a:t>), 1619 klášter sekvestrován – 1621 majetek vrácen</a:t>
            </a:r>
          </a:p>
          <a:p>
            <a:pPr marL="0" lvl="3" indent="0">
              <a:buNone/>
            </a:pPr>
            <a:r>
              <a:rPr lang="cs-CZ" sz="2400" dirty="0" smtClean="0"/>
              <a:t>Knihy stále získávány především z darů</a:t>
            </a:r>
          </a:p>
          <a:p>
            <a:pPr marL="0" lvl="3" indent="0">
              <a:buNone/>
            </a:pPr>
            <a:r>
              <a:rPr lang="cs-CZ" sz="2400" dirty="0" smtClean="0"/>
              <a:t>Nová katalogizace knihovny 1693-7 (Augustin </a:t>
            </a:r>
            <a:r>
              <a:rPr lang="cs-CZ" sz="2400" dirty="0" err="1" smtClean="0"/>
              <a:t>Kneutgen</a:t>
            </a:r>
            <a:r>
              <a:rPr lang="cs-CZ" sz="2400" dirty="0" smtClean="0"/>
              <a:t>)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914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Přestavba kláštera v 18. stol. za </a:t>
            </a:r>
            <a:r>
              <a:rPr lang="cs-CZ" sz="2400" dirty="0" err="1" smtClean="0"/>
              <a:t>Mattheasa</a:t>
            </a:r>
            <a:r>
              <a:rPr lang="cs-CZ" sz="2400" dirty="0" smtClean="0"/>
              <a:t> </a:t>
            </a:r>
            <a:r>
              <a:rPr lang="cs-CZ" sz="2400" dirty="0" err="1" smtClean="0"/>
              <a:t>Pertschera</a:t>
            </a: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Vybudován nový knihovní sál – v rozích výklenky s bronzovými sochami, pozlacené sochy nad regály, na okny 4 evangelisté, na protější stěně alegorie věd a umění, regály označeny písmeny a slovním vyjádřením oborů</a:t>
            </a:r>
          </a:p>
          <a:p>
            <a:pPr marL="0" lvl="3" indent="0">
              <a:buNone/>
            </a:pPr>
            <a:r>
              <a:rPr lang="cs-CZ" sz="2400" dirty="0" smtClean="0"/>
              <a:t>Oborové značení regálů již dnes neplatí – na sále zůstala jen teologie , kanonické právo a učebnice orientálních jazyků</a:t>
            </a:r>
          </a:p>
          <a:p>
            <a:pPr marL="0" lvl="3" indent="0">
              <a:buNone/>
            </a:pPr>
            <a:r>
              <a:rPr lang="cs-CZ" sz="2400" dirty="0" smtClean="0"/>
              <a:t>Regály dokončeny před rokem 1748</a:t>
            </a:r>
          </a:p>
          <a:p>
            <a:pPr marL="0" lvl="3" indent="0">
              <a:buNone/>
            </a:pPr>
            <a:r>
              <a:rPr lang="cs-CZ" sz="2400" dirty="0" smtClean="0"/>
              <a:t> </a:t>
            </a:r>
          </a:p>
          <a:p>
            <a:pPr marL="365760" lvl="3" indent="-365760">
              <a:buFontTx/>
              <a:buChar char="-"/>
            </a:pPr>
            <a:endParaRPr lang="cs-CZ" sz="2400" dirty="0" smtClean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637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342900" lvl="3" indent="-342900"/>
            <a:r>
              <a:rPr lang="cs-CZ" sz="2400" dirty="0"/>
              <a:t>Tištěné knihy:</a:t>
            </a:r>
          </a:p>
          <a:p>
            <a:pPr marL="342900" lvl="3" indent="-342900">
              <a:buFontTx/>
              <a:buChar char="-"/>
            </a:pPr>
            <a:r>
              <a:rPr lang="cs-CZ" sz="2400" dirty="0"/>
              <a:t>pozvolné pronikání</a:t>
            </a:r>
          </a:p>
          <a:p>
            <a:pPr marL="342900" lvl="3" indent="-342900">
              <a:buFontTx/>
              <a:buChar char="-"/>
            </a:pPr>
            <a:r>
              <a:rPr lang="cs-CZ" sz="2400" dirty="0"/>
              <a:t>zisky zejména darem</a:t>
            </a:r>
          </a:p>
          <a:p>
            <a:pPr marL="342900" lvl="3" indent="-342900">
              <a:buFontTx/>
              <a:buChar char="-"/>
            </a:pPr>
            <a:r>
              <a:rPr lang="cs-CZ" sz="2400" dirty="0"/>
              <a:t>pokračuje tradice rukopisné knihy</a:t>
            </a:r>
          </a:p>
          <a:p>
            <a:pPr marL="0" lvl="3" indent="0">
              <a:buNone/>
            </a:pPr>
            <a:endParaRPr lang="cs-CZ" sz="2400" dirty="0"/>
          </a:p>
          <a:p>
            <a:pPr marL="0" lvl="3" indent="0">
              <a:buNone/>
            </a:pPr>
            <a:r>
              <a:rPr lang="cs-CZ" sz="2400" dirty="0"/>
              <a:t>až konec 17. stol. – snaha o systematičtější budování </a:t>
            </a:r>
            <a:r>
              <a:rPr lang="cs-CZ" sz="2400" dirty="0" smtClean="0"/>
              <a:t>knihovny</a:t>
            </a:r>
          </a:p>
          <a:p>
            <a:pPr marL="0" lvl="3" indent="0">
              <a:buNone/>
            </a:pPr>
            <a:r>
              <a:rPr lang="cs-CZ" sz="2400" dirty="0" smtClean="0"/>
              <a:t>souvisí se snahou o reprezentaci a postavením v zemské obci</a:t>
            </a:r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29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 fontScale="92500" lnSpcReduction="10000"/>
          </a:bodyPr>
          <a:lstStyle/>
          <a:p>
            <a:pPr marL="0" lvl="3" indent="0">
              <a:buNone/>
            </a:pPr>
            <a:r>
              <a:rPr lang="cs-CZ" sz="2400" dirty="0" smtClean="0"/>
              <a:t> Knihovníkem </a:t>
            </a:r>
            <a:r>
              <a:rPr lang="cs-CZ" sz="2400" dirty="0" err="1" smtClean="0"/>
              <a:t>Adeodatus</a:t>
            </a:r>
            <a:r>
              <a:rPr lang="cs-CZ" sz="2400" dirty="0" smtClean="0"/>
              <a:t> Hanzeli</a:t>
            </a:r>
          </a:p>
          <a:p>
            <a:pPr marL="0" lvl="3" indent="0">
              <a:buNone/>
            </a:pPr>
            <a:r>
              <a:rPr lang="cs-CZ" sz="2400" dirty="0" smtClean="0"/>
              <a:t>Knihy pro knihovní sál převázány</a:t>
            </a:r>
            <a:r>
              <a:rPr lang="cs-CZ" sz="2400" dirty="0"/>
              <a:t> </a:t>
            </a:r>
            <a:r>
              <a:rPr lang="cs-CZ" sz="2400" dirty="0" smtClean="0"/>
              <a:t>do jednotných vazeb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Bílé telecí pergameny se zelenými ořízkami a s červenými štítky pro zlaté nápisy na předních deskách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Nejprve převázány rukopisy, prvotisky a paleotypy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Do r. 1769 převázáno 3200 knih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Hanzeli připravil autorský katalog – dokončen 1748 – neuvádí signatury, proto 1753 připraven katalog nový – nejprve oborový, jednotlivá písmena se dělí na 10 paprsků, knihy v nich řazeny dle formátu , katalog se doplňoval do r. 1774 (39 </a:t>
            </a:r>
            <a:r>
              <a:rPr lang="cs-CZ" sz="2400" dirty="0" err="1" smtClean="0"/>
              <a:t>rkp</a:t>
            </a:r>
            <a:r>
              <a:rPr lang="cs-CZ" sz="2400" dirty="0" smtClean="0"/>
              <a:t>, 108 PT, 419 – 16. stol., celkem 3830 titulů)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039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 1783 stěhování, nový trakt s knihovnou dokončen 1802, knihovna menší (nižší) než původní, rovný strop, knihovní sál přišel stěhováním o fresku a cca 2 m volného prostoru nad regály</a:t>
            </a:r>
          </a:p>
          <a:p>
            <a:pPr marL="0" lvl="3" indent="0">
              <a:buNone/>
            </a:pPr>
            <a:r>
              <a:rPr lang="cs-CZ" sz="2400" dirty="0" smtClean="0"/>
              <a:t>Z josefinských sekularizací získala knihovna jen jednotliviny, nový rozkvět až v pol. 19. stol.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335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 knihovník a posléze opat Anselm Rambousek sestavil r 1892 pro knihovnu knihovní řád: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Vtělena i starší směrnice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Platný až do roku 1950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Knihy musí být katalogizovány, aby byly přístupné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Knihovník nesmí dát z rukou klíče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Při každé návštěvě musí vejít první a odejít poslední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Nikomu nesmí dovolit vyjmout a prohlížet knihy</a:t>
            </a:r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937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 fontScale="92500" lnSpcReduction="10000"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Knihy půjčovány kněžím a klerikům na žádanku, ta uschována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Žádanky noviců potvrzovány </a:t>
            </a:r>
            <a:r>
              <a:rPr lang="cs-CZ" sz="2400" dirty="0" err="1" smtClean="0"/>
              <a:t>novicmistrem</a:t>
            </a:r>
            <a:r>
              <a:rPr lang="cs-CZ" sz="2400" dirty="0" smtClean="0"/>
              <a:t>. Mimo </a:t>
            </a:r>
            <a:r>
              <a:rPr lang="cs-CZ" sz="2400" dirty="0"/>
              <a:t>klášter fond půjčován jen s povolením opata</a:t>
            </a:r>
          </a:p>
          <a:p>
            <a:pPr marL="342900" lvl="3" indent="-342900">
              <a:buFontTx/>
              <a:buChar char="-"/>
            </a:pPr>
            <a:r>
              <a:rPr lang="cs-CZ" sz="2400" dirty="0"/>
              <a:t>Všechny knihy v květnu a říjnu vyžádány zpět a posléze mohou být půjčeny na novou žádanku (i u opata)</a:t>
            </a:r>
          </a:p>
          <a:p>
            <a:pPr marL="342900" lvl="3" indent="-342900">
              <a:buFontTx/>
              <a:buChar char="-"/>
            </a:pPr>
            <a:r>
              <a:rPr lang="cs-CZ" sz="2400" dirty="0"/>
              <a:t>Koncem prosince předává knihovník opatovi seznam nových přírůstků</a:t>
            </a:r>
          </a:p>
          <a:p>
            <a:pPr marL="342900" lvl="3" indent="-342900">
              <a:buFontTx/>
              <a:buChar char="-"/>
            </a:pPr>
            <a:r>
              <a:rPr lang="cs-CZ" sz="2400" dirty="0"/>
              <a:t>Knihovník má stanovit den a dobu, kdy je vždy v knihovně </a:t>
            </a:r>
            <a:r>
              <a:rPr lang="cs-CZ" sz="2400" dirty="0" smtClean="0"/>
              <a:t>přítomen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Knihovník se nemá stydět vzít do ruky podle potřeby hadr a smeták</a:t>
            </a: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Augustiniáni Staré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074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3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Klášter založen r. 1231 Václavem I., bratři doloženi 1239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Od r. 1257 domácí klášterní studium, 1262  fungující škola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Ta obnovena a zaznamenala rozkvět v 15. stol. Zásluhou </a:t>
            </a:r>
            <a:r>
              <a:rPr lang="cs-CZ" sz="2400" dirty="0" err="1" smtClean="0"/>
              <a:t>Protazia</a:t>
            </a:r>
            <a:r>
              <a:rPr lang="cs-CZ" sz="2400" dirty="0" smtClean="0"/>
              <a:t> z Boskovic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Jen 10 středověkých rukopisů – ty navíc v 18. stol. převázány – ztráta informací o původu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Prvotisků 55 ve 45 svazcích – získány převážně v 17. stol. </a:t>
            </a:r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Minorité v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50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 lnSpcReduction="10000"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Knihovna postižena úpadkem kláštera po r. 1495, přichází značné množství italských noviců – to se projevuje i na knižní skladbě.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Do 18. století nárůst jen drobnými dary – především vlastních knihoven řeholníků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Theodor Drápal – přestavba – nový sál i pro knihovnu – nad zákristií čtvercový sál (r. 1722) s kapacitou 5000 svazků a předsíň, místnost dovybavena později, regály 1736 – zdobeny soškami dětí, které znázorňují jednotlivé vědní obory, na stropě připevněno 5 obrazů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Již i stálý knihovník</a:t>
            </a:r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Minorité v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501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2 skříňové stoly a 3 menší glóby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1738 dostal klášter donaci Josephy </a:t>
            </a:r>
            <a:r>
              <a:rPr lang="cs-CZ" sz="2400" dirty="0" err="1" smtClean="0"/>
              <a:t>Hoysové</a:t>
            </a:r>
            <a:r>
              <a:rPr lang="cs-CZ" sz="2400" dirty="0" smtClean="0"/>
              <a:t>, knihy byly kupovány každoročně z úroku</a:t>
            </a:r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Konvent prodával vyřazené knihy a za získané peníze pořizoval nové</a:t>
            </a:r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1838 – 1. a jediný katalog – </a:t>
            </a:r>
            <a:r>
              <a:rPr lang="cs-CZ" sz="2400" dirty="0" err="1" smtClean="0"/>
              <a:t>Bonaventura</a:t>
            </a:r>
            <a:r>
              <a:rPr lang="cs-CZ" sz="2400" dirty="0" smtClean="0"/>
              <a:t> </a:t>
            </a:r>
            <a:r>
              <a:rPr lang="cs-CZ" sz="2400" dirty="0" err="1" smtClean="0"/>
              <a:t>Zdura</a:t>
            </a:r>
            <a:endParaRPr lang="cs-CZ" sz="2400" dirty="0" smtClean="0"/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Katalog je autorský</a:t>
            </a:r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Minorité v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803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Klášter založen 1604 – původně stával před Měnínskou branou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Knihovna doložena již r. 1606, 1. katalog 1618 (60 tisků)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„závadné“ knihy při rekatolizaci uchovávány pod písmenem Z</a:t>
            </a:r>
          </a:p>
          <a:p>
            <a:pPr marL="342900" lvl="3" indent="-342900">
              <a:buFontTx/>
              <a:buChar char="-"/>
            </a:pPr>
            <a:endParaRPr lang="cs-CZ" sz="2400" dirty="0"/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1648 budován nový klášter, obnovení přírůstků pro knihovnu až cca po 25 letech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Knihy získávány dary a odkazy</a:t>
            </a:r>
            <a:endParaRPr lang="cs-CZ" sz="2400" dirty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Kapucíni v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255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559840" cy="6858000"/>
          </a:xfrm>
        </p:spPr>
      </p:pic>
    </p:spTree>
    <p:extLst>
      <p:ext uri="{BB962C8B-B14F-4D97-AF65-F5344CB8AC3E}">
        <p14:creationId xmlns:p14="http://schemas.microsoft.com/office/powerpoint/2010/main" val="391136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342900" lvl="3" indent="-342900"/>
            <a:r>
              <a:rPr lang="cs-CZ" sz="2400" dirty="0" smtClean="0"/>
              <a:t>17./18. století – první katalogizace:</a:t>
            </a:r>
          </a:p>
          <a:p>
            <a:pPr marL="342900" lvl="3" indent="-342900"/>
            <a:r>
              <a:rPr lang="cs-CZ" sz="2400" dirty="0" smtClean="0"/>
              <a:t>Staré Brno - </a:t>
            </a:r>
            <a:r>
              <a:rPr lang="cs-CZ" sz="2400" dirty="0"/>
              <a:t>Nová katalogizace knihovny 1693-7 (Augustin </a:t>
            </a:r>
            <a:r>
              <a:rPr lang="cs-CZ" sz="2400" dirty="0" err="1"/>
              <a:t>Kneutgen</a:t>
            </a:r>
            <a:r>
              <a:rPr lang="cs-CZ" sz="2400" dirty="0" smtClean="0"/>
              <a:t>)</a:t>
            </a:r>
          </a:p>
          <a:p>
            <a:pPr marL="342900" lvl="3" indent="-342900"/>
            <a:r>
              <a:rPr lang="cs-CZ" sz="2400" dirty="0" smtClean="0"/>
              <a:t>Rajhrad 1703 - abecední autorský katalog, oborové třídění</a:t>
            </a:r>
          </a:p>
          <a:p>
            <a:pPr marL="342900" lvl="3" indent="-342900"/>
            <a:endParaRPr lang="cs-CZ" sz="2400" dirty="0"/>
          </a:p>
          <a:p>
            <a:pPr marL="342900" lvl="3" indent="-342900"/>
            <a:endParaRPr lang="cs-CZ" sz="2400" dirty="0"/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knihovny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567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 fontScale="92500"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Josefínské sekularizace – knihy především z klášterů vlastního řádu (Mohelno, Vyškov, Náměšť, Kyjov, Olomouc)</a:t>
            </a:r>
            <a:r>
              <a:rPr lang="cs-CZ" sz="2400" dirty="0"/>
              <a:t> </a:t>
            </a:r>
            <a:r>
              <a:rPr lang="cs-CZ" sz="2400" dirty="0" smtClean="0"/>
              <a:t>a řádů příbuzných – kartuziánů (Královo Pole), dominikánů (u sv. Michala), ale i cisterciáků ze Žďáru, premonstrátů v Zábrdovicích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Poč. 19. stol. Knihovna uzavřena – naplněny všechny 3 místnosti, živá knihovna ukládána jinde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Knihovní sály v novém klášteře vybudovány někdy po r. 1749, mezi lety 1753-1773 provedena nová úprava hřbetů knih – nátěr bílou olejovou barvou (dnes šedé hřbety), jednotné nápisy v horní části hřbetu a signatury v barevných kartuších v dolní části hřbetu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Kapucíni v 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66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Řádový dům založen v Mikulově 1629, 1631 doloženo 8 piaristů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Knihovna doplňována dary a odkazy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1701-1767 úrok z </a:t>
            </a:r>
            <a:r>
              <a:rPr lang="cs-CZ" sz="2400" dirty="0" err="1" smtClean="0"/>
              <a:t>Braunhofferovy</a:t>
            </a:r>
            <a:r>
              <a:rPr lang="cs-CZ" sz="2400" dirty="0" smtClean="0"/>
              <a:t> donace (doloženo přes 50 knih)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Dnes lokace MP v MZK – 2175 sv. 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Knihovna v 19. století sloučena s </a:t>
            </a:r>
            <a:r>
              <a:rPr lang="cs-CZ" sz="2400" dirty="0" err="1" smtClean="0"/>
              <a:t>Dietrichsteinskou</a:t>
            </a:r>
            <a:r>
              <a:rPr lang="cs-CZ" sz="2400" dirty="0" smtClean="0"/>
              <a:t> knihovnou na zámku a s ní i rozprodána, část řádové knihovny přešla do mikulovského gymnázia, dnes zde již nedochovaná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Piaristé Mikulov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15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 lnSpcReduction="10000"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Klášter založen 1628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1. katalog založen 1643-4 (přes 60 knih)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Domácí filozofické a teologické studium 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Nejstarší katalog z roku 1782 – knihovna nově vybudována a zařízena a utříděna – zelené okenice, nástropní freska od Rady, malbami ozdobeny staré knihovní skříně, ve vedlejší místnosti zbudován archiv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Hřbety natřeny olejovou barvou, se stejným značením jako u kapucínů v Brně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Knihovna uspořádána oborově</a:t>
            </a:r>
          </a:p>
          <a:p>
            <a:pPr marL="342900" lvl="3" indent="-342900">
              <a:buFontTx/>
              <a:buChar char="-"/>
            </a:pPr>
            <a:endParaRPr lang="cs-CZ" sz="2400" dirty="0" smtClean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Kapucíni Znojmo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92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Knihovna na poč. 19. století uzavřena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1951 přestěhována do Brna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3200 sv., téměř výlučně do r. 1800, rukopisy nemá, prvotisků 13, tisků 16. stol. 165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Kapucíni Znojmo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133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Klášter založen po r. 1230, od středověku se zabýval inkviziční agendou – to kladlo velké nároky na knihovnu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Ve středověku ze zmínek víme o bohaté knihovně, nedochovala se kvůli požáru r. 1400 nebo 1404</a:t>
            </a:r>
            <a:r>
              <a:rPr lang="cs-CZ" sz="2400" dirty="0"/>
              <a:t> </a:t>
            </a:r>
            <a:r>
              <a:rPr lang="cs-CZ" sz="2400" dirty="0" smtClean="0"/>
              <a:t>a 1555, zbytek rukopisů zničen v 17. stol. – použity na vazby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Většina knih získána až v 17. a 18. století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Pomoc s doplňováním knihovny poskytl </a:t>
            </a:r>
            <a:r>
              <a:rPr lang="cs-CZ" sz="2400" dirty="0" err="1" smtClean="0"/>
              <a:t>loucký</a:t>
            </a:r>
            <a:r>
              <a:rPr lang="cs-CZ" sz="2400" dirty="0" smtClean="0"/>
              <a:t> opat Šebestián </a:t>
            </a:r>
            <a:r>
              <a:rPr lang="cs-CZ" sz="2400" dirty="0" err="1" smtClean="0"/>
              <a:t>Freitag</a:t>
            </a:r>
            <a:r>
              <a:rPr lang="cs-CZ" sz="2400" dirty="0" smtClean="0"/>
              <a:t> z </a:t>
            </a:r>
            <a:r>
              <a:rPr lang="cs-CZ" sz="2400" dirty="0" err="1" smtClean="0"/>
              <a:t>Čepirohu</a:t>
            </a:r>
            <a:endParaRPr lang="cs-CZ" sz="2400" dirty="0" smtClean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Dominikáni Znojmo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95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Rychlejší růst knihovny zásluhou donace Antonia </a:t>
            </a:r>
            <a:r>
              <a:rPr lang="cs-CZ" sz="2400" dirty="0" err="1" smtClean="0"/>
              <a:t>Peretia</a:t>
            </a:r>
            <a:r>
              <a:rPr lang="cs-CZ" sz="2400" dirty="0" smtClean="0"/>
              <a:t> – knihy kupovány z úroku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Část knih získáno z josefinských sekularizací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Nejstarší katalog r. 1756 – autorský – dále dělen dle formátů, patrně nebyl dokončen, neuvádí signatury.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První skutečný a dokončený katalog až mezi 1. a 2. světovou válkou – opět autorský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Knihovna umístěna ve 3 místnostech, knihy řazeny podle oborů</a:t>
            </a:r>
          </a:p>
          <a:p>
            <a:pPr marL="0" lvl="3" indent="0">
              <a:buNone/>
            </a:pPr>
            <a:r>
              <a:rPr lang="cs-CZ" sz="2400" dirty="0"/>
              <a:t> </a:t>
            </a:r>
            <a:endParaRPr lang="cs-CZ" sz="2400" dirty="0" smtClean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  <a:p>
            <a:pPr marL="342900" lvl="3" indent="-342900">
              <a:buFontTx/>
              <a:buChar char="-"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Dominikáni Znojmo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169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/>
              <a:t>v roce 1950 13000 svazků, dnes neúplná kvůli vyklízení v roce 1951 (z nedostatku místa musela být vytříděna) </a:t>
            </a:r>
            <a:endParaRPr lang="cs-CZ" sz="2400" dirty="0" smtClean="0"/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Zachováno jádro cca 5500 ks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Zbytek byl zanechán ve Znojmě, po letech část převzata </a:t>
            </a:r>
            <a:r>
              <a:rPr lang="cs-CZ" sz="2400" dirty="0" err="1" smtClean="0"/>
              <a:t>SOkA</a:t>
            </a:r>
            <a:r>
              <a:rPr lang="cs-CZ" sz="2400" dirty="0" smtClean="0"/>
              <a:t> Znojmo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Dominikáni Znojmo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742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 lnSpcReduction="10000"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Probošství založeno 1240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Dějiny knihovny až od 17. století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Nejstarší rukopisy, prvotisky a tisky 16. století se buď nedochovaly, nebo byly jednotně převázány a tím se ztratila jejich historie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Rukopisů 130 (vesměs ze 17. a 18. stol), středověké – jen torzo misálu 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Prvotisků 37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Větší počet děl z astronomie – památka na probošta Mikuláše </a:t>
            </a:r>
            <a:r>
              <a:rPr lang="cs-CZ" sz="2400" dirty="0" err="1" smtClean="0"/>
              <a:t>Kozaře</a:t>
            </a:r>
            <a:r>
              <a:rPr lang="cs-CZ" sz="2400" dirty="0" smtClean="0"/>
              <a:t> z </a:t>
            </a:r>
            <a:r>
              <a:rPr lang="cs-CZ" sz="2400" dirty="0" err="1" smtClean="0"/>
              <a:t>Kozářova</a:t>
            </a:r>
            <a:r>
              <a:rPr lang="cs-CZ" sz="2400" dirty="0" smtClean="0"/>
              <a:t>, matematika a astronoma na dvoře Rudolfa II.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Křižovníci Hradiště u  Znojma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411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1675 provedena revize a katalogizace knihovny – v téže době patrně i převazby do jednotných vazeb 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Knihovna se rozrostla až v 18. stol. Za probošta </a:t>
            </a:r>
            <a:r>
              <a:rPr lang="cs-CZ" sz="2400" dirty="0" err="1" smtClean="0"/>
              <a:t>Rivoly</a:t>
            </a:r>
            <a:r>
              <a:rPr lang="cs-CZ" sz="2400" dirty="0"/>
              <a:t> </a:t>
            </a:r>
            <a:r>
              <a:rPr lang="cs-CZ" sz="2400" dirty="0" smtClean="0"/>
              <a:t>– milovník a sběratel knih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Sbíral knihy v letech 1671-1734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Roku 1729 přestal budovat vlastní knihovnu a knihy přestěhoval přímo do klášterní knihovny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Pořízen nový katalog 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Nová katalogizace 1766-1779 – i nový katalog  - dodnes je použitelný pro starou část knihovny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Křižovníci Hradiště u  Znojma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937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Původní regálové vybavení knihovny r. 1769 zcela zaplněno, nové knihy dávány do klasicistního regálu a 6 prostorných regálových skříních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Knihovna v doplňování uzavřena na přelomu 18. a 19. stol. 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Rukopisů 130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Prvotisků 37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Celkem 4500 sv.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Křižovníci Hradiště u  Znojma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442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Katalog Augustina </a:t>
            </a:r>
            <a:r>
              <a:rPr lang="cs-CZ" sz="3200" dirty="0" err="1" smtClean="0"/>
              <a:t>Kneutgena</a:t>
            </a:r>
            <a:r>
              <a:rPr lang="cs-CZ" sz="3200" dirty="0" smtClean="0"/>
              <a:t> z roku 1703</a:t>
            </a:r>
            <a:endParaRPr lang="cs-CZ" sz="32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1051560" y="1916832"/>
            <a:ext cx="3442446" cy="40575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10 oborů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39027"/>
            <a:ext cx="2688981" cy="3986317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5002306" y="1916832"/>
            <a:ext cx="3447288" cy="40575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Písmena A-K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64" y="2564904"/>
            <a:ext cx="4527444" cy="3960440"/>
          </a:xfrm>
        </p:spPr>
      </p:pic>
    </p:spTree>
    <p:extLst>
      <p:ext uri="{BB962C8B-B14F-4D97-AF65-F5344CB8AC3E}">
        <p14:creationId xmlns:p14="http://schemas.microsoft.com/office/powerpoint/2010/main" val="19058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Klášter založen cca 1221 Přemyslem Otakarem I.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Klášter postihovaly časté požáry 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Jihlava byla městem protestantským , proto žádní donátoři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První známky budování knihovny až kolem r. 1646 za kvardiána </a:t>
            </a:r>
            <a:r>
              <a:rPr lang="cs-CZ" sz="2400" dirty="0" err="1" smtClean="0"/>
              <a:t>Jacoba</a:t>
            </a:r>
            <a:r>
              <a:rPr lang="cs-CZ" sz="2400" dirty="0" smtClean="0"/>
              <a:t> </a:t>
            </a:r>
            <a:r>
              <a:rPr lang="cs-CZ" sz="2400" dirty="0" err="1" smtClean="0"/>
              <a:t>Boncarpiho</a:t>
            </a:r>
            <a:endParaRPr lang="cs-CZ" sz="2400" dirty="0" smtClean="0"/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Menší odkazy řeholníků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1742 provedena inventarizace, další 1848 – zde zaznamenány dodatečně získané fondy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Minorité Jihlava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475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Celkem 1700 sv., výlučně teologická literatura, cca 1150 sv. před ro. 1800, zbytek novější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Minorité Jihlava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32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342900" lvl="3" indent="-342900">
              <a:buFontTx/>
              <a:buChar char="-"/>
            </a:pPr>
            <a:r>
              <a:rPr lang="cs-CZ" sz="2400" dirty="0" smtClean="0"/>
              <a:t>R. 1659 přišli františkáni do Dačic z Jindřichova Hradce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Nejstarší záznamy o knihách z roku 1660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1666 rok bohatý na přírůstky, velké množství nekatolických knih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1700 sestaven katalog</a:t>
            </a:r>
          </a:p>
          <a:p>
            <a:pPr marL="342900" lvl="3" indent="-342900">
              <a:buFontTx/>
              <a:buChar char="-"/>
            </a:pPr>
            <a:r>
              <a:rPr lang="cs-CZ" sz="2400" dirty="0" smtClean="0"/>
              <a:t>Jednotlivé obory děleny na formáty</a:t>
            </a:r>
          </a:p>
          <a:p>
            <a:pPr marL="0" lvl="3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- celkem 1450 knih</a:t>
            </a:r>
          </a:p>
          <a:p>
            <a:pPr marL="0" lvl="3" indent="0">
              <a:buNone/>
            </a:pPr>
            <a:r>
              <a:rPr lang="cs-CZ" sz="2400" dirty="0" smtClean="0"/>
              <a:t>1755 zřízeno vlastní klášterní studium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Františkáni Dačice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37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19 stol. – již jen malý růst, od pol. 19. stol. přírůstky prakticky přestávají</a:t>
            </a:r>
          </a:p>
          <a:p>
            <a:pPr marL="0" lvl="3" indent="0">
              <a:buNone/>
            </a:pPr>
            <a:r>
              <a:rPr lang="cs-CZ" sz="2400" dirty="0" smtClean="0"/>
              <a:t>Knihovna umístěna v jedné z větších cel</a:t>
            </a:r>
          </a:p>
          <a:p>
            <a:pPr marL="0" lvl="3" indent="0">
              <a:buNone/>
            </a:pPr>
            <a:r>
              <a:rPr lang="cs-CZ" sz="2400" dirty="0" smtClean="0"/>
              <a:t>1846 poslední katalog, nedokončený</a:t>
            </a:r>
          </a:p>
          <a:p>
            <a:pPr marL="0" lvl="3" indent="0">
              <a:buNone/>
            </a:pPr>
            <a:r>
              <a:rPr lang="cs-CZ" sz="2400" dirty="0" smtClean="0"/>
              <a:t>3000 sv., téměř výlučně do r. 1800, 117 rukopisů (od 17. stol.), prvotisků 17</a:t>
            </a:r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Františkáni Dačice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604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Klášter založen 1678</a:t>
            </a:r>
          </a:p>
          <a:p>
            <a:pPr marL="0" lvl="3" indent="0">
              <a:buNone/>
            </a:pPr>
            <a:r>
              <a:rPr lang="cs-CZ" sz="2400" dirty="0" smtClean="0"/>
              <a:t>Větší počet knih do knihovny zapsán až v l. 1684-1689</a:t>
            </a:r>
          </a:p>
          <a:p>
            <a:pPr marL="0" lvl="3" indent="0">
              <a:buNone/>
            </a:pPr>
            <a:r>
              <a:rPr lang="cs-CZ" sz="2400" dirty="0" smtClean="0"/>
              <a:t>1685 vydány předpisy pro správu knihovny</a:t>
            </a:r>
          </a:p>
          <a:p>
            <a:pPr marL="0" lvl="3" indent="0">
              <a:buNone/>
            </a:pPr>
            <a:r>
              <a:rPr lang="cs-CZ" sz="2400" dirty="0" smtClean="0"/>
              <a:t>Katalogizace 1720-21, 1724-26, 1728</a:t>
            </a:r>
          </a:p>
          <a:p>
            <a:pPr marL="0" lvl="3" indent="0">
              <a:buNone/>
            </a:pPr>
            <a:r>
              <a:rPr lang="cs-CZ" sz="2400" dirty="0" smtClean="0"/>
              <a:t>19. stol. prakticky bez přírůstků</a:t>
            </a:r>
          </a:p>
          <a:p>
            <a:pPr marL="0" lvl="3" indent="0">
              <a:buNone/>
            </a:pPr>
            <a:r>
              <a:rPr lang="cs-CZ" sz="2400" dirty="0" smtClean="0"/>
              <a:t>Knihy řazeny dle oborů, signatury na papírových štítcích</a:t>
            </a:r>
          </a:p>
          <a:p>
            <a:pPr marL="0" lvl="3" indent="0">
              <a:buNone/>
            </a:pPr>
            <a:r>
              <a:rPr lang="cs-CZ" sz="2400" dirty="0" smtClean="0"/>
              <a:t>Vysoké skříňové regály, plátnem potažené dveře a malířskou výzdobou</a:t>
            </a:r>
          </a:p>
          <a:p>
            <a:pPr marL="0" lvl="3" indent="0">
              <a:buNone/>
            </a:pPr>
            <a:r>
              <a:rPr lang="cs-CZ" sz="2400" dirty="0" smtClean="0"/>
              <a:t>1900 svazků, vesměs tisky do r. 1800</a:t>
            </a:r>
          </a:p>
          <a:p>
            <a:pPr marL="0" lvl="3" indent="0">
              <a:buNone/>
            </a:pPr>
            <a:endParaRPr 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Františkáni Moravská Třebová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93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4"/>
            <a:ext cx="4139952" cy="5519936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4"/>
            <a:ext cx="4139952" cy="5519936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4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436987"/>
            <a:ext cx="7745505" cy="4421013"/>
          </a:xfrm>
        </p:spPr>
        <p:txBody>
          <a:bodyPr numCol="1">
            <a:normAutofit/>
          </a:bodyPr>
          <a:lstStyle/>
          <a:p>
            <a:pPr marL="0" lvl="3" indent="0">
              <a:buNone/>
            </a:pPr>
            <a:r>
              <a:rPr lang="cs-CZ" sz="2400" dirty="0" smtClean="0"/>
              <a:t>Původně ženský klášter založen 1211 Markvartem z Hrádku a jeho manželkou </a:t>
            </a:r>
            <a:r>
              <a:rPr lang="cs-CZ" sz="2400" dirty="0" err="1" smtClean="0"/>
              <a:t>Vojslavou</a:t>
            </a:r>
            <a:endParaRPr lang="cs-CZ" sz="2400" dirty="0" smtClean="0"/>
          </a:p>
          <a:p>
            <a:pPr marL="0" lvl="3" indent="0">
              <a:buNone/>
            </a:pPr>
            <a:r>
              <a:rPr lang="cs-CZ" sz="2400" dirty="0" smtClean="0"/>
              <a:t>Existovala zde patrně nějaká menší knihovna, zanikla při drancování za husitských válek</a:t>
            </a:r>
          </a:p>
          <a:p>
            <a:pPr marL="0" lvl="3" indent="0">
              <a:buNone/>
            </a:pPr>
            <a:r>
              <a:rPr lang="cs-CZ" sz="2400" dirty="0" smtClean="0"/>
              <a:t>Za husitských válek klášter zničen, v pol. 15. století obnoven, r. 1582 přeměněn na mužský</a:t>
            </a:r>
          </a:p>
          <a:p>
            <a:pPr marL="0" lvl="3" indent="0">
              <a:buNone/>
            </a:pPr>
            <a:r>
              <a:rPr lang="cs-CZ" sz="2400" dirty="0" smtClean="0"/>
              <a:t>Základem konventní knihovny se staly knihy ze soukromých knihoven proboštů</a:t>
            </a:r>
          </a:p>
          <a:p>
            <a:pPr marL="0" lvl="3" indent="0">
              <a:buNone/>
            </a:pPr>
            <a:r>
              <a:rPr lang="cs-CZ" sz="2400" dirty="0" smtClean="0"/>
              <a:t>Knihovna uspořádána a zkatalogizována na konci třicetileté války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Premonstráti Nová Říše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531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" y="33354"/>
            <a:ext cx="9128922" cy="6846691"/>
          </a:xfrm>
        </p:spPr>
      </p:pic>
    </p:spTree>
    <p:extLst>
      <p:ext uri="{BB962C8B-B14F-4D97-AF65-F5344CB8AC3E}">
        <p14:creationId xmlns:p14="http://schemas.microsoft.com/office/powerpoint/2010/main" val="298241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" y="33354"/>
            <a:ext cx="9128921" cy="6846691"/>
          </a:xfrm>
        </p:spPr>
      </p:pic>
    </p:spTree>
    <p:extLst>
      <p:ext uri="{BB962C8B-B14F-4D97-AF65-F5344CB8AC3E}">
        <p14:creationId xmlns:p14="http://schemas.microsoft.com/office/powerpoint/2010/main" val="104176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1391</TotalTime>
  <Words>3265</Words>
  <Application>Microsoft Office PowerPoint</Application>
  <PresentationFormat>Předvádění na obrazovce (4:3)</PresentationFormat>
  <Paragraphs>522</Paragraphs>
  <Slides>102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102</vt:i4>
      </vt:variant>
    </vt:vector>
  </HeadingPairs>
  <TitlesOfParts>
    <vt:vector size="105" baseType="lpstr">
      <vt:lpstr>Book Antiqua</vt:lpstr>
      <vt:lpstr>Wingdings</vt:lpstr>
      <vt:lpstr>Tvrdý obal</vt:lpstr>
      <vt:lpstr>  Vznik a vývoj církevních knihoven</vt:lpstr>
      <vt:lpstr>Církevní knihovny</vt:lpstr>
      <vt:lpstr>Církevní knihovny</vt:lpstr>
      <vt:lpstr>Církevní knihovny</vt:lpstr>
      <vt:lpstr>Církevní knihovny</vt:lpstr>
      <vt:lpstr>Církevní knihovny</vt:lpstr>
      <vt:lpstr>Církevní knihovny</vt:lpstr>
      <vt:lpstr>Církevní knihovny</vt:lpstr>
      <vt:lpstr>Katalog Augustina Kneutgena z roku 1703</vt:lpstr>
      <vt:lpstr>Prezentace aplikace PowerPoint</vt:lpstr>
      <vt:lpstr>Církevní knihovny</vt:lpstr>
      <vt:lpstr>Supralibros Viktorina Reinholda  (1686-1690)</vt:lpstr>
      <vt:lpstr>Ex libris Monasterij Fontis B.M.V. ad Zaram S. Ordinis Cisterciensis Anno D[omi]ni 1680</vt:lpstr>
      <vt:lpstr>Exlibris: Václav Vejmluva  I. typ</vt:lpstr>
      <vt:lpstr>Církevní knihovny</vt:lpstr>
      <vt:lpstr>Augustiniáni Staré Brno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Církevní knihovny</vt:lpstr>
      <vt:lpstr>1. rajhradská prelaturní knihovna a její katalog  (1786)</vt:lpstr>
      <vt:lpstr>Církevní knihovny</vt:lpstr>
      <vt:lpstr>Církevní knihovny</vt:lpstr>
      <vt:lpstr>Cisterciačky na Starém Brně</vt:lpstr>
      <vt:lpstr>Prezentace aplikace PowerPoint</vt:lpstr>
      <vt:lpstr>Cisterciačky na Starém Brně</vt:lpstr>
      <vt:lpstr>Prezentace aplikace PowerPoint</vt:lpstr>
      <vt:lpstr>Cisterciačky na Starém Brně</vt:lpstr>
      <vt:lpstr>Prezentace aplikace PowerPoint</vt:lpstr>
      <vt:lpstr>Cisterciačky v Předklášteří u Tišnova</vt:lpstr>
      <vt:lpstr>Prezentace aplikace PowerPoint</vt:lpstr>
      <vt:lpstr>Cisterciačky v Předklášteří u Tišnova</vt:lpstr>
      <vt:lpstr>Prezentace aplikace PowerPoint</vt:lpstr>
      <vt:lpstr>Cisterciačky v Předklášteří u Tišnova</vt:lpstr>
      <vt:lpstr>Prezentace aplikace PowerPoint</vt:lpstr>
      <vt:lpstr>Cisterciáci ve Žďáře nad Sázavou</vt:lpstr>
      <vt:lpstr>Cisterciáci ve Žďáře nad Sázavou</vt:lpstr>
      <vt:lpstr>Prezentace aplikace PowerPoint</vt:lpstr>
      <vt:lpstr>Cisterciáci ve Žďáře nad Sázavou</vt:lpstr>
      <vt:lpstr>Cisterciáci ve Žďáře nad Sázavou</vt:lpstr>
      <vt:lpstr>Prezentace aplikace PowerPoint</vt:lpstr>
      <vt:lpstr>Cisterciáci na Velehradě</vt:lpstr>
      <vt:lpstr>Prezentace aplikace PowerPoint</vt:lpstr>
      <vt:lpstr>Cisterciáci na Velehradě</vt:lpstr>
      <vt:lpstr>Prezentace aplikace PowerPoint</vt:lpstr>
      <vt:lpstr>Cisterciáci na Velehradě</vt:lpstr>
      <vt:lpstr>Cisterciáci na Velehradě</vt:lpstr>
      <vt:lpstr>Prezentace aplikace PowerPoint</vt:lpstr>
      <vt:lpstr>Církevní knihovny</vt:lpstr>
      <vt:lpstr>Benedikt Richter</vt:lpstr>
      <vt:lpstr>Viktor Schlossar</vt:lpstr>
      <vt:lpstr>Prezentace aplikace PowerPoint</vt:lpstr>
      <vt:lpstr>Církevní knihovny</vt:lpstr>
      <vt:lpstr>Dochované klášterní knihovny na Moravě</vt:lpstr>
      <vt:lpstr>Augustiniáni Staré Brno</vt:lpstr>
      <vt:lpstr>Augustiniáni Staré Brno</vt:lpstr>
      <vt:lpstr>Augustiniáni Staré Brno</vt:lpstr>
      <vt:lpstr>Augustiniáni Staré Brno</vt:lpstr>
      <vt:lpstr>Augustiniáni Staré Brno</vt:lpstr>
      <vt:lpstr>Augustiniáni Staré Brno</vt:lpstr>
      <vt:lpstr>Augustiniáni Staré Brno</vt:lpstr>
      <vt:lpstr>Augustiniáni Staré Brno</vt:lpstr>
      <vt:lpstr>Prezentace aplikace PowerPoint</vt:lpstr>
      <vt:lpstr>Minorité v Brně</vt:lpstr>
      <vt:lpstr>Minorité v Brně</vt:lpstr>
      <vt:lpstr>Minorité v Brně</vt:lpstr>
      <vt:lpstr>Kapucíni v Brně</vt:lpstr>
      <vt:lpstr>Prezentace aplikace PowerPoint</vt:lpstr>
      <vt:lpstr>Kapucíni v Brně</vt:lpstr>
      <vt:lpstr>Piaristé Mikulov</vt:lpstr>
      <vt:lpstr>Kapucíni Znojmo</vt:lpstr>
      <vt:lpstr>Kapucíni Znojmo</vt:lpstr>
      <vt:lpstr>Dominikáni Znojmo</vt:lpstr>
      <vt:lpstr>Dominikáni Znojmo</vt:lpstr>
      <vt:lpstr>Dominikáni Znojmo</vt:lpstr>
      <vt:lpstr>Křižovníci Hradiště u  Znojma</vt:lpstr>
      <vt:lpstr>Křižovníci Hradiště u  Znojma</vt:lpstr>
      <vt:lpstr>Křižovníci Hradiště u  Znojma</vt:lpstr>
      <vt:lpstr>Minorité Jihlava</vt:lpstr>
      <vt:lpstr>Minorité Jihlava</vt:lpstr>
      <vt:lpstr>Františkáni Dačice</vt:lpstr>
      <vt:lpstr>Františkáni Dačice</vt:lpstr>
      <vt:lpstr>Františkáni Moravská Třebová</vt:lpstr>
      <vt:lpstr>Prezentace aplikace PowerPoint</vt:lpstr>
      <vt:lpstr>Prezentace aplikace PowerPoint</vt:lpstr>
      <vt:lpstr>Premonstráti Nová Říše</vt:lpstr>
      <vt:lpstr>Prezentace aplikace PowerPoint</vt:lpstr>
      <vt:lpstr>Prezentace aplikace PowerPoint</vt:lpstr>
      <vt:lpstr>Premonstráti Nová Říše</vt:lpstr>
      <vt:lpstr>Premonstráti Nová Říše</vt:lpstr>
      <vt:lpstr>Premonstráti Nová Říše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Nejvýznamnější rukopisné knihy</dc:title>
  <dc:creator>Karel Maráz</dc:creator>
  <cp:lastModifiedBy>MZK</cp:lastModifiedBy>
  <cp:revision>91</cp:revision>
  <dcterms:created xsi:type="dcterms:W3CDTF">2013-10-12T17:25:31Z</dcterms:created>
  <dcterms:modified xsi:type="dcterms:W3CDTF">2017-11-29T07:31:44Z</dcterms:modified>
</cp:coreProperties>
</file>