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3"/>
  </p:notesMasterIdLst>
  <p:sldIdLst>
    <p:sldId id="273" r:id="rId2"/>
    <p:sldId id="317" r:id="rId3"/>
    <p:sldId id="358" r:id="rId4"/>
    <p:sldId id="359" r:id="rId5"/>
    <p:sldId id="362" r:id="rId6"/>
    <p:sldId id="360" r:id="rId7"/>
    <p:sldId id="361" r:id="rId8"/>
    <p:sldId id="366" r:id="rId9"/>
    <p:sldId id="371" r:id="rId10"/>
    <p:sldId id="372" r:id="rId11"/>
    <p:sldId id="373" r:id="rId12"/>
    <p:sldId id="374" r:id="rId13"/>
    <p:sldId id="375" r:id="rId14"/>
    <p:sldId id="376" r:id="rId15"/>
    <p:sldId id="377" r:id="rId16"/>
    <p:sldId id="378" r:id="rId17"/>
    <p:sldId id="364" r:id="rId18"/>
    <p:sldId id="383" r:id="rId19"/>
    <p:sldId id="384" r:id="rId20"/>
    <p:sldId id="385" r:id="rId21"/>
    <p:sldId id="386" r:id="rId22"/>
    <p:sldId id="387" r:id="rId23"/>
    <p:sldId id="388" r:id="rId24"/>
    <p:sldId id="389" r:id="rId25"/>
    <p:sldId id="390" r:id="rId26"/>
    <p:sldId id="391" r:id="rId27"/>
    <p:sldId id="392" r:id="rId28"/>
    <p:sldId id="365" r:id="rId29"/>
    <p:sldId id="393" r:id="rId30"/>
    <p:sldId id="394" r:id="rId31"/>
    <p:sldId id="395" r:id="rId32"/>
    <p:sldId id="363" r:id="rId33"/>
    <p:sldId id="379" r:id="rId34"/>
    <p:sldId id="380" r:id="rId35"/>
    <p:sldId id="381" r:id="rId36"/>
    <p:sldId id="382" r:id="rId37"/>
    <p:sldId id="286" r:id="rId38"/>
    <p:sldId id="357" r:id="rId39"/>
    <p:sldId id="319" r:id="rId40"/>
    <p:sldId id="320" r:id="rId41"/>
    <p:sldId id="334" r:id="rId42"/>
    <p:sldId id="335" r:id="rId43"/>
    <p:sldId id="336" r:id="rId44"/>
    <p:sldId id="337" r:id="rId45"/>
    <p:sldId id="338" r:id="rId46"/>
    <p:sldId id="321" r:id="rId47"/>
    <p:sldId id="318" r:id="rId48"/>
    <p:sldId id="322" r:id="rId49"/>
    <p:sldId id="339" r:id="rId50"/>
    <p:sldId id="340" r:id="rId51"/>
    <p:sldId id="323" r:id="rId52"/>
    <p:sldId id="342" r:id="rId53"/>
    <p:sldId id="343" r:id="rId54"/>
    <p:sldId id="344" r:id="rId55"/>
    <p:sldId id="345" r:id="rId56"/>
    <p:sldId id="346" r:id="rId57"/>
    <p:sldId id="347" r:id="rId58"/>
    <p:sldId id="348" r:id="rId59"/>
    <p:sldId id="324" r:id="rId60"/>
    <p:sldId id="325" r:id="rId61"/>
    <p:sldId id="326" r:id="rId62"/>
    <p:sldId id="329" r:id="rId63"/>
    <p:sldId id="327" r:id="rId64"/>
    <p:sldId id="328" r:id="rId65"/>
    <p:sldId id="349" r:id="rId66"/>
    <p:sldId id="350" r:id="rId67"/>
    <p:sldId id="352" r:id="rId68"/>
    <p:sldId id="351" r:id="rId69"/>
    <p:sldId id="353" r:id="rId70"/>
    <p:sldId id="354" r:id="rId71"/>
    <p:sldId id="355" r:id="rId72"/>
    <p:sldId id="356" r:id="rId73"/>
    <p:sldId id="396" r:id="rId74"/>
    <p:sldId id="397" r:id="rId75"/>
    <p:sldId id="398" r:id="rId76"/>
    <p:sldId id="399" r:id="rId77"/>
    <p:sldId id="400" r:id="rId78"/>
    <p:sldId id="401" r:id="rId79"/>
    <p:sldId id="402" r:id="rId80"/>
    <p:sldId id="403" r:id="rId81"/>
    <p:sldId id="404" r:id="rId82"/>
    <p:sldId id="405" r:id="rId83"/>
    <p:sldId id="406" r:id="rId84"/>
    <p:sldId id="407" r:id="rId85"/>
    <p:sldId id="408" r:id="rId86"/>
    <p:sldId id="409" r:id="rId87"/>
    <p:sldId id="410" r:id="rId88"/>
    <p:sldId id="411" r:id="rId89"/>
    <p:sldId id="412" r:id="rId90"/>
    <p:sldId id="413" r:id="rId91"/>
    <p:sldId id="414" r:id="rId9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110" d="100"/>
          <a:sy n="110" d="100"/>
        </p:scale>
        <p:origin x="158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1B6356-C000-4006-A87C-25BB88B868B0}" type="datetimeFigureOut">
              <a:rPr lang="cs-CZ" smtClean="0"/>
              <a:t>4.11.2017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AB8E54-FBFD-43F8-9422-F9545D549D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7027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B8E54-FBFD-43F8-9422-F9545D549D74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7835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B8E54-FBFD-43F8-9422-F9545D549D74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7835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B8E54-FBFD-43F8-9422-F9545D549D74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7835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B8E54-FBFD-43F8-9422-F9545D549D74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7835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B8E54-FBFD-43F8-9422-F9545D549D74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7835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C0877CB-C3E3-4D83-B76F-D15B16D96761}" type="datetimeFigureOut">
              <a:rPr lang="cs-CZ" smtClean="0"/>
              <a:t>4.11.2017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4.11.2017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4.11.2017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4.11.2017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4.11.2017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4.11.2017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4.11.2017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4.11.2017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4.11.2017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4.11.2017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4.11.2017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C0877CB-C3E3-4D83-B76F-D15B16D96761}" type="datetimeFigureOut">
              <a:rPr lang="cs-CZ" smtClean="0"/>
              <a:t>4.11.2017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Knihtisk v Čechách a na Moravě</a:t>
            </a:r>
            <a:br>
              <a:rPr lang="cs-CZ" dirty="0" smtClean="0"/>
            </a:br>
            <a:r>
              <a:rPr lang="cs-CZ" dirty="0" smtClean="0"/>
              <a:t>v 16. století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Dějiny knižní kultury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526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248347"/>
            <a:ext cx="8352927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908720"/>
          </a:xfrm>
        </p:spPr>
        <p:txBody>
          <a:bodyPr/>
          <a:lstStyle/>
          <a:p>
            <a:r>
              <a:rPr lang="cs-CZ" sz="4400" dirty="0" smtClean="0"/>
              <a:t>Praha – </a:t>
            </a:r>
            <a:r>
              <a:rPr lang="cs-CZ" sz="4400" dirty="0" err="1" smtClean="0"/>
              <a:t>Severýn</a:t>
            </a:r>
            <a:r>
              <a:rPr lang="cs-CZ" sz="4400" dirty="0" smtClean="0"/>
              <a:t> z </a:t>
            </a:r>
            <a:r>
              <a:rPr lang="cs-CZ" sz="4400" dirty="0" err="1" smtClean="0"/>
              <a:t>Kapí</a:t>
            </a:r>
            <a:r>
              <a:rPr lang="cs-CZ" sz="4400" dirty="0" smtClean="0"/>
              <a:t> Hory</a:t>
            </a:r>
            <a:endParaRPr lang="cs-CZ" sz="4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" y="1004628"/>
            <a:ext cx="8532440" cy="566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75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248347"/>
            <a:ext cx="8352927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908720"/>
          </a:xfrm>
        </p:spPr>
        <p:txBody>
          <a:bodyPr/>
          <a:lstStyle/>
          <a:p>
            <a:r>
              <a:rPr lang="cs-CZ" sz="4400" dirty="0" smtClean="0"/>
              <a:t>Praha – Jan Černý</a:t>
            </a:r>
            <a:endParaRPr lang="cs-CZ" sz="4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908720"/>
            <a:ext cx="4506373" cy="586613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893066"/>
            <a:ext cx="4509368" cy="588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30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248347"/>
            <a:ext cx="8352927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908720"/>
          </a:xfrm>
        </p:spPr>
        <p:txBody>
          <a:bodyPr/>
          <a:lstStyle/>
          <a:p>
            <a:r>
              <a:rPr lang="cs-CZ" sz="4400" dirty="0" smtClean="0"/>
              <a:t>Praha – Jan Černý</a:t>
            </a:r>
            <a:endParaRPr lang="cs-CZ" sz="4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" y="964889"/>
            <a:ext cx="8316416" cy="577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7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248347"/>
            <a:ext cx="8352927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908720"/>
          </a:xfrm>
        </p:spPr>
        <p:txBody>
          <a:bodyPr/>
          <a:lstStyle/>
          <a:p>
            <a:r>
              <a:rPr lang="cs-CZ" sz="4400" dirty="0" smtClean="0"/>
              <a:t>Praha – Jan Černý</a:t>
            </a:r>
            <a:endParaRPr lang="cs-CZ" sz="4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916732"/>
            <a:ext cx="3824622" cy="585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5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248347"/>
            <a:ext cx="8352927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908720"/>
          </a:xfrm>
        </p:spPr>
        <p:txBody>
          <a:bodyPr/>
          <a:lstStyle/>
          <a:p>
            <a:r>
              <a:rPr lang="cs-CZ" sz="4400" dirty="0" smtClean="0"/>
              <a:t>Praha – Jan Černý</a:t>
            </a:r>
            <a:endParaRPr lang="cs-CZ" sz="4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04" y="846436"/>
            <a:ext cx="7690820" cy="599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16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248347"/>
            <a:ext cx="8352927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908720"/>
          </a:xfrm>
        </p:spPr>
        <p:txBody>
          <a:bodyPr/>
          <a:lstStyle/>
          <a:p>
            <a:r>
              <a:rPr lang="cs-CZ" sz="4400" dirty="0" smtClean="0"/>
              <a:t>Praha – Jan Černý</a:t>
            </a:r>
            <a:endParaRPr lang="cs-CZ" sz="4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495" y="847832"/>
            <a:ext cx="3688705" cy="601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6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248347"/>
            <a:ext cx="8352927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908720"/>
          </a:xfrm>
        </p:spPr>
        <p:txBody>
          <a:bodyPr/>
          <a:lstStyle/>
          <a:p>
            <a:r>
              <a:rPr lang="cs-CZ" sz="4400" dirty="0" smtClean="0"/>
              <a:t>Praha – Jan Černý</a:t>
            </a:r>
            <a:endParaRPr lang="cs-CZ" sz="4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96" y="933331"/>
            <a:ext cx="7956376" cy="586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57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3528" y="2248347"/>
            <a:ext cx="8424935" cy="434900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 smtClean="0"/>
              <a:t>1505/06 – Pavel z Meziříčí (od r. 1516 používá podpis Pavel Olivetský z Olivetu) – do roku 1531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Do roku 1518 jediné místo s tisky Jednoty bratrské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1534-1545 zeť Alexandr </a:t>
            </a:r>
            <a:r>
              <a:rPr lang="cs-CZ" dirty="0" err="1" smtClean="0"/>
              <a:t>Oujezdecký</a:t>
            </a:r>
            <a:r>
              <a:rPr lang="cs-CZ" dirty="0" smtClean="0"/>
              <a:t> (1549 odešel do Polska), 1565 doložen 1 tisk v Litomyšli – držel Olivetského tiskařskou tradici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1580 tiskárnu kupuje Ondřej </a:t>
            </a:r>
            <a:r>
              <a:rPr lang="cs-CZ" dirty="0" err="1" smtClean="0"/>
              <a:t>Graudens</a:t>
            </a:r>
            <a:r>
              <a:rPr lang="cs-CZ" dirty="0" smtClean="0"/>
              <a:t> – postupně opouští bratrskou tradici, tiskne jezuitské polemiky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Litomyšl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8064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248347"/>
            <a:ext cx="8352927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908720"/>
          </a:xfrm>
        </p:spPr>
        <p:txBody>
          <a:bodyPr/>
          <a:lstStyle/>
          <a:p>
            <a:r>
              <a:rPr lang="cs-CZ" dirty="0" smtClean="0"/>
              <a:t>Litomyšl– A. </a:t>
            </a:r>
            <a:r>
              <a:rPr lang="cs-CZ" dirty="0" err="1" smtClean="0"/>
              <a:t>Oujezdský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008" y="1051176"/>
            <a:ext cx="4396224" cy="580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6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248347"/>
            <a:ext cx="8352927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908720"/>
          </a:xfrm>
        </p:spPr>
        <p:txBody>
          <a:bodyPr/>
          <a:lstStyle/>
          <a:p>
            <a:r>
              <a:rPr lang="cs-CZ" dirty="0" smtClean="0"/>
              <a:t>Litomyšl– A. </a:t>
            </a:r>
            <a:r>
              <a:rPr lang="cs-CZ" dirty="0" err="1" smtClean="0"/>
              <a:t>Oujezdský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24928"/>
            <a:ext cx="7512753" cy="583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5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6096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V 16. století v Praze 20 rodinných firem s cca 60 tiskaři</a:t>
            </a:r>
          </a:p>
          <a:p>
            <a:pPr marL="0" indent="0">
              <a:buNone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Mikuláš </a:t>
            </a:r>
            <a:r>
              <a:rPr lang="cs-CZ" dirty="0" err="1" smtClean="0"/>
              <a:t>Konáč</a:t>
            </a:r>
            <a:r>
              <a:rPr lang="cs-CZ" dirty="0" smtClean="0"/>
              <a:t> z </a:t>
            </a:r>
            <a:r>
              <a:rPr lang="cs-CZ" dirty="0" err="1" smtClean="0"/>
              <a:t>Hodišťkova</a:t>
            </a:r>
            <a:r>
              <a:rPr lang="cs-CZ" dirty="0" smtClean="0"/>
              <a:t> a Jan Wolf (1507-) – zejména rovina editorsko-překladatelská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1512 hebrejský knihtisk, od r. 1514 do 30. let 20. stol. jediný kontinuální hebrejský knihtisk v ČR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Řemeslník Mikuláš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Cyrilský tiskař </a:t>
            </a:r>
            <a:r>
              <a:rPr lang="cs-CZ" dirty="0" err="1" smtClean="0"/>
              <a:t>Francisk</a:t>
            </a:r>
            <a:r>
              <a:rPr lang="cs-CZ" dirty="0" smtClean="0"/>
              <a:t> </a:t>
            </a:r>
            <a:r>
              <a:rPr lang="cs-CZ" dirty="0" err="1" smtClean="0"/>
              <a:t>Heorhij</a:t>
            </a:r>
            <a:r>
              <a:rPr lang="cs-CZ" dirty="0" smtClean="0"/>
              <a:t> </a:t>
            </a:r>
            <a:r>
              <a:rPr lang="cs-CZ" dirty="0" err="1" smtClean="0"/>
              <a:t>Skoryna</a:t>
            </a:r>
            <a:r>
              <a:rPr lang="cs-CZ" dirty="0" smtClean="0"/>
              <a:t> (1617-1519) + hebrejský tiskař </a:t>
            </a:r>
            <a:r>
              <a:rPr lang="cs-CZ" dirty="0" err="1" smtClean="0"/>
              <a:t>Kohen</a:t>
            </a:r>
            <a:r>
              <a:rPr lang="cs-CZ" dirty="0" smtClean="0"/>
              <a:t> – úroveň italských a německých tiskáren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Praha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130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248347"/>
            <a:ext cx="8352927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908720"/>
          </a:xfrm>
        </p:spPr>
        <p:txBody>
          <a:bodyPr/>
          <a:lstStyle/>
          <a:p>
            <a:r>
              <a:rPr lang="cs-CZ" dirty="0" err="1" smtClean="0"/>
              <a:t>Šamotuly</a:t>
            </a:r>
            <a:r>
              <a:rPr lang="cs-CZ" dirty="0" smtClean="0"/>
              <a:t>– A. </a:t>
            </a:r>
            <a:r>
              <a:rPr lang="cs-CZ" dirty="0" err="1" smtClean="0"/>
              <a:t>Oujezdský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701" y="908720"/>
            <a:ext cx="4079507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29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248347"/>
            <a:ext cx="8352927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908720"/>
          </a:xfrm>
        </p:spPr>
        <p:txBody>
          <a:bodyPr/>
          <a:lstStyle/>
          <a:p>
            <a:r>
              <a:rPr lang="cs-CZ" dirty="0" err="1" smtClean="0"/>
              <a:t>Šamotuly</a:t>
            </a:r>
            <a:r>
              <a:rPr lang="cs-CZ" dirty="0" smtClean="0"/>
              <a:t>– A. </a:t>
            </a:r>
            <a:r>
              <a:rPr lang="cs-CZ" dirty="0" err="1" smtClean="0"/>
              <a:t>Oujezdský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19" y="984160"/>
            <a:ext cx="7612113" cy="587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5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248347"/>
            <a:ext cx="8352927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908720"/>
          </a:xfrm>
        </p:spPr>
        <p:txBody>
          <a:bodyPr/>
          <a:lstStyle/>
          <a:p>
            <a:r>
              <a:rPr lang="cs-CZ" dirty="0" smtClean="0"/>
              <a:t>Litomyšl– O. </a:t>
            </a:r>
            <a:r>
              <a:rPr lang="cs-CZ" dirty="0" err="1" smtClean="0"/>
              <a:t>Graudens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903" y="864878"/>
            <a:ext cx="5217433" cy="599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1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248347"/>
            <a:ext cx="8352927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908720"/>
          </a:xfrm>
        </p:spPr>
        <p:txBody>
          <a:bodyPr/>
          <a:lstStyle/>
          <a:p>
            <a:r>
              <a:rPr lang="cs-CZ" dirty="0" smtClean="0"/>
              <a:t>Litomyšl– O. </a:t>
            </a:r>
            <a:r>
              <a:rPr lang="cs-CZ" dirty="0" err="1" smtClean="0"/>
              <a:t>Graudens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544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3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248347"/>
            <a:ext cx="8352927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908720"/>
          </a:xfrm>
        </p:spPr>
        <p:txBody>
          <a:bodyPr/>
          <a:lstStyle/>
          <a:p>
            <a:r>
              <a:rPr lang="cs-CZ" dirty="0" smtClean="0"/>
              <a:t>Litomyšl– O. </a:t>
            </a:r>
            <a:r>
              <a:rPr lang="cs-CZ" dirty="0" err="1" smtClean="0"/>
              <a:t>Graudens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536" y="878310"/>
            <a:ext cx="4726720" cy="597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04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248347"/>
            <a:ext cx="8352927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908720"/>
          </a:xfrm>
        </p:spPr>
        <p:txBody>
          <a:bodyPr/>
          <a:lstStyle/>
          <a:p>
            <a:r>
              <a:rPr lang="cs-CZ" dirty="0" smtClean="0"/>
              <a:t>Litomyšl– O. </a:t>
            </a:r>
            <a:r>
              <a:rPr lang="cs-CZ" dirty="0" err="1" smtClean="0"/>
              <a:t>Graudens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798257"/>
            <a:ext cx="8964488" cy="608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69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248347"/>
            <a:ext cx="8352927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908720"/>
          </a:xfrm>
        </p:spPr>
        <p:txBody>
          <a:bodyPr/>
          <a:lstStyle/>
          <a:p>
            <a:r>
              <a:rPr lang="cs-CZ" dirty="0" smtClean="0"/>
              <a:t>Litomyšl– O. </a:t>
            </a:r>
            <a:r>
              <a:rPr lang="cs-CZ" dirty="0" err="1" smtClean="0"/>
              <a:t>Graudens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881" y="908720"/>
            <a:ext cx="4809383" cy="590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2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248347"/>
            <a:ext cx="8352927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908720"/>
          </a:xfrm>
        </p:spPr>
        <p:txBody>
          <a:bodyPr/>
          <a:lstStyle/>
          <a:p>
            <a:r>
              <a:rPr lang="cs-CZ" dirty="0" smtClean="0"/>
              <a:t>Litomyšl– O. </a:t>
            </a:r>
            <a:r>
              <a:rPr lang="cs-CZ" dirty="0" err="1" smtClean="0"/>
              <a:t>Graudens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3825"/>
            <a:ext cx="9144000" cy="584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45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r>
              <a:rPr lang="cs-CZ" dirty="0" smtClean="0"/>
              <a:t>Tiskařské zázemí Jednoty bratrské</a:t>
            </a:r>
          </a:p>
          <a:p>
            <a:r>
              <a:rPr lang="cs-CZ" dirty="0" smtClean="0"/>
              <a:t>Předstupeň činnosti ivančicko-kralické tiskárny</a:t>
            </a:r>
          </a:p>
          <a:p>
            <a:r>
              <a:rPr lang="cs-CZ" dirty="0" smtClean="0"/>
              <a:t>Část tiskařského materiálu z dílny Mikuláše </a:t>
            </a:r>
            <a:r>
              <a:rPr lang="cs-CZ" dirty="0" err="1" smtClean="0"/>
              <a:t>Klaudyána</a:t>
            </a:r>
            <a:endParaRPr lang="cs-CZ" dirty="0" smtClean="0"/>
          </a:p>
          <a:p>
            <a:r>
              <a:rPr lang="cs-CZ" dirty="0" err="1" smtClean="0"/>
              <a:t>Klaudyán</a:t>
            </a:r>
            <a:r>
              <a:rPr lang="cs-CZ" dirty="0" smtClean="0"/>
              <a:t> působil jako korektor v Norimberku</a:t>
            </a:r>
          </a:p>
          <a:p>
            <a:r>
              <a:rPr lang="cs-CZ" i="1" dirty="0" err="1" smtClean="0"/>
              <a:t>Knieha</a:t>
            </a:r>
            <a:r>
              <a:rPr lang="cs-CZ" i="1" dirty="0" smtClean="0"/>
              <a:t> lékařská – </a:t>
            </a:r>
            <a:r>
              <a:rPr lang="cs-CZ" dirty="0" smtClean="0"/>
              <a:t>Norimberk 1517</a:t>
            </a:r>
          </a:p>
          <a:p>
            <a:r>
              <a:rPr lang="cs-CZ" i="1" dirty="0" smtClean="0"/>
              <a:t>Mapa Čech </a:t>
            </a:r>
            <a:r>
              <a:rPr lang="cs-CZ" dirty="0" smtClean="0"/>
              <a:t>– 1517-leden 1518</a:t>
            </a:r>
            <a:endParaRPr lang="cs-CZ" i="1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Mladá Boleslav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5898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248347"/>
            <a:ext cx="8352927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908720"/>
          </a:xfrm>
        </p:spPr>
        <p:txBody>
          <a:bodyPr/>
          <a:lstStyle/>
          <a:p>
            <a:r>
              <a:rPr lang="cs-CZ" dirty="0" smtClean="0"/>
              <a:t>Mikuláš </a:t>
            </a:r>
            <a:r>
              <a:rPr lang="cs-CZ" dirty="0" err="1" smtClean="0"/>
              <a:t>Klaudyán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602" y="957084"/>
            <a:ext cx="3953614" cy="590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02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95536" y="2248347"/>
            <a:ext cx="8208911" cy="4349005"/>
          </a:xfrm>
        </p:spPr>
        <p:txBody>
          <a:bodyPr>
            <a:normAutofit lnSpcReduction="10000"/>
          </a:bodyPr>
          <a:lstStyle/>
          <a:p>
            <a:r>
              <a:rPr lang="cs-CZ" dirty="0"/>
              <a:t>m</a:t>
            </a:r>
            <a:r>
              <a:rPr lang="cs-CZ" dirty="0" smtClean="0"/>
              <a:t>ezi osciluje tiskárna </a:t>
            </a:r>
            <a:r>
              <a:rPr lang="cs-CZ" dirty="0" err="1" smtClean="0"/>
              <a:t>severinsko</a:t>
            </a:r>
            <a:r>
              <a:rPr lang="cs-CZ" dirty="0" smtClean="0"/>
              <a:t>-kosořská – snaha o propojení ilustrace </a:t>
            </a:r>
            <a:r>
              <a:rPr lang="cs-CZ" dirty="0"/>
              <a:t>k</a:t>
            </a:r>
            <a:r>
              <a:rPr lang="cs-CZ" dirty="0" smtClean="0"/>
              <a:t> českému textu</a:t>
            </a:r>
          </a:p>
          <a:p>
            <a:endParaRPr lang="cs-CZ" dirty="0" smtClean="0"/>
          </a:p>
          <a:p>
            <a:r>
              <a:rPr lang="cs-CZ" dirty="0" smtClean="0"/>
              <a:t>1500-1510 = 14 jazykově českých tisků</a:t>
            </a:r>
          </a:p>
          <a:p>
            <a:endParaRPr lang="cs-CZ" dirty="0" smtClean="0"/>
          </a:p>
          <a:p>
            <a:r>
              <a:rPr lang="cs-CZ" dirty="0" smtClean="0"/>
              <a:t>1541-1550 = 85 položek</a:t>
            </a:r>
          </a:p>
          <a:p>
            <a:endParaRPr lang="cs-CZ" dirty="0" smtClean="0"/>
          </a:p>
          <a:p>
            <a:r>
              <a:rPr lang="cs-CZ" dirty="0" smtClean="0"/>
              <a:t>Nebyl kladen důraz na náboženskou literaturu (vyjma hebrejského </a:t>
            </a:r>
            <a:r>
              <a:rPr lang="cs-CZ" dirty="0"/>
              <a:t>tisku) - za 1. pol. 16. stol. </a:t>
            </a:r>
            <a:r>
              <a:rPr lang="cs-CZ" dirty="0" smtClean="0"/>
              <a:t>jen 40%, spíše spisy lékařské, osvětové, hospodářské a právnické, učebnice</a:t>
            </a:r>
          </a:p>
          <a:p>
            <a:pPr marL="0" indent="0">
              <a:buNone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Praha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708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248347"/>
            <a:ext cx="8352927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908720"/>
          </a:xfrm>
        </p:spPr>
        <p:txBody>
          <a:bodyPr/>
          <a:lstStyle/>
          <a:p>
            <a:r>
              <a:rPr lang="cs-CZ" dirty="0" smtClean="0"/>
              <a:t>Mikuláš </a:t>
            </a:r>
            <a:r>
              <a:rPr lang="cs-CZ" dirty="0" err="1" smtClean="0"/>
              <a:t>Klaudyán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679" y="881732"/>
            <a:ext cx="4223537" cy="597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14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248347"/>
            <a:ext cx="8352927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908720"/>
          </a:xfrm>
        </p:spPr>
        <p:txBody>
          <a:bodyPr/>
          <a:lstStyle/>
          <a:p>
            <a:r>
              <a:rPr lang="cs-CZ" dirty="0" smtClean="0"/>
              <a:t>Mikuláš </a:t>
            </a:r>
            <a:r>
              <a:rPr lang="cs-CZ" dirty="0" err="1" smtClean="0"/>
              <a:t>Klaudyán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03" y="1036853"/>
            <a:ext cx="8444753" cy="556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96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1542 – Ondřej </a:t>
            </a:r>
            <a:r>
              <a:rPr lang="cs-CZ" dirty="0" err="1" smtClean="0"/>
              <a:t>Dušík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1547 zde působí část tiskárny Bartoloměje Netolického  - tištěna </a:t>
            </a:r>
            <a:r>
              <a:rPr lang="cs-CZ" dirty="0" err="1" smtClean="0"/>
              <a:t>protistavovská</a:t>
            </a:r>
            <a:r>
              <a:rPr lang="cs-CZ" dirty="0" smtClean="0"/>
              <a:t> sbírka </a:t>
            </a:r>
            <a:r>
              <a:rPr lang="cs-CZ" i="1" dirty="0" smtClean="0"/>
              <a:t>Akta těch všech věcí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Litoměřice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64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248347"/>
            <a:ext cx="8352927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908720"/>
          </a:xfrm>
        </p:spPr>
        <p:txBody>
          <a:bodyPr/>
          <a:lstStyle/>
          <a:p>
            <a:r>
              <a:rPr lang="cs-CZ" sz="4400" dirty="0" smtClean="0"/>
              <a:t>Praha – Ondřej </a:t>
            </a:r>
            <a:r>
              <a:rPr lang="cs-CZ" sz="4400" dirty="0" err="1" smtClean="0"/>
              <a:t>Dušík</a:t>
            </a:r>
            <a:endParaRPr lang="cs-CZ" sz="44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080120"/>
            <a:ext cx="4491709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83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248347"/>
            <a:ext cx="8352927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908720"/>
          </a:xfrm>
        </p:spPr>
        <p:txBody>
          <a:bodyPr/>
          <a:lstStyle/>
          <a:p>
            <a:r>
              <a:rPr lang="cs-CZ" sz="4400" dirty="0" smtClean="0"/>
              <a:t>Praha – Ondřej </a:t>
            </a:r>
            <a:r>
              <a:rPr lang="cs-CZ" sz="4400" dirty="0" err="1" smtClean="0"/>
              <a:t>Dušík</a:t>
            </a:r>
            <a:endParaRPr lang="cs-CZ" sz="44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4" y="980728"/>
            <a:ext cx="8028384" cy="536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248347"/>
            <a:ext cx="8352927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908720"/>
          </a:xfrm>
        </p:spPr>
        <p:txBody>
          <a:bodyPr/>
          <a:lstStyle/>
          <a:p>
            <a:r>
              <a:rPr lang="cs-CZ" sz="4400" dirty="0" smtClean="0"/>
              <a:t>Litoměřice – B. Netolický</a:t>
            </a:r>
            <a:endParaRPr lang="cs-CZ" sz="44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884122"/>
            <a:ext cx="4474432" cy="589604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649" y="882796"/>
            <a:ext cx="4669863" cy="589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9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248347"/>
            <a:ext cx="8352927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908720"/>
          </a:xfrm>
        </p:spPr>
        <p:txBody>
          <a:bodyPr/>
          <a:lstStyle/>
          <a:p>
            <a:r>
              <a:rPr lang="cs-CZ" dirty="0" smtClean="0"/>
              <a:t>Praha – B. Netolický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1" y="908720"/>
            <a:ext cx="4486079" cy="594928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44970"/>
            <a:ext cx="4456639" cy="591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80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Krátkodobé sídlo nekatolického tisku na Moravě</a:t>
            </a:r>
          </a:p>
          <a:p>
            <a:pPr marL="0" indent="0">
              <a:buNone/>
            </a:pPr>
            <a:r>
              <a:rPr lang="cs-CZ" dirty="0" smtClean="0"/>
              <a:t>- Novokřtěnci 1526-1527 – </a:t>
            </a:r>
            <a:r>
              <a:rPr lang="cs-CZ" dirty="0" err="1" smtClean="0"/>
              <a:t>Balthasar</a:t>
            </a:r>
            <a:r>
              <a:rPr lang="cs-CZ" dirty="0" smtClean="0"/>
              <a:t> </a:t>
            </a:r>
            <a:r>
              <a:rPr lang="cs-CZ" dirty="0" err="1" smtClean="0"/>
              <a:t>Hubmaier</a:t>
            </a:r>
            <a:r>
              <a:rPr lang="cs-CZ" dirty="0" smtClean="0"/>
              <a:t> a tiskař </a:t>
            </a:r>
            <a:r>
              <a:rPr lang="cs-CZ" dirty="0" err="1" smtClean="0"/>
              <a:t>Simprecht</a:t>
            </a:r>
            <a:r>
              <a:rPr lang="cs-CZ" dirty="0" smtClean="0"/>
              <a:t> </a:t>
            </a:r>
            <a:r>
              <a:rPr lang="cs-CZ" dirty="0" err="1" smtClean="0"/>
              <a:t>Froschauer</a:t>
            </a:r>
            <a:endParaRPr lang="cs-CZ" dirty="0" smtClean="0"/>
          </a:p>
          <a:p>
            <a:pPr marL="0" indent="0">
              <a:buNone/>
            </a:pPr>
            <a:r>
              <a:rPr lang="cs-CZ" dirty="0" err="1" smtClean="0"/>
              <a:t>Hubmaier</a:t>
            </a:r>
            <a:r>
              <a:rPr lang="cs-CZ" dirty="0" smtClean="0"/>
              <a:t> 1528 ve Vídni upálen, </a:t>
            </a:r>
            <a:r>
              <a:rPr lang="cs-CZ" dirty="0" err="1" smtClean="0"/>
              <a:t>Froschauer</a:t>
            </a:r>
            <a:r>
              <a:rPr lang="cs-CZ" dirty="0" smtClean="0"/>
              <a:t> vystěhován do slezské </a:t>
            </a:r>
            <a:r>
              <a:rPr lang="cs-CZ" dirty="0" err="1" smtClean="0"/>
              <a:t>Lehnice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Mikulov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3065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1. 1499 – Matyáš </a:t>
            </a:r>
            <a:r>
              <a:rPr lang="cs-CZ" dirty="0" err="1" smtClean="0"/>
              <a:t>Preinlein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2 drobné tisky </a:t>
            </a:r>
          </a:p>
          <a:p>
            <a:pPr marL="0" indent="0">
              <a:buNone/>
            </a:pPr>
            <a:r>
              <a:rPr lang="cs-CZ" dirty="0" smtClean="0"/>
              <a:t>Johannes </a:t>
            </a:r>
            <a:r>
              <a:rPr lang="cs-CZ" dirty="0" err="1" smtClean="0"/>
              <a:t>Fabri</a:t>
            </a:r>
            <a:r>
              <a:rPr lang="cs-CZ" dirty="0" smtClean="0"/>
              <a:t>: </a:t>
            </a:r>
            <a:r>
              <a:rPr lang="cs-CZ" dirty="0" err="1" smtClean="0"/>
              <a:t>Planctus</a:t>
            </a:r>
            <a:r>
              <a:rPr lang="cs-CZ" dirty="0" smtClean="0"/>
              <a:t> </a:t>
            </a:r>
            <a:r>
              <a:rPr lang="cs-CZ" dirty="0" err="1" smtClean="0"/>
              <a:t>ruinae</a:t>
            </a:r>
            <a:r>
              <a:rPr lang="cs-CZ" dirty="0" smtClean="0"/>
              <a:t> </a:t>
            </a:r>
            <a:r>
              <a:rPr lang="cs-CZ" dirty="0" err="1" smtClean="0"/>
              <a:t>ecclesiae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Johannes </a:t>
            </a:r>
            <a:r>
              <a:rPr lang="cs-CZ" dirty="0" err="1" smtClean="0"/>
              <a:t>Schram</a:t>
            </a:r>
            <a:r>
              <a:rPr lang="cs-CZ" dirty="0" smtClean="0"/>
              <a:t>: </a:t>
            </a:r>
            <a:r>
              <a:rPr lang="cs-CZ" dirty="0" err="1" smtClean="0"/>
              <a:t>Questio</a:t>
            </a:r>
            <a:r>
              <a:rPr lang="cs-CZ" dirty="0" smtClean="0"/>
              <a:t> </a:t>
            </a:r>
            <a:r>
              <a:rPr lang="cs-CZ" dirty="0" err="1" smtClean="0"/>
              <a:t>fabulosa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2. Konrad </a:t>
            </a:r>
            <a:r>
              <a:rPr lang="cs-CZ" dirty="0" err="1" smtClean="0"/>
              <a:t>Baumgarten</a:t>
            </a:r>
            <a:r>
              <a:rPr lang="cs-CZ" dirty="0" smtClean="0"/>
              <a:t> – 1500-1502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3. Libor </a:t>
            </a:r>
            <a:r>
              <a:rPr lang="cs-CZ" dirty="0" err="1" smtClean="0"/>
              <a:t>Fürstenheim</a:t>
            </a:r>
            <a:r>
              <a:rPr lang="cs-CZ" dirty="0" smtClean="0"/>
              <a:t> - 1504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Olomouc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639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276872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Konrad </a:t>
            </a:r>
            <a:r>
              <a:rPr lang="cs-CZ" dirty="0" err="1"/>
              <a:t>Baumgarten</a:t>
            </a:r>
            <a:r>
              <a:rPr lang="cs-CZ" dirty="0"/>
              <a:t> – </a:t>
            </a:r>
            <a:r>
              <a:rPr lang="cs-CZ" dirty="0" smtClean="0"/>
              <a:t>1500-1502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Z německého </a:t>
            </a:r>
            <a:r>
              <a:rPr lang="cs-CZ" dirty="0" err="1" smtClean="0"/>
              <a:t>Rottenburg</a:t>
            </a:r>
            <a:r>
              <a:rPr lang="cs-CZ" dirty="0" smtClean="0"/>
              <a:t>, 1498-1499 v Gdaňsku (2 tisky Agenda </a:t>
            </a:r>
            <a:r>
              <a:rPr lang="cs-CZ" dirty="0" err="1" smtClean="0"/>
              <a:t>sive</a:t>
            </a:r>
            <a:r>
              <a:rPr lang="cs-CZ" dirty="0" smtClean="0"/>
              <a:t> </a:t>
            </a:r>
            <a:r>
              <a:rPr lang="cs-CZ" dirty="0" err="1" smtClean="0"/>
              <a:t>Exsequiale</a:t>
            </a:r>
            <a:r>
              <a:rPr lang="cs-CZ" dirty="0" smtClean="0"/>
              <a:t> </a:t>
            </a:r>
            <a:r>
              <a:rPr lang="cs-CZ" dirty="0" err="1" smtClean="0"/>
              <a:t>sacramentorum</a:t>
            </a:r>
            <a:r>
              <a:rPr lang="cs-CZ" dirty="0" smtClean="0"/>
              <a:t>; </a:t>
            </a:r>
            <a:r>
              <a:rPr lang="cs-CZ" dirty="0" err="1" smtClean="0"/>
              <a:t>Aelius</a:t>
            </a:r>
            <a:r>
              <a:rPr lang="cs-CZ" dirty="0" smtClean="0"/>
              <a:t> </a:t>
            </a:r>
            <a:r>
              <a:rPr lang="cs-CZ" dirty="0" err="1" smtClean="0"/>
              <a:t>Donatus</a:t>
            </a:r>
            <a:r>
              <a:rPr lang="cs-CZ" dirty="0" smtClean="0"/>
              <a:t>: </a:t>
            </a:r>
            <a:r>
              <a:rPr lang="cs-CZ" dirty="0" err="1" smtClean="0"/>
              <a:t>Ars</a:t>
            </a:r>
            <a:r>
              <a:rPr lang="cs-CZ" dirty="0" smtClean="0"/>
              <a:t> minor)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Do Olomouce přesídlil patrně na pozvání humanisty Augustina Morava (</a:t>
            </a:r>
            <a:r>
              <a:rPr lang="cs-CZ" dirty="0" err="1" smtClean="0"/>
              <a:t>Käsenbroda</a:t>
            </a:r>
            <a:r>
              <a:rPr lang="cs-CZ" dirty="0" smtClean="0"/>
              <a:t>)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Olomouc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718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204864"/>
            <a:ext cx="8352928" cy="4349005"/>
          </a:xfrm>
        </p:spPr>
        <p:txBody>
          <a:bodyPr>
            <a:normAutofit/>
          </a:bodyPr>
          <a:lstStyle/>
          <a:p>
            <a:r>
              <a:rPr lang="cs-CZ" dirty="0" smtClean="0"/>
              <a:t>1. latinský tisk 1516 u Mikuláše </a:t>
            </a:r>
            <a:r>
              <a:rPr lang="cs-CZ" dirty="0" err="1" smtClean="0"/>
              <a:t>Konáče</a:t>
            </a:r>
            <a:r>
              <a:rPr lang="cs-CZ" dirty="0" smtClean="0"/>
              <a:t> z </a:t>
            </a:r>
            <a:r>
              <a:rPr lang="cs-CZ" dirty="0" err="1" smtClean="0"/>
              <a:t>Hodišťkova</a:t>
            </a:r>
            <a:endParaRPr lang="cs-CZ" dirty="0" smtClean="0"/>
          </a:p>
          <a:p>
            <a:r>
              <a:rPr lang="cs-CZ" dirty="0" smtClean="0"/>
              <a:t>1. německý tisk 1525 </a:t>
            </a:r>
          </a:p>
          <a:p>
            <a:r>
              <a:rPr lang="cs-CZ" dirty="0" smtClean="0"/>
              <a:t>převážná </a:t>
            </a:r>
            <a:r>
              <a:rPr lang="cs-CZ" dirty="0"/>
              <a:t>část produkce 1. pol. 16. stol. je jazykově česká</a:t>
            </a:r>
          </a:p>
          <a:p>
            <a:r>
              <a:rPr lang="cs-CZ" dirty="0" smtClean="0"/>
              <a:t>do roku 1550  - 18 latinských, 5 česko-latinských, 2 německé, 2 česko-německé, 23  běloruských, 36 hebrejských</a:t>
            </a:r>
          </a:p>
          <a:p>
            <a:r>
              <a:rPr lang="cs-CZ" dirty="0" smtClean="0"/>
              <a:t>Ve 2. pol. 16. stol. symbióza češtiny a latiny daná oblibou humanistického básnictví, objevují se knihy v italštině (1559), španělštině (1581), maďarština (cca 1588), polština (1599)</a:t>
            </a:r>
          </a:p>
          <a:p>
            <a:pPr marL="0" indent="0">
              <a:buNone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Praha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654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276872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Konrad </a:t>
            </a:r>
            <a:r>
              <a:rPr lang="cs-CZ" dirty="0" err="1"/>
              <a:t>Baumgarten</a:t>
            </a:r>
            <a:r>
              <a:rPr lang="cs-CZ" dirty="0"/>
              <a:t> – 1500-1502</a:t>
            </a:r>
          </a:p>
          <a:p>
            <a:pPr marL="0" indent="0">
              <a:buNone/>
            </a:pPr>
            <a:r>
              <a:rPr lang="cs-CZ" dirty="0" smtClean="0"/>
              <a:t>Zde tiskne latinské a německé tituly</a:t>
            </a:r>
          </a:p>
          <a:p>
            <a:pPr>
              <a:buFontTx/>
              <a:buChar char="-"/>
            </a:pPr>
            <a:r>
              <a:rPr lang="cs-CZ" dirty="0" err="1" smtClean="0"/>
              <a:t>Tractatus</a:t>
            </a:r>
            <a:r>
              <a:rPr lang="cs-CZ" dirty="0" smtClean="0"/>
              <a:t> </a:t>
            </a:r>
            <a:r>
              <a:rPr lang="cs-CZ" dirty="0" err="1" smtClean="0"/>
              <a:t>contra</a:t>
            </a:r>
            <a:r>
              <a:rPr lang="cs-CZ" dirty="0" smtClean="0"/>
              <a:t> </a:t>
            </a:r>
            <a:r>
              <a:rPr lang="cs-CZ" dirty="0" err="1" smtClean="0"/>
              <a:t>Waldensium</a:t>
            </a:r>
            <a:r>
              <a:rPr lang="cs-CZ" dirty="0" smtClean="0"/>
              <a:t> (1500)</a:t>
            </a:r>
          </a:p>
          <a:p>
            <a:pPr>
              <a:buFontTx/>
              <a:buChar char="-"/>
            </a:pPr>
            <a:r>
              <a:rPr lang="cs-CZ" dirty="0" smtClean="0"/>
              <a:t>Heinrich </a:t>
            </a:r>
            <a:r>
              <a:rPr lang="cs-CZ" dirty="0" err="1" smtClean="0"/>
              <a:t>Institoris</a:t>
            </a:r>
            <a:r>
              <a:rPr lang="cs-CZ" dirty="0" smtClean="0"/>
              <a:t>: </a:t>
            </a:r>
            <a:r>
              <a:rPr lang="cs-CZ" dirty="0" err="1" smtClean="0"/>
              <a:t>Sanctae</a:t>
            </a:r>
            <a:r>
              <a:rPr lang="cs-CZ" dirty="0" smtClean="0"/>
              <a:t> </a:t>
            </a:r>
            <a:r>
              <a:rPr lang="cs-CZ" dirty="0" err="1" smtClean="0"/>
              <a:t>Romanae</a:t>
            </a:r>
            <a:r>
              <a:rPr lang="cs-CZ" dirty="0" smtClean="0"/>
              <a:t> </a:t>
            </a:r>
            <a:r>
              <a:rPr lang="cs-CZ" dirty="0" err="1" smtClean="0"/>
              <a:t>ecclesiae</a:t>
            </a:r>
            <a:r>
              <a:rPr lang="cs-CZ" dirty="0" smtClean="0"/>
              <a:t> </a:t>
            </a:r>
            <a:r>
              <a:rPr lang="cs-CZ" dirty="0" err="1" smtClean="0"/>
              <a:t>fidei</a:t>
            </a:r>
            <a:r>
              <a:rPr lang="cs-CZ" dirty="0" smtClean="0"/>
              <a:t> </a:t>
            </a:r>
            <a:r>
              <a:rPr lang="cs-CZ" dirty="0" err="1" smtClean="0"/>
              <a:t>defensionis</a:t>
            </a:r>
            <a:r>
              <a:rPr lang="cs-CZ" dirty="0" smtClean="0"/>
              <a:t> </a:t>
            </a:r>
            <a:r>
              <a:rPr lang="cs-CZ" dirty="0" err="1" smtClean="0"/>
              <a:t>clippeum</a:t>
            </a:r>
            <a:r>
              <a:rPr lang="cs-CZ" dirty="0" smtClean="0"/>
              <a:t> </a:t>
            </a:r>
            <a:r>
              <a:rPr lang="cs-CZ" dirty="0" err="1" smtClean="0"/>
              <a:t>adversus</a:t>
            </a:r>
            <a:r>
              <a:rPr lang="cs-CZ" dirty="0" smtClean="0"/>
              <a:t> </a:t>
            </a:r>
            <a:r>
              <a:rPr lang="cs-CZ" dirty="0" err="1" smtClean="0"/>
              <a:t>Valdensium</a:t>
            </a:r>
            <a:r>
              <a:rPr lang="cs-CZ" dirty="0" smtClean="0"/>
              <a:t> </a:t>
            </a:r>
            <a:r>
              <a:rPr lang="cs-CZ" dirty="0" err="1" smtClean="0"/>
              <a:t>seu</a:t>
            </a:r>
            <a:r>
              <a:rPr lang="cs-CZ" dirty="0" smtClean="0"/>
              <a:t> </a:t>
            </a:r>
            <a:r>
              <a:rPr lang="cs-CZ" dirty="0" err="1" smtClean="0"/>
              <a:t>Pickardorum</a:t>
            </a:r>
            <a:r>
              <a:rPr lang="cs-CZ" dirty="0" smtClean="0"/>
              <a:t> </a:t>
            </a:r>
            <a:r>
              <a:rPr lang="cs-CZ" dirty="0" err="1" smtClean="0"/>
              <a:t>heresin</a:t>
            </a:r>
            <a:r>
              <a:rPr lang="cs-CZ" dirty="0" smtClean="0"/>
              <a:t> (1501, březen 1502)</a:t>
            </a:r>
          </a:p>
          <a:p>
            <a:pPr>
              <a:buFontTx/>
              <a:buChar char="-"/>
            </a:pPr>
            <a:r>
              <a:rPr lang="cs-CZ" dirty="0" smtClean="0"/>
              <a:t>odpustkový list papežského legáta Petra </a:t>
            </a:r>
            <a:r>
              <a:rPr lang="cs-CZ" dirty="0" err="1" smtClean="0"/>
              <a:t>Isvaliese</a:t>
            </a:r>
            <a:r>
              <a:rPr lang="cs-CZ" dirty="0" smtClean="0"/>
              <a:t> (1501)</a:t>
            </a:r>
          </a:p>
          <a:p>
            <a:pPr>
              <a:buFontTx/>
              <a:buChar char="-"/>
            </a:pPr>
            <a:r>
              <a:rPr lang="cs-CZ" dirty="0" err="1" smtClean="0"/>
              <a:t>Grammatices</a:t>
            </a:r>
            <a:r>
              <a:rPr lang="cs-CZ" dirty="0" smtClean="0"/>
              <a:t> </a:t>
            </a:r>
            <a:r>
              <a:rPr lang="cs-CZ" dirty="0" err="1" smtClean="0"/>
              <a:t>deu</a:t>
            </a:r>
            <a:r>
              <a:rPr lang="cs-CZ" dirty="0" smtClean="0"/>
              <a:t> </a:t>
            </a:r>
            <a:r>
              <a:rPr lang="cs-CZ" dirty="0" err="1" smtClean="0"/>
              <a:t>Libellus</a:t>
            </a:r>
            <a:r>
              <a:rPr lang="cs-CZ" dirty="0" smtClean="0"/>
              <a:t>, qui </a:t>
            </a:r>
            <a:r>
              <a:rPr lang="cs-CZ" dirty="0" err="1" smtClean="0"/>
              <a:t>Spica</a:t>
            </a:r>
            <a:r>
              <a:rPr lang="cs-CZ" dirty="0" smtClean="0"/>
              <a:t> </a:t>
            </a:r>
            <a:r>
              <a:rPr lang="cs-CZ" dirty="0" err="1" smtClean="0"/>
              <a:t>intitulatur</a:t>
            </a:r>
            <a:r>
              <a:rPr lang="cs-CZ" dirty="0" smtClean="0"/>
              <a:t> (1501)</a:t>
            </a:r>
          </a:p>
          <a:p>
            <a:pPr>
              <a:buFontTx/>
              <a:buChar char="-"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Olomouc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4057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9270"/>
            <a:ext cx="4464496" cy="6606824"/>
          </a:xfrm>
        </p:spPr>
      </p:pic>
    </p:spTree>
    <p:extLst>
      <p:ext uri="{BB962C8B-B14F-4D97-AF65-F5344CB8AC3E}">
        <p14:creationId xmlns:p14="http://schemas.microsoft.com/office/powerpoint/2010/main" val="302631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33704"/>
            <a:ext cx="8751547" cy="5531600"/>
          </a:xfrm>
        </p:spPr>
      </p:pic>
    </p:spTree>
    <p:extLst>
      <p:ext uri="{BB962C8B-B14F-4D97-AF65-F5344CB8AC3E}">
        <p14:creationId xmlns:p14="http://schemas.microsoft.com/office/powerpoint/2010/main" val="239448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88640"/>
            <a:ext cx="4464496" cy="6466793"/>
          </a:xfrm>
        </p:spPr>
      </p:pic>
    </p:spTree>
    <p:extLst>
      <p:ext uri="{BB962C8B-B14F-4D97-AF65-F5344CB8AC3E}">
        <p14:creationId xmlns:p14="http://schemas.microsoft.com/office/powerpoint/2010/main" val="86835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47" y="77182"/>
            <a:ext cx="4464496" cy="6808202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144" y="0"/>
            <a:ext cx="4866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43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84976" cy="6588732"/>
          </a:xfrm>
        </p:spPr>
      </p:pic>
    </p:spTree>
    <p:extLst>
      <p:ext uri="{BB962C8B-B14F-4D97-AF65-F5344CB8AC3E}">
        <p14:creationId xmlns:p14="http://schemas.microsoft.com/office/powerpoint/2010/main" val="399702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276872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Konrad </a:t>
            </a:r>
            <a:r>
              <a:rPr lang="cs-CZ" dirty="0" err="1"/>
              <a:t>Baumgarten</a:t>
            </a:r>
            <a:r>
              <a:rPr lang="cs-CZ" dirty="0"/>
              <a:t> – </a:t>
            </a:r>
            <a:r>
              <a:rPr lang="cs-CZ" dirty="0" smtClean="0"/>
              <a:t>1500-1502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Početnější repertoár tiskového písma</a:t>
            </a:r>
          </a:p>
          <a:p>
            <a:pPr>
              <a:buFontTx/>
              <a:buChar char="-"/>
            </a:pPr>
            <a:r>
              <a:rPr lang="cs-CZ" dirty="0" smtClean="0"/>
              <a:t>Dolnoněmecká textura</a:t>
            </a:r>
          </a:p>
          <a:p>
            <a:pPr>
              <a:buFontTx/>
              <a:buChar char="-"/>
            </a:pPr>
            <a:r>
              <a:rPr lang="cs-CZ" dirty="0" smtClean="0"/>
              <a:t>Bastarda</a:t>
            </a:r>
          </a:p>
          <a:p>
            <a:pPr>
              <a:buFontTx/>
              <a:buChar char="-"/>
            </a:pPr>
            <a:r>
              <a:rPr lang="cs-CZ" dirty="0" smtClean="0"/>
              <a:t>Rotunda řezaná dle francouzských vzorů</a:t>
            </a:r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r>
              <a:rPr lang="cs-CZ" dirty="0" smtClean="0"/>
              <a:t>Signet</a:t>
            </a:r>
          </a:p>
          <a:p>
            <a:pPr marL="0" indent="0">
              <a:buNone/>
            </a:pPr>
            <a:r>
              <a:rPr lang="cs-CZ" dirty="0"/>
              <a:t> </a:t>
            </a:r>
            <a:endParaRPr lang="cs-CZ" dirty="0" smtClean="0"/>
          </a:p>
          <a:p>
            <a:pPr>
              <a:buFontTx/>
              <a:buChar char="-"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Olomouc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592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1505 založena 1. městská papírna, ale tiskárna až roku 1538</a:t>
            </a:r>
          </a:p>
          <a:p>
            <a:pPr marL="0" indent="0">
              <a:buNone/>
            </a:pPr>
            <a:r>
              <a:rPr lang="cs-CZ" dirty="0" smtClean="0"/>
              <a:t>Biskupství zadávalo tisk liturgické literatury Johannu </a:t>
            </a:r>
            <a:r>
              <a:rPr lang="cs-CZ" dirty="0" err="1" smtClean="0"/>
              <a:t>Winterburgerovi</a:t>
            </a:r>
            <a:r>
              <a:rPr lang="cs-CZ" dirty="0" smtClean="0"/>
              <a:t> z Vídně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Olomouc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498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Olivetští z Olivetu</a:t>
            </a:r>
          </a:p>
          <a:p>
            <a:pPr>
              <a:buFontTx/>
              <a:buChar char="-"/>
            </a:pPr>
            <a:r>
              <a:rPr lang="cs-CZ" dirty="0" smtClean="0"/>
              <a:t>Pavel 1504/6-1531 tiskl v Litomyšli a 1532 v Praze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- Jan st. Olivetský z Olivetu  odešel roku 1538 do Olomouce (1538-1547)</a:t>
            </a:r>
          </a:p>
          <a:p>
            <a:pPr marL="0" indent="0">
              <a:buNone/>
            </a:pPr>
            <a:r>
              <a:rPr lang="cs-CZ" dirty="0" smtClean="0"/>
              <a:t>Synové:</a:t>
            </a:r>
            <a:endParaRPr lang="cs-CZ" dirty="0"/>
          </a:p>
          <a:p>
            <a:pPr marL="0" indent="0">
              <a:buNone/>
            </a:pPr>
            <a:r>
              <a:rPr lang="cs-CZ" dirty="0" err="1" smtClean="0"/>
              <a:t>Šebestinán</a:t>
            </a:r>
            <a:r>
              <a:rPr lang="cs-CZ" dirty="0" smtClean="0"/>
              <a:t> Olivetský 1565-1579</a:t>
            </a:r>
          </a:p>
          <a:p>
            <a:pPr marL="0" indent="0">
              <a:buNone/>
            </a:pPr>
            <a:r>
              <a:rPr lang="cs-CZ" dirty="0" smtClean="0"/>
              <a:t>Jan ml. Olivetský 1576-1584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1590 patrně tiskárna přešla na Valentina Klína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Olomouc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4688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482580"/>
          </a:xfrm>
        </p:spPr>
        <p:txBody>
          <a:bodyPr/>
          <a:lstStyle/>
          <a:p>
            <a:r>
              <a:rPr lang="cs-CZ" dirty="0" smtClean="0"/>
              <a:t>Olivetský a Prostějov – 1544-1545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70" y="1700808"/>
            <a:ext cx="6866813" cy="5005948"/>
          </a:xfrm>
        </p:spPr>
      </p:pic>
    </p:spTree>
    <p:extLst>
      <p:ext uri="{BB962C8B-B14F-4D97-AF65-F5344CB8AC3E}">
        <p14:creationId xmlns:p14="http://schemas.microsoft.com/office/powerpoint/2010/main" val="244515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r>
              <a:rPr lang="cs-CZ" dirty="0"/>
              <a:t>Objevuje se mědiryt</a:t>
            </a:r>
          </a:p>
          <a:p>
            <a:r>
              <a:rPr lang="cs-CZ" dirty="0" smtClean="0"/>
              <a:t>Převážná část dekoračně ilustračního materiálu pocházela z </a:t>
            </a:r>
            <a:r>
              <a:rPr lang="cs-CZ" dirty="0"/>
              <a:t>N</a:t>
            </a:r>
            <a:r>
              <a:rPr lang="cs-CZ" dirty="0" smtClean="0"/>
              <a:t>ěmecka nebo vznikla  podle německých předloh</a:t>
            </a:r>
          </a:p>
          <a:p>
            <a:r>
              <a:rPr lang="cs-CZ" dirty="0" smtClean="0"/>
              <a:t>Praha patrně až do 80. let 17. století neměla písmolijeckou dílnu, matrice tiskového písma byly nakupovány v Německu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Praha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602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482580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60648"/>
            <a:ext cx="4464496" cy="6508054"/>
          </a:xfrm>
        </p:spPr>
      </p:pic>
    </p:spTree>
    <p:extLst>
      <p:ext uri="{BB962C8B-B14F-4D97-AF65-F5344CB8AC3E}">
        <p14:creationId xmlns:p14="http://schemas.microsoft.com/office/powerpoint/2010/main" val="417657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Jan st. Používal heraldický signet a v některých tiscích devízu převzatou od norimberského a plzeňského vydavatele Jana </a:t>
            </a:r>
            <a:r>
              <a:rPr lang="cs-CZ" dirty="0" err="1" smtClean="0"/>
              <a:t>Mantuána</a:t>
            </a:r>
            <a:r>
              <a:rPr lang="cs-CZ" dirty="0" smtClean="0"/>
              <a:t> Fencla – </a:t>
            </a:r>
            <a:r>
              <a:rPr lang="cs-CZ" dirty="0" err="1" smtClean="0"/>
              <a:t>Spes</a:t>
            </a:r>
            <a:r>
              <a:rPr lang="cs-CZ" dirty="0" smtClean="0"/>
              <a:t> mea ex </a:t>
            </a:r>
            <a:r>
              <a:rPr lang="cs-CZ" dirty="0" err="1" smtClean="0"/>
              <a:t>alto</a:t>
            </a:r>
            <a:r>
              <a:rPr lang="cs-CZ" dirty="0" smtClean="0"/>
              <a:t> = Naděje má z výsosti.</a:t>
            </a:r>
          </a:p>
          <a:p>
            <a:pPr marL="0" indent="0">
              <a:buNone/>
            </a:pPr>
            <a:endParaRPr lang="cs-CZ" dirty="0"/>
          </a:p>
          <a:p>
            <a:pPr marL="457200" indent="-457200">
              <a:buAutoNum type="arabicPeriod"/>
            </a:pPr>
            <a:r>
              <a:rPr lang="cs-CZ" dirty="0" smtClean="0"/>
              <a:t>Tisk v Olomouci – </a:t>
            </a:r>
            <a:r>
              <a:rPr lang="cs-CZ" dirty="0" err="1" smtClean="0"/>
              <a:t>Das</a:t>
            </a:r>
            <a:r>
              <a:rPr lang="cs-CZ" dirty="0" smtClean="0"/>
              <a:t> Testament der </a:t>
            </a:r>
            <a:r>
              <a:rPr lang="cs-CZ" dirty="0" err="1" smtClean="0"/>
              <a:t>zwelf</a:t>
            </a:r>
            <a:r>
              <a:rPr lang="cs-CZ" dirty="0" smtClean="0"/>
              <a:t> </a:t>
            </a:r>
            <a:r>
              <a:rPr lang="cs-CZ" dirty="0" err="1" smtClean="0"/>
              <a:t>Patriarchen</a:t>
            </a:r>
            <a:r>
              <a:rPr lang="cs-CZ" dirty="0" smtClean="0"/>
              <a:t> der </a:t>
            </a:r>
            <a:r>
              <a:rPr lang="cs-CZ" dirty="0" err="1" smtClean="0"/>
              <a:t>Sunen</a:t>
            </a:r>
            <a:r>
              <a:rPr lang="cs-CZ" dirty="0" smtClean="0"/>
              <a:t> </a:t>
            </a:r>
            <a:r>
              <a:rPr lang="cs-CZ" dirty="0" err="1" smtClean="0"/>
              <a:t>Jacobs</a:t>
            </a:r>
            <a:endParaRPr lang="cs-CZ" dirty="0" smtClean="0"/>
          </a:p>
          <a:p>
            <a:pPr marL="457200" indent="-457200">
              <a:buAutoNum type="arabicPeriod"/>
            </a:pPr>
            <a:r>
              <a:rPr lang="cs-CZ" dirty="0" smtClean="0"/>
              <a:t>Tiskařská produkce:  - práva manská, práva a zřízení MM, kalendářů, polemiky  mezi českými bratry a utrakvisty, překlady protestantské literatury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Olomouc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226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06765"/>
            <a:ext cx="5112568" cy="6651235"/>
          </a:xfrm>
        </p:spPr>
      </p:pic>
    </p:spTree>
    <p:extLst>
      <p:ext uri="{BB962C8B-B14F-4D97-AF65-F5344CB8AC3E}">
        <p14:creationId xmlns:p14="http://schemas.microsoft.com/office/powerpoint/2010/main" val="212510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5112568" cy="6651235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92"/>
            <a:ext cx="9144000" cy="683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76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781"/>
            <a:ext cx="9144000" cy="5786438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936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3" y="116632"/>
            <a:ext cx="4752527" cy="6570360"/>
          </a:xfrm>
        </p:spPr>
      </p:pic>
    </p:spTree>
    <p:extLst>
      <p:ext uri="{BB962C8B-B14F-4D97-AF65-F5344CB8AC3E}">
        <p14:creationId xmlns:p14="http://schemas.microsoft.com/office/powerpoint/2010/main" val="29444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6742"/>
            <a:ext cx="8801853" cy="6256594"/>
          </a:xfrm>
        </p:spPr>
      </p:pic>
    </p:spTree>
    <p:extLst>
      <p:ext uri="{BB962C8B-B14F-4D97-AF65-F5344CB8AC3E}">
        <p14:creationId xmlns:p14="http://schemas.microsoft.com/office/powerpoint/2010/main" val="383941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76"/>
            <a:ext cx="4663117" cy="6828723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089" y="0"/>
            <a:ext cx="45869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99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238" y="131146"/>
            <a:ext cx="4407002" cy="6653907"/>
          </a:xfrm>
        </p:spPr>
      </p:pic>
    </p:spTree>
    <p:extLst>
      <p:ext uri="{BB962C8B-B14F-4D97-AF65-F5344CB8AC3E}">
        <p14:creationId xmlns:p14="http://schemas.microsoft.com/office/powerpoint/2010/main" val="307415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Šebestián Olivetský </a:t>
            </a:r>
          </a:p>
          <a:p>
            <a:pPr marL="0" indent="0">
              <a:buNone/>
            </a:pPr>
            <a:r>
              <a:rPr lang="cs-CZ" dirty="0" err="1" smtClean="0"/>
              <a:t>Nowiny</a:t>
            </a:r>
            <a:r>
              <a:rPr lang="cs-CZ" dirty="0" smtClean="0"/>
              <a:t> </a:t>
            </a:r>
            <a:r>
              <a:rPr lang="cs-CZ" dirty="0" err="1" smtClean="0"/>
              <a:t>vo</a:t>
            </a:r>
            <a:r>
              <a:rPr lang="cs-CZ" dirty="0" smtClean="0"/>
              <a:t> Jeho římském císařském Majestátu </a:t>
            </a:r>
            <a:r>
              <a:rPr lang="cs-CZ" dirty="0" err="1" smtClean="0"/>
              <a:t>etc</a:t>
            </a:r>
            <a:r>
              <a:rPr lang="cs-CZ" dirty="0" smtClean="0"/>
              <a:t>. Válečným lidu v </a:t>
            </a:r>
            <a:r>
              <a:rPr lang="cs-CZ" dirty="0" err="1" smtClean="0"/>
              <a:t>Spišskej</a:t>
            </a:r>
            <a:r>
              <a:rPr lang="cs-CZ" dirty="0" smtClean="0"/>
              <a:t> zemi (Olomouc 1565)</a:t>
            </a:r>
          </a:p>
          <a:p>
            <a:pPr marL="0" indent="0">
              <a:buNone/>
            </a:pPr>
            <a:r>
              <a:rPr lang="cs-CZ" dirty="0" err="1" smtClean="0"/>
              <a:t>Nowiny</a:t>
            </a:r>
            <a:r>
              <a:rPr lang="cs-CZ" dirty="0" smtClean="0"/>
              <a:t> neslýchané strašlivého povětří a oblaku prolomení … okolo města Kremže a Kamenice v Rakousích (Olomouc, 1580)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r. 1571 tiskl i v Kroměříži sněmovní artikuly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Olomouc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8753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r>
              <a:rPr lang="cs-CZ" dirty="0" smtClean="0"/>
              <a:t>Českou bastardu vytěsnil německý švabach ve 20. letech 16. století</a:t>
            </a:r>
          </a:p>
          <a:p>
            <a:r>
              <a:rPr lang="cs-CZ" dirty="0" smtClean="0"/>
              <a:t>Antikva písmem obvyklým jen pro latinské spisy až od pol. 16. stol.</a:t>
            </a:r>
          </a:p>
          <a:p>
            <a:r>
              <a:rPr lang="cs-CZ" dirty="0" smtClean="0"/>
              <a:t>Fraktura 1540 u Bartoloměje Netolického z Netolic</a:t>
            </a:r>
          </a:p>
          <a:p>
            <a:endParaRPr lang="cs-CZ" dirty="0"/>
          </a:p>
          <a:p>
            <a:r>
              <a:rPr lang="cs-CZ" dirty="0" smtClean="0"/>
              <a:t>1526 začátky cenzury, 1537 zákaz řemesla po celých Čechách vyjma Prahy, nové zákazy 1547-9 (i v Praze)</a:t>
            </a:r>
          </a:p>
          <a:p>
            <a:r>
              <a:rPr lang="cs-CZ" dirty="0" smtClean="0"/>
              <a:t>Oficiálním tiskařem k režimu loajální Netolický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Praha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3334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Jan ml. 1576-1584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Luteránské zpěvníky Jakuba </a:t>
            </a:r>
            <a:r>
              <a:rPr lang="cs-CZ" dirty="0" err="1" smtClean="0"/>
              <a:t>Kunwaldského</a:t>
            </a:r>
            <a:r>
              <a:rPr lang="cs-CZ" dirty="0" smtClean="0"/>
              <a:t> Kancionál český (Olomouc 1576) a Nešpor český (Olomouc 1576)</a:t>
            </a:r>
          </a:p>
          <a:p>
            <a:pPr marL="0" indent="0">
              <a:buNone/>
            </a:pPr>
            <a:r>
              <a:rPr lang="cs-CZ" dirty="0" smtClean="0"/>
              <a:t>Poslední tisk – O poznání církve svaté knížka velmi pěkná (Olomouc 1584)</a:t>
            </a:r>
          </a:p>
          <a:p>
            <a:pPr marL="0" indent="0">
              <a:buNone/>
            </a:pPr>
            <a:r>
              <a:rPr lang="cs-CZ" dirty="0" smtClean="0"/>
              <a:t>Spis vyšel po r. 1580, kdy byl vydán mandát Rudolfa II. O tom, že v Olomouci má pracovat pouze tiskárna B. </a:t>
            </a:r>
            <a:r>
              <a:rPr lang="cs-CZ" dirty="0" err="1" smtClean="0"/>
              <a:t>Milichtalera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Olomouc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244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Jan </a:t>
            </a:r>
            <a:r>
              <a:rPr lang="cs-CZ" dirty="0" err="1" smtClean="0"/>
              <a:t>Günther</a:t>
            </a:r>
            <a:r>
              <a:rPr lang="cs-CZ" dirty="0" smtClean="0"/>
              <a:t> Prostějov 1544-1553; Olomouc 1554-1609</a:t>
            </a:r>
          </a:p>
          <a:p>
            <a:pPr marL="0" indent="0">
              <a:buNone/>
            </a:pPr>
            <a:r>
              <a:rPr lang="cs-CZ" dirty="0" smtClean="0"/>
              <a:t>+ nevlastní syn Bedřich </a:t>
            </a:r>
            <a:r>
              <a:rPr lang="cs-CZ" dirty="0" err="1" smtClean="0"/>
              <a:t>Milichtaler</a:t>
            </a:r>
            <a:r>
              <a:rPr lang="cs-CZ" dirty="0" smtClean="0"/>
              <a:t> – až 1612</a:t>
            </a:r>
          </a:p>
          <a:p>
            <a:pPr marL="0" indent="0">
              <a:buNone/>
            </a:pPr>
            <a:r>
              <a:rPr lang="cs-CZ" dirty="0" smtClean="0"/>
              <a:t>Konfesijně vyrovnané tisky,  katolická produkce převážila až za </a:t>
            </a:r>
            <a:r>
              <a:rPr lang="cs-CZ" dirty="0" err="1" smtClean="0"/>
              <a:t>Milichtalera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Vyučil se v Norimberku u </a:t>
            </a:r>
            <a:r>
              <a:rPr lang="cs-CZ" dirty="0" err="1" smtClean="0"/>
              <a:t>Leonharda</a:t>
            </a:r>
            <a:r>
              <a:rPr lang="cs-CZ" dirty="0" smtClean="0"/>
              <a:t> </a:t>
            </a:r>
            <a:r>
              <a:rPr lang="cs-CZ" dirty="0" err="1" smtClean="0"/>
              <a:t>Milichtalera</a:t>
            </a:r>
            <a:r>
              <a:rPr lang="cs-CZ" dirty="0" smtClean="0"/>
              <a:t>, po jeho + r . 1540 vyženil s jeho vdovou Markétou tiskárnu a nevlastního syna Bedřicha.</a:t>
            </a:r>
          </a:p>
          <a:p>
            <a:pPr marL="0" indent="0">
              <a:buNone/>
            </a:pPr>
            <a:r>
              <a:rPr lang="cs-CZ" dirty="0" smtClean="0"/>
              <a:t>Z </a:t>
            </a:r>
            <a:r>
              <a:rPr lang="cs-CZ" dirty="0" err="1" smtClean="0"/>
              <a:t>Norimberka</a:t>
            </a:r>
            <a:r>
              <a:rPr lang="cs-CZ" dirty="0" smtClean="0"/>
              <a:t> se r. 1544 přestěhoval do Prostějova (působí do r. 1553)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Olomouc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112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dirty="0" smtClean="0"/>
              <a:t>Ze starší literatury nepodložené zprávy o tiskárně moravského vladyky Jana </a:t>
            </a:r>
            <a:r>
              <a:rPr lang="cs-CZ" dirty="0" err="1" smtClean="0"/>
              <a:t>Dubčanského</a:t>
            </a:r>
            <a:r>
              <a:rPr lang="cs-CZ" dirty="0" smtClean="0"/>
              <a:t> ze </a:t>
            </a:r>
            <a:r>
              <a:rPr lang="cs-CZ" dirty="0" err="1" smtClean="0"/>
              <a:t>Zdenína</a:t>
            </a:r>
            <a:r>
              <a:rPr lang="cs-CZ" dirty="0" smtClean="0"/>
              <a:t> – měl použít vybavení </a:t>
            </a:r>
            <a:r>
              <a:rPr lang="cs-CZ" dirty="0" err="1" smtClean="0"/>
              <a:t>Hubmaierovy</a:t>
            </a:r>
            <a:r>
              <a:rPr lang="cs-CZ" dirty="0" smtClean="0"/>
              <a:t> soukromé tiskárny z Mikulova.</a:t>
            </a:r>
          </a:p>
          <a:p>
            <a:pPr marL="0" indent="0">
              <a:buNone/>
            </a:pPr>
            <a:r>
              <a:rPr lang="cs-CZ" dirty="0" smtClean="0"/>
              <a:t>Věrohodný počátek až s Janem </a:t>
            </a:r>
            <a:r>
              <a:rPr lang="cs-CZ" dirty="0" err="1" smtClean="0"/>
              <a:t>Güntherem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V jeho prostějovské dílně pokračoval po r. 1554  jeho bývalý korektor </a:t>
            </a:r>
            <a:r>
              <a:rPr lang="cs-CZ" dirty="0" err="1" smtClean="0"/>
              <a:t>Aorg</a:t>
            </a:r>
            <a:r>
              <a:rPr lang="cs-CZ" dirty="0" smtClean="0"/>
              <a:t>, až do roku 1561</a:t>
            </a:r>
          </a:p>
          <a:p>
            <a:pPr marL="0" indent="0">
              <a:buNone/>
            </a:pPr>
            <a:r>
              <a:rPr lang="cs-CZ" dirty="0" smtClean="0"/>
              <a:t>1568 tisk Pavla Hájka – </a:t>
            </a:r>
            <a:r>
              <a:rPr lang="cs-CZ" dirty="0" err="1" smtClean="0"/>
              <a:t>Malej</a:t>
            </a:r>
            <a:r>
              <a:rPr lang="cs-CZ" dirty="0" smtClean="0"/>
              <a:t> </a:t>
            </a:r>
            <a:r>
              <a:rPr lang="cs-CZ" dirty="0" err="1" smtClean="0"/>
              <a:t>catechismus</a:t>
            </a:r>
            <a:r>
              <a:rPr lang="cs-CZ" dirty="0" smtClean="0"/>
              <a:t>, navedení nebo krátká </a:t>
            </a:r>
            <a:r>
              <a:rPr lang="cs-CZ" dirty="0" err="1" smtClean="0"/>
              <a:t>summa</a:t>
            </a:r>
            <a:r>
              <a:rPr lang="cs-CZ" dirty="0" smtClean="0"/>
              <a:t> pravé křesťanské všeobecné katolické víry</a:t>
            </a:r>
          </a:p>
          <a:p>
            <a:pPr marL="0" indent="0">
              <a:buNone/>
            </a:pPr>
            <a:r>
              <a:rPr lang="cs-CZ" dirty="0" smtClean="0"/>
              <a:t>1602 – z Krakova přišel </a:t>
            </a:r>
            <a:r>
              <a:rPr lang="cs-CZ" dirty="0" err="1" smtClean="0"/>
              <a:t>Jicchak</a:t>
            </a:r>
            <a:r>
              <a:rPr lang="cs-CZ" dirty="0" smtClean="0"/>
              <a:t> ben </a:t>
            </a:r>
            <a:r>
              <a:rPr lang="cs-CZ" dirty="0" err="1" smtClean="0"/>
              <a:t>Aharon</a:t>
            </a:r>
            <a:r>
              <a:rPr lang="cs-CZ" dirty="0" smtClean="0"/>
              <a:t> </a:t>
            </a:r>
            <a:r>
              <a:rPr lang="cs-CZ" dirty="0" err="1" smtClean="0"/>
              <a:t>Prostitz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Další dílna až 1862 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Prostějov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4739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dirty="0" smtClean="0"/>
              <a:t>Jan </a:t>
            </a:r>
            <a:r>
              <a:rPr lang="cs-CZ" dirty="0" err="1" smtClean="0"/>
              <a:t>Günther</a:t>
            </a:r>
            <a:r>
              <a:rPr lang="cs-CZ" dirty="0" smtClean="0"/>
              <a:t> </a:t>
            </a:r>
          </a:p>
          <a:p>
            <a:pPr marL="0" indent="0">
              <a:buNone/>
            </a:pPr>
            <a:r>
              <a:rPr lang="cs-CZ" dirty="0" smtClean="0"/>
              <a:t>První vypracovaná ediční politika oproštěná od konfesijní orientace a zájmů</a:t>
            </a:r>
          </a:p>
          <a:p>
            <a:pPr marL="0" indent="0">
              <a:buNone/>
            </a:pPr>
            <a:r>
              <a:rPr lang="cs-CZ" dirty="0" smtClean="0"/>
              <a:t>Kniha dostala charakter zboží</a:t>
            </a:r>
          </a:p>
          <a:p>
            <a:pPr marL="0" indent="0">
              <a:buNone/>
            </a:pPr>
            <a:r>
              <a:rPr lang="cs-CZ" dirty="0" smtClean="0"/>
              <a:t>Začaly poprvé převládat tisky světské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Pro olomouckou tiskárnu zakoupen nový písmový materiál, zápůjčky štočků, tisky typograficky jednodušší </a:t>
            </a:r>
          </a:p>
          <a:p>
            <a:pPr marL="0" indent="0">
              <a:buNone/>
            </a:pPr>
            <a:r>
              <a:rPr lang="cs-CZ" dirty="0" smtClean="0"/>
              <a:t>Tisk spisů hospodářských, teorie hudby, knížky lidového čtení, školní učebnice (slabikáře), dvoj- a trojjazyčné slovníky</a:t>
            </a:r>
          </a:p>
          <a:p>
            <a:pPr marL="0" indent="0">
              <a:buNone/>
            </a:pPr>
            <a:r>
              <a:rPr lang="cs-CZ" dirty="0" smtClean="0"/>
              <a:t>Převedení textů z němčiny do češtiny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Olomouc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082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Jan </a:t>
            </a:r>
            <a:r>
              <a:rPr lang="cs-CZ" dirty="0" err="1" smtClean="0"/>
              <a:t>Günther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V Prostějove 35 titulů</a:t>
            </a:r>
          </a:p>
          <a:p>
            <a:pPr marL="0" indent="0">
              <a:buNone/>
            </a:pPr>
            <a:r>
              <a:rPr lang="cs-CZ" dirty="0" smtClean="0"/>
              <a:t>V Olomouci 56 titulů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Cca 60% soudobé moravské knižní výroby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Vydané české tituly nalezneme i v norimberských tiskárnách </a:t>
            </a:r>
            <a:r>
              <a:rPr lang="cs-CZ" dirty="0" err="1" smtClean="0"/>
              <a:t>Peypuse</a:t>
            </a:r>
            <a:r>
              <a:rPr lang="cs-CZ" dirty="0" smtClean="0"/>
              <a:t> a </a:t>
            </a:r>
            <a:r>
              <a:rPr lang="cs-CZ" dirty="0" err="1" smtClean="0"/>
              <a:t>Milichthalera</a:t>
            </a:r>
            <a:r>
              <a:rPr lang="cs-CZ" dirty="0" smtClean="0"/>
              <a:t> z 30. let.</a:t>
            </a:r>
          </a:p>
          <a:p>
            <a:pPr marL="0" indent="0">
              <a:buNone/>
            </a:pPr>
            <a:r>
              <a:rPr lang="cs-CZ" dirty="0" smtClean="0"/>
              <a:t>Doloženy i reedice starší domácí produkce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Olomouc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3789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716016" y="570156"/>
            <a:ext cx="3728737" cy="3794948"/>
          </a:xfrm>
        </p:spPr>
        <p:txBody>
          <a:bodyPr/>
          <a:lstStyle/>
          <a:p>
            <a:r>
              <a:rPr lang="cs-CZ" dirty="0" smtClean="0"/>
              <a:t>Prostějov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6632"/>
            <a:ext cx="4536504" cy="6659208"/>
          </a:xfrm>
        </p:spPr>
      </p:pic>
    </p:spTree>
    <p:extLst>
      <p:ext uri="{BB962C8B-B14F-4D97-AF65-F5344CB8AC3E}">
        <p14:creationId xmlns:p14="http://schemas.microsoft.com/office/powerpoint/2010/main" val="359246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6632"/>
            <a:ext cx="4104456" cy="6024998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494"/>
            <a:ext cx="9144000" cy="646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724128" y="570156"/>
            <a:ext cx="3240360" cy="4226996"/>
          </a:xfrm>
        </p:spPr>
        <p:txBody>
          <a:bodyPr/>
          <a:lstStyle/>
          <a:p>
            <a:r>
              <a:rPr lang="cs-CZ" dirty="0" smtClean="0"/>
              <a:t>Olomouc</a:t>
            </a:r>
            <a:endParaRPr lang="cs-CZ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0"/>
            <a:ext cx="4752528" cy="6741005"/>
          </a:xfrm>
        </p:spPr>
      </p:pic>
    </p:spTree>
    <p:extLst>
      <p:ext uri="{BB962C8B-B14F-4D97-AF65-F5344CB8AC3E}">
        <p14:creationId xmlns:p14="http://schemas.microsoft.com/office/powerpoint/2010/main" val="348020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724128" y="570156"/>
            <a:ext cx="3240360" cy="4226996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75" y="116632"/>
            <a:ext cx="8408397" cy="6647416"/>
          </a:xfrm>
        </p:spPr>
      </p:pic>
    </p:spTree>
    <p:extLst>
      <p:ext uri="{BB962C8B-B14F-4D97-AF65-F5344CB8AC3E}">
        <p14:creationId xmlns:p14="http://schemas.microsoft.com/office/powerpoint/2010/main" val="242418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724128" y="570156"/>
            <a:ext cx="3240360" cy="4226996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16632"/>
            <a:ext cx="5184576" cy="6534142"/>
          </a:xfrm>
        </p:spPr>
      </p:pic>
    </p:spTree>
    <p:extLst>
      <p:ext uri="{BB962C8B-B14F-4D97-AF65-F5344CB8AC3E}">
        <p14:creationId xmlns:p14="http://schemas.microsoft.com/office/powerpoint/2010/main" val="160763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248347"/>
            <a:ext cx="8352927" cy="4349005"/>
          </a:xfrm>
        </p:spPr>
        <p:txBody>
          <a:bodyPr>
            <a:normAutofit/>
          </a:bodyPr>
          <a:lstStyle/>
          <a:p>
            <a:r>
              <a:rPr lang="cs-CZ" dirty="0" smtClean="0"/>
              <a:t>Po roce 1549 slouží k regulaci živnostenská privilegia</a:t>
            </a:r>
          </a:p>
          <a:p>
            <a:r>
              <a:rPr lang="cs-CZ" dirty="0" smtClean="0"/>
              <a:t>Melantrišsko-veleslavínská tradice pečovala o kultivaci čtenářských zájmů a povznesení knižní kultury jazykovou korektností a i typografickou úpravou knih</a:t>
            </a:r>
          </a:p>
          <a:p>
            <a:r>
              <a:rPr lang="cs-CZ" dirty="0" smtClean="0"/>
              <a:t>Cizojazyčná literatura byla produkována před koncem století u Jiřího Černého z Černého Mostu</a:t>
            </a:r>
          </a:p>
          <a:p>
            <a:r>
              <a:rPr lang="cs-CZ" dirty="0" smtClean="0"/>
              <a:t>Významná produkce novinových letáků (nárůstem této produkce došlo k upozadění náboženské literatury)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Praha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960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724128" y="570156"/>
            <a:ext cx="3240360" cy="4226996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11732"/>
            <a:ext cx="8784976" cy="5653572"/>
          </a:xfrm>
        </p:spPr>
      </p:pic>
    </p:spTree>
    <p:extLst>
      <p:ext uri="{BB962C8B-B14F-4D97-AF65-F5344CB8AC3E}">
        <p14:creationId xmlns:p14="http://schemas.microsoft.com/office/powerpoint/2010/main" val="137892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724128" y="570156"/>
            <a:ext cx="3240360" cy="4226996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"/>
            <a:ext cx="4536504" cy="6811410"/>
          </a:xfrm>
        </p:spPr>
      </p:pic>
    </p:spTree>
    <p:extLst>
      <p:ext uri="{BB962C8B-B14F-4D97-AF65-F5344CB8AC3E}">
        <p14:creationId xmlns:p14="http://schemas.microsoft.com/office/powerpoint/2010/main" val="49522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724128" y="570156"/>
            <a:ext cx="3240360" cy="4226996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579"/>
            <a:ext cx="8784976" cy="6722797"/>
          </a:xfrm>
        </p:spPr>
      </p:pic>
    </p:spTree>
    <p:extLst>
      <p:ext uri="{BB962C8B-B14F-4D97-AF65-F5344CB8AC3E}">
        <p14:creationId xmlns:p14="http://schemas.microsoft.com/office/powerpoint/2010/main" val="344141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Nekatolický knihtisk:</a:t>
            </a:r>
          </a:p>
          <a:p>
            <a:pPr marL="0" indent="0">
              <a:buNone/>
            </a:pPr>
            <a:r>
              <a:rPr lang="cs-CZ" dirty="0" smtClean="0"/>
              <a:t>Kašpar </a:t>
            </a:r>
            <a:r>
              <a:rPr lang="cs-CZ" dirty="0" err="1" smtClean="0"/>
              <a:t>Aorg</a:t>
            </a:r>
            <a:r>
              <a:rPr lang="cs-CZ" dirty="0" smtClean="0"/>
              <a:t>, 1533</a:t>
            </a:r>
          </a:p>
          <a:p>
            <a:pPr marL="0" indent="0">
              <a:buNone/>
            </a:pPr>
            <a:r>
              <a:rPr lang="cs-CZ" dirty="0" smtClean="0"/>
              <a:t>Jan Pytlík  a Matěj Pytlík z Dvořiště 1533-1535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Po smrti tehdejšího majitele panství </a:t>
            </a:r>
            <a:r>
              <a:rPr lang="cs-CZ" smtClean="0"/>
              <a:t>(Václav Meziříčský </a:t>
            </a:r>
            <a:r>
              <a:rPr lang="cs-CZ" dirty="0" smtClean="0"/>
              <a:t>z Lomnice) další tiskařské aktivity nepokračovaly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Náměšť nad Oslavou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481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 smtClean="0"/>
              <a:t>Tiskárna bratrská - </a:t>
            </a:r>
            <a:r>
              <a:rPr lang="cs-CZ" dirty="0"/>
              <a:t>1562-1578 </a:t>
            </a:r>
            <a:r>
              <a:rPr lang="cs-CZ" dirty="0" smtClean="0"/>
              <a:t> (Ivančice), 1579-1619 (Kralice), 1629-56  (Lešno)</a:t>
            </a:r>
          </a:p>
          <a:p>
            <a:pPr marL="0" indent="0">
              <a:buNone/>
            </a:pPr>
            <a:r>
              <a:rPr lang="cs-CZ" dirty="0" smtClean="0"/>
              <a:t>Pod ochranou </a:t>
            </a:r>
            <a:r>
              <a:rPr lang="cs-CZ" dirty="0" err="1" smtClean="0"/>
              <a:t>Pertolda</a:t>
            </a:r>
            <a:r>
              <a:rPr lang="cs-CZ" dirty="0" smtClean="0"/>
              <a:t> z </a:t>
            </a:r>
            <a:r>
              <a:rPr lang="cs-CZ" dirty="0" err="1" smtClean="0"/>
              <a:t>Lipé</a:t>
            </a:r>
            <a:r>
              <a:rPr lang="cs-CZ" dirty="0" smtClean="0"/>
              <a:t> a jeho manželky Zuzany z Boskovic</a:t>
            </a:r>
          </a:p>
          <a:p>
            <a:pPr marL="0" indent="0">
              <a:buNone/>
            </a:pPr>
            <a:r>
              <a:rPr lang="cs-CZ" dirty="0" smtClean="0"/>
              <a:t>Před etablováním tiskárny kontakty s ideově spřízněnými tiskaři – Kašpar </a:t>
            </a:r>
            <a:r>
              <a:rPr lang="cs-CZ" dirty="0" err="1" smtClean="0"/>
              <a:t>Aorg</a:t>
            </a:r>
            <a:r>
              <a:rPr lang="cs-CZ" dirty="0" smtClean="0"/>
              <a:t>, J. </a:t>
            </a:r>
            <a:r>
              <a:rPr lang="cs-CZ" dirty="0" err="1" smtClean="0"/>
              <a:t>Günther</a:t>
            </a:r>
            <a:r>
              <a:rPr lang="cs-CZ" dirty="0" smtClean="0"/>
              <a:t>, Mikuláš </a:t>
            </a:r>
            <a:r>
              <a:rPr lang="cs-CZ" dirty="0" err="1" smtClean="0"/>
              <a:t>Klaudyán</a:t>
            </a:r>
            <a:r>
              <a:rPr lang="cs-CZ" dirty="0" smtClean="0"/>
              <a:t>, P. Olivetský z O., Alexandr </a:t>
            </a:r>
            <a:r>
              <a:rPr lang="cs-CZ" dirty="0" err="1" smtClean="0"/>
              <a:t>Oujezdský</a:t>
            </a:r>
            <a:r>
              <a:rPr lang="cs-CZ" dirty="0" smtClean="0"/>
              <a:t>, Pavel Severin,  a s tiskaři z německy mluvících zemí</a:t>
            </a:r>
          </a:p>
          <a:p>
            <a:pPr marL="0" indent="0">
              <a:buNone/>
            </a:pPr>
            <a:r>
              <a:rPr lang="cs-CZ" dirty="0" smtClean="0"/>
              <a:t>Po roce 1547 přesun bratrských tisků z Čech na Moravu, ovšem zakázka na </a:t>
            </a:r>
            <a:r>
              <a:rPr lang="cs-CZ" dirty="0" err="1" smtClean="0"/>
              <a:t>Šamotulský</a:t>
            </a:r>
            <a:r>
              <a:rPr lang="cs-CZ" dirty="0" smtClean="0"/>
              <a:t> kancionál směřovala do Polska (1560-1)</a:t>
            </a:r>
          </a:p>
          <a:p>
            <a:pPr marL="0" indent="0">
              <a:buNone/>
            </a:pPr>
            <a:r>
              <a:rPr lang="cs-CZ" dirty="0" smtClean="0"/>
              <a:t>Část vybavení koupena od </a:t>
            </a:r>
            <a:r>
              <a:rPr lang="cs-CZ" dirty="0" err="1" smtClean="0"/>
              <a:t>Oujezdského</a:t>
            </a:r>
            <a:r>
              <a:rPr lang="cs-CZ" dirty="0" smtClean="0"/>
              <a:t>, tiskárna zřízena na popud Jana Blahoslava v jeho sídle - Ivančicích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Ivančice, Kralice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013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 smtClean="0"/>
              <a:t>Tiskárna bratrská</a:t>
            </a:r>
          </a:p>
          <a:p>
            <a:pPr marL="0" indent="0">
              <a:buNone/>
            </a:pPr>
            <a:r>
              <a:rPr lang="cs-CZ" dirty="0" smtClean="0"/>
              <a:t>Tisky kvůli utajení neopatřovány úplnými </a:t>
            </a:r>
            <a:r>
              <a:rPr lang="cs-CZ" dirty="0" err="1" smtClean="0"/>
              <a:t>impresy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Též používán papír bez filigránů</a:t>
            </a:r>
          </a:p>
          <a:p>
            <a:pPr marL="0" indent="0">
              <a:buNone/>
            </a:pPr>
            <a:r>
              <a:rPr lang="cs-CZ" dirty="0" smtClean="0"/>
              <a:t>Tiskaři – Václav a Zachariáš </a:t>
            </a:r>
            <a:r>
              <a:rPr lang="cs-CZ" dirty="0" err="1" smtClean="0"/>
              <a:t>Solín</a:t>
            </a:r>
            <a:r>
              <a:rPr lang="cs-CZ" dirty="0" smtClean="0"/>
              <a:t> (Ivančice), Samuel </a:t>
            </a:r>
            <a:r>
              <a:rPr lang="cs-CZ" dirty="0" err="1" smtClean="0"/>
              <a:t>Silvest</a:t>
            </a:r>
            <a:r>
              <a:rPr lang="cs-CZ" dirty="0" smtClean="0"/>
              <a:t> a Václav </a:t>
            </a:r>
            <a:r>
              <a:rPr lang="cs-CZ" dirty="0" err="1" smtClean="0"/>
              <a:t>Elam</a:t>
            </a:r>
            <a:r>
              <a:rPr lang="cs-CZ" dirty="0" smtClean="0"/>
              <a:t> (Kralice) </a:t>
            </a:r>
          </a:p>
          <a:p>
            <a:pPr marL="0" indent="0">
              <a:buNone/>
            </a:pPr>
            <a:r>
              <a:rPr lang="cs-CZ" dirty="0" smtClean="0"/>
              <a:t>1620/1621 byly Kralice přepadeny a vypleněny císařským vojskem, tiskárna byla r. 1622 ukryta v zámku v Náměšti nad Oslavou, 1629 převezena přes Přerov do Lešna</a:t>
            </a:r>
          </a:p>
          <a:p>
            <a:pPr marL="0" indent="0">
              <a:buNone/>
            </a:pPr>
            <a:r>
              <a:rPr lang="cs-CZ" dirty="0" smtClean="0"/>
              <a:t>V </a:t>
            </a:r>
            <a:r>
              <a:rPr lang="cs-CZ" dirty="0"/>
              <a:t>L</a:t>
            </a:r>
            <a:r>
              <a:rPr lang="cs-CZ" dirty="0" smtClean="0"/>
              <a:t>ešnu se nemusela  skrývat, pod správou JAK byla přičleněna k bratrskému gymnáziu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Ivančice, Kralice</a:t>
            </a:r>
          </a:p>
        </p:txBody>
      </p:sp>
    </p:spTree>
    <p:extLst>
      <p:ext uri="{BB962C8B-B14F-4D97-AF65-F5344CB8AC3E}">
        <p14:creationId xmlns:p14="http://schemas.microsoft.com/office/powerpoint/2010/main" val="101270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Tiskárna bratrská</a:t>
            </a:r>
          </a:p>
          <a:p>
            <a:pPr marL="0" indent="0">
              <a:buNone/>
            </a:pPr>
            <a:r>
              <a:rPr lang="cs-CZ" dirty="0" smtClean="0"/>
              <a:t>V době moravského působení tiskárna pracovala jen pro vnitřní potřebu jednoty</a:t>
            </a:r>
          </a:p>
          <a:p>
            <a:pPr marL="0" indent="0">
              <a:buNone/>
            </a:pPr>
            <a:r>
              <a:rPr lang="cs-CZ" dirty="0" smtClean="0"/>
              <a:t>Jediný text určený širšímu publiku – Vyznání víry svaté katolické všech tří stavů Království českého … pod obojí přijímajících (Kralice? 1608)</a:t>
            </a:r>
          </a:p>
          <a:p>
            <a:pPr marL="0" indent="0">
              <a:buNone/>
            </a:pPr>
            <a:r>
              <a:rPr lang="cs-CZ" dirty="0" smtClean="0"/>
              <a:t>Průměrně tiskla 4 a v Polsku až 10 titulů ročně</a:t>
            </a:r>
          </a:p>
          <a:p>
            <a:pPr marL="0" indent="0">
              <a:buNone/>
            </a:pPr>
            <a:r>
              <a:rPr lang="cs-CZ" dirty="0" smtClean="0"/>
              <a:t>Ivančice – 17 titulů</a:t>
            </a:r>
          </a:p>
          <a:p>
            <a:pPr marL="0" indent="0">
              <a:buNone/>
            </a:pPr>
            <a:r>
              <a:rPr lang="cs-CZ" dirty="0" smtClean="0"/>
              <a:t>Kralice  - 70 titulů</a:t>
            </a:r>
          </a:p>
          <a:p>
            <a:pPr marL="0" indent="0">
              <a:buNone/>
            </a:pPr>
            <a:r>
              <a:rPr lang="cs-CZ" dirty="0" smtClean="0"/>
              <a:t>Lešno – 160 titulů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Ivančice, Kralice</a:t>
            </a:r>
          </a:p>
        </p:txBody>
      </p:sp>
    </p:spTree>
    <p:extLst>
      <p:ext uri="{BB962C8B-B14F-4D97-AF65-F5344CB8AC3E}">
        <p14:creationId xmlns:p14="http://schemas.microsoft.com/office/powerpoint/2010/main" val="131304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Tiskárna bratrská</a:t>
            </a:r>
          </a:p>
          <a:p>
            <a:pPr marL="0" indent="0">
              <a:buNone/>
            </a:pPr>
            <a:r>
              <a:rPr lang="cs-CZ" dirty="0" smtClean="0"/>
              <a:t>Jednotlivá vydání, i když nesou stejný název, se liší textově i typograficky</a:t>
            </a:r>
          </a:p>
          <a:p>
            <a:pPr marL="0" indent="0">
              <a:buNone/>
            </a:pPr>
            <a:r>
              <a:rPr lang="cs-CZ" dirty="0" smtClean="0"/>
              <a:t>Vedle „velkých“ vydání bible a kancionálů bývala pořizována i cenově dostupnější vydání </a:t>
            </a:r>
          </a:p>
          <a:p>
            <a:pPr marL="0" indent="0">
              <a:buNone/>
            </a:pPr>
            <a:r>
              <a:rPr lang="cs-CZ" dirty="0" smtClean="0"/>
              <a:t>Pro šlechtické mecenáše vznikaly „bibliofilské“ exempláře</a:t>
            </a:r>
          </a:p>
          <a:p>
            <a:pPr marL="0" indent="0">
              <a:buNone/>
            </a:pPr>
            <a:r>
              <a:rPr lang="cs-CZ" dirty="0" smtClean="0"/>
              <a:t>O nákladu máme jen minimum zpráv, např. 1. díl Kralické </a:t>
            </a:r>
            <a:r>
              <a:rPr lang="cs-CZ" dirty="0" err="1" smtClean="0"/>
              <a:t>šestidílky</a:t>
            </a:r>
            <a:r>
              <a:rPr lang="cs-CZ" dirty="0" smtClean="0"/>
              <a:t> měl náklad 2000 exemplářů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Ivančice, Kralice</a:t>
            </a:r>
          </a:p>
        </p:txBody>
      </p:sp>
    </p:spTree>
    <p:extLst>
      <p:ext uri="{BB962C8B-B14F-4D97-AF65-F5344CB8AC3E}">
        <p14:creationId xmlns:p14="http://schemas.microsoft.com/office/powerpoint/2010/main" val="86727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Tiskárna bratrská</a:t>
            </a:r>
          </a:p>
          <a:p>
            <a:pPr marL="0" indent="0">
              <a:buNone/>
            </a:pPr>
            <a:r>
              <a:rPr lang="cs-CZ" dirty="0" smtClean="0"/>
              <a:t>Tiskárna disponovala patrně jen 1 lisem, písmo bylo odléváno zřejmě přímo v tiskárně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Ediční plán:</a:t>
            </a:r>
          </a:p>
          <a:p>
            <a:pPr marL="0" indent="0">
              <a:buNone/>
            </a:pPr>
            <a:r>
              <a:rPr lang="cs-CZ" dirty="0" smtClean="0"/>
              <a:t>Hlavními díly bible a kancionály</a:t>
            </a:r>
          </a:p>
          <a:p>
            <a:pPr marL="0" indent="0">
              <a:buNone/>
            </a:pPr>
            <a:r>
              <a:rPr lang="cs-CZ" dirty="0" smtClean="0"/>
              <a:t>Na dalším místě apologie, konfese, modlitební knihy, perikopy, postily, literatura liturgická, pastorační a </a:t>
            </a:r>
            <a:r>
              <a:rPr lang="cs-CZ" dirty="0" err="1" smtClean="0"/>
              <a:t>vzdělávatelská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Ivančice, Kralice</a:t>
            </a:r>
          </a:p>
        </p:txBody>
      </p:sp>
    </p:spTree>
    <p:extLst>
      <p:ext uri="{BB962C8B-B14F-4D97-AF65-F5344CB8AC3E}">
        <p14:creationId xmlns:p14="http://schemas.microsoft.com/office/powerpoint/2010/main" val="39758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Tiskárna bratrská</a:t>
            </a:r>
          </a:p>
          <a:p>
            <a:pPr marL="0" indent="0">
              <a:buNone/>
            </a:pPr>
            <a:r>
              <a:rPr lang="cs-CZ" dirty="0" smtClean="0"/>
              <a:t>Bible:</a:t>
            </a:r>
          </a:p>
          <a:p>
            <a:pPr>
              <a:buFontTx/>
              <a:buChar char="-"/>
            </a:pPr>
            <a:r>
              <a:rPr lang="cs-CZ" dirty="0" smtClean="0"/>
              <a:t>Nový zákon (v Blahoslavově překladu z řečtiny; Ivančice 1564 a 1568, nová redakce Kralice 1593-1954, 1596 a 1601)</a:t>
            </a:r>
          </a:p>
          <a:p>
            <a:pPr>
              <a:buFontTx/>
              <a:buChar char="-"/>
            </a:pPr>
            <a:r>
              <a:rPr lang="cs-CZ" dirty="0" smtClean="0"/>
              <a:t>Šestidílná Bible česká (Kralice, 1. 1579, 2. 1580, 3. 1582, 4. 1587, 5. 1588, 6. 1593-4)</a:t>
            </a:r>
          </a:p>
          <a:p>
            <a:pPr>
              <a:buFontTx/>
              <a:buChar char="-"/>
            </a:pPr>
            <a:r>
              <a:rPr lang="cs-CZ" dirty="0" smtClean="0"/>
              <a:t>Žaltář Davida svatého (Kralice 1579 a 1581)</a:t>
            </a:r>
          </a:p>
          <a:p>
            <a:pPr>
              <a:buFontTx/>
              <a:buChar char="-"/>
            </a:pPr>
            <a:r>
              <a:rPr lang="cs-CZ" dirty="0" smtClean="0"/>
              <a:t>Jiřík Strejc Zábřežský: Žalmové aneb </a:t>
            </a:r>
            <a:r>
              <a:rPr lang="cs-CZ" dirty="0" err="1" smtClean="0"/>
              <a:t>Zpěvové</a:t>
            </a:r>
            <a:r>
              <a:rPr lang="cs-CZ" dirty="0" smtClean="0"/>
              <a:t> </a:t>
            </a:r>
            <a:r>
              <a:rPr lang="cs-CZ" dirty="0" err="1" smtClean="0"/>
              <a:t>stavého</a:t>
            </a:r>
            <a:r>
              <a:rPr lang="cs-CZ" dirty="0" smtClean="0"/>
              <a:t> Davida (Kralice 1587 a 1598)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Ivančice, Kralice</a:t>
            </a:r>
          </a:p>
        </p:txBody>
      </p:sp>
    </p:spTree>
    <p:extLst>
      <p:ext uri="{BB962C8B-B14F-4D97-AF65-F5344CB8AC3E}">
        <p14:creationId xmlns:p14="http://schemas.microsoft.com/office/powerpoint/2010/main" val="396266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248347"/>
            <a:ext cx="8352927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908720"/>
          </a:xfrm>
        </p:spPr>
        <p:txBody>
          <a:bodyPr/>
          <a:lstStyle/>
          <a:p>
            <a:r>
              <a:rPr lang="cs-CZ" dirty="0" smtClean="0"/>
              <a:t>Praha – B. Netolický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29084"/>
            <a:ext cx="4010032" cy="566826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348" y="908720"/>
            <a:ext cx="3907130" cy="568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7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Tiskárna bratrská</a:t>
            </a:r>
          </a:p>
          <a:p>
            <a:pPr marL="0" indent="0">
              <a:buNone/>
            </a:pPr>
            <a:r>
              <a:rPr lang="cs-CZ" dirty="0" smtClean="0"/>
              <a:t>Bible:</a:t>
            </a:r>
          </a:p>
          <a:p>
            <a:pPr>
              <a:buFontTx/>
              <a:buChar char="-"/>
            </a:pPr>
            <a:r>
              <a:rPr lang="cs-CZ" dirty="0" smtClean="0"/>
              <a:t>Jednodílní Bible česká (Kralice 1596 a 1598)</a:t>
            </a:r>
          </a:p>
          <a:p>
            <a:pPr>
              <a:buFontTx/>
              <a:buChar char="-"/>
            </a:pPr>
            <a:r>
              <a:rPr lang="cs-CZ" dirty="0" smtClean="0"/>
              <a:t>Biblí české díl šestý totiž Nový Zákon (Kralice 1601)</a:t>
            </a:r>
          </a:p>
          <a:p>
            <a:pPr>
              <a:buFontTx/>
              <a:buChar char="-"/>
            </a:pPr>
            <a:r>
              <a:rPr lang="cs-CZ" dirty="0" smtClean="0"/>
              <a:t>Rejstřík Písem svatých (Ivančice 1563, Kralice 1597)</a:t>
            </a:r>
          </a:p>
          <a:p>
            <a:pPr marL="0" indent="0">
              <a:buNone/>
            </a:pPr>
            <a:r>
              <a:rPr lang="cs-CZ" dirty="0" smtClean="0"/>
              <a:t>Liturgické příručky:</a:t>
            </a:r>
          </a:p>
          <a:p>
            <a:pPr>
              <a:buFontTx/>
              <a:buChar char="-"/>
            </a:pPr>
            <a:r>
              <a:rPr lang="cs-CZ" dirty="0" smtClean="0"/>
              <a:t>Služba křtu svatého (Kralice 1580)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Ivančice, Kralice</a:t>
            </a:r>
          </a:p>
        </p:txBody>
      </p:sp>
    </p:spTree>
    <p:extLst>
      <p:ext uri="{BB962C8B-B14F-4D97-AF65-F5344CB8AC3E}">
        <p14:creationId xmlns:p14="http://schemas.microsoft.com/office/powerpoint/2010/main" val="136453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Tiskárna bratrská</a:t>
            </a:r>
          </a:p>
          <a:p>
            <a:pPr marL="0" indent="0">
              <a:buNone/>
            </a:pPr>
            <a:r>
              <a:rPr lang="cs-CZ" dirty="0" smtClean="0"/>
              <a:t>Literatura hymnologická:</a:t>
            </a:r>
          </a:p>
          <a:p>
            <a:pPr>
              <a:buFontTx/>
              <a:buChar char="-"/>
            </a:pPr>
            <a:r>
              <a:rPr lang="cs-CZ" dirty="0" smtClean="0"/>
              <a:t>Písně duchovní </a:t>
            </a:r>
            <a:r>
              <a:rPr lang="cs-CZ" dirty="0" err="1" smtClean="0"/>
              <a:t>evangelitské</a:t>
            </a:r>
            <a:r>
              <a:rPr lang="cs-CZ" dirty="0" smtClean="0"/>
              <a:t> (Ivančice 1562-64, po 1564?/69?, 1572, 1576,  1577?, Kralice 1579?, 1581, 1583, 1587, 1594, 1598, 1602, 1615 a 1618)</a:t>
            </a:r>
          </a:p>
          <a:p>
            <a:pPr>
              <a:buFontTx/>
              <a:buChar char="-"/>
            </a:pPr>
            <a:r>
              <a:rPr lang="cs-CZ" dirty="0" err="1" smtClean="0"/>
              <a:t>Micheil</a:t>
            </a:r>
            <a:r>
              <a:rPr lang="cs-CZ" dirty="0" smtClean="0"/>
              <a:t> </a:t>
            </a:r>
            <a:r>
              <a:rPr lang="cs-CZ" dirty="0" err="1" smtClean="0"/>
              <a:t>Weiße</a:t>
            </a:r>
            <a:r>
              <a:rPr lang="cs-CZ" dirty="0" smtClean="0"/>
              <a:t>: </a:t>
            </a:r>
            <a:r>
              <a:rPr lang="cs-CZ" dirty="0" err="1" smtClean="0"/>
              <a:t>Kirchengeseng</a:t>
            </a:r>
            <a:r>
              <a:rPr lang="cs-CZ" dirty="0" smtClean="0"/>
              <a:t>, … (Ivančice 1566, </a:t>
            </a:r>
            <a:r>
              <a:rPr lang="cs-CZ" dirty="0" err="1" smtClean="0"/>
              <a:t>Nürnberg</a:t>
            </a:r>
            <a:r>
              <a:rPr lang="cs-CZ" dirty="0" smtClean="0"/>
              <a:t> 1580, Kralice 1606)</a:t>
            </a:r>
          </a:p>
          <a:p>
            <a:pPr>
              <a:buFontTx/>
              <a:buChar char="-"/>
            </a:pPr>
            <a:r>
              <a:rPr lang="cs-CZ" dirty="0" smtClean="0"/>
              <a:t>Písně pohřební (Kralice 1586 a 1615)</a:t>
            </a:r>
          </a:p>
          <a:p>
            <a:pPr>
              <a:buFontTx/>
              <a:buChar char="-"/>
            </a:pPr>
            <a:r>
              <a:rPr lang="cs-CZ" dirty="0" smtClean="0"/>
              <a:t>Rejstřík písní duchovních (Ivančice před 1579?, Kralice před 1599?)</a:t>
            </a:r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Ivančice, Kralice</a:t>
            </a:r>
          </a:p>
        </p:txBody>
      </p:sp>
    </p:spTree>
    <p:extLst>
      <p:ext uri="{BB962C8B-B14F-4D97-AF65-F5344CB8AC3E}">
        <p14:creationId xmlns:p14="http://schemas.microsoft.com/office/powerpoint/2010/main" val="102462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Tiskárna bratrská</a:t>
            </a:r>
          </a:p>
          <a:p>
            <a:pPr marL="0" indent="0">
              <a:buNone/>
            </a:pPr>
            <a:r>
              <a:rPr lang="cs-CZ" dirty="0" smtClean="0"/>
              <a:t>Literatura hymnologická:</a:t>
            </a:r>
          </a:p>
          <a:p>
            <a:pPr>
              <a:buFontTx/>
              <a:buChar char="-"/>
            </a:pPr>
            <a:r>
              <a:rPr lang="cs-CZ" dirty="0" smtClean="0"/>
              <a:t>Obrana mírná a slušná kancionálu bratrského, … (Kralice? 1588)</a:t>
            </a:r>
          </a:p>
          <a:p>
            <a:pPr>
              <a:buFontTx/>
              <a:buChar char="-"/>
            </a:pPr>
            <a:r>
              <a:rPr lang="cs-CZ" dirty="0" smtClean="0"/>
              <a:t>Řeči Boží (Kralice 1592?,  1597, 1604 a 1616)</a:t>
            </a:r>
          </a:p>
          <a:p>
            <a:pPr>
              <a:buFontTx/>
              <a:buChar char="-"/>
            </a:pPr>
            <a:r>
              <a:rPr lang="cs-CZ" dirty="0" smtClean="0"/>
              <a:t>Rejstřík … Řečí Božích (Ivančice 1563, Kralice 1615)</a:t>
            </a:r>
          </a:p>
          <a:p>
            <a:pPr marL="0" indent="0">
              <a:buNone/>
            </a:pPr>
            <a:r>
              <a:rPr lang="cs-CZ" dirty="0" smtClean="0"/>
              <a:t>Postily:</a:t>
            </a:r>
          </a:p>
          <a:p>
            <a:pPr>
              <a:buFontTx/>
              <a:buChar char="-"/>
            </a:pPr>
            <a:r>
              <a:rPr lang="cs-CZ" dirty="0" smtClean="0"/>
              <a:t>Ondřej Štefan: Výklad řečí Božích (Ivančice 1575)</a:t>
            </a:r>
          </a:p>
          <a:p>
            <a:pPr>
              <a:buFontTx/>
              <a:buChar char="-"/>
            </a:pPr>
            <a:r>
              <a:rPr lang="cs-CZ" dirty="0" smtClean="0"/>
              <a:t>Jan </a:t>
            </a:r>
            <a:r>
              <a:rPr lang="cs-CZ" dirty="0" err="1" smtClean="0"/>
              <a:t>Kapito</a:t>
            </a:r>
            <a:r>
              <a:rPr lang="cs-CZ" dirty="0" smtClean="0"/>
              <a:t>: Postila, tj. kázání, … (Kralice 1586)</a:t>
            </a:r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Ivančice, Kralice</a:t>
            </a:r>
          </a:p>
        </p:txBody>
      </p:sp>
    </p:spTree>
    <p:extLst>
      <p:ext uri="{BB962C8B-B14F-4D97-AF65-F5344CB8AC3E}">
        <p14:creationId xmlns:p14="http://schemas.microsoft.com/office/powerpoint/2010/main" val="115114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Tiskárna bratrská</a:t>
            </a:r>
          </a:p>
          <a:p>
            <a:pPr marL="0" indent="0">
              <a:buNone/>
            </a:pPr>
            <a:r>
              <a:rPr lang="cs-CZ" dirty="0" smtClean="0"/>
              <a:t>Modlitební knihy:</a:t>
            </a:r>
          </a:p>
          <a:p>
            <a:pPr>
              <a:buFontTx/>
              <a:buChar char="-"/>
            </a:pPr>
            <a:r>
              <a:rPr lang="cs-CZ" dirty="0" smtClean="0"/>
              <a:t>Modlitby, kteréž v suché dny v shromáždění svatých říkány bývají (Kralice 1609)</a:t>
            </a:r>
          </a:p>
          <a:p>
            <a:pPr marL="0" indent="0">
              <a:buNone/>
            </a:pPr>
            <a:r>
              <a:rPr lang="cs-CZ" dirty="0" smtClean="0"/>
              <a:t>Školní učebnice a domácí příručky:</a:t>
            </a:r>
            <a:br>
              <a:rPr lang="cs-CZ" dirty="0" smtClean="0"/>
            </a:br>
            <a:r>
              <a:rPr lang="cs-CZ" dirty="0" smtClean="0"/>
              <a:t>- Katechismus (Kralice po 1594?, 1604, před 1609 a 1615)</a:t>
            </a:r>
          </a:p>
          <a:p>
            <a:pPr marL="0" indent="0">
              <a:buNone/>
            </a:pPr>
            <a:r>
              <a:rPr lang="cs-CZ" dirty="0" smtClean="0"/>
              <a:t>- Začátkové učení dítek křesťanských (=prvouka, Kralice 1613)</a:t>
            </a:r>
          </a:p>
          <a:p>
            <a:pPr marL="0" indent="0">
              <a:buNone/>
            </a:pPr>
            <a:r>
              <a:rPr lang="cs-CZ" dirty="0" smtClean="0"/>
              <a:t>- </a:t>
            </a:r>
            <a:r>
              <a:rPr lang="cs-CZ" dirty="0" err="1" smtClean="0"/>
              <a:t>Summa</a:t>
            </a:r>
            <a:r>
              <a:rPr lang="cs-CZ" dirty="0" smtClean="0"/>
              <a:t> der </a:t>
            </a:r>
            <a:r>
              <a:rPr lang="cs-CZ" dirty="0" err="1" smtClean="0"/>
              <a:t>christlichen</a:t>
            </a:r>
            <a:r>
              <a:rPr lang="cs-CZ" dirty="0" smtClean="0"/>
              <a:t> </a:t>
            </a:r>
            <a:r>
              <a:rPr lang="cs-CZ" dirty="0" err="1" smtClean="0"/>
              <a:t>Lehre</a:t>
            </a:r>
            <a:r>
              <a:rPr lang="cs-CZ" dirty="0" smtClean="0"/>
              <a:t> … </a:t>
            </a:r>
            <a:r>
              <a:rPr lang="cs-CZ" dirty="0" err="1" smtClean="0"/>
              <a:t>verdeutsch</a:t>
            </a:r>
            <a:r>
              <a:rPr lang="cs-CZ" dirty="0" smtClean="0"/>
              <a:t> (Kralice 1619) </a:t>
            </a:r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Ivančice, Kralice</a:t>
            </a:r>
          </a:p>
        </p:txBody>
      </p:sp>
    </p:spTree>
    <p:extLst>
      <p:ext uri="{BB962C8B-B14F-4D97-AF65-F5344CB8AC3E}">
        <p14:creationId xmlns:p14="http://schemas.microsoft.com/office/powerpoint/2010/main" val="175975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 smtClean="0"/>
              <a:t>Tiskárna bratrská</a:t>
            </a:r>
          </a:p>
          <a:p>
            <a:pPr marL="0" indent="0">
              <a:buNone/>
            </a:pPr>
            <a:r>
              <a:rPr lang="cs-CZ" dirty="0" smtClean="0"/>
              <a:t>Konfese:</a:t>
            </a:r>
          </a:p>
          <a:p>
            <a:pPr>
              <a:buFontTx/>
              <a:buChar char="-"/>
            </a:pPr>
            <a:r>
              <a:rPr lang="cs-CZ" dirty="0" smtClean="0"/>
              <a:t>Počet z víry (Ivančice 1564, 1574 – čtyři odlišné verze – Kralice 1607, 1608)</a:t>
            </a:r>
          </a:p>
          <a:p>
            <a:pPr>
              <a:buFontTx/>
              <a:buChar char="-"/>
            </a:pPr>
            <a:r>
              <a:rPr lang="cs-CZ" dirty="0" smtClean="0"/>
              <a:t>Matouš Konečný: Pravda vítězící, … (Kralice 1614)</a:t>
            </a:r>
          </a:p>
          <a:p>
            <a:pPr marL="0" indent="0">
              <a:buNone/>
            </a:pPr>
            <a:r>
              <a:rPr lang="cs-CZ" dirty="0" err="1" smtClean="0"/>
              <a:t>Vzdělávatelské</a:t>
            </a:r>
            <a:r>
              <a:rPr lang="cs-CZ" dirty="0" smtClean="0"/>
              <a:t> a mravně-výchovné publikace:</a:t>
            </a:r>
          </a:p>
          <a:p>
            <a:pPr>
              <a:buFontTx/>
              <a:buChar char="-"/>
            </a:pPr>
            <a:r>
              <a:rPr lang="cs-CZ" dirty="0" smtClean="0"/>
              <a:t>Jan Blahoslav: Musica, tj. Knížka zpěvákům, náležité zprávy v sobě zavírající (Ivančice 1569)</a:t>
            </a:r>
          </a:p>
          <a:p>
            <a:pPr>
              <a:buFontTx/>
              <a:buChar char="-"/>
            </a:pPr>
            <a:r>
              <a:rPr lang="cs-CZ" dirty="0" smtClean="0"/>
              <a:t>Evangelia anebo Čtení svatá, kteráž </a:t>
            </a:r>
            <a:r>
              <a:rPr lang="cs-CZ" dirty="0" err="1" smtClean="0"/>
              <a:t>slovou</a:t>
            </a:r>
            <a:r>
              <a:rPr lang="cs-CZ" dirty="0" smtClean="0"/>
              <a:t> pašije (Ivančice 1571)</a:t>
            </a:r>
          </a:p>
          <a:p>
            <a:pPr>
              <a:buFontTx/>
              <a:buChar char="-"/>
            </a:pPr>
            <a:r>
              <a:rPr lang="cs-CZ" dirty="0" smtClean="0"/>
              <a:t>Naučení mládencům k službě … církvi se </a:t>
            </a:r>
            <a:r>
              <a:rPr lang="cs-CZ" dirty="0" err="1" smtClean="0"/>
              <a:t>oddávajícícm</a:t>
            </a:r>
            <a:r>
              <a:rPr lang="cs-CZ" dirty="0" smtClean="0"/>
              <a:t> (Kralice 1585 a 1609)</a:t>
            </a:r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Ivančice, Kralice</a:t>
            </a:r>
          </a:p>
        </p:txBody>
      </p:sp>
    </p:spTree>
    <p:extLst>
      <p:ext uri="{BB962C8B-B14F-4D97-AF65-F5344CB8AC3E}">
        <p14:creationId xmlns:p14="http://schemas.microsoft.com/office/powerpoint/2010/main" val="240989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4624"/>
            <a:ext cx="4608512" cy="6835184"/>
          </a:xfrm>
        </p:spPr>
      </p:pic>
    </p:spTree>
    <p:extLst>
      <p:ext uri="{BB962C8B-B14F-4D97-AF65-F5344CB8AC3E}">
        <p14:creationId xmlns:p14="http://schemas.microsoft.com/office/powerpoint/2010/main" val="215191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424936" cy="6259526"/>
          </a:xfrm>
        </p:spPr>
      </p:pic>
    </p:spTree>
    <p:extLst>
      <p:ext uri="{BB962C8B-B14F-4D97-AF65-F5344CB8AC3E}">
        <p14:creationId xmlns:p14="http://schemas.microsoft.com/office/powerpoint/2010/main" val="161856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803"/>
            <a:ext cx="4968552" cy="6891278"/>
          </a:xfrm>
        </p:spPr>
      </p:pic>
    </p:spTree>
    <p:extLst>
      <p:ext uri="{BB962C8B-B14F-4D97-AF65-F5344CB8AC3E}">
        <p14:creationId xmlns:p14="http://schemas.microsoft.com/office/powerpoint/2010/main" val="189024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30" y="188640"/>
            <a:ext cx="8711058" cy="5976664"/>
          </a:xfrm>
        </p:spPr>
      </p:pic>
    </p:spTree>
    <p:extLst>
      <p:ext uri="{BB962C8B-B14F-4D97-AF65-F5344CB8AC3E}">
        <p14:creationId xmlns:p14="http://schemas.microsoft.com/office/powerpoint/2010/main" val="343664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4964"/>
            <a:ext cx="3888432" cy="6706404"/>
          </a:xfrm>
        </p:spPr>
      </p:pic>
    </p:spTree>
    <p:extLst>
      <p:ext uri="{BB962C8B-B14F-4D97-AF65-F5344CB8AC3E}">
        <p14:creationId xmlns:p14="http://schemas.microsoft.com/office/powerpoint/2010/main" val="339403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248347"/>
            <a:ext cx="8352927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908720"/>
          </a:xfrm>
        </p:spPr>
        <p:txBody>
          <a:bodyPr/>
          <a:lstStyle/>
          <a:p>
            <a:r>
              <a:rPr lang="cs-CZ" sz="4400" dirty="0" smtClean="0"/>
              <a:t>Praha – </a:t>
            </a:r>
            <a:r>
              <a:rPr lang="cs-CZ" sz="4400" dirty="0" err="1" smtClean="0"/>
              <a:t>Severýn</a:t>
            </a:r>
            <a:r>
              <a:rPr lang="cs-CZ" sz="4400" dirty="0" smtClean="0"/>
              <a:t> z </a:t>
            </a:r>
            <a:r>
              <a:rPr lang="cs-CZ" sz="4400" dirty="0" err="1" smtClean="0"/>
              <a:t>Kapí</a:t>
            </a:r>
            <a:r>
              <a:rPr lang="cs-CZ" sz="4400" dirty="0" smtClean="0"/>
              <a:t> Hory</a:t>
            </a:r>
            <a:endParaRPr lang="cs-CZ" sz="4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23" y="990142"/>
            <a:ext cx="4677757" cy="586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51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496944" cy="6376687"/>
          </a:xfrm>
        </p:spPr>
      </p:pic>
    </p:spTree>
    <p:extLst>
      <p:ext uri="{BB962C8B-B14F-4D97-AF65-F5344CB8AC3E}">
        <p14:creationId xmlns:p14="http://schemas.microsoft.com/office/powerpoint/2010/main" val="16031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Tiskárna bratrská</a:t>
            </a:r>
          </a:p>
          <a:p>
            <a:pPr marL="0" indent="0">
              <a:buNone/>
            </a:pPr>
            <a:r>
              <a:rPr lang="cs-CZ" dirty="0" smtClean="0"/>
              <a:t>V Lešně se tiskárna otevřela vnějším zakázkám</a:t>
            </a:r>
          </a:p>
          <a:p>
            <a:pPr marL="0" indent="0">
              <a:buNone/>
            </a:pPr>
            <a:r>
              <a:rPr lang="cs-CZ" dirty="0" smtClean="0"/>
              <a:t>Vydávala tisky latinské, polské, české a německé, určené exulantům a tajným nekatolíkům v Čechách a na Moravě a polskému publiku</a:t>
            </a:r>
          </a:p>
          <a:p>
            <a:pPr marL="0" indent="0">
              <a:buNone/>
            </a:pPr>
            <a:r>
              <a:rPr lang="cs-CZ" dirty="0" smtClean="0"/>
              <a:t>Vyšlo zde cca 40 titulů děl JAK</a:t>
            </a:r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Ivančice, Kralice</a:t>
            </a:r>
          </a:p>
        </p:txBody>
      </p:sp>
    </p:spTree>
    <p:extLst>
      <p:ext uri="{BB962C8B-B14F-4D97-AF65-F5344CB8AC3E}">
        <p14:creationId xmlns:p14="http://schemas.microsoft.com/office/powerpoint/2010/main" val="101666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vrdý obal">
  <a:themeElements>
    <a:clrScheme name="Tvrdý obal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Tvrdý obal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vrdý obal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764</TotalTime>
  <Words>2116</Words>
  <Application>Microsoft Office PowerPoint</Application>
  <PresentationFormat>Předvádění na obrazovce (4:3)</PresentationFormat>
  <Paragraphs>614</Paragraphs>
  <Slides>91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91</vt:i4>
      </vt:variant>
    </vt:vector>
  </HeadingPairs>
  <TitlesOfParts>
    <vt:vector size="96" baseType="lpstr">
      <vt:lpstr>Arial</vt:lpstr>
      <vt:lpstr>Book Antiqua</vt:lpstr>
      <vt:lpstr>Calibri</vt:lpstr>
      <vt:lpstr>Wingdings</vt:lpstr>
      <vt:lpstr>Tvrdý obal</vt:lpstr>
      <vt:lpstr>Knihtisk v Čechách a na Moravě v 16. století</vt:lpstr>
      <vt:lpstr>Praha</vt:lpstr>
      <vt:lpstr>Praha</vt:lpstr>
      <vt:lpstr>Praha</vt:lpstr>
      <vt:lpstr>Praha</vt:lpstr>
      <vt:lpstr>Praha</vt:lpstr>
      <vt:lpstr>Praha</vt:lpstr>
      <vt:lpstr>Praha – B. Netolický</vt:lpstr>
      <vt:lpstr>Praha – Severýn z Kapí Hory</vt:lpstr>
      <vt:lpstr>Praha – Severýn z Kapí Hory</vt:lpstr>
      <vt:lpstr>Praha – Jan Černý</vt:lpstr>
      <vt:lpstr>Praha – Jan Černý</vt:lpstr>
      <vt:lpstr>Praha – Jan Černý</vt:lpstr>
      <vt:lpstr>Praha – Jan Černý</vt:lpstr>
      <vt:lpstr>Praha – Jan Černý</vt:lpstr>
      <vt:lpstr>Praha – Jan Černý</vt:lpstr>
      <vt:lpstr>Litomyšl</vt:lpstr>
      <vt:lpstr>Litomyšl– A. Oujezdský</vt:lpstr>
      <vt:lpstr>Litomyšl– A. Oujezdský</vt:lpstr>
      <vt:lpstr>Šamotuly– A. Oujezdský</vt:lpstr>
      <vt:lpstr>Šamotuly– A. Oujezdský</vt:lpstr>
      <vt:lpstr>Litomyšl– O. Graudens</vt:lpstr>
      <vt:lpstr>Litomyšl– O. Graudens</vt:lpstr>
      <vt:lpstr>Litomyšl– O. Graudens</vt:lpstr>
      <vt:lpstr>Litomyšl– O. Graudens</vt:lpstr>
      <vt:lpstr>Litomyšl– O. Graudens</vt:lpstr>
      <vt:lpstr>Litomyšl– O. Graudens</vt:lpstr>
      <vt:lpstr>Mladá Boleslav</vt:lpstr>
      <vt:lpstr>Mikuláš Klaudyán</vt:lpstr>
      <vt:lpstr>Mikuláš Klaudyán</vt:lpstr>
      <vt:lpstr>Mikuláš Klaudyán</vt:lpstr>
      <vt:lpstr>Litoměřice</vt:lpstr>
      <vt:lpstr>Praha – Ondřej Dušík</vt:lpstr>
      <vt:lpstr>Praha – Ondřej Dušík</vt:lpstr>
      <vt:lpstr>Litoměřice – B. Netolický</vt:lpstr>
      <vt:lpstr>Praha – B. Netolický</vt:lpstr>
      <vt:lpstr>Mikulov</vt:lpstr>
      <vt:lpstr>Olomouc</vt:lpstr>
      <vt:lpstr>Olomouc</vt:lpstr>
      <vt:lpstr>Olomouc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Olomouc</vt:lpstr>
      <vt:lpstr>Olomouc</vt:lpstr>
      <vt:lpstr>Olomouc</vt:lpstr>
      <vt:lpstr>Olivetský a Prostějov – 1544-1545</vt:lpstr>
      <vt:lpstr>Prezentace aplikace PowerPoint</vt:lpstr>
      <vt:lpstr>Olomouc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Olomouc</vt:lpstr>
      <vt:lpstr>Olomouc</vt:lpstr>
      <vt:lpstr>Olomouc</vt:lpstr>
      <vt:lpstr>Prostějov</vt:lpstr>
      <vt:lpstr>Olomouc</vt:lpstr>
      <vt:lpstr>Olomouc</vt:lpstr>
      <vt:lpstr>Prostějov</vt:lpstr>
      <vt:lpstr>Prezentace aplikace PowerPoint</vt:lpstr>
      <vt:lpstr>Olomouc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Náměšť nad Oslavou</vt:lpstr>
      <vt:lpstr>Ivančice, Kralice</vt:lpstr>
      <vt:lpstr>Ivančice, Kralice</vt:lpstr>
      <vt:lpstr>Ivančice, Kralice</vt:lpstr>
      <vt:lpstr>Ivančice, Kralice</vt:lpstr>
      <vt:lpstr>Ivančice, Kralice</vt:lpstr>
      <vt:lpstr>Ivančice, Kralice</vt:lpstr>
      <vt:lpstr>Ivančice, Kralice</vt:lpstr>
      <vt:lpstr>Ivančice, Kralice</vt:lpstr>
      <vt:lpstr>Ivančice, Kralice</vt:lpstr>
      <vt:lpstr>Ivančice, Kralice</vt:lpstr>
      <vt:lpstr>Ivančice, Kralice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Ivančice, Kralice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Nejvýznamnější rukopisné knihy</dc:title>
  <dc:creator>Karel Maráz</dc:creator>
  <cp:lastModifiedBy>MZK</cp:lastModifiedBy>
  <cp:revision>71</cp:revision>
  <dcterms:created xsi:type="dcterms:W3CDTF">2013-10-12T17:25:31Z</dcterms:created>
  <dcterms:modified xsi:type="dcterms:W3CDTF">2017-11-04T09:47:08Z</dcterms:modified>
</cp:coreProperties>
</file>