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7" r:id="rId3"/>
    <p:sldId id="267" r:id="rId4"/>
    <p:sldId id="268" r:id="rId5"/>
    <p:sldId id="269" r:id="rId6"/>
    <p:sldId id="276" r:id="rId7"/>
    <p:sldId id="264" r:id="rId8"/>
    <p:sldId id="272" r:id="rId9"/>
    <p:sldId id="273" r:id="rId10"/>
    <p:sldId id="275" r:id="rId11"/>
    <p:sldId id="277" r:id="rId1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>
          <p15:clr>
            <a:srgbClr val="A4A3A4"/>
          </p15:clr>
        </p15:guide>
        <p15:guide id="2" orient="horz" pos="1272">
          <p15:clr>
            <a:srgbClr val="A4A3A4"/>
          </p15:clr>
        </p15:guide>
        <p15:guide id="3" orient="horz" pos="715">
          <p15:clr>
            <a:srgbClr val="A4A3A4"/>
          </p15:clr>
        </p15:guide>
        <p15:guide id="4" orient="horz" pos="3861">
          <p15:clr>
            <a:srgbClr val="A4A3A4"/>
          </p15:clr>
        </p15:guide>
        <p15:guide id="5" orient="horz" pos="3944">
          <p15:clr>
            <a:srgbClr val="A4A3A4"/>
          </p15:clr>
        </p15:guide>
        <p15:guide id="6" pos="321">
          <p15:clr>
            <a:srgbClr val="A4A3A4"/>
          </p15:clr>
        </p15:guide>
        <p15:guide id="7" pos="5418">
          <p15:clr>
            <a:srgbClr val="A4A3A4"/>
          </p15:clr>
        </p15:guide>
        <p15:guide id="8" pos="682">
          <p15:clr>
            <a:srgbClr val="A4A3A4"/>
          </p15:clr>
        </p15:guide>
        <p15:guide id="9" pos="2766">
          <p15:clr>
            <a:srgbClr val="A4A3A4"/>
          </p15:clr>
        </p15:guide>
        <p15:guide id="10" pos="297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FFFF99"/>
    <a:srgbClr val="FFCCFF"/>
    <a:srgbClr val="CCFF99"/>
    <a:srgbClr val="FF0066"/>
    <a:srgbClr val="33CCCC"/>
    <a:srgbClr val="FF9933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45" autoAdjust="0"/>
    <p:restoredTop sz="94638" autoAdjust="0"/>
  </p:normalViewPr>
  <p:slideViewPr>
    <p:cSldViewPr snapToGrid="0">
      <p:cViewPr varScale="1">
        <p:scale>
          <a:sx n="105" d="100"/>
          <a:sy n="105" d="100"/>
        </p:scale>
        <p:origin x="1278" y="108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321"/>
        <p:guide pos="5418"/>
        <p:guide pos="682"/>
        <p:guide pos="2766"/>
        <p:guide pos="297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 dirty="0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 dirty="0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 dirty="0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 dirty="0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 dirty="0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 dirty="0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1082675" y="2565401"/>
            <a:ext cx="7518400" cy="2663825"/>
          </a:xfrm>
        </p:spPr>
        <p:txBody>
          <a:bodyPr tIns="0" bIns="0" anchor="ctr"/>
          <a:lstStyle>
            <a:lvl1pPr>
              <a:defRPr sz="3200"/>
            </a:lvl1pPr>
          </a:lstStyle>
          <a:p>
            <a:pPr lvl="0"/>
            <a:r>
              <a:rPr lang="en-GB" altLang="cs-CZ" noProof="0" dirty="0" err="1" smtClean="0"/>
              <a:t>Kliknutím</a:t>
            </a:r>
            <a:r>
              <a:rPr lang="en-GB" altLang="cs-CZ" noProof="0" dirty="0" smtClean="0"/>
              <a:t> </a:t>
            </a:r>
            <a:r>
              <a:rPr lang="en-GB" altLang="cs-CZ" noProof="0" dirty="0" err="1" smtClean="0"/>
              <a:t>lze</a:t>
            </a:r>
            <a:r>
              <a:rPr lang="en-GB" altLang="cs-CZ" noProof="0" dirty="0" smtClean="0"/>
              <a:t> </a:t>
            </a:r>
            <a:r>
              <a:rPr lang="en-GB" altLang="cs-CZ" noProof="0" dirty="0" err="1" smtClean="0"/>
              <a:t>upravit</a:t>
            </a:r>
            <a:r>
              <a:rPr lang="en-GB" altLang="cs-CZ" noProof="0" dirty="0" smtClean="0"/>
              <a:t> </a:t>
            </a:r>
            <a:r>
              <a:rPr lang="en-GB" altLang="cs-CZ" noProof="0" dirty="0" err="1" smtClean="0"/>
              <a:t>styl</a:t>
            </a:r>
            <a:r>
              <a:rPr lang="en-GB" altLang="cs-CZ" noProof="0" dirty="0" smtClean="0"/>
              <a:t>.</a:t>
            </a:r>
          </a:p>
        </p:txBody>
      </p:sp>
      <p:sp>
        <p:nvSpPr>
          <p:cNvPr id="8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8400"/>
            <a:ext cx="18417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969696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en-US" altLang="cs-CZ" dirty="0" smtClean="0"/>
              <a:t>Define footer - Name of the presentation / Your name / Unit, Office</a:t>
            </a:r>
            <a:endParaRPr lang="cs-CZ" alt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err="1" smtClean="0"/>
              <a:t>Kliknutím</a:t>
            </a:r>
            <a:r>
              <a:rPr lang="en-GB" noProof="0" dirty="0" smtClean="0"/>
              <a:t> </a:t>
            </a:r>
            <a:r>
              <a:rPr lang="en-GB" noProof="0" dirty="0" err="1" smtClean="0"/>
              <a:t>lze</a:t>
            </a:r>
            <a:r>
              <a:rPr lang="en-GB" noProof="0" dirty="0" smtClean="0"/>
              <a:t> </a:t>
            </a:r>
            <a:r>
              <a:rPr lang="en-GB" noProof="0" dirty="0" err="1" smtClean="0"/>
              <a:t>upravit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</a:t>
            </a:r>
            <a:r>
              <a:rPr lang="en-GB" noProof="0" dirty="0" smtClean="0"/>
              <a:t>.</a:t>
            </a:r>
            <a:endParaRPr lang="en-GB" noProof="0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noProof="0" dirty="0" err="1" smtClean="0"/>
              <a:t>Kliknutím</a:t>
            </a:r>
            <a:r>
              <a:rPr lang="en-GB" noProof="0" dirty="0" smtClean="0"/>
              <a:t> </a:t>
            </a:r>
            <a:r>
              <a:rPr lang="en-GB" noProof="0" dirty="0" err="1" smtClean="0"/>
              <a:t>lze</a:t>
            </a:r>
            <a:r>
              <a:rPr lang="en-GB" noProof="0" dirty="0" smtClean="0"/>
              <a:t> </a:t>
            </a:r>
            <a:r>
              <a:rPr lang="en-GB" noProof="0" dirty="0" err="1" smtClean="0"/>
              <a:t>upravit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styly</a:t>
            </a:r>
            <a:r>
              <a:rPr lang="en-GB" noProof="0" dirty="0" smtClean="0"/>
              <a:t> </a:t>
            </a:r>
            <a:r>
              <a:rPr lang="en-GB" noProof="0" dirty="0" err="1" smtClean="0"/>
              <a:t>předlohy</a:t>
            </a:r>
            <a:r>
              <a:rPr lang="en-GB" noProof="0" dirty="0" smtClean="0"/>
              <a:t> </a:t>
            </a:r>
            <a:r>
              <a:rPr lang="en-GB" noProof="0" dirty="0" err="1" smtClean="0"/>
              <a:t>textu</a:t>
            </a:r>
            <a:r>
              <a:rPr lang="en-GB" noProof="0" dirty="0" smtClean="0"/>
              <a:t>.</a:t>
            </a:r>
          </a:p>
          <a:p>
            <a:pPr lvl="1"/>
            <a:r>
              <a:rPr lang="en-GB" noProof="0" dirty="0" err="1" smtClean="0"/>
              <a:t>Druhá</a:t>
            </a:r>
            <a:r>
              <a:rPr lang="en-GB" noProof="0" dirty="0" smtClean="0"/>
              <a:t> </a:t>
            </a:r>
            <a:r>
              <a:rPr lang="en-GB" noProof="0" dirty="0" err="1" smtClean="0"/>
              <a:t>úroveň</a:t>
            </a:r>
            <a:endParaRPr lang="en-GB" noProof="0" dirty="0" smtClean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FD44865-E482-4274-BA0A-6D969A5DE30D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en-US" altLang="cs-CZ" dirty="0" smtClean="0"/>
              <a:t>Define footer - Name of the presentation / Your name / Unit, Office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3906166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97689" y="1125539"/>
            <a:ext cx="1703387" cy="5006975"/>
          </a:xfrm>
        </p:spPr>
        <p:txBody>
          <a:bodyPr vert="eaVert"/>
          <a:lstStyle/>
          <a:p>
            <a:r>
              <a:rPr lang="en-GB" noProof="0" dirty="0" err="1" smtClean="0"/>
              <a:t>Kliknutím</a:t>
            </a:r>
            <a:r>
              <a:rPr lang="en-GB" noProof="0" dirty="0" smtClean="0"/>
              <a:t> </a:t>
            </a:r>
            <a:r>
              <a:rPr lang="en-GB" noProof="0" dirty="0" err="1" smtClean="0"/>
              <a:t>lze</a:t>
            </a:r>
            <a:r>
              <a:rPr lang="en-GB" noProof="0" dirty="0" smtClean="0"/>
              <a:t> </a:t>
            </a:r>
            <a:r>
              <a:rPr lang="en-GB" noProof="0" dirty="0" err="1" smtClean="0"/>
              <a:t>upravit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</a:t>
            </a:r>
            <a:r>
              <a:rPr lang="en-GB" noProof="0" dirty="0" smtClean="0"/>
              <a:t>.</a:t>
            </a:r>
            <a:endParaRPr lang="en-GB" noProof="0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509588" y="1125539"/>
            <a:ext cx="6037861" cy="5006975"/>
          </a:xfrm>
        </p:spPr>
        <p:txBody>
          <a:bodyPr vert="eaVert"/>
          <a:lstStyle/>
          <a:p>
            <a:pPr lvl="0"/>
            <a:r>
              <a:rPr lang="en-GB" noProof="0" dirty="0" err="1" smtClean="0"/>
              <a:t>Kliknutím</a:t>
            </a:r>
            <a:r>
              <a:rPr lang="en-GB" noProof="0" dirty="0" smtClean="0"/>
              <a:t> </a:t>
            </a:r>
            <a:r>
              <a:rPr lang="en-GB" noProof="0" dirty="0" err="1" smtClean="0"/>
              <a:t>lze</a:t>
            </a:r>
            <a:r>
              <a:rPr lang="en-GB" noProof="0" dirty="0" smtClean="0"/>
              <a:t> </a:t>
            </a:r>
            <a:r>
              <a:rPr lang="en-GB" noProof="0" dirty="0" err="1" smtClean="0"/>
              <a:t>upravit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styly</a:t>
            </a:r>
            <a:r>
              <a:rPr lang="en-GB" noProof="0" dirty="0" smtClean="0"/>
              <a:t> </a:t>
            </a:r>
            <a:r>
              <a:rPr lang="en-GB" noProof="0" dirty="0" err="1" smtClean="0"/>
              <a:t>předlohy</a:t>
            </a:r>
            <a:r>
              <a:rPr lang="en-GB" noProof="0" dirty="0" smtClean="0"/>
              <a:t> </a:t>
            </a:r>
            <a:r>
              <a:rPr lang="en-GB" noProof="0" dirty="0" err="1" smtClean="0"/>
              <a:t>textu</a:t>
            </a:r>
            <a:r>
              <a:rPr lang="en-GB" noProof="0" dirty="0" smtClean="0"/>
              <a:t>.</a:t>
            </a:r>
          </a:p>
          <a:p>
            <a:pPr lvl="1"/>
            <a:r>
              <a:rPr lang="en-GB" noProof="0" dirty="0" err="1" smtClean="0"/>
              <a:t>Druhá</a:t>
            </a:r>
            <a:r>
              <a:rPr lang="en-GB" noProof="0" dirty="0" smtClean="0"/>
              <a:t> </a:t>
            </a:r>
            <a:r>
              <a:rPr lang="en-GB" noProof="0" dirty="0" err="1" smtClean="0"/>
              <a:t>úroveň</a:t>
            </a:r>
            <a:endParaRPr lang="en-GB" noProof="0" dirty="0" smtClean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7153075-B133-4825-BEAD-9495BA665D34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en-US" altLang="cs-CZ" dirty="0" smtClean="0"/>
              <a:t>Define footer - Name of the presentation / Your name / Unit, Office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752727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err="1" smtClean="0"/>
              <a:t>Kliknutím</a:t>
            </a:r>
            <a:r>
              <a:rPr lang="en-GB" noProof="0" dirty="0" smtClean="0"/>
              <a:t> </a:t>
            </a:r>
            <a:r>
              <a:rPr lang="en-GB" noProof="0" dirty="0" err="1" smtClean="0"/>
              <a:t>lze</a:t>
            </a:r>
            <a:r>
              <a:rPr lang="en-GB" noProof="0" dirty="0" smtClean="0"/>
              <a:t> </a:t>
            </a:r>
            <a:r>
              <a:rPr lang="en-GB" noProof="0" dirty="0" err="1" smtClean="0"/>
              <a:t>upravit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</a:t>
            </a:r>
            <a:r>
              <a:rPr lang="en-GB" noProof="0" dirty="0" smtClean="0"/>
              <a:t>.</a:t>
            </a:r>
            <a:endParaRPr lang="en-GB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Clr>
                <a:srgbClr val="00287D"/>
              </a:buClr>
              <a:buSzPct val="100000"/>
              <a:buFont typeface="Wingdings" panose="05000000000000000000" pitchFamily="2" charset="2"/>
              <a:buChar char="§"/>
              <a:defRPr/>
            </a:lvl1pPr>
            <a:lvl2pPr marL="742950" indent="-285750">
              <a:buClr>
                <a:srgbClr val="00287D"/>
              </a:buClr>
              <a:buFont typeface="Wingdings" panose="05000000000000000000" pitchFamily="2" charset="2"/>
              <a:buChar char="§"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 dirty="0" err="1" smtClean="0"/>
              <a:t>Kliknutím</a:t>
            </a:r>
            <a:r>
              <a:rPr lang="en-GB" noProof="0" dirty="0" smtClean="0"/>
              <a:t> </a:t>
            </a:r>
            <a:r>
              <a:rPr lang="en-GB" noProof="0" dirty="0" err="1" smtClean="0"/>
              <a:t>lze</a:t>
            </a:r>
            <a:r>
              <a:rPr lang="en-GB" noProof="0" dirty="0" smtClean="0"/>
              <a:t> </a:t>
            </a:r>
            <a:r>
              <a:rPr lang="en-GB" noProof="0" dirty="0" err="1" smtClean="0"/>
              <a:t>upravit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styly</a:t>
            </a:r>
            <a:r>
              <a:rPr lang="en-GB" noProof="0" dirty="0" smtClean="0"/>
              <a:t> </a:t>
            </a:r>
            <a:r>
              <a:rPr lang="en-GB" noProof="0" dirty="0" err="1" smtClean="0"/>
              <a:t>předlohy</a:t>
            </a:r>
            <a:r>
              <a:rPr lang="en-GB" noProof="0" dirty="0" smtClean="0"/>
              <a:t> </a:t>
            </a:r>
            <a:r>
              <a:rPr lang="en-GB" noProof="0" dirty="0" err="1" smtClean="0"/>
              <a:t>textu</a:t>
            </a:r>
            <a:r>
              <a:rPr lang="en-GB" noProof="0" dirty="0" smtClean="0"/>
              <a:t>.</a:t>
            </a:r>
          </a:p>
          <a:p>
            <a:pPr lvl="1"/>
            <a:r>
              <a:rPr lang="en-GB" noProof="0" dirty="0" err="1" smtClean="0"/>
              <a:t>Druhá</a:t>
            </a:r>
            <a:r>
              <a:rPr lang="en-GB" noProof="0" dirty="0" smtClean="0"/>
              <a:t> </a:t>
            </a:r>
            <a:r>
              <a:rPr lang="en-GB" noProof="0" dirty="0" err="1" smtClean="0"/>
              <a:t>úroveň</a:t>
            </a:r>
            <a:endParaRPr lang="en-GB" noProof="0" dirty="0" smtClean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en-US" altLang="cs-CZ" dirty="0" smtClean="0"/>
              <a:t>Define footer - Name of the presentation / Your name / Unit, Office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6860472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9589" y="4406901"/>
            <a:ext cx="8091487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noProof="0" dirty="0" err="1" smtClean="0"/>
              <a:t>Kliknutím</a:t>
            </a:r>
            <a:r>
              <a:rPr lang="en-GB" noProof="0" dirty="0" smtClean="0"/>
              <a:t> </a:t>
            </a:r>
            <a:r>
              <a:rPr lang="en-GB" noProof="0" dirty="0" err="1" smtClean="0"/>
              <a:t>lze</a:t>
            </a:r>
            <a:r>
              <a:rPr lang="en-GB" noProof="0" dirty="0" smtClean="0"/>
              <a:t> </a:t>
            </a:r>
            <a:r>
              <a:rPr lang="en-GB" noProof="0" dirty="0" err="1" smtClean="0"/>
              <a:t>upravit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</a:t>
            </a:r>
            <a:r>
              <a:rPr lang="en-GB" noProof="0" dirty="0" smtClean="0"/>
              <a:t>.</a:t>
            </a:r>
            <a:endParaRPr lang="en-GB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09589" y="2906713"/>
            <a:ext cx="8091487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noProof="0" dirty="0" err="1" smtClean="0"/>
              <a:t>Kliknutím</a:t>
            </a:r>
            <a:r>
              <a:rPr lang="en-GB" noProof="0" dirty="0" smtClean="0"/>
              <a:t> </a:t>
            </a:r>
            <a:r>
              <a:rPr lang="en-GB" noProof="0" dirty="0" err="1" smtClean="0"/>
              <a:t>lze</a:t>
            </a:r>
            <a:r>
              <a:rPr lang="en-GB" noProof="0" dirty="0" smtClean="0"/>
              <a:t> </a:t>
            </a:r>
            <a:r>
              <a:rPr lang="en-GB" noProof="0" dirty="0" err="1" smtClean="0"/>
              <a:t>upravit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styly</a:t>
            </a:r>
            <a:r>
              <a:rPr lang="en-GB" noProof="0" dirty="0" smtClean="0"/>
              <a:t> </a:t>
            </a:r>
            <a:r>
              <a:rPr lang="en-GB" noProof="0" dirty="0" err="1" smtClean="0"/>
              <a:t>předlohy</a:t>
            </a:r>
            <a:r>
              <a:rPr lang="en-GB" noProof="0" dirty="0" smtClean="0"/>
              <a:t> </a:t>
            </a:r>
            <a:r>
              <a:rPr lang="en-GB" noProof="0" dirty="0" err="1" smtClean="0"/>
              <a:t>textu</a:t>
            </a:r>
            <a:r>
              <a:rPr lang="en-GB" noProof="0" dirty="0" smtClean="0"/>
              <a:t>.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7F5D36C-8A95-44A1-B2E3-4B4CEE4AA93A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en-US" altLang="cs-CZ" dirty="0" smtClean="0"/>
              <a:t>Define footer - Name of the presentation / Your name / Unit, Office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5636450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err="1" smtClean="0"/>
              <a:t>Kliknutím</a:t>
            </a:r>
            <a:r>
              <a:rPr lang="en-GB" noProof="0" dirty="0" smtClean="0"/>
              <a:t> </a:t>
            </a:r>
            <a:r>
              <a:rPr lang="en-GB" noProof="0" dirty="0" err="1" smtClean="0"/>
              <a:t>lze</a:t>
            </a:r>
            <a:r>
              <a:rPr lang="en-GB" noProof="0" dirty="0" smtClean="0"/>
              <a:t> </a:t>
            </a:r>
            <a:r>
              <a:rPr lang="en-GB" noProof="0" dirty="0" err="1" smtClean="0"/>
              <a:t>upravit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</a:t>
            </a:r>
            <a:r>
              <a:rPr lang="en-GB" noProof="0" dirty="0" smtClean="0"/>
              <a:t>.</a:t>
            </a:r>
            <a:endParaRPr lang="en-GB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09588" y="2019301"/>
            <a:ext cx="3876944" cy="41105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err="1" smtClean="0"/>
              <a:t>Kliknutím</a:t>
            </a:r>
            <a:r>
              <a:rPr lang="en-GB" noProof="0" dirty="0" smtClean="0"/>
              <a:t> </a:t>
            </a:r>
            <a:r>
              <a:rPr lang="en-GB" noProof="0" dirty="0" err="1" smtClean="0"/>
              <a:t>lze</a:t>
            </a:r>
            <a:r>
              <a:rPr lang="en-GB" noProof="0" dirty="0" smtClean="0"/>
              <a:t> </a:t>
            </a:r>
            <a:r>
              <a:rPr lang="en-GB" noProof="0" dirty="0" err="1" smtClean="0"/>
              <a:t>upravit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styly</a:t>
            </a:r>
            <a:r>
              <a:rPr lang="en-GB" noProof="0" dirty="0" smtClean="0"/>
              <a:t> </a:t>
            </a:r>
            <a:r>
              <a:rPr lang="en-GB" noProof="0" dirty="0" err="1" smtClean="0"/>
              <a:t>předlohy</a:t>
            </a:r>
            <a:r>
              <a:rPr lang="en-GB" noProof="0" dirty="0" smtClean="0"/>
              <a:t> </a:t>
            </a:r>
            <a:r>
              <a:rPr lang="en-GB" noProof="0" dirty="0" err="1" smtClean="0"/>
              <a:t>textu</a:t>
            </a:r>
            <a:r>
              <a:rPr lang="en-GB" noProof="0" dirty="0" smtClean="0"/>
              <a:t>.</a:t>
            </a:r>
          </a:p>
          <a:p>
            <a:pPr lvl="1"/>
            <a:r>
              <a:rPr lang="en-GB" noProof="0" dirty="0" err="1" smtClean="0"/>
              <a:t>Druhá</a:t>
            </a:r>
            <a:r>
              <a:rPr lang="en-GB" noProof="0" dirty="0" smtClean="0"/>
              <a:t> </a:t>
            </a:r>
            <a:r>
              <a:rPr lang="en-GB" noProof="0" dirty="0" err="1" smtClean="0"/>
              <a:t>úroveň</a:t>
            </a:r>
            <a:endParaRPr lang="en-GB" noProof="0" dirty="0" smtClean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724131" y="2019301"/>
            <a:ext cx="3876944" cy="41105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err="1" smtClean="0"/>
              <a:t>Kliknutím</a:t>
            </a:r>
            <a:r>
              <a:rPr lang="en-GB" noProof="0" dirty="0" smtClean="0"/>
              <a:t> </a:t>
            </a:r>
            <a:r>
              <a:rPr lang="en-GB" noProof="0" dirty="0" err="1" smtClean="0"/>
              <a:t>lze</a:t>
            </a:r>
            <a:r>
              <a:rPr lang="en-GB" noProof="0" dirty="0" smtClean="0"/>
              <a:t> </a:t>
            </a:r>
            <a:r>
              <a:rPr lang="en-GB" noProof="0" dirty="0" err="1" smtClean="0"/>
              <a:t>upravit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styly</a:t>
            </a:r>
            <a:r>
              <a:rPr lang="en-GB" noProof="0" dirty="0" smtClean="0"/>
              <a:t> </a:t>
            </a:r>
            <a:r>
              <a:rPr lang="en-GB" noProof="0" dirty="0" err="1" smtClean="0"/>
              <a:t>předlohy</a:t>
            </a:r>
            <a:r>
              <a:rPr lang="en-GB" noProof="0" dirty="0" smtClean="0"/>
              <a:t> </a:t>
            </a:r>
            <a:r>
              <a:rPr lang="en-GB" noProof="0" dirty="0" err="1" smtClean="0"/>
              <a:t>textu</a:t>
            </a:r>
            <a:r>
              <a:rPr lang="en-GB" noProof="0" dirty="0" smtClean="0"/>
              <a:t>.</a:t>
            </a:r>
          </a:p>
          <a:p>
            <a:pPr lvl="1"/>
            <a:r>
              <a:rPr lang="en-GB" noProof="0" dirty="0" err="1" smtClean="0"/>
              <a:t>Druhá</a:t>
            </a:r>
            <a:r>
              <a:rPr lang="en-GB" noProof="0" dirty="0" smtClean="0"/>
              <a:t> </a:t>
            </a:r>
            <a:r>
              <a:rPr lang="en-GB" noProof="0" dirty="0" err="1" smtClean="0"/>
              <a:t>úroveň</a:t>
            </a:r>
            <a:endParaRPr lang="en-GB" noProof="0" dirty="0" smtClean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1152B74-69A5-4C0F-AF65-094CC50B2C3C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en-US" altLang="cs-CZ" dirty="0" smtClean="0"/>
              <a:t>Define footer - Name of the presentation / Your name / Unit, Office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2400454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9589" y="1134533"/>
            <a:ext cx="8091487" cy="643467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 err="1" smtClean="0"/>
              <a:t>Kliknutím</a:t>
            </a:r>
            <a:r>
              <a:rPr lang="en-GB" noProof="0" dirty="0" smtClean="0"/>
              <a:t> </a:t>
            </a:r>
            <a:r>
              <a:rPr lang="en-GB" noProof="0" dirty="0" err="1" smtClean="0"/>
              <a:t>lze</a:t>
            </a:r>
            <a:r>
              <a:rPr lang="en-GB" noProof="0" dirty="0" smtClean="0"/>
              <a:t> </a:t>
            </a:r>
            <a:r>
              <a:rPr lang="en-GB" noProof="0" dirty="0" err="1" smtClean="0"/>
              <a:t>upravit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</a:t>
            </a:r>
            <a:r>
              <a:rPr lang="en-GB" noProof="0" dirty="0" smtClean="0"/>
              <a:t>.</a:t>
            </a:r>
            <a:endParaRPr lang="en-GB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12369" y="2019300"/>
            <a:ext cx="387865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 err="1" smtClean="0"/>
              <a:t>Kliknutím</a:t>
            </a:r>
            <a:r>
              <a:rPr lang="en-GB" noProof="0" dirty="0" smtClean="0"/>
              <a:t> </a:t>
            </a:r>
            <a:r>
              <a:rPr lang="en-GB" noProof="0" dirty="0" err="1" smtClean="0"/>
              <a:t>lze</a:t>
            </a:r>
            <a:r>
              <a:rPr lang="en-GB" noProof="0" dirty="0" smtClean="0"/>
              <a:t> </a:t>
            </a:r>
            <a:r>
              <a:rPr lang="en-GB" noProof="0" dirty="0" err="1" smtClean="0"/>
              <a:t>upravit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styly</a:t>
            </a:r>
            <a:r>
              <a:rPr lang="en-GB" noProof="0" dirty="0" smtClean="0"/>
              <a:t> </a:t>
            </a:r>
            <a:r>
              <a:rPr lang="en-GB" noProof="0" dirty="0" err="1" smtClean="0"/>
              <a:t>předlohy</a:t>
            </a:r>
            <a:r>
              <a:rPr lang="en-GB" noProof="0" dirty="0" smtClean="0"/>
              <a:t> </a:t>
            </a:r>
            <a:r>
              <a:rPr lang="en-GB" noProof="0" dirty="0" err="1" smtClean="0"/>
              <a:t>textu</a:t>
            </a:r>
            <a:r>
              <a:rPr lang="en-GB" noProof="0" dirty="0" smtClean="0"/>
              <a:t>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09588" y="2915728"/>
            <a:ext cx="3874282" cy="321043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 err="1" smtClean="0"/>
              <a:t>Kliknutím</a:t>
            </a:r>
            <a:r>
              <a:rPr lang="en-GB" noProof="0" dirty="0" smtClean="0"/>
              <a:t> </a:t>
            </a:r>
            <a:r>
              <a:rPr lang="en-GB" noProof="0" dirty="0" err="1" smtClean="0"/>
              <a:t>lze</a:t>
            </a:r>
            <a:r>
              <a:rPr lang="en-GB" noProof="0" dirty="0" smtClean="0"/>
              <a:t> </a:t>
            </a:r>
            <a:r>
              <a:rPr lang="en-GB" noProof="0" dirty="0" err="1" smtClean="0"/>
              <a:t>upravit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styly</a:t>
            </a:r>
            <a:r>
              <a:rPr lang="en-GB" noProof="0" dirty="0" smtClean="0"/>
              <a:t> </a:t>
            </a:r>
            <a:r>
              <a:rPr lang="en-GB" noProof="0" dirty="0" err="1" smtClean="0"/>
              <a:t>předlohy</a:t>
            </a:r>
            <a:r>
              <a:rPr lang="en-GB" noProof="0" dirty="0" smtClean="0"/>
              <a:t> </a:t>
            </a:r>
            <a:r>
              <a:rPr lang="en-GB" noProof="0" dirty="0" err="1" smtClean="0"/>
              <a:t>textu</a:t>
            </a:r>
            <a:r>
              <a:rPr lang="en-GB" noProof="0" dirty="0" smtClean="0"/>
              <a:t>.</a:t>
            </a:r>
          </a:p>
          <a:p>
            <a:pPr lvl="1"/>
            <a:r>
              <a:rPr lang="en-GB" noProof="0" dirty="0" err="1" smtClean="0"/>
              <a:t>Druhá</a:t>
            </a:r>
            <a:r>
              <a:rPr lang="en-GB" noProof="0" dirty="0" smtClean="0"/>
              <a:t> </a:t>
            </a:r>
            <a:r>
              <a:rPr lang="en-GB" noProof="0" dirty="0" err="1" smtClean="0"/>
              <a:t>úroveň</a:t>
            </a:r>
            <a:endParaRPr lang="en-GB" noProof="0" dirty="0" smtClean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723119" y="2019300"/>
            <a:ext cx="387795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 err="1" smtClean="0"/>
              <a:t>Kliknutím</a:t>
            </a:r>
            <a:r>
              <a:rPr lang="en-GB" noProof="0" dirty="0" smtClean="0"/>
              <a:t> </a:t>
            </a:r>
            <a:r>
              <a:rPr lang="en-GB" noProof="0" dirty="0" err="1" smtClean="0"/>
              <a:t>lze</a:t>
            </a:r>
            <a:r>
              <a:rPr lang="en-GB" noProof="0" dirty="0" smtClean="0"/>
              <a:t> </a:t>
            </a:r>
            <a:r>
              <a:rPr lang="en-GB" noProof="0" dirty="0" err="1" smtClean="0"/>
              <a:t>upravit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styly</a:t>
            </a:r>
            <a:r>
              <a:rPr lang="en-GB" noProof="0" dirty="0" smtClean="0"/>
              <a:t> </a:t>
            </a:r>
            <a:r>
              <a:rPr lang="en-GB" noProof="0" dirty="0" err="1" smtClean="0"/>
              <a:t>předlohy</a:t>
            </a:r>
            <a:r>
              <a:rPr lang="en-GB" noProof="0" dirty="0" smtClean="0"/>
              <a:t> </a:t>
            </a:r>
            <a:r>
              <a:rPr lang="en-GB" noProof="0" dirty="0" err="1" smtClean="0"/>
              <a:t>textu</a:t>
            </a:r>
            <a:r>
              <a:rPr lang="en-GB" noProof="0" dirty="0" smtClean="0"/>
              <a:t>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722963" y="2938734"/>
            <a:ext cx="3878113" cy="31911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 err="1" smtClean="0"/>
              <a:t>Kliknutím</a:t>
            </a:r>
            <a:r>
              <a:rPr lang="en-GB" noProof="0" dirty="0" smtClean="0"/>
              <a:t> </a:t>
            </a:r>
            <a:r>
              <a:rPr lang="en-GB" noProof="0" dirty="0" err="1" smtClean="0"/>
              <a:t>lze</a:t>
            </a:r>
            <a:r>
              <a:rPr lang="en-GB" noProof="0" dirty="0" smtClean="0"/>
              <a:t> </a:t>
            </a:r>
            <a:r>
              <a:rPr lang="en-GB" noProof="0" dirty="0" err="1" smtClean="0"/>
              <a:t>upravit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styly</a:t>
            </a:r>
            <a:r>
              <a:rPr lang="en-GB" noProof="0" dirty="0" smtClean="0"/>
              <a:t> </a:t>
            </a:r>
            <a:r>
              <a:rPr lang="en-GB" noProof="0" dirty="0" err="1" smtClean="0"/>
              <a:t>předlohy</a:t>
            </a:r>
            <a:r>
              <a:rPr lang="en-GB" noProof="0" dirty="0" smtClean="0"/>
              <a:t> </a:t>
            </a:r>
            <a:r>
              <a:rPr lang="en-GB" noProof="0" dirty="0" err="1" smtClean="0"/>
              <a:t>textu</a:t>
            </a:r>
            <a:r>
              <a:rPr lang="en-GB" noProof="0" dirty="0" smtClean="0"/>
              <a:t>.</a:t>
            </a:r>
          </a:p>
          <a:p>
            <a:pPr lvl="1"/>
            <a:r>
              <a:rPr lang="en-GB" noProof="0" dirty="0" err="1" smtClean="0"/>
              <a:t>Druhá</a:t>
            </a:r>
            <a:r>
              <a:rPr lang="en-GB" noProof="0" dirty="0" smtClean="0"/>
              <a:t> </a:t>
            </a:r>
            <a:r>
              <a:rPr lang="en-GB" noProof="0" dirty="0" err="1" smtClean="0"/>
              <a:t>úroveň</a:t>
            </a:r>
            <a:endParaRPr lang="en-GB" noProof="0" dirty="0" smtClean="0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595CD6F-6F72-494C-9F75-EA7F2E402090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Rectangle 17"/>
          <p:cNvSpPr>
            <a:spLocks noGrp="1" noChangeArrowheads="1"/>
          </p:cNvSpPr>
          <p:nvPr>
            <p:ph type="ftr" sz="quarter" idx="12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en-US" altLang="cs-CZ" dirty="0" smtClean="0"/>
              <a:t>Define footer - Name of the presentation / Your name / Unit, Office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5253173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err="1" smtClean="0"/>
              <a:t>Kliknutím</a:t>
            </a:r>
            <a:r>
              <a:rPr lang="en-GB" noProof="0" dirty="0" smtClean="0"/>
              <a:t> </a:t>
            </a:r>
            <a:r>
              <a:rPr lang="en-GB" noProof="0" dirty="0" err="1" smtClean="0"/>
              <a:t>lze</a:t>
            </a:r>
            <a:r>
              <a:rPr lang="en-GB" noProof="0" dirty="0" smtClean="0"/>
              <a:t> </a:t>
            </a:r>
            <a:r>
              <a:rPr lang="en-GB" noProof="0" dirty="0" err="1" smtClean="0"/>
              <a:t>upravit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</a:t>
            </a:r>
            <a:r>
              <a:rPr lang="en-GB" noProof="0" dirty="0" smtClean="0"/>
              <a:t>.</a:t>
            </a:r>
            <a:endParaRPr lang="en-GB" noProof="0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0"/>
          </p:nvPr>
        </p:nvSpPr>
        <p:spPr>
          <a:xfrm>
            <a:off x="422694" y="6248400"/>
            <a:ext cx="630591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cs-CZ" dirty="0" smtClean="0"/>
              <a:t>Define footer - Name of the presentation / Your name / Unit, Office</a:t>
            </a:r>
            <a:endParaRPr lang="cs-CZ" alt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27DA5A4-BFC5-452F-9F43-ADC3A6F1509E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5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09588" y="2019300"/>
            <a:ext cx="8091487" cy="410686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noProof="0" dirty="0" err="1" smtClean="0"/>
              <a:t>Kliknutím</a:t>
            </a:r>
            <a:r>
              <a:rPr lang="en-GB" noProof="0" dirty="0" smtClean="0"/>
              <a:t> </a:t>
            </a:r>
            <a:r>
              <a:rPr lang="en-GB" noProof="0" dirty="0" err="1" smtClean="0"/>
              <a:t>lze</a:t>
            </a:r>
            <a:r>
              <a:rPr lang="en-GB" noProof="0" dirty="0" smtClean="0"/>
              <a:t> </a:t>
            </a:r>
            <a:r>
              <a:rPr lang="en-GB" noProof="0" dirty="0" err="1" smtClean="0"/>
              <a:t>upravit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styly</a:t>
            </a:r>
            <a:r>
              <a:rPr lang="en-GB" noProof="0" dirty="0" smtClean="0"/>
              <a:t> </a:t>
            </a:r>
            <a:r>
              <a:rPr lang="en-GB" noProof="0" dirty="0" err="1" smtClean="0"/>
              <a:t>předlohy</a:t>
            </a:r>
            <a:r>
              <a:rPr lang="en-GB" noProof="0" dirty="0" smtClean="0"/>
              <a:t> </a:t>
            </a:r>
            <a:r>
              <a:rPr lang="en-GB" noProof="0" dirty="0" err="1" smtClean="0"/>
              <a:t>textu</a:t>
            </a:r>
            <a:r>
              <a:rPr lang="en-GB" noProof="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100029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en-US" altLang="cs-CZ" dirty="0" smtClean="0"/>
              <a:t>Define footer - Name of the presentation / Your name / Unit, Office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9540641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9588" y="1134534"/>
            <a:ext cx="8091487" cy="643465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GB" noProof="0" dirty="0" err="1" smtClean="0"/>
              <a:t>Kliknutím</a:t>
            </a:r>
            <a:r>
              <a:rPr lang="en-GB" noProof="0" dirty="0" smtClean="0"/>
              <a:t> </a:t>
            </a:r>
            <a:r>
              <a:rPr lang="en-GB" noProof="0" dirty="0" err="1" smtClean="0"/>
              <a:t>lze</a:t>
            </a:r>
            <a:r>
              <a:rPr lang="en-GB" noProof="0" dirty="0" smtClean="0"/>
              <a:t> </a:t>
            </a:r>
            <a:r>
              <a:rPr lang="en-GB" noProof="0" dirty="0" err="1" smtClean="0"/>
              <a:t>upravit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</a:t>
            </a:r>
            <a:r>
              <a:rPr lang="en-GB" noProof="0" dirty="0" smtClean="0"/>
              <a:t>.</a:t>
            </a:r>
            <a:endParaRPr lang="en-GB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1" y="2019300"/>
            <a:ext cx="5026025" cy="410686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noProof="0" dirty="0" err="1" smtClean="0"/>
              <a:t>Kliknutím</a:t>
            </a:r>
            <a:r>
              <a:rPr lang="en-GB" noProof="0" dirty="0" smtClean="0"/>
              <a:t> </a:t>
            </a:r>
            <a:r>
              <a:rPr lang="en-GB" noProof="0" dirty="0" err="1" smtClean="0"/>
              <a:t>lze</a:t>
            </a:r>
            <a:r>
              <a:rPr lang="en-GB" noProof="0" dirty="0" smtClean="0"/>
              <a:t> </a:t>
            </a:r>
            <a:r>
              <a:rPr lang="en-GB" noProof="0" dirty="0" err="1" smtClean="0"/>
              <a:t>upravit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styly</a:t>
            </a:r>
            <a:r>
              <a:rPr lang="en-GB" noProof="0" dirty="0" smtClean="0"/>
              <a:t> </a:t>
            </a:r>
            <a:r>
              <a:rPr lang="en-GB" noProof="0" dirty="0" err="1" smtClean="0"/>
              <a:t>předlohy</a:t>
            </a:r>
            <a:r>
              <a:rPr lang="en-GB" noProof="0" dirty="0" smtClean="0"/>
              <a:t> </a:t>
            </a:r>
            <a:r>
              <a:rPr lang="en-GB" noProof="0" dirty="0" err="1" smtClean="0"/>
              <a:t>textu</a:t>
            </a:r>
            <a:r>
              <a:rPr lang="en-GB" noProof="0" dirty="0" smtClean="0"/>
              <a:t>.</a:t>
            </a:r>
          </a:p>
          <a:p>
            <a:pPr lvl="1"/>
            <a:r>
              <a:rPr lang="en-GB" noProof="0" dirty="0" err="1" smtClean="0"/>
              <a:t>Druhá</a:t>
            </a:r>
            <a:r>
              <a:rPr lang="en-GB" noProof="0" dirty="0" smtClean="0"/>
              <a:t> </a:t>
            </a:r>
            <a:r>
              <a:rPr lang="en-GB" noProof="0" dirty="0" err="1" smtClean="0"/>
              <a:t>úroveň</a:t>
            </a:r>
            <a:endParaRPr lang="en-GB" noProof="0" dirty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09588" y="2019300"/>
            <a:ext cx="2746884" cy="410686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noProof="0" dirty="0" err="1" smtClean="0"/>
              <a:t>Kliknutím</a:t>
            </a:r>
            <a:r>
              <a:rPr lang="en-GB" noProof="0" dirty="0" smtClean="0"/>
              <a:t> </a:t>
            </a:r>
            <a:r>
              <a:rPr lang="en-GB" noProof="0" dirty="0" err="1" smtClean="0"/>
              <a:t>lze</a:t>
            </a:r>
            <a:r>
              <a:rPr lang="en-GB" noProof="0" dirty="0" smtClean="0"/>
              <a:t> </a:t>
            </a:r>
            <a:r>
              <a:rPr lang="en-GB" noProof="0" dirty="0" err="1" smtClean="0"/>
              <a:t>upravit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styly</a:t>
            </a:r>
            <a:r>
              <a:rPr lang="en-GB" noProof="0" dirty="0" smtClean="0"/>
              <a:t> </a:t>
            </a:r>
            <a:r>
              <a:rPr lang="en-GB" noProof="0" dirty="0" err="1" smtClean="0"/>
              <a:t>předlohy</a:t>
            </a:r>
            <a:r>
              <a:rPr lang="en-GB" noProof="0" dirty="0" smtClean="0"/>
              <a:t> </a:t>
            </a:r>
            <a:r>
              <a:rPr lang="en-GB" noProof="0" dirty="0" err="1" smtClean="0"/>
              <a:t>textu</a:t>
            </a:r>
            <a:r>
              <a:rPr lang="en-GB" noProof="0" dirty="0" smtClean="0"/>
              <a:t>.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A562BE3-FB3A-4F01-A26A-8D36CDF01ADA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en-US" altLang="cs-CZ" dirty="0" smtClean="0"/>
              <a:t>Define footer - Name of the presentation / Your name / Unit, Office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315454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5087507"/>
            <a:ext cx="5486400" cy="566739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1134533"/>
            <a:ext cx="5486400" cy="387454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dirty="0" smtClean="0"/>
              <a:t>Kliknutím na ikonu přidáte obrázek.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654246"/>
            <a:ext cx="5486400" cy="47562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268BFBB-FD49-4E22-AEFE-2646EB3E88CA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en-US" altLang="cs-CZ" dirty="0" smtClean="0"/>
              <a:t>Define footer - Name of the presentation / Your name / Unit, Office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6953200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1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509589" y="1125539"/>
            <a:ext cx="8086635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cs-CZ" noProof="0" dirty="0" err="1" smtClean="0"/>
              <a:t>Klepnutím</a:t>
            </a:r>
            <a:r>
              <a:rPr lang="en-GB" altLang="cs-CZ" noProof="0" dirty="0" smtClean="0"/>
              <a:t> </a:t>
            </a:r>
            <a:r>
              <a:rPr lang="en-GB" altLang="cs-CZ" noProof="0" dirty="0" err="1" smtClean="0"/>
              <a:t>lze</a:t>
            </a:r>
            <a:r>
              <a:rPr lang="en-GB" altLang="cs-CZ" noProof="0" dirty="0" smtClean="0"/>
              <a:t> </a:t>
            </a:r>
            <a:r>
              <a:rPr lang="en-GB" altLang="cs-CZ" noProof="0" dirty="0" err="1" smtClean="0"/>
              <a:t>upravit</a:t>
            </a:r>
            <a:r>
              <a:rPr lang="en-GB" altLang="cs-CZ" noProof="0" dirty="0" smtClean="0"/>
              <a:t> </a:t>
            </a:r>
            <a:r>
              <a:rPr lang="en-GB" altLang="cs-CZ" noProof="0" dirty="0" err="1" smtClean="0"/>
              <a:t>styl</a:t>
            </a:r>
            <a:r>
              <a:rPr lang="en-GB" altLang="cs-CZ" noProof="0" dirty="0" smtClean="0"/>
              <a:t> </a:t>
            </a:r>
            <a:r>
              <a:rPr lang="en-GB" altLang="cs-CZ" noProof="0" dirty="0" err="1" smtClean="0"/>
              <a:t>předlohy</a:t>
            </a:r>
            <a:r>
              <a:rPr lang="en-GB" altLang="cs-CZ" noProof="0" dirty="0" smtClean="0"/>
              <a:t> </a:t>
            </a:r>
            <a:r>
              <a:rPr lang="en-GB" altLang="cs-CZ" noProof="0" dirty="0" err="1" smtClean="0"/>
              <a:t>nadpisů</a:t>
            </a:r>
            <a:r>
              <a:rPr lang="en-GB" altLang="cs-CZ" noProof="0" dirty="0" smtClean="0"/>
              <a:t>.</a:t>
            </a:r>
          </a:p>
        </p:txBody>
      </p:sp>
      <p:sp>
        <p:nvSpPr>
          <p:cNvPr id="64522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9589" y="2017713"/>
            <a:ext cx="8082321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cs-CZ" noProof="0" dirty="0" err="1" smtClean="0"/>
              <a:t>Klepnutím</a:t>
            </a:r>
            <a:r>
              <a:rPr lang="en-GB" altLang="cs-CZ" noProof="0" dirty="0" smtClean="0"/>
              <a:t> </a:t>
            </a:r>
            <a:r>
              <a:rPr lang="en-GB" altLang="cs-CZ" noProof="0" dirty="0" err="1" smtClean="0"/>
              <a:t>lze</a:t>
            </a:r>
            <a:r>
              <a:rPr lang="en-GB" altLang="cs-CZ" noProof="0" dirty="0" smtClean="0"/>
              <a:t> </a:t>
            </a:r>
            <a:r>
              <a:rPr lang="en-GB" altLang="cs-CZ" noProof="0" dirty="0" err="1" smtClean="0"/>
              <a:t>upravit</a:t>
            </a:r>
            <a:r>
              <a:rPr lang="en-GB" altLang="cs-CZ" noProof="0" dirty="0" smtClean="0"/>
              <a:t> </a:t>
            </a:r>
            <a:r>
              <a:rPr lang="en-GB" altLang="cs-CZ" noProof="0" dirty="0" err="1" smtClean="0"/>
              <a:t>styly</a:t>
            </a:r>
            <a:r>
              <a:rPr lang="en-GB" altLang="cs-CZ" noProof="0" dirty="0" smtClean="0"/>
              <a:t> </a:t>
            </a:r>
            <a:r>
              <a:rPr lang="en-GB" altLang="cs-CZ" noProof="0" dirty="0" err="1" smtClean="0"/>
              <a:t>předlohy</a:t>
            </a:r>
            <a:r>
              <a:rPr lang="en-GB" altLang="cs-CZ" noProof="0" dirty="0" smtClean="0"/>
              <a:t> </a:t>
            </a:r>
            <a:r>
              <a:rPr lang="en-GB" altLang="cs-CZ" noProof="0" dirty="0" err="1" smtClean="0"/>
              <a:t>textu</a:t>
            </a:r>
            <a:r>
              <a:rPr lang="en-GB" altLang="cs-CZ" noProof="0" dirty="0" smtClean="0"/>
              <a:t>.</a:t>
            </a:r>
          </a:p>
          <a:p>
            <a:pPr lvl="1"/>
            <a:r>
              <a:rPr lang="en-GB" altLang="cs-CZ" noProof="0" dirty="0" err="1" smtClean="0"/>
              <a:t>Druhá</a:t>
            </a:r>
            <a:r>
              <a:rPr lang="en-GB" altLang="cs-CZ" noProof="0" dirty="0" smtClean="0"/>
              <a:t> </a:t>
            </a:r>
            <a:r>
              <a:rPr lang="en-GB" altLang="cs-CZ" noProof="0" dirty="0" err="1" smtClean="0"/>
              <a:t>úroveň</a:t>
            </a:r>
            <a:endParaRPr lang="en-GB" altLang="cs-CZ" noProof="0" dirty="0" smtClean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8400"/>
            <a:ext cx="18417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969696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  <a:latin typeface="+mj-lt"/>
              </a:defRPr>
            </a:lvl1pPr>
          </a:lstStyle>
          <a:p>
            <a:r>
              <a:rPr lang="en-US" altLang="cs-CZ" dirty="0" smtClean="0"/>
              <a:t>Define footer - Name of the presentation / Your name / Unit, Office</a:t>
            </a:r>
            <a:endParaRPr lang="cs-CZ" alt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287D"/>
        </a:buClr>
        <a:buSzPct val="100000"/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287D"/>
        </a:buClr>
        <a:buSzPct val="80000"/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Blip>
          <a:blip r:embed="rId14"/>
        </a:buBlip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4"/>
        </a:buBlip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5"/>
          <p:cNvSpPr>
            <a:spLocks noGrp="1" noChangeArrowheads="1"/>
          </p:cNvSpPr>
          <p:nvPr>
            <p:ph type="ftr" sz="quarter" idx="3"/>
          </p:nvPr>
        </p:nvSpPr>
        <p:spPr>
          <a:xfrm>
            <a:off x="414068" y="6248400"/>
            <a:ext cx="6314536" cy="457200"/>
          </a:xfrm>
        </p:spPr>
        <p:txBody>
          <a:bodyPr/>
          <a:lstStyle/>
          <a:p>
            <a:r>
              <a:rPr lang="cs-CZ" altLang="cs-CZ" dirty="0" smtClean="0"/>
              <a:t>Dr. Klára Hübner, Ustav pomocných věd historických a archivnictví, metodika III</a:t>
            </a:r>
            <a:endParaRPr lang="cs-CZ" altLang="cs-CZ" dirty="0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58000" y="6248400"/>
            <a:ext cx="1833113" cy="457200"/>
          </a:xfrm>
        </p:spPr>
        <p:txBody>
          <a:bodyPr/>
          <a:lstStyle/>
          <a:p>
            <a:fld id="{EA4ADC9B-C3B1-4CB1-8B0D-14D528DA44A1}" type="slidenum">
              <a:rPr lang="cs-CZ" altLang="cs-CZ"/>
              <a:pPr/>
              <a:t>1</a:t>
            </a:fld>
            <a:endParaRPr lang="cs-CZ" altLang="cs-CZ" dirty="0"/>
          </a:p>
        </p:txBody>
      </p:sp>
      <p:sp>
        <p:nvSpPr>
          <p:cNvPr id="952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8651" y="1644313"/>
            <a:ext cx="7518400" cy="3808104"/>
          </a:xfrm>
        </p:spPr>
        <p:txBody>
          <a:bodyPr/>
          <a:lstStyle/>
          <a:p>
            <a:r>
              <a:rPr lang="cs-CZ" altLang="cs-CZ" sz="3600" dirty="0" smtClean="0">
                <a:solidFill>
                  <a:srgbClr val="C00000"/>
                </a:solidFill>
              </a:rPr>
              <a:t/>
            </a:r>
            <a:br>
              <a:rPr lang="cs-CZ" altLang="cs-CZ" sz="3600" dirty="0" smtClean="0">
                <a:solidFill>
                  <a:srgbClr val="C00000"/>
                </a:solidFill>
              </a:rPr>
            </a:br>
            <a:r>
              <a:rPr lang="cs-CZ" altLang="cs-CZ" sz="3600" dirty="0" smtClean="0">
                <a:solidFill>
                  <a:srgbClr val="C00000"/>
                </a:solidFill>
              </a:rPr>
              <a:t>Metodika III.</a:t>
            </a:r>
            <a:r>
              <a:rPr lang="cs-CZ" altLang="cs-CZ" dirty="0" smtClean="0"/>
              <a:t/>
            </a:r>
            <a:br>
              <a:rPr lang="cs-CZ" altLang="cs-CZ" dirty="0" smtClean="0"/>
            </a:br>
            <a:r>
              <a:rPr lang="cs-CZ" altLang="cs-CZ" dirty="0" smtClean="0"/>
              <a:t/>
            </a:r>
            <a:br>
              <a:rPr lang="cs-CZ" altLang="cs-CZ" dirty="0" smtClean="0"/>
            </a:br>
            <a:r>
              <a:rPr lang="cs-CZ" altLang="cs-CZ" sz="2400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cs-CZ" altLang="cs-CZ" sz="24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cs-CZ" altLang="cs-CZ" sz="2400" dirty="0" err="1" smtClean="0">
                <a:solidFill>
                  <a:schemeClr val="tx2">
                    <a:lumMod val="50000"/>
                  </a:schemeClr>
                </a:solidFill>
              </a:rPr>
              <a:t>Metahistorie</a:t>
            </a:r>
            <a:r>
              <a:rPr lang="cs-CZ" altLang="cs-CZ" sz="2400" dirty="0" smtClean="0">
                <a:solidFill>
                  <a:schemeClr val="tx2">
                    <a:lumMod val="50000"/>
                  </a:schemeClr>
                </a:solidFill>
              </a:rPr>
              <a:t> I.</a:t>
            </a:r>
            <a:br>
              <a:rPr lang="cs-CZ" altLang="cs-CZ" sz="24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cs-CZ" altLang="cs-CZ" sz="2400" dirty="0">
                <a:solidFill>
                  <a:schemeClr val="tx2">
                    <a:lumMod val="50000"/>
                  </a:schemeClr>
                </a:solidFill>
              </a:rPr>
              <a:t>b</a:t>
            </a:r>
            <a:r>
              <a:rPr lang="cs-CZ" altLang="cs-CZ" sz="2400" dirty="0" smtClean="0">
                <a:solidFill>
                  <a:schemeClr val="tx2">
                    <a:lumMod val="50000"/>
                  </a:schemeClr>
                </a:solidFill>
              </a:rPr>
              <a:t>řemeno</a:t>
            </a:r>
            <a:br>
              <a:rPr lang="cs-CZ" altLang="cs-CZ" sz="24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cs-CZ" altLang="cs-CZ" sz="2400" dirty="0" smtClean="0">
                <a:solidFill>
                  <a:schemeClr val="tx2">
                    <a:lumMod val="50000"/>
                  </a:schemeClr>
                </a:solidFill>
              </a:rPr>
              <a:t>historie</a:t>
            </a:r>
            <a:r>
              <a:rPr lang="cs-CZ" altLang="cs-CZ" sz="1800" dirty="0" smtClean="0"/>
              <a:t/>
            </a:r>
            <a:br>
              <a:rPr lang="cs-CZ" altLang="cs-CZ" sz="1800" dirty="0" smtClean="0"/>
            </a:br>
            <a:r>
              <a:rPr lang="cs-CZ" altLang="cs-CZ" sz="1800" dirty="0" smtClean="0"/>
              <a:t/>
            </a:r>
            <a:br>
              <a:rPr lang="cs-CZ" altLang="cs-CZ" sz="1800" dirty="0" smtClean="0"/>
            </a:br>
            <a:r>
              <a:rPr lang="cs-CZ" altLang="cs-CZ" sz="1800" dirty="0"/>
              <a:t/>
            </a:r>
            <a:br>
              <a:rPr lang="cs-CZ" altLang="cs-CZ" sz="1800" dirty="0"/>
            </a:br>
            <a:r>
              <a:rPr lang="cs-CZ" altLang="cs-CZ" sz="1800" dirty="0" err="1" smtClean="0"/>
              <a:t>Hayden</a:t>
            </a:r>
            <a:r>
              <a:rPr lang="cs-CZ" altLang="cs-CZ" sz="1800" dirty="0" smtClean="0"/>
              <a:t> </a:t>
            </a:r>
            <a:r>
              <a:rPr lang="cs-CZ" altLang="cs-CZ" sz="1800" dirty="0" err="1" smtClean="0"/>
              <a:t>White</a:t>
            </a:r>
            <a:r>
              <a:rPr lang="cs-CZ" altLang="cs-CZ" sz="1800" dirty="0" smtClean="0"/>
              <a:t> – </a:t>
            </a:r>
            <a:r>
              <a:rPr lang="cs-CZ" altLang="cs-CZ" sz="1800" dirty="0" err="1" smtClean="0"/>
              <a:t>Metahistorie</a:t>
            </a:r>
            <a:r>
              <a:rPr lang="cs-CZ" altLang="cs-CZ" sz="1800" dirty="0" smtClean="0"/>
              <a:t/>
            </a:r>
            <a:br>
              <a:rPr lang="cs-CZ" altLang="cs-CZ" sz="1800" dirty="0" smtClean="0"/>
            </a:br>
            <a:r>
              <a:rPr lang="cs-CZ" altLang="cs-CZ" sz="1800" dirty="0"/>
              <a:t> </a:t>
            </a:r>
            <a:r>
              <a:rPr lang="cs-CZ" altLang="cs-CZ" sz="1800" dirty="0" smtClean="0"/>
              <a:t>            očima Petra </a:t>
            </a:r>
            <a:r>
              <a:rPr lang="cs-CZ" altLang="cs-CZ" sz="1800" dirty="0" err="1" smtClean="0"/>
              <a:t>Čorného</a:t>
            </a:r>
            <a:r>
              <a:rPr lang="cs-CZ" altLang="cs-CZ" sz="2400" dirty="0" smtClean="0">
                <a:solidFill>
                  <a:schemeClr val="tx1"/>
                </a:solidFill>
              </a:rPr>
              <a:t/>
            </a:r>
            <a:br>
              <a:rPr lang="cs-CZ" altLang="cs-CZ" sz="2400" dirty="0" smtClean="0">
                <a:solidFill>
                  <a:schemeClr val="tx1"/>
                </a:solidFill>
              </a:rPr>
            </a:br>
            <a:endParaRPr lang="en-GB" altLang="cs-CZ" sz="18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3008" y="295070"/>
            <a:ext cx="5399273" cy="42853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6336" y="255599"/>
            <a:ext cx="3497655" cy="2771065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301752" y="155448"/>
            <a:ext cx="8668512" cy="6494085"/>
          </a:xfrm>
          <a:prstGeom prst="rect">
            <a:avLst/>
          </a:prstGeom>
          <a:solidFill>
            <a:srgbClr val="C00000">
              <a:alpha val="54000"/>
            </a:srgb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endParaRPr lang="cs-CZ" sz="4000" b="1" dirty="0" smtClean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algn="ctr"/>
            <a:endParaRPr lang="cs-CZ" sz="4000" b="1" dirty="0" smtClean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algn="ctr"/>
            <a:endParaRPr lang="cs-CZ" sz="4000" b="1" dirty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algn="ctr"/>
            <a:endParaRPr lang="cs-CZ" sz="4000" b="1" dirty="0" smtClean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algn="ctr"/>
            <a:r>
              <a:rPr lang="cs-CZ" sz="4000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Každá filozofie dějin v sobě obsahuje část opravdové historie</a:t>
            </a:r>
          </a:p>
          <a:p>
            <a:pPr algn="ctr"/>
            <a:r>
              <a:rPr lang="cs-CZ" sz="4000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stejně jako v sobě každá historie obsahuje součásti </a:t>
            </a:r>
          </a:p>
          <a:p>
            <a:pPr algn="ctr"/>
            <a:r>
              <a:rPr lang="cs-CZ" sz="4000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plně rozvinuté filozofie dějin </a:t>
            </a:r>
            <a:r>
              <a:rPr lang="cs-CZ" sz="4000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</a:p>
          <a:p>
            <a:pPr algn="ctr"/>
            <a:endParaRPr lang="cs-CZ" sz="1400" b="1" dirty="0" smtClean="0">
              <a:solidFill>
                <a:srgbClr val="FFFF99"/>
              </a:solidFill>
              <a:latin typeface="+mn-lt"/>
            </a:endParaRPr>
          </a:p>
          <a:p>
            <a:pPr algn="ctr"/>
            <a:r>
              <a:rPr lang="cs-CZ" sz="1400" b="1" dirty="0" err="1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Metahistorie</a:t>
            </a:r>
            <a:r>
              <a:rPr lang="cs-CZ" sz="1400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, S. 548</a:t>
            </a:r>
            <a:endParaRPr lang="cs-CZ" sz="2000" b="1" dirty="0" smtClean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algn="ctr"/>
            <a:endParaRPr lang="cs-CZ" sz="1400" b="1" dirty="0">
              <a:solidFill>
                <a:srgbClr val="FFFF99"/>
              </a:solidFill>
              <a:latin typeface="+mn-lt"/>
            </a:endParaRPr>
          </a:p>
          <a:p>
            <a:pPr algn="ctr"/>
            <a:r>
              <a:rPr lang="cs-CZ" sz="1400" b="1" dirty="0" smtClean="0">
                <a:solidFill>
                  <a:srgbClr val="FFFF99"/>
                </a:solidFill>
                <a:latin typeface="+mn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36406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1012082" y="523477"/>
            <a:ext cx="2718670" cy="646331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cs-CZ" sz="1800" b="1" dirty="0" smtClean="0">
                <a:solidFill>
                  <a:srgbClr val="FFFF99"/>
                </a:solidFill>
                <a:latin typeface="+mn-lt"/>
              </a:rPr>
              <a:t>Kacířské otázky </a:t>
            </a:r>
          </a:p>
          <a:p>
            <a:pPr algn="ctr"/>
            <a:r>
              <a:rPr lang="cs-CZ" sz="1800" b="1" dirty="0" smtClean="0">
                <a:solidFill>
                  <a:srgbClr val="FFFF99"/>
                </a:solidFill>
                <a:latin typeface="+mn-lt"/>
              </a:rPr>
              <a:t>Rogera </a:t>
            </a:r>
            <a:r>
              <a:rPr lang="cs-CZ" sz="1800" b="1" dirty="0" err="1" smtClean="0">
                <a:solidFill>
                  <a:srgbClr val="FFFF99"/>
                </a:solidFill>
                <a:latin typeface="+mn-lt"/>
              </a:rPr>
              <a:t>Chartiera</a:t>
            </a:r>
            <a:endParaRPr lang="cs-CZ" sz="1800" b="1" dirty="0" smtClean="0">
              <a:solidFill>
                <a:srgbClr val="FFFF99"/>
              </a:solidFill>
              <a:latin typeface="+mn-lt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1012082" y="1539103"/>
            <a:ext cx="5206327" cy="83099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cs-CZ" sz="1600" b="1" dirty="0" smtClean="0">
                <a:solidFill>
                  <a:srgbClr val="FFFF99"/>
                </a:solidFill>
                <a:latin typeface="+mn-lt"/>
              </a:rPr>
              <a:t>1 . Je možné sloučit přesvědčeni , že jazyk determinuje myšlení  se svobodou historika jako literárního tvůrce?</a:t>
            </a:r>
            <a:endParaRPr lang="cs-CZ" sz="1600" b="1" dirty="0" smtClean="0">
              <a:solidFill>
                <a:srgbClr val="FFC000"/>
              </a:solidFill>
              <a:latin typeface="+mn-lt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1761400" y="2604264"/>
            <a:ext cx="5206327" cy="584775"/>
          </a:xfrm>
          <a:prstGeom prst="rect">
            <a:avLst/>
          </a:prstGeom>
          <a:solidFill>
            <a:srgbClr val="8000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cs-CZ" sz="1600" b="1" dirty="0" smtClean="0">
                <a:solidFill>
                  <a:srgbClr val="FFFF99"/>
                </a:solidFill>
                <a:latin typeface="+mn-lt"/>
              </a:rPr>
              <a:t>2. Jsou čtyři základní tropy apriorními kategoriemi západního myšlení?</a:t>
            </a:r>
            <a:endParaRPr lang="cs-CZ" sz="1600" b="1" dirty="0" smtClean="0">
              <a:solidFill>
                <a:srgbClr val="FFC000"/>
              </a:solidFill>
              <a:latin typeface="+mn-lt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1127588" y="3463126"/>
            <a:ext cx="5206327" cy="830997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cs-CZ" sz="1600" b="1" dirty="0" smtClean="0">
                <a:solidFill>
                  <a:srgbClr val="FFFF99"/>
                </a:solidFill>
                <a:latin typeface="+mn-lt"/>
              </a:rPr>
              <a:t>3. Pokud historický diskurz souzní s fikčním vyprávěním, neznamená potom historiografická operace ztrátu času a zbytečnou námahu?</a:t>
            </a:r>
            <a:endParaRPr lang="cs-CZ" sz="1600" b="1" dirty="0" smtClean="0">
              <a:solidFill>
                <a:srgbClr val="FFC000"/>
              </a:solidFill>
              <a:latin typeface="+mn-lt"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1862791" y="4584354"/>
            <a:ext cx="5206327" cy="1323439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cs-CZ" sz="1600" b="1" dirty="0" smtClean="0">
                <a:solidFill>
                  <a:srgbClr val="FFFF99"/>
                </a:solidFill>
                <a:latin typeface="+mn-lt"/>
              </a:rPr>
              <a:t>4. Nevede poznání </a:t>
            </a:r>
            <a:r>
              <a:rPr lang="cs-CZ" sz="1600" b="1" dirty="0" err="1" smtClean="0">
                <a:solidFill>
                  <a:srgbClr val="FFFF99"/>
                </a:solidFill>
                <a:latin typeface="+mn-lt"/>
              </a:rPr>
              <a:t>Barthese</a:t>
            </a:r>
            <a:r>
              <a:rPr lang="cs-CZ" sz="1600" b="1" dirty="0" smtClean="0">
                <a:solidFill>
                  <a:srgbClr val="FFFF99"/>
                </a:solidFill>
                <a:latin typeface="+mn-lt"/>
              </a:rPr>
              <a:t>, že fakt má pouze lingvistickou existenci (fakta existují jenom v jazyce) k extrémnímu historickému relativismu, který pomáhá popírat holocaust a obhajovat nacistické zločiny?</a:t>
            </a:r>
            <a:endParaRPr lang="cs-CZ" sz="1600" b="1" dirty="0" smtClean="0">
              <a:solidFill>
                <a:srgbClr val="FFC000"/>
              </a:solidFill>
              <a:latin typeface="+mn-lt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2864" y="130440"/>
            <a:ext cx="2078736" cy="2078736"/>
          </a:xfrm>
          <a:prstGeom prst="rect">
            <a:avLst/>
          </a:prstGeom>
        </p:spPr>
      </p:pic>
      <p:sp>
        <p:nvSpPr>
          <p:cNvPr id="10" name="Obdélník 9"/>
          <p:cNvSpPr/>
          <p:nvPr/>
        </p:nvSpPr>
        <p:spPr>
          <a:xfrm>
            <a:off x="7114911" y="2238412"/>
            <a:ext cx="1910217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cs-CZ" sz="1200" b="1" dirty="0" smtClean="0">
                <a:solidFill>
                  <a:srgbClr val="800000"/>
                </a:solidFill>
                <a:latin typeface="+mn-lt"/>
              </a:rPr>
              <a:t>Rogera </a:t>
            </a:r>
            <a:r>
              <a:rPr lang="cs-CZ" sz="1200" b="1" dirty="0" err="1" smtClean="0">
                <a:solidFill>
                  <a:srgbClr val="800000"/>
                </a:solidFill>
                <a:latin typeface="+mn-lt"/>
              </a:rPr>
              <a:t>Chartier</a:t>
            </a:r>
            <a:endParaRPr lang="cs-CZ" sz="1200" b="1" dirty="0" smtClean="0">
              <a:solidFill>
                <a:srgbClr val="800000"/>
              </a:solidFill>
              <a:latin typeface="+mn-lt"/>
            </a:endParaRPr>
          </a:p>
          <a:p>
            <a:pPr algn="ctr"/>
            <a:r>
              <a:rPr lang="cs-CZ" sz="1200" b="1" dirty="0" smtClean="0">
                <a:latin typeface="+mn-lt"/>
              </a:rPr>
              <a:t>*1945</a:t>
            </a:r>
            <a:endParaRPr lang="cs-CZ" sz="1200" b="1" dirty="0" smtClean="0">
              <a:latin typeface="+mn-lt"/>
            </a:endParaRPr>
          </a:p>
        </p:txBody>
      </p:sp>
      <p:sp>
        <p:nvSpPr>
          <p:cNvPr id="11" name="Ovál 10"/>
          <p:cNvSpPr/>
          <p:nvPr/>
        </p:nvSpPr>
        <p:spPr bwMode="auto">
          <a:xfrm>
            <a:off x="6724972" y="3378285"/>
            <a:ext cx="2162996" cy="717107"/>
          </a:xfrm>
          <a:prstGeom prst="ellipse">
            <a:avLst/>
          </a:prstGeom>
          <a:solidFill>
            <a:srgbClr val="80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2000" b="1" dirty="0" smtClean="0">
                <a:solidFill>
                  <a:srgbClr val="FFFF00"/>
                </a:solidFill>
                <a:latin typeface="+mn-lt"/>
              </a:rPr>
              <a:t>Co vy na to?</a:t>
            </a:r>
            <a:endParaRPr kumimoji="0" lang="cs-CZ" sz="20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+mn-lt"/>
            </a:endParaRPr>
          </a:p>
        </p:txBody>
      </p:sp>
      <p:sp>
        <p:nvSpPr>
          <p:cNvPr id="12" name="Ovál 11"/>
          <p:cNvSpPr/>
          <p:nvPr/>
        </p:nvSpPr>
        <p:spPr bwMode="auto">
          <a:xfrm>
            <a:off x="6218408" y="5490707"/>
            <a:ext cx="2669559" cy="992389"/>
          </a:xfrm>
          <a:prstGeom prst="ellipse">
            <a:avLst/>
          </a:prstGeom>
          <a:solidFill>
            <a:schemeClr val="accent1">
              <a:lumMod val="50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2000" b="1" dirty="0" smtClean="0">
                <a:solidFill>
                  <a:srgbClr val="FFFF00"/>
                </a:solidFill>
                <a:latin typeface="+mn-lt"/>
              </a:rPr>
              <a:t>= břemeno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2000" b="1" dirty="0" smtClean="0">
                <a:solidFill>
                  <a:srgbClr val="FFFF00"/>
                </a:solidFill>
                <a:latin typeface="+mn-lt"/>
              </a:rPr>
              <a:t>historie</a:t>
            </a:r>
            <a:endParaRPr kumimoji="0" lang="cs-CZ" sz="20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97694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58000" y="6248400"/>
            <a:ext cx="1833113" cy="457200"/>
          </a:xfrm>
        </p:spPr>
        <p:txBody>
          <a:bodyPr/>
          <a:lstStyle/>
          <a:p>
            <a:fld id="{EA4ADC9B-C3B1-4CB1-8B0D-14D528DA44A1}" type="slidenum">
              <a:rPr lang="cs-CZ" altLang="cs-CZ"/>
              <a:pPr/>
              <a:t>2</a:t>
            </a:fld>
            <a:endParaRPr lang="cs-CZ" altLang="cs-CZ" dirty="0"/>
          </a:p>
        </p:txBody>
      </p:sp>
      <p:sp>
        <p:nvSpPr>
          <p:cNvPr id="5" name="Obdélník 4"/>
          <p:cNvSpPr/>
          <p:nvPr/>
        </p:nvSpPr>
        <p:spPr>
          <a:xfrm>
            <a:off x="596948" y="987647"/>
            <a:ext cx="8094165" cy="63709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b="1" dirty="0" err="1" smtClean="0">
                <a:solidFill>
                  <a:srgbClr val="FF0000"/>
                </a:solidFill>
                <a:latin typeface="+mn-lt"/>
              </a:rPr>
              <a:t>Hayden</a:t>
            </a:r>
            <a:r>
              <a:rPr lang="cs-CZ" b="1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cs-CZ" b="1" dirty="0" err="1" smtClean="0">
                <a:solidFill>
                  <a:srgbClr val="FF0000"/>
                </a:solidFill>
                <a:latin typeface="+mn-lt"/>
              </a:rPr>
              <a:t>White</a:t>
            </a:r>
            <a:endParaRPr lang="cs-CZ" b="1" dirty="0" smtClean="0">
              <a:solidFill>
                <a:srgbClr val="FF0000"/>
              </a:solidFill>
              <a:latin typeface="+mn-lt"/>
            </a:endParaRPr>
          </a:p>
          <a:p>
            <a:r>
              <a:rPr lang="cs-CZ" sz="1600" dirty="0" smtClean="0">
                <a:solidFill>
                  <a:srgbClr val="002060"/>
                </a:solidFill>
                <a:latin typeface="+mn-lt"/>
              </a:rPr>
              <a:t>(*1928, Martin/Tennessee, + </a:t>
            </a:r>
          </a:p>
          <a:p>
            <a:r>
              <a:rPr lang="cs-CZ" sz="1600" dirty="0" smtClean="0">
                <a:solidFill>
                  <a:srgbClr val="002060"/>
                </a:solidFill>
                <a:latin typeface="+mn-lt"/>
              </a:rPr>
              <a:t>2018)</a:t>
            </a:r>
          </a:p>
          <a:p>
            <a:endParaRPr lang="cs-CZ" sz="1800" dirty="0">
              <a:solidFill>
                <a:srgbClr val="002060"/>
              </a:solidFill>
              <a:latin typeface="+mn-lt"/>
            </a:endParaRPr>
          </a:p>
          <a:p>
            <a:r>
              <a:rPr lang="cs-CZ" sz="1800" b="1" dirty="0" smtClean="0">
                <a:solidFill>
                  <a:srgbClr val="002060"/>
                </a:solidFill>
                <a:latin typeface="+mn-lt"/>
              </a:rPr>
              <a:t>- Americký historik a literární </a:t>
            </a:r>
          </a:p>
          <a:p>
            <a:r>
              <a:rPr lang="cs-CZ" sz="1800" b="1" dirty="0" smtClean="0">
                <a:solidFill>
                  <a:srgbClr val="002060"/>
                </a:solidFill>
                <a:latin typeface="+mn-lt"/>
              </a:rPr>
              <a:t>  vědec</a:t>
            </a:r>
          </a:p>
          <a:p>
            <a:r>
              <a:rPr lang="cs-CZ" sz="1800" b="1" dirty="0" smtClean="0">
                <a:solidFill>
                  <a:srgbClr val="002060"/>
                </a:solidFill>
                <a:latin typeface="+mn-lt"/>
              </a:rPr>
              <a:t>- Katedra pro „dějiny svědomí“</a:t>
            </a:r>
          </a:p>
          <a:p>
            <a:r>
              <a:rPr lang="cs-CZ" sz="1800" b="1" dirty="0" smtClean="0">
                <a:solidFill>
                  <a:srgbClr val="002060"/>
                </a:solidFill>
                <a:latin typeface="+mn-lt"/>
              </a:rPr>
              <a:t>  (</a:t>
            </a:r>
            <a:r>
              <a:rPr lang="cs-CZ" sz="1800" b="1" dirty="0" err="1" smtClean="0">
                <a:solidFill>
                  <a:srgbClr val="002060"/>
                </a:solidFill>
                <a:latin typeface="+mn-lt"/>
              </a:rPr>
              <a:t>consciousnes</a:t>
            </a:r>
            <a:r>
              <a:rPr lang="cs-CZ" sz="1800" b="1" dirty="0" smtClean="0">
                <a:solidFill>
                  <a:srgbClr val="002060"/>
                </a:solidFill>
                <a:latin typeface="+mn-lt"/>
              </a:rPr>
              <a:t>) na University</a:t>
            </a:r>
          </a:p>
          <a:p>
            <a:r>
              <a:rPr lang="cs-CZ" sz="1800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cs-CZ" sz="1800" b="1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cs-CZ" sz="1800" b="1" dirty="0" err="1" smtClean="0">
                <a:solidFill>
                  <a:srgbClr val="002060"/>
                </a:solidFill>
                <a:latin typeface="+mn-lt"/>
              </a:rPr>
              <a:t>of</a:t>
            </a:r>
            <a:r>
              <a:rPr lang="cs-CZ" sz="1800" b="1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cs-CZ" sz="1800" b="1" dirty="0" err="1" smtClean="0">
                <a:solidFill>
                  <a:srgbClr val="002060"/>
                </a:solidFill>
                <a:latin typeface="+mn-lt"/>
              </a:rPr>
              <a:t>California</a:t>
            </a:r>
            <a:r>
              <a:rPr lang="cs-CZ" sz="1800" b="1" dirty="0" smtClean="0">
                <a:solidFill>
                  <a:srgbClr val="002060"/>
                </a:solidFill>
                <a:latin typeface="+mn-lt"/>
              </a:rPr>
              <a:t>, Santa </a:t>
            </a:r>
            <a:r>
              <a:rPr lang="cs-CZ" sz="1800" b="1" dirty="0" err="1" smtClean="0">
                <a:solidFill>
                  <a:srgbClr val="002060"/>
                </a:solidFill>
                <a:latin typeface="+mn-lt"/>
              </a:rPr>
              <a:t>Cruz</a:t>
            </a:r>
            <a:r>
              <a:rPr lang="cs-CZ" sz="1800" b="1" dirty="0" smtClean="0">
                <a:solidFill>
                  <a:srgbClr val="002060"/>
                </a:solidFill>
                <a:latin typeface="+mn-lt"/>
              </a:rPr>
              <a:t>.</a:t>
            </a:r>
          </a:p>
          <a:p>
            <a:r>
              <a:rPr lang="cs-CZ" sz="1800" b="1" dirty="0" smtClean="0">
                <a:solidFill>
                  <a:srgbClr val="002060"/>
                </a:solidFill>
                <a:latin typeface="+mn-lt"/>
              </a:rPr>
              <a:t>- Profesor pro literární</a:t>
            </a:r>
          </a:p>
          <a:p>
            <a:r>
              <a:rPr lang="cs-CZ" sz="1800" b="1" dirty="0" smtClean="0">
                <a:solidFill>
                  <a:srgbClr val="002060"/>
                </a:solidFill>
                <a:latin typeface="+mn-lt"/>
              </a:rPr>
              <a:t>   komparatistiku na Univerzitě</a:t>
            </a:r>
          </a:p>
          <a:p>
            <a:r>
              <a:rPr lang="cs-CZ" sz="1800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cs-CZ" sz="1800" b="1" dirty="0" smtClean="0">
                <a:solidFill>
                  <a:srgbClr val="002060"/>
                </a:solidFill>
                <a:latin typeface="+mn-lt"/>
              </a:rPr>
              <a:t>  ve </a:t>
            </a:r>
            <a:r>
              <a:rPr lang="cs-CZ" sz="1800" b="1" dirty="0" err="1">
                <a:solidFill>
                  <a:srgbClr val="002060"/>
                </a:solidFill>
                <a:latin typeface="+mn-lt"/>
              </a:rPr>
              <a:t>S</a:t>
            </a:r>
            <a:r>
              <a:rPr lang="cs-CZ" sz="1800" b="1" dirty="0" err="1" smtClean="0">
                <a:solidFill>
                  <a:srgbClr val="002060"/>
                </a:solidFill>
                <a:latin typeface="+mn-lt"/>
              </a:rPr>
              <a:t>tanfordu</a:t>
            </a:r>
            <a:r>
              <a:rPr lang="cs-CZ" sz="1800" b="1" dirty="0" smtClean="0">
                <a:solidFill>
                  <a:srgbClr val="002060"/>
                </a:solidFill>
                <a:latin typeface="+mn-lt"/>
              </a:rPr>
              <a:t>.</a:t>
            </a:r>
            <a:endParaRPr lang="cs-CZ" sz="1800" b="1" dirty="0">
              <a:solidFill>
                <a:srgbClr val="002060"/>
              </a:solidFill>
              <a:latin typeface="+mn-lt"/>
            </a:endParaRPr>
          </a:p>
          <a:p>
            <a:endParaRPr lang="cs-CZ" sz="1000" b="1" dirty="0" smtClean="0">
              <a:solidFill>
                <a:srgbClr val="002060"/>
              </a:solidFill>
              <a:latin typeface="+mn-lt"/>
            </a:endParaRPr>
          </a:p>
          <a:p>
            <a:r>
              <a:rPr lang="cs-CZ" sz="1800" b="1" dirty="0" smtClean="0">
                <a:solidFill>
                  <a:srgbClr val="FF0000"/>
                </a:solidFill>
                <a:latin typeface="+mn-lt"/>
              </a:rPr>
              <a:t>Vědecké zaměření:</a:t>
            </a:r>
          </a:p>
          <a:p>
            <a:r>
              <a:rPr lang="cs-CZ" sz="1800" b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            - Analýza historiografických textů s pomocí literárních teorií. </a:t>
            </a:r>
          </a:p>
          <a:p>
            <a:r>
              <a:rPr lang="cs-CZ" sz="1800" b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            - Kritikové mu předhazují </a:t>
            </a:r>
            <a:r>
              <a:rPr lang="en-US" sz="1800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„the most damaging undertaking </a:t>
            </a:r>
            <a:r>
              <a:rPr lang="en-US" sz="1800" b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ever</a:t>
            </a:r>
            <a:endParaRPr lang="cs-CZ" sz="1800" b="1" dirty="0" smtClean="0">
              <a:solidFill>
                <a:schemeClr val="tx2">
                  <a:lumMod val="50000"/>
                </a:schemeClr>
              </a:solidFill>
              <a:latin typeface="+mn-lt"/>
            </a:endParaRPr>
          </a:p>
          <a:p>
            <a:r>
              <a:rPr lang="cs-CZ" sz="1800" b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            </a:t>
            </a:r>
            <a:r>
              <a:rPr lang="en-US" sz="1800" b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 </a:t>
            </a:r>
            <a:r>
              <a:rPr lang="cs-CZ" sz="1800" b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1800" b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performed </a:t>
            </a:r>
            <a:r>
              <a:rPr lang="en-US" sz="1800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by a historian of his profession</a:t>
            </a:r>
            <a:r>
              <a:rPr lang="en-US" sz="1800" b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“</a:t>
            </a:r>
            <a:endParaRPr lang="cs-CZ" sz="1800" b="1" dirty="0" smtClean="0">
              <a:solidFill>
                <a:schemeClr val="tx2">
                  <a:lumMod val="50000"/>
                </a:schemeClr>
              </a:solidFill>
              <a:latin typeface="+mn-lt"/>
            </a:endParaRPr>
          </a:p>
          <a:p>
            <a:r>
              <a:rPr lang="cs-CZ" sz="1800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 </a:t>
            </a:r>
            <a:r>
              <a:rPr lang="cs-CZ" sz="1800" b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           - </a:t>
            </a:r>
            <a:r>
              <a:rPr lang="cs-CZ" sz="1800" b="1" dirty="0" err="1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Metahistory</a:t>
            </a:r>
            <a:r>
              <a:rPr lang="cs-CZ" sz="1800" b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: Historie má svojí vlastní poetiku; historické 	vyprávění</a:t>
            </a:r>
          </a:p>
          <a:p>
            <a:r>
              <a:rPr lang="cs-CZ" sz="1800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 </a:t>
            </a:r>
            <a:r>
              <a:rPr lang="cs-CZ" sz="1800" b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             podléhá </a:t>
            </a:r>
            <a:r>
              <a:rPr lang="cs-CZ" sz="1800" b="1" dirty="0" err="1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poetologickým</a:t>
            </a:r>
            <a:r>
              <a:rPr lang="cs-CZ" sz="1800" b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 kategoriím, všechna historiografie je </a:t>
            </a:r>
          </a:p>
          <a:p>
            <a:r>
              <a:rPr lang="cs-CZ" sz="1800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 </a:t>
            </a:r>
            <a:r>
              <a:rPr lang="cs-CZ" sz="1800" b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             narativní, i když tvrdí, že není – </a:t>
            </a:r>
            <a:r>
              <a:rPr lang="cs-CZ" sz="1800" b="1" dirty="0" err="1" smtClean="0">
                <a:solidFill>
                  <a:srgbClr val="800000"/>
                </a:solidFill>
                <a:latin typeface="+mn-lt"/>
              </a:rPr>
              <a:t>Klio</a:t>
            </a:r>
            <a:r>
              <a:rPr lang="cs-CZ" sz="1800" b="1" dirty="0" smtClean="0">
                <a:solidFill>
                  <a:srgbClr val="800000"/>
                </a:solidFill>
                <a:latin typeface="+mn-lt"/>
              </a:rPr>
              <a:t> vypráví!</a:t>
            </a:r>
          </a:p>
          <a:p>
            <a:endParaRPr lang="cs-CZ" sz="1800" dirty="0">
              <a:solidFill>
                <a:srgbClr val="002060"/>
              </a:solidFill>
              <a:latin typeface="+mn-lt"/>
            </a:endParaRPr>
          </a:p>
          <a:p>
            <a:endParaRPr lang="cs-CZ" sz="18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7310" y="255599"/>
            <a:ext cx="4686681" cy="3713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829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7847" y="174440"/>
            <a:ext cx="4212130" cy="3392122"/>
          </a:xfrm>
          <a:prstGeom prst="rect">
            <a:avLst/>
          </a:prstGeom>
        </p:spPr>
      </p:pic>
      <p:sp>
        <p:nvSpPr>
          <p:cNvPr id="6" name="Ovál 5"/>
          <p:cNvSpPr/>
          <p:nvPr/>
        </p:nvSpPr>
        <p:spPr bwMode="auto">
          <a:xfrm>
            <a:off x="1019116" y="1322708"/>
            <a:ext cx="2937422" cy="717107"/>
          </a:xfrm>
          <a:prstGeom prst="ellipse">
            <a:avLst/>
          </a:prstGeom>
          <a:solidFill>
            <a:srgbClr val="80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2000" b="1" dirty="0" smtClean="0">
                <a:solidFill>
                  <a:srgbClr val="FFFF00"/>
                </a:solidFill>
                <a:latin typeface="+mn-lt"/>
              </a:rPr>
              <a:t>Co je to </a:t>
            </a:r>
            <a:r>
              <a:rPr lang="cs-CZ" sz="2000" b="1" dirty="0" err="1" smtClean="0">
                <a:solidFill>
                  <a:srgbClr val="FFFF00"/>
                </a:solidFill>
                <a:latin typeface="+mn-lt"/>
              </a:rPr>
              <a:t>narratvita</a:t>
            </a:r>
            <a:r>
              <a:rPr lang="cs-CZ" sz="2000" b="1" dirty="0" smtClean="0">
                <a:solidFill>
                  <a:srgbClr val="FFFF00"/>
                </a:solidFill>
                <a:latin typeface="+mn-lt"/>
              </a:rPr>
              <a:t>?</a:t>
            </a:r>
            <a:endParaRPr kumimoji="0" lang="cs-CZ" sz="20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+mn-lt"/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6438348" y="3990875"/>
            <a:ext cx="1980112" cy="61555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cs-CZ" sz="1800" b="1" dirty="0" smtClean="0">
                <a:solidFill>
                  <a:srgbClr val="800000"/>
                </a:solidFill>
                <a:latin typeface="+mn-lt"/>
              </a:rPr>
              <a:t>Antropologicky:</a:t>
            </a:r>
          </a:p>
          <a:p>
            <a:pPr algn="ctr"/>
            <a:r>
              <a:rPr lang="cs-CZ" sz="1600" b="1" dirty="0" smtClean="0">
                <a:latin typeface="+mn-lt"/>
              </a:rPr>
              <a:t>Lidská schopnost</a:t>
            </a:r>
            <a:endParaRPr lang="cs-CZ" sz="1600" b="1" dirty="0"/>
          </a:p>
        </p:txBody>
      </p:sp>
      <p:cxnSp>
        <p:nvCxnSpPr>
          <p:cNvPr id="5" name="Přímá spojnice 4"/>
          <p:cNvCxnSpPr>
            <a:endCxn id="10" idx="1"/>
          </p:cNvCxnSpPr>
          <p:nvPr/>
        </p:nvCxnSpPr>
        <p:spPr bwMode="auto">
          <a:xfrm flipV="1">
            <a:off x="5823924" y="4298652"/>
            <a:ext cx="614424" cy="184226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66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Přímá spojnice 13"/>
          <p:cNvCxnSpPr/>
          <p:nvPr/>
        </p:nvCxnSpPr>
        <p:spPr bwMode="auto">
          <a:xfrm>
            <a:off x="5238502" y="4940207"/>
            <a:ext cx="625354" cy="55463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66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Přímá spojnice 15"/>
          <p:cNvCxnSpPr/>
          <p:nvPr/>
        </p:nvCxnSpPr>
        <p:spPr bwMode="auto">
          <a:xfrm flipH="1">
            <a:off x="3632274" y="4912215"/>
            <a:ext cx="691397" cy="277619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66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Přímá spojnice 18"/>
          <p:cNvCxnSpPr>
            <a:endCxn id="8" idx="1"/>
          </p:cNvCxnSpPr>
          <p:nvPr/>
        </p:nvCxnSpPr>
        <p:spPr bwMode="auto">
          <a:xfrm>
            <a:off x="2724582" y="3970560"/>
            <a:ext cx="1122785" cy="382333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66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Obdélník 8"/>
          <p:cNvSpPr/>
          <p:nvPr/>
        </p:nvSpPr>
        <p:spPr>
          <a:xfrm>
            <a:off x="1652162" y="3394693"/>
            <a:ext cx="1980112" cy="61555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cs-CZ" sz="1800" b="1" dirty="0" smtClean="0">
                <a:solidFill>
                  <a:srgbClr val="800000"/>
                </a:solidFill>
                <a:latin typeface="+mn-lt"/>
              </a:rPr>
              <a:t>Lingvistický:</a:t>
            </a:r>
          </a:p>
          <a:p>
            <a:pPr algn="ctr"/>
            <a:r>
              <a:rPr lang="cs-CZ" sz="1600" b="1" dirty="0" smtClean="0">
                <a:latin typeface="+mn-lt"/>
              </a:rPr>
              <a:t>Forma diskurzu</a:t>
            </a:r>
            <a:endParaRPr lang="cs-CZ" sz="1600" b="1" dirty="0"/>
          </a:p>
        </p:txBody>
      </p:sp>
      <p:sp>
        <p:nvSpPr>
          <p:cNvPr id="8" name="Ovál 7"/>
          <p:cNvSpPr/>
          <p:nvPr/>
        </p:nvSpPr>
        <p:spPr bwMode="auto">
          <a:xfrm>
            <a:off x="3476421" y="4247875"/>
            <a:ext cx="2532976" cy="717107"/>
          </a:xfrm>
          <a:prstGeom prst="ellipse">
            <a:avLst/>
          </a:prstGeom>
          <a:solidFill>
            <a:srgbClr val="00206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2000" b="1" dirty="0" err="1" smtClean="0">
                <a:solidFill>
                  <a:srgbClr val="FFFF00"/>
                </a:solidFill>
                <a:latin typeface="+mn-lt"/>
              </a:rPr>
              <a:t>narrativita</a:t>
            </a:r>
            <a:endParaRPr kumimoji="0" lang="cs-CZ" sz="20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+mn-lt"/>
            </a:endParaRPr>
          </a:p>
        </p:txBody>
      </p:sp>
      <p:sp>
        <p:nvSpPr>
          <p:cNvPr id="12" name="Obdélník 11"/>
          <p:cNvSpPr/>
          <p:nvPr/>
        </p:nvSpPr>
        <p:spPr>
          <a:xfrm>
            <a:off x="5784213" y="5336613"/>
            <a:ext cx="1980112" cy="61555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cs-CZ" sz="1800" b="1" dirty="0" smtClean="0">
                <a:solidFill>
                  <a:srgbClr val="800000"/>
                </a:solidFill>
                <a:latin typeface="+mn-lt"/>
              </a:rPr>
              <a:t>literárně:</a:t>
            </a:r>
          </a:p>
          <a:p>
            <a:pPr algn="ctr"/>
            <a:r>
              <a:rPr lang="cs-CZ" sz="1600" b="1" dirty="0" smtClean="0">
                <a:latin typeface="+mn-lt"/>
              </a:rPr>
              <a:t>Vyvedená povídka</a:t>
            </a:r>
            <a:endParaRPr lang="cs-CZ" sz="1600" b="1" dirty="0"/>
          </a:p>
        </p:txBody>
      </p:sp>
      <p:sp>
        <p:nvSpPr>
          <p:cNvPr id="11" name="Obdélník 10"/>
          <p:cNvSpPr/>
          <p:nvPr/>
        </p:nvSpPr>
        <p:spPr>
          <a:xfrm>
            <a:off x="1810919" y="5090391"/>
            <a:ext cx="1980112" cy="110799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cs-CZ" sz="1800" b="1" dirty="0" smtClean="0">
                <a:solidFill>
                  <a:srgbClr val="800000"/>
                </a:solidFill>
                <a:latin typeface="+mn-lt"/>
              </a:rPr>
              <a:t>Kognitivně:</a:t>
            </a:r>
          </a:p>
          <a:p>
            <a:pPr algn="ctr"/>
            <a:r>
              <a:rPr lang="cs-CZ" sz="1600" b="1" dirty="0" smtClean="0">
                <a:latin typeface="+mn-lt"/>
              </a:rPr>
              <a:t>Ukládací systém</a:t>
            </a:r>
          </a:p>
          <a:p>
            <a:pPr algn="ctr"/>
            <a:r>
              <a:rPr lang="cs-CZ" sz="1600" b="1" dirty="0" smtClean="0">
                <a:latin typeface="+mn-lt"/>
              </a:rPr>
              <a:t>Pro naše vědomostí </a:t>
            </a:r>
            <a:endParaRPr lang="cs-CZ" sz="1600" b="1" dirty="0"/>
          </a:p>
        </p:txBody>
      </p:sp>
    </p:spTree>
    <p:extLst>
      <p:ext uri="{BB962C8B-B14F-4D97-AF65-F5344CB8AC3E}">
        <p14:creationId xmlns:p14="http://schemas.microsoft.com/office/powerpoint/2010/main" val="1301298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ál 3"/>
          <p:cNvSpPr/>
          <p:nvPr/>
        </p:nvSpPr>
        <p:spPr bwMode="auto">
          <a:xfrm>
            <a:off x="2064258" y="566531"/>
            <a:ext cx="2937422" cy="717107"/>
          </a:xfrm>
          <a:prstGeom prst="ellipse">
            <a:avLst/>
          </a:prstGeom>
          <a:solidFill>
            <a:srgbClr val="00206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2000" b="1" dirty="0" smtClean="0">
                <a:solidFill>
                  <a:srgbClr val="FFFF00"/>
                </a:solidFill>
                <a:latin typeface="+mn-lt"/>
              </a:rPr>
              <a:t>Příběh/vyprávění</a:t>
            </a:r>
            <a:endParaRPr kumimoji="0" lang="cs-CZ" sz="20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+mn-lt"/>
            </a:endParaRPr>
          </a:p>
        </p:txBody>
      </p:sp>
      <p:sp>
        <p:nvSpPr>
          <p:cNvPr id="6" name="Ovál 5"/>
          <p:cNvSpPr/>
          <p:nvPr/>
        </p:nvSpPr>
        <p:spPr bwMode="auto">
          <a:xfrm>
            <a:off x="5406478" y="925084"/>
            <a:ext cx="2532976" cy="717107"/>
          </a:xfrm>
          <a:prstGeom prst="ellipse">
            <a:avLst/>
          </a:prstGeom>
          <a:solidFill>
            <a:srgbClr val="00206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2000" b="1" dirty="0" smtClean="0">
                <a:solidFill>
                  <a:srgbClr val="FFFF00"/>
                </a:solidFill>
                <a:latin typeface="+mn-lt"/>
              </a:rPr>
              <a:t>událost</a:t>
            </a:r>
            <a:endParaRPr kumimoji="0" lang="cs-CZ" sz="20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+mn-lt"/>
            </a:endParaRPr>
          </a:p>
        </p:txBody>
      </p:sp>
      <p:sp>
        <p:nvSpPr>
          <p:cNvPr id="8" name="Šipka doprava 7"/>
          <p:cNvSpPr/>
          <p:nvPr/>
        </p:nvSpPr>
        <p:spPr bwMode="auto">
          <a:xfrm rot="981239">
            <a:off x="4808441" y="859133"/>
            <a:ext cx="791280" cy="436680"/>
          </a:xfrm>
          <a:prstGeom prst="rightArrow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9" name="Ovál 8"/>
          <p:cNvSpPr/>
          <p:nvPr/>
        </p:nvSpPr>
        <p:spPr bwMode="auto">
          <a:xfrm>
            <a:off x="4488097" y="1351682"/>
            <a:ext cx="2003590" cy="807056"/>
          </a:xfrm>
          <a:prstGeom prst="ellipse">
            <a:avLst/>
          </a:prstGeom>
          <a:solidFill>
            <a:srgbClr val="80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600" b="1" dirty="0" smtClean="0">
                <a:solidFill>
                  <a:srgbClr val="FFFF99"/>
                </a:solidFill>
                <a:latin typeface="+mn-lt"/>
              </a:rPr>
              <a:t>analistika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600" b="1" dirty="0" smtClean="0">
                <a:solidFill>
                  <a:srgbClr val="FFFF99"/>
                </a:solidFill>
                <a:latin typeface="+mn-lt"/>
              </a:rPr>
              <a:t>kronikářství</a:t>
            </a:r>
            <a:endParaRPr kumimoji="0" lang="cs-CZ" sz="1600" b="1" i="0" u="none" strike="noStrike" cap="none" normalizeH="0" baseline="0" dirty="0" smtClean="0">
              <a:ln>
                <a:noFill/>
              </a:ln>
              <a:solidFill>
                <a:srgbClr val="FFFF99"/>
              </a:solidFill>
              <a:effectLst/>
              <a:latin typeface="+mn-lt"/>
            </a:endParaRPr>
          </a:p>
        </p:txBody>
      </p:sp>
      <p:sp>
        <p:nvSpPr>
          <p:cNvPr id="10" name="Ovál 9"/>
          <p:cNvSpPr/>
          <p:nvPr/>
        </p:nvSpPr>
        <p:spPr bwMode="auto">
          <a:xfrm>
            <a:off x="3773367" y="2585336"/>
            <a:ext cx="1979206" cy="682433"/>
          </a:xfrm>
          <a:prstGeom prst="ellipse">
            <a:avLst/>
          </a:prstGeom>
          <a:solidFill>
            <a:srgbClr val="80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600" b="1" dirty="0" smtClean="0">
                <a:solidFill>
                  <a:srgbClr val="FFFF99"/>
                </a:solidFill>
                <a:latin typeface="+mn-lt"/>
              </a:rPr>
              <a:t>událost</a:t>
            </a:r>
            <a:endParaRPr kumimoji="0" lang="cs-CZ" sz="1600" b="1" i="0" u="none" strike="noStrike" cap="none" normalizeH="0" baseline="0" dirty="0" smtClean="0">
              <a:ln>
                <a:noFill/>
              </a:ln>
              <a:solidFill>
                <a:srgbClr val="FFFF99"/>
              </a:solidFill>
              <a:effectLst/>
              <a:latin typeface="+mn-lt"/>
            </a:endParaRPr>
          </a:p>
        </p:txBody>
      </p:sp>
      <p:sp>
        <p:nvSpPr>
          <p:cNvPr id="2" name="Rovnoramenný trojúhelník 1"/>
          <p:cNvSpPr/>
          <p:nvPr/>
        </p:nvSpPr>
        <p:spPr bwMode="auto">
          <a:xfrm>
            <a:off x="6110185" y="2126901"/>
            <a:ext cx="2487256" cy="1338043"/>
          </a:xfrm>
          <a:prstGeom prst="triangle">
            <a:avLst/>
          </a:prstGeom>
          <a:solidFill>
            <a:schemeClr val="tx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600" b="1" i="0" u="none" strike="noStrike" cap="none" normalizeH="0" baseline="0" dirty="0" smtClean="0">
                <a:ln>
                  <a:noFill/>
                </a:ln>
                <a:solidFill>
                  <a:srgbClr val="FF9933"/>
                </a:solidFill>
                <a:effectLst/>
                <a:latin typeface="+mn-lt"/>
              </a:rPr>
              <a:t>Symbolický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600" b="1" dirty="0" smtClean="0">
                <a:solidFill>
                  <a:srgbClr val="FF9933"/>
                </a:solidFill>
                <a:latin typeface="+mn-lt"/>
              </a:rPr>
              <a:t>význam</a:t>
            </a:r>
            <a:endParaRPr kumimoji="0" lang="cs-CZ" sz="1600" b="1" i="0" u="none" strike="noStrike" cap="none" normalizeH="0" baseline="0" dirty="0" smtClean="0">
              <a:ln>
                <a:noFill/>
              </a:ln>
              <a:solidFill>
                <a:srgbClr val="FF9933"/>
              </a:solidFill>
              <a:effectLst/>
              <a:latin typeface="+mn-lt"/>
            </a:endParaRPr>
          </a:p>
        </p:txBody>
      </p:sp>
      <p:sp>
        <p:nvSpPr>
          <p:cNvPr id="3" name="Obdélník 2"/>
          <p:cNvSpPr/>
          <p:nvPr/>
        </p:nvSpPr>
        <p:spPr bwMode="auto">
          <a:xfrm>
            <a:off x="4130889" y="3831378"/>
            <a:ext cx="2194560" cy="719299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8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+mn-lt"/>
              </a:rPr>
              <a:t>Konstrukce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8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+mn-lt"/>
              </a:rPr>
              <a:t>události</a:t>
            </a:r>
          </a:p>
        </p:txBody>
      </p:sp>
      <p:sp>
        <p:nvSpPr>
          <p:cNvPr id="12" name="Obdélník 11"/>
          <p:cNvSpPr/>
          <p:nvPr/>
        </p:nvSpPr>
        <p:spPr>
          <a:xfrm>
            <a:off x="1074202" y="4719575"/>
            <a:ext cx="1980112" cy="5847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cs-CZ" sz="1600" b="1" dirty="0" smtClean="0"/>
              <a:t>Vytváření formy</a:t>
            </a:r>
          </a:p>
          <a:p>
            <a:pPr algn="ctr"/>
            <a:r>
              <a:rPr lang="cs-CZ" sz="1600" b="1" dirty="0" smtClean="0"/>
              <a:t>historiografem</a:t>
            </a:r>
            <a:endParaRPr lang="cs-CZ" sz="1600" b="1" dirty="0"/>
          </a:p>
        </p:txBody>
      </p:sp>
      <p:sp>
        <p:nvSpPr>
          <p:cNvPr id="11" name="Ovál 10"/>
          <p:cNvSpPr/>
          <p:nvPr/>
        </p:nvSpPr>
        <p:spPr bwMode="auto">
          <a:xfrm>
            <a:off x="4270043" y="5244677"/>
            <a:ext cx="2055406" cy="893520"/>
          </a:xfrm>
          <a:prstGeom prst="ellipse">
            <a:avLst/>
          </a:prstGeom>
          <a:solidFill>
            <a:srgbClr val="80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600" b="1" dirty="0" smtClean="0">
                <a:solidFill>
                  <a:srgbClr val="FFFF99"/>
                </a:solidFill>
                <a:latin typeface="+mn-lt"/>
              </a:rPr>
              <a:t>Vědomosti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600" b="1" dirty="0">
                <a:solidFill>
                  <a:srgbClr val="FFFF99"/>
                </a:solidFill>
                <a:latin typeface="+mn-lt"/>
              </a:rPr>
              <a:t>o</a:t>
            </a:r>
            <a:r>
              <a:rPr kumimoji="0" lang="cs-CZ" sz="1600" b="1" i="0" u="none" strike="noStrike" cap="none" normalizeH="0" baseline="0" dirty="0" smtClean="0">
                <a:ln>
                  <a:noFill/>
                </a:ln>
                <a:solidFill>
                  <a:srgbClr val="FFFF99"/>
                </a:solidFill>
                <a:effectLst/>
                <a:latin typeface="+mn-lt"/>
              </a:rPr>
              <a:t> události</a:t>
            </a:r>
          </a:p>
        </p:txBody>
      </p:sp>
      <p:sp>
        <p:nvSpPr>
          <p:cNvPr id="13" name="Šipka doprava 12"/>
          <p:cNvSpPr/>
          <p:nvPr/>
        </p:nvSpPr>
        <p:spPr bwMode="auto">
          <a:xfrm>
            <a:off x="5489892" y="2705006"/>
            <a:ext cx="1257453" cy="382452"/>
          </a:xfrm>
          <a:prstGeom prst="rightArrow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4" name="Šipka doprava 13"/>
          <p:cNvSpPr/>
          <p:nvPr/>
        </p:nvSpPr>
        <p:spPr bwMode="auto">
          <a:xfrm rot="8145096">
            <a:off x="5872612" y="3563053"/>
            <a:ext cx="1257453" cy="436680"/>
          </a:xfrm>
          <a:prstGeom prst="rightArrow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5" name="Šipka doprava 14"/>
          <p:cNvSpPr/>
          <p:nvPr/>
        </p:nvSpPr>
        <p:spPr bwMode="auto">
          <a:xfrm rot="19141273">
            <a:off x="1896197" y="3679391"/>
            <a:ext cx="2459192" cy="436680"/>
          </a:xfrm>
          <a:prstGeom prst="rightArrow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6" name="Šipka doprava 15"/>
          <p:cNvSpPr/>
          <p:nvPr/>
        </p:nvSpPr>
        <p:spPr bwMode="auto">
          <a:xfrm rot="9212551">
            <a:off x="2980591" y="4468813"/>
            <a:ext cx="1257453" cy="436680"/>
          </a:xfrm>
          <a:prstGeom prst="rightArrow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7" name="Šipka doprava 16"/>
          <p:cNvSpPr/>
          <p:nvPr/>
        </p:nvSpPr>
        <p:spPr bwMode="auto">
          <a:xfrm rot="16200000">
            <a:off x="4888653" y="4667088"/>
            <a:ext cx="837843" cy="436680"/>
          </a:xfrm>
          <a:prstGeom prst="rightArrow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630" y="1158042"/>
            <a:ext cx="1461889" cy="1926729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18" name="Šipka doprava 17"/>
          <p:cNvSpPr/>
          <p:nvPr/>
        </p:nvSpPr>
        <p:spPr bwMode="auto">
          <a:xfrm rot="11780616">
            <a:off x="4671175" y="811062"/>
            <a:ext cx="791280" cy="436680"/>
          </a:xfrm>
          <a:prstGeom prst="rightArrow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5557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" grpId="0" animBg="1"/>
      <p:bldP spid="3" grpId="0" animBg="1"/>
      <p:bldP spid="12" grpId="0" animBg="1"/>
      <p:bldP spid="11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Bild 2" descr="https://upload.wikimedia.org/wikipedia/commons/thumb/a/af/Freytags_pyramid.svg/265px-Freytags_pyramid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7584" y="1240247"/>
            <a:ext cx="5926137" cy="394652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ovéPole 1"/>
          <p:cNvSpPr txBox="1">
            <a:spLocks noChangeArrowheads="1"/>
          </p:cNvSpPr>
          <p:nvPr/>
        </p:nvSpPr>
        <p:spPr bwMode="auto">
          <a:xfrm>
            <a:off x="1786182" y="5324842"/>
            <a:ext cx="5967539" cy="830997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de-CH" altLang="cs-CZ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Gustav Freytag (1863)</a:t>
            </a:r>
          </a:p>
          <a:p>
            <a:pPr eaLnBrk="1" hangingPunct="1"/>
            <a:r>
              <a:rPr lang="cs-CZ" altLang="cs-CZ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Všeobecné schéma narativní struktury převažující v</a:t>
            </a:r>
          </a:p>
          <a:p>
            <a:pPr eaLnBrk="1" hangingPunct="1"/>
            <a:r>
              <a:rPr lang="cs-CZ" altLang="cs-CZ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cs-CZ" altLang="cs-CZ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ápadní kultuře</a:t>
            </a:r>
            <a:endParaRPr lang="cs-CZ" altLang="cs-CZ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vál 3"/>
          <p:cNvSpPr/>
          <p:nvPr/>
        </p:nvSpPr>
        <p:spPr bwMode="auto">
          <a:xfrm>
            <a:off x="2998154" y="805798"/>
            <a:ext cx="1771797" cy="592757"/>
          </a:xfrm>
          <a:prstGeom prst="ellipse">
            <a:avLst/>
          </a:prstGeom>
          <a:solidFill>
            <a:srgbClr val="80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2000" b="1" dirty="0" err="1" smtClean="0">
                <a:solidFill>
                  <a:srgbClr val="FFFF00"/>
                </a:solidFill>
                <a:latin typeface="+mn-lt"/>
              </a:rPr>
              <a:t>narrativ</a:t>
            </a:r>
            <a:endParaRPr kumimoji="0" lang="cs-CZ" sz="20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+mn-lt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6763665" y="1584181"/>
            <a:ext cx="1980112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cs-CZ" sz="1800" b="1" dirty="0" smtClean="0">
                <a:solidFill>
                  <a:srgbClr val="800000"/>
                </a:solidFill>
                <a:latin typeface="+mn-lt"/>
              </a:rPr>
              <a:t>moralita</a:t>
            </a:r>
            <a:endParaRPr lang="cs-CZ" sz="1600" b="1" dirty="0"/>
          </a:p>
        </p:txBody>
      </p:sp>
      <p:sp>
        <p:nvSpPr>
          <p:cNvPr id="7" name="Obdélník 6"/>
          <p:cNvSpPr/>
          <p:nvPr/>
        </p:nvSpPr>
        <p:spPr>
          <a:xfrm>
            <a:off x="6763665" y="2091583"/>
            <a:ext cx="1980112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cs-CZ" sz="1800" b="1" dirty="0" smtClean="0">
                <a:solidFill>
                  <a:srgbClr val="800000"/>
                </a:solidFill>
                <a:latin typeface="+mn-lt"/>
              </a:rPr>
              <a:t>legitimita</a:t>
            </a:r>
            <a:endParaRPr lang="cs-CZ" sz="1600" b="1" dirty="0"/>
          </a:p>
        </p:txBody>
      </p:sp>
      <p:sp>
        <p:nvSpPr>
          <p:cNvPr id="8" name="Obdélník 7"/>
          <p:cNvSpPr/>
          <p:nvPr/>
        </p:nvSpPr>
        <p:spPr>
          <a:xfrm>
            <a:off x="6763665" y="2575143"/>
            <a:ext cx="1980112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cs-CZ" sz="1800" b="1" dirty="0">
                <a:solidFill>
                  <a:srgbClr val="800000"/>
                </a:solidFill>
                <a:latin typeface="+mn-lt"/>
              </a:rPr>
              <a:t>m</a:t>
            </a:r>
            <a:r>
              <a:rPr lang="cs-CZ" sz="1800" b="1" dirty="0" smtClean="0">
                <a:solidFill>
                  <a:srgbClr val="800000"/>
                </a:solidFill>
                <a:latin typeface="+mn-lt"/>
              </a:rPr>
              <a:t>ocenské</a:t>
            </a:r>
          </a:p>
          <a:p>
            <a:pPr algn="ctr"/>
            <a:r>
              <a:rPr lang="cs-CZ" sz="1800" b="1" dirty="0" smtClean="0">
                <a:solidFill>
                  <a:srgbClr val="800000"/>
                </a:solidFill>
                <a:latin typeface="+mn-lt"/>
              </a:rPr>
              <a:t>vztahy</a:t>
            </a:r>
            <a:endParaRPr lang="cs-CZ" sz="1600" b="1" dirty="0"/>
          </a:p>
        </p:txBody>
      </p:sp>
      <p:sp>
        <p:nvSpPr>
          <p:cNvPr id="9" name="Obdélník 8"/>
          <p:cNvSpPr/>
          <p:nvPr/>
        </p:nvSpPr>
        <p:spPr>
          <a:xfrm>
            <a:off x="733940" y="2296993"/>
            <a:ext cx="2104483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cs-CZ" sz="1600" b="1" dirty="0" smtClean="0">
                <a:solidFill>
                  <a:srgbClr val="800000"/>
                </a:solidFill>
                <a:latin typeface="+mn-lt"/>
              </a:rPr>
              <a:t>přenáší </a:t>
            </a:r>
            <a:r>
              <a:rPr lang="cs-CZ" sz="1600" b="1" dirty="0" smtClean="0">
                <a:solidFill>
                  <a:srgbClr val="800000"/>
                </a:solidFill>
                <a:latin typeface="+mn-lt"/>
              </a:rPr>
              <a:t>obsah,</a:t>
            </a:r>
          </a:p>
          <a:p>
            <a:pPr algn="ctr"/>
            <a:r>
              <a:rPr lang="cs-CZ" sz="1600" b="1" dirty="0" smtClean="0">
                <a:solidFill>
                  <a:srgbClr val="800000"/>
                </a:solidFill>
                <a:latin typeface="+mn-lt"/>
              </a:rPr>
              <a:t>má </a:t>
            </a:r>
            <a:r>
              <a:rPr lang="cs-CZ" sz="1600" b="1" dirty="0" smtClean="0">
                <a:solidFill>
                  <a:srgbClr val="800000"/>
                </a:solidFill>
                <a:latin typeface="+mn-lt"/>
              </a:rPr>
              <a:t>též </a:t>
            </a:r>
            <a:r>
              <a:rPr lang="cs-CZ" sz="1600" b="1" dirty="0" err="1" smtClean="0">
                <a:solidFill>
                  <a:srgbClr val="800000"/>
                </a:solidFill>
                <a:latin typeface="+mn-lt"/>
              </a:rPr>
              <a:t>subtext</a:t>
            </a:r>
            <a:endParaRPr lang="cs-CZ" sz="1600" b="1" dirty="0"/>
          </a:p>
        </p:txBody>
      </p:sp>
      <p:sp>
        <p:nvSpPr>
          <p:cNvPr id="10" name="Obdélník 9"/>
          <p:cNvSpPr/>
          <p:nvPr/>
        </p:nvSpPr>
        <p:spPr>
          <a:xfrm>
            <a:off x="711165" y="1452783"/>
            <a:ext cx="2127258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cs-CZ" sz="1600" b="1" dirty="0" smtClean="0">
                <a:solidFill>
                  <a:srgbClr val="800000"/>
                </a:solidFill>
                <a:latin typeface="+mn-lt"/>
              </a:rPr>
              <a:t>Výrok o </a:t>
            </a:r>
          </a:p>
          <a:p>
            <a:pPr algn="ctr"/>
            <a:r>
              <a:rPr lang="cs-CZ" sz="1600" b="1" dirty="0">
                <a:solidFill>
                  <a:srgbClr val="800000"/>
                </a:solidFill>
                <a:latin typeface="+mn-lt"/>
              </a:rPr>
              <a:t>m</a:t>
            </a:r>
            <a:r>
              <a:rPr lang="cs-CZ" sz="1600" b="1" dirty="0" smtClean="0">
                <a:solidFill>
                  <a:srgbClr val="800000"/>
                </a:solidFill>
                <a:latin typeface="+mn-lt"/>
              </a:rPr>
              <a:t>inulosti/dějinách</a:t>
            </a:r>
            <a:endParaRPr lang="cs-CZ" sz="1600" b="1" dirty="0"/>
          </a:p>
        </p:txBody>
      </p:sp>
      <p:sp>
        <p:nvSpPr>
          <p:cNvPr id="11" name="Obdélník 10"/>
          <p:cNvSpPr/>
          <p:nvPr/>
        </p:nvSpPr>
        <p:spPr>
          <a:xfrm>
            <a:off x="733940" y="3126701"/>
            <a:ext cx="2104483" cy="7386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cs-CZ" sz="1400" b="1" dirty="0" smtClean="0">
                <a:solidFill>
                  <a:srgbClr val="800000"/>
                </a:solidFill>
                <a:latin typeface="+mn-lt"/>
              </a:rPr>
              <a:t>Pomáhá zařazovat </a:t>
            </a:r>
            <a:r>
              <a:rPr lang="cs-CZ" sz="1400" b="1" dirty="0" smtClean="0">
                <a:solidFill>
                  <a:srgbClr val="800000"/>
                </a:solidFill>
                <a:latin typeface="+mn-lt"/>
              </a:rPr>
              <a:t>vlastní </a:t>
            </a:r>
            <a:r>
              <a:rPr lang="cs-CZ" sz="1400" b="1" dirty="0" smtClean="0">
                <a:solidFill>
                  <a:srgbClr val="800000"/>
                </a:solidFill>
                <a:latin typeface="+mn-lt"/>
              </a:rPr>
              <a:t>zkušeností </a:t>
            </a:r>
            <a:r>
              <a:rPr lang="cs-CZ" sz="1400" b="1" dirty="0" smtClean="0">
                <a:solidFill>
                  <a:srgbClr val="800000"/>
                </a:solidFill>
                <a:latin typeface="+mn-lt"/>
              </a:rPr>
              <a:t>do </a:t>
            </a:r>
            <a:endParaRPr lang="cs-CZ" sz="1400" b="1" dirty="0" smtClean="0">
              <a:solidFill>
                <a:srgbClr val="800000"/>
              </a:solidFill>
              <a:latin typeface="+mn-lt"/>
            </a:endParaRPr>
          </a:p>
          <a:p>
            <a:pPr algn="ctr"/>
            <a:r>
              <a:rPr lang="cs-CZ" sz="1400" b="1" dirty="0">
                <a:solidFill>
                  <a:srgbClr val="800000"/>
                </a:solidFill>
                <a:latin typeface="+mn-lt"/>
              </a:rPr>
              <a:t>z</a:t>
            </a:r>
            <a:r>
              <a:rPr lang="cs-CZ" sz="1400" b="1" dirty="0" smtClean="0">
                <a:solidFill>
                  <a:srgbClr val="800000"/>
                </a:solidFill>
                <a:latin typeface="+mn-lt"/>
              </a:rPr>
              <a:t>námých kategorií</a:t>
            </a:r>
            <a:endParaRPr lang="cs-CZ" sz="1400" b="1" dirty="0"/>
          </a:p>
        </p:txBody>
      </p:sp>
    </p:spTree>
    <p:extLst>
      <p:ext uri="{BB962C8B-B14F-4D97-AF65-F5344CB8AC3E}">
        <p14:creationId xmlns:p14="http://schemas.microsoft.com/office/powerpoint/2010/main" val="1013339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ál 3"/>
          <p:cNvSpPr/>
          <p:nvPr/>
        </p:nvSpPr>
        <p:spPr bwMode="auto">
          <a:xfrm>
            <a:off x="960032" y="1992447"/>
            <a:ext cx="2162996" cy="717107"/>
          </a:xfrm>
          <a:prstGeom prst="ellipse">
            <a:avLst/>
          </a:prstGeom>
          <a:solidFill>
            <a:srgbClr val="80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2000" b="1" dirty="0" smtClean="0">
                <a:solidFill>
                  <a:srgbClr val="FFFF00"/>
                </a:solidFill>
                <a:latin typeface="+mn-lt"/>
              </a:rPr>
              <a:t>Heuristika</a:t>
            </a:r>
            <a:endParaRPr kumimoji="0" lang="cs-CZ" sz="20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+mn-lt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3715188" y="1078155"/>
            <a:ext cx="3476920" cy="120032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cs-CZ" sz="1800" b="1" dirty="0" smtClean="0">
                <a:solidFill>
                  <a:srgbClr val="800000"/>
                </a:solidFill>
                <a:latin typeface="+mn-lt"/>
              </a:rPr>
              <a:t>Odhalit badatelskými metodami podstatu věci i přesto že nám chybí informace</a:t>
            </a:r>
            <a:endParaRPr lang="cs-CZ" sz="1800" b="1" dirty="0" smtClean="0">
              <a:solidFill>
                <a:srgbClr val="800000"/>
              </a:solidFill>
              <a:latin typeface="+mn-lt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3715188" y="2423517"/>
            <a:ext cx="3476920" cy="92333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cs-CZ" sz="1800" b="1" dirty="0" smtClean="0">
                <a:solidFill>
                  <a:srgbClr val="800000"/>
                </a:solidFill>
                <a:latin typeface="+mn-lt"/>
              </a:rPr>
              <a:t>Dosáhneme tedy pouze přibližného (ne optimálního) výsledku</a:t>
            </a:r>
            <a:endParaRPr lang="cs-CZ" sz="1800" b="1" dirty="0" smtClean="0">
              <a:solidFill>
                <a:srgbClr val="800000"/>
              </a:solidFill>
              <a:latin typeface="+mn-lt"/>
            </a:endParaRPr>
          </a:p>
        </p:txBody>
      </p:sp>
      <p:sp>
        <p:nvSpPr>
          <p:cNvPr id="8" name="Šipka doprava 7"/>
          <p:cNvSpPr/>
          <p:nvPr/>
        </p:nvSpPr>
        <p:spPr bwMode="auto">
          <a:xfrm>
            <a:off x="2959541" y="2132661"/>
            <a:ext cx="901550" cy="436680"/>
          </a:xfrm>
          <a:prstGeom prst="rightArrow">
            <a:avLst>
              <a:gd name="adj1" fmla="val 53015"/>
              <a:gd name="adj2" fmla="val 50000"/>
            </a:avLst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cxnSp>
        <p:nvCxnSpPr>
          <p:cNvPr id="3" name="Přímá spojnice 2"/>
          <p:cNvCxnSpPr/>
          <p:nvPr/>
        </p:nvCxnSpPr>
        <p:spPr bwMode="auto">
          <a:xfrm>
            <a:off x="3574158" y="1078155"/>
            <a:ext cx="3741042" cy="2268692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Přímá spojnice 9"/>
          <p:cNvCxnSpPr/>
          <p:nvPr/>
        </p:nvCxnSpPr>
        <p:spPr bwMode="auto">
          <a:xfrm flipV="1">
            <a:off x="3611150" y="979467"/>
            <a:ext cx="3684996" cy="2466067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" name="Obdélník 10"/>
          <p:cNvSpPr/>
          <p:nvPr/>
        </p:nvSpPr>
        <p:spPr>
          <a:xfrm>
            <a:off x="6049839" y="84094"/>
            <a:ext cx="2015169" cy="584775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cs-CZ" sz="1600" b="1" dirty="0" err="1" smtClean="0">
                <a:latin typeface="+mn-lt"/>
                <a:cs typeface="Times New Roman" panose="02020603050405020304" pitchFamily="18" charset="0"/>
              </a:rPr>
              <a:t>Whiteovi</a:t>
            </a:r>
            <a:r>
              <a:rPr lang="cs-CZ" sz="1600" b="1" dirty="0" smtClean="0">
                <a:latin typeface="+mn-lt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cs-CZ" sz="1600" b="1" dirty="0">
                <a:latin typeface="+mn-lt"/>
                <a:cs typeface="Times New Roman" panose="02020603050405020304" pitchFamily="18" charset="0"/>
              </a:rPr>
              <a:t>p</a:t>
            </a:r>
            <a:r>
              <a:rPr lang="cs-CZ" sz="1600" b="1" dirty="0" smtClean="0">
                <a:latin typeface="+mn-lt"/>
                <a:cs typeface="Times New Roman" panose="02020603050405020304" pitchFamily="18" charset="0"/>
              </a:rPr>
              <a:t>oetické </a:t>
            </a:r>
            <a:r>
              <a:rPr lang="cs-CZ" sz="1600" b="1" dirty="0" smtClean="0">
                <a:latin typeface="+mn-lt"/>
                <a:cs typeface="Times New Roman" panose="02020603050405020304" pitchFamily="18" charset="0"/>
              </a:rPr>
              <a:t>kategorie</a:t>
            </a:r>
            <a:endParaRPr lang="cs-CZ" sz="1600" b="1" dirty="0"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2" name="Obrázek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9799" y="0"/>
            <a:ext cx="1304202" cy="1033272"/>
          </a:xfrm>
          <a:prstGeom prst="rect">
            <a:avLst/>
          </a:prstGeom>
        </p:spPr>
      </p:pic>
      <p:sp>
        <p:nvSpPr>
          <p:cNvPr id="21" name="Obdélník 20"/>
          <p:cNvSpPr/>
          <p:nvPr/>
        </p:nvSpPr>
        <p:spPr>
          <a:xfrm>
            <a:off x="2697498" y="3756132"/>
            <a:ext cx="5512299" cy="70788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cs-CZ" sz="2000" b="1" dirty="0" smtClean="0">
                <a:solidFill>
                  <a:srgbClr val="FFFF99"/>
                </a:solidFill>
                <a:latin typeface="+mn-lt"/>
              </a:rPr>
              <a:t>Úroveň konceptualizace = vytváření logické struktury vysvětlení a textace</a:t>
            </a:r>
            <a:endParaRPr lang="cs-CZ" sz="2000" b="1" dirty="0" smtClean="0">
              <a:solidFill>
                <a:srgbClr val="FFC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18482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734435" y="1276451"/>
            <a:ext cx="2234038" cy="1231106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cs-CZ" sz="1800" b="1" dirty="0">
                <a:solidFill>
                  <a:srgbClr val="FFFF99"/>
                </a:solidFill>
                <a:latin typeface="+mn-lt"/>
              </a:rPr>
              <a:t>K</a:t>
            </a:r>
            <a:r>
              <a:rPr lang="cs-CZ" sz="1800" b="1" dirty="0" smtClean="0">
                <a:solidFill>
                  <a:srgbClr val="FFFF99"/>
                </a:solidFill>
                <a:latin typeface="+mn-lt"/>
              </a:rPr>
              <a:t>ontextualismus:</a:t>
            </a:r>
          </a:p>
          <a:p>
            <a:pPr algn="ctr"/>
            <a:r>
              <a:rPr lang="cs-CZ" sz="1400" b="1" dirty="0">
                <a:solidFill>
                  <a:srgbClr val="FF0000"/>
                </a:solidFill>
                <a:latin typeface="+mn-lt"/>
              </a:rPr>
              <a:t>p</a:t>
            </a:r>
            <a:r>
              <a:rPr lang="cs-CZ" sz="1400" b="1" dirty="0" smtClean="0">
                <a:solidFill>
                  <a:srgbClr val="FF0000"/>
                </a:solidFill>
                <a:latin typeface="+mn-lt"/>
              </a:rPr>
              <a:t>růzkum kontextu (sociálního, etického, ekonomického atd.) historického dění </a:t>
            </a:r>
            <a:endParaRPr lang="cs-CZ" sz="1400" b="1" dirty="0" smtClean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3116211" y="985882"/>
            <a:ext cx="2234038" cy="1015663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cs-CZ" sz="1800" b="1" dirty="0" err="1" smtClean="0">
                <a:solidFill>
                  <a:srgbClr val="FFFF00"/>
                </a:solidFill>
                <a:latin typeface="+mn-lt"/>
              </a:rPr>
              <a:t>Formismus</a:t>
            </a:r>
            <a:r>
              <a:rPr lang="cs-CZ" sz="1800" b="1" dirty="0" smtClean="0">
                <a:solidFill>
                  <a:srgbClr val="FFFF00"/>
                </a:solidFill>
                <a:latin typeface="+mn-lt"/>
              </a:rPr>
              <a:t>:</a:t>
            </a:r>
          </a:p>
          <a:p>
            <a:pPr algn="ctr"/>
            <a:r>
              <a:rPr lang="cs-CZ" sz="1400" b="1" dirty="0" smtClean="0">
                <a:solidFill>
                  <a:srgbClr val="FFC000"/>
                </a:solidFill>
                <a:latin typeface="+mn-lt"/>
              </a:rPr>
              <a:t>Zohlednění formy,</a:t>
            </a:r>
          </a:p>
          <a:p>
            <a:pPr algn="ctr"/>
            <a:r>
              <a:rPr lang="cs-CZ" sz="1400" b="1" dirty="0" smtClean="0">
                <a:solidFill>
                  <a:srgbClr val="FFC000"/>
                </a:solidFill>
                <a:latin typeface="+mn-lt"/>
              </a:rPr>
              <a:t>A její role (stupně abstrakce)</a:t>
            </a:r>
            <a:endParaRPr lang="cs-CZ" sz="1400" b="1" dirty="0" smtClean="0">
              <a:solidFill>
                <a:srgbClr val="FFC000"/>
              </a:solidFill>
              <a:latin typeface="+mn-lt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3156177" y="2066254"/>
            <a:ext cx="2234038" cy="80021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cs-CZ" sz="1800" b="1" dirty="0" err="1">
                <a:solidFill>
                  <a:srgbClr val="FFFF99"/>
                </a:solidFill>
                <a:latin typeface="+mn-lt"/>
              </a:rPr>
              <a:t>O</a:t>
            </a:r>
            <a:r>
              <a:rPr lang="cs-CZ" sz="1800" b="1" dirty="0" err="1" smtClean="0">
                <a:solidFill>
                  <a:srgbClr val="FFFF99"/>
                </a:solidFill>
                <a:latin typeface="+mn-lt"/>
              </a:rPr>
              <a:t>rganicismus</a:t>
            </a:r>
            <a:r>
              <a:rPr lang="cs-CZ" sz="1800" b="1" dirty="0" smtClean="0">
                <a:solidFill>
                  <a:srgbClr val="FFFF99"/>
                </a:solidFill>
                <a:latin typeface="+mn-lt"/>
              </a:rPr>
              <a:t>:</a:t>
            </a:r>
          </a:p>
          <a:p>
            <a:pPr algn="ctr"/>
            <a:r>
              <a:rPr lang="cs-CZ" sz="1400" b="1" dirty="0" smtClean="0">
                <a:solidFill>
                  <a:srgbClr val="FFC000"/>
                </a:solidFill>
                <a:latin typeface="+mn-lt"/>
              </a:rPr>
              <a:t>Redukce na zásadní výpovědi</a:t>
            </a:r>
            <a:endParaRPr lang="cs-CZ" sz="1400" b="1" dirty="0" smtClean="0">
              <a:solidFill>
                <a:srgbClr val="FFC000"/>
              </a:solidFill>
              <a:latin typeface="+mn-lt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5497988" y="937092"/>
            <a:ext cx="2234038" cy="1231106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cs-CZ" sz="1800" b="1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</a:rPr>
              <a:t>Mechanicismus</a:t>
            </a:r>
            <a:r>
              <a:rPr lang="cs-CZ" sz="18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</a:rPr>
              <a:t>:</a:t>
            </a:r>
          </a:p>
          <a:p>
            <a:pPr algn="ctr"/>
            <a:r>
              <a:rPr lang="cs-CZ" sz="1400" b="1" dirty="0" smtClean="0">
                <a:solidFill>
                  <a:srgbClr val="FFCCFF"/>
                </a:solidFill>
                <a:latin typeface="+mn-lt"/>
              </a:rPr>
              <a:t>Základem všeho poznání jsou neměnitelné axiomy (přírodní vědy)</a:t>
            </a:r>
            <a:endParaRPr lang="cs-CZ" sz="1400" b="1" dirty="0" smtClean="0">
              <a:solidFill>
                <a:srgbClr val="FFCCFF"/>
              </a:solidFill>
              <a:latin typeface="+mn-lt"/>
            </a:endParaRPr>
          </a:p>
        </p:txBody>
      </p:sp>
      <p:sp>
        <p:nvSpPr>
          <p:cNvPr id="9" name="Ovál 8"/>
          <p:cNvSpPr/>
          <p:nvPr/>
        </p:nvSpPr>
        <p:spPr bwMode="auto">
          <a:xfrm>
            <a:off x="1875079" y="315517"/>
            <a:ext cx="3515136" cy="596049"/>
          </a:xfrm>
          <a:prstGeom prst="ellipse">
            <a:avLst/>
          </a:prstGeom>
          <a:solidFill>
            <a:srgbClr val="80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2000" b="1" dirty="0" smtClean="0">
                <a:solidFill>
                  <a:srgbClr val="FFFF00"/>
                </a:solidFill>
                <a:latin typeface="+mn-lt"/>
              </a:rPr>
              <a:t>Diskurzivní argumentace</a:t>
            </a:r>
            <a:endParaRPr kumimoji="0" lang="cs-CZ" sz="20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+mn-lt"/>
            </a:endParaRPr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9799" y="0"/>
            <a:ext cx="1304202" cy="1033272"/>
          </a:xfrm>
          <a:prstGeom prst="rect">
            <a:avLst/>
          </a:prstGeom>
        </p:spPr>
      </p:pic>
      <p:sp>
        <p:nvSpPr>
          <p:cNvPr id="11" name="Ovál 10"/>
          <p:cNvSpPr/>
          <p:nvPr/>
        </p:nvSpPr>
        <p:spPr bwMode="auto">
          <a:xfrm>
            <a:off x="826344" y="2921235"/>
            <a:ext cx="3515136" cy="596049"/>
          </a:xfrm>
          <a:prstGeom prst="ellipse">
            <a:avLst/>
          </a:prstGeom>
          <a:solidFill>
            <a:srgbClr val="80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2000" b="1" dirty="0" smtClean="0">
                <a:solidFill>
                  <a:srgbClr val="FFFF00"/>
                </a:solidFill>
                <a:latin typeface="+mn-lt"/>
              </a:rPr>
              <a:t>Konstrukce zápletky</a:t>
            </a:r>
            <a:endParaRPr kumimoji="0" lang="cs-CZ" sz="20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+mn-lt"/>
            </a:endParaRPr>
          </a:p>
        </p:txBody>
      </p:sp>
      <p:sp>
        <p:nvSpPr>
          <p:cNvPr id="12" name="Obdélník 11"/>
          <p:cNvSpPr/>
          <p:nvPr/>
        </p:nvSpPr>
        <p:spPr>
          <a:xfrm>
            <a:off x="6049839" y="84094"/>
            <a:ext cx="2015169" cy="584775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cs-CZ" sz="1600" b="1" dirty="0" err="1" smtClean="0">
                <a:latin typeface="+mn-lt"/>
                <a:cs typeface="Times New Roman" panose="02020603050405020304" pitchFamily="18" charset="0"/>
              </a:rPr>
              <a:t>Whiteovi</a:t>
            </a:r>
            <a:r>
              <a:rPr lang="cs-CZ" sz="1600" b="1" dirty="0" smtClean="0">
                <a:latin typeface="+mn-lt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cs-CZ" sz="1600" b="1" dirty="0">
                <a:latin typeface="+mn-lt"/>
                <a:cs typeface="Times New Roman" panose="02020603050405020304" pitchFamily="18" charset="0"/>
              </a:rPr>
              <a:t>p</a:t>
            </a:r>
            <a:r>
              <a:rPr lang="cs-CZ" sz="1600" b="1" dirty="0" smtClean="0">
                <a:latin typeface="+mn-lt"/>
                <a:cs typeface="Times New Roman" panose="02020603050405020304" pitchFamily="18" charset="0"/>
              </a:rPr>
              <a:t>oetické </a:t>
            </a:r>
            <a:r>
              <a:rPr lang="cs-CZ" sz="1600" b="1" dirty="0" smtClean="0">
                <a:latin typeface="+mn-lt"/>
                <a:cs typeface="Times New Roman" panose="02020603050405020304" pitchFamily="18" charset="0"/>
              </a:rPr>
              <a:t>kategorie</a:t>
            </a:r>
            <a:endParaRPr lang="cs-CZ" sz="1600" b="1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4" name="Ovál 13"/>
          <p:cNvSpPr/>
          <p:nvPr/>
        </p:nvSpPr>
        <p:spPr bwMode="auto">
          <a:xfrm>
            <a:off x="982942" y="3713661"/>
            <a:ext cx="1737024" cy="596049"/>
          </a:xfrm>
          <a:prstGeom prst="ellipse">
            <a:avLst/>
          </a:prstGeom>
          <a:solidFill>
            <a:srgbClr val="7030A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2000" b="1" dirty="0" smtClean="0">
                <a:solidFill>
                  <a:srgbClr val="FFCCFF"/>
                </a:solidFill>
                <a:latin typeface="+mn-lt"/>
              </a:rPr>
              <a:t>romance</a:t>
            </a:r>
            <a:endParaRPr kumimoji="0" lang="cs-CZ" sz="2000" b="1" i="0" u="none" strike="noStrike" cap="none" normalizeH="0" baseline="0" dirty="0" smtClean="0">
              <a:ln>
                <a:noFill/>
              </a:ln>
              <a:solidFill>
                <a:srgbClr val="FFCCFF"/>
              </a:solidFill>
              <a:effectLst/>
              <a:latin typeface="+mn-lt"/>
            </a:endParaRPr>
          </a:p>
        </p:txBody>
      </p:sp>
      <p:sp>
        <p:nvSpPr>
          <p:cNvPr id="15" name="Ovál 14"/>
          <p:cNvSpPr/>
          <p:nvPr/>
        </p:nvSpPr>
        <p:spPr bwMode="auto">
          <a:xfrm>
            <a:off x="1130801" y="4336810"/>
            <a:ext cx="1737024" cy="596049"/>
          </a:xfrm>
          <a:prstGeom prst="ellipse">
            <a:avLst/>
          </a:prstGeom>
          <a:solidFill>
            <a:srgbClr val="FF0066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2000" b="1" dirty="0" smtClean="0">
                <a:solidFill>
                  <a:srgbClr val="FFFF99"/>
                </a:solidFill>
                <a:latin typeface="+mn-lt"/>
              </a:rPr>
              <a:t>komedie</a:t>
            </a:r>
            <a:endParaRPr kumimoji="0" lang="cs-CZ" sz="2000" b="1" i="0" u="none" strike="noStrike" cap="none" normalizeH="0" baseline="0" dirty="0" smtClean="0">
              <a:ln>
                <a:noFill/>
              </a:ln>
              <a:solidFill>
                <a:srgbClr val="FFFF99"/>
              </a:solidFill>
              <a:effectLst/>
              <a:latin typeface="+mn-lt"/>
            </a:endParaRPr>
          </a:p>
        </p:txBody>
      </p:sp>
      <p:sp>
        <p:nvSpPr>
          <p:cNvPr id="16" name="Obdélník 15"/>
          <p:cNvSpPr/>
          <p:nvPr/>
        </p:nvSpPr>
        <p:spPr>
          <a:xfrm>
            <a:off x="2719966" y="4283707"/>
            <a:ext cx="3633495" cy="33855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cs-CZ" sz="1600" b="1" dirty="0" smtClean="0">
                <a:solidFill>
                  <a:srgbClr val="FFFF99"/>
                </a:solidFill>
                <a:latin typeface="+mn-lt"/>
              </a:rPr>
              <a:t>Šťastné a smířlivé vyústění dějin </a:t>
            </a:r>
            <a:endParaRPr lang="cs-CZ" sz="1600" b="1" dirty="0" smtClean="0">
              <a:solidFill>
                <a:srgbClr val="FFC000"/>
              </a:solidFill>
              <a:latin typeface="+mn-lt"/>
            </a:endParaRPr>
          </a:p>
        </p:txBody>
      </p:sp>
      <p:sp>
        <p:nvSpPr>
          <p:cNvPr id="13" name="Obdélník 12"/>
          <p:cNvSpPr/>
          <p:nvPr/>
        </p:nvSpPr>
        <p:spPr>
          <a:xfrm>
            <a:off x="2525699" y="3685705"/>
            <a:ext cx="5206327" cy="33855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cs-CZ" sz="1600" b="1" dirty="0" smtClean="0">
                <a:solidFill>
                  <a:srgbClr val="FFFF99"/>
                </a:solidFill>
                <a:latin typeface="+mn-lt"/>
              </a:rPr>
              <a:t>Dramatický příběh končící triumfem dobra nad zlem</a:t>
            </a:r>
            <a:endParaRPr lang="cs-CZ" sz="1600" b="1" dirty="0" smtClean="0">
              <a:solidFill>
                <a:srgbClr val="FFC000"/>
              </a:solidFill>
              <a:latin typeface="+mn-lt"/>
            </a:endParaRPr>
          </a:p>
        </p:txBody>
      </p:sp>
      <p:sp>
        <p:nvSpPr>
          <p:cNvPr id="18" name="Obdélník 17"/>
          <p:cNvSpPr/>
          <p:nvPr/>
        </p:nvSpPr>
        <p:spPr>
          <a:xfrm>
            <a:off x="2416344" y="5114709"/>
            <a:ext cx="4935432" cy="33855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cs-CZ" sz="1600" b="1" dirty="0" smtClean="0">
                <a:solidFill>
                  <a:srgbClr val="002060"/>
                </a:solidFill>
                <a:latin typeface="+mn-lt"/>
              </a:rPr>
              <a:t>Odhaluje síly člověku nepřátelské (síly osudu)</a:t>
            </a:r>
            <a:endParaRPr lang="cs-CZ" sz="1600" b="1" dirty="0" smtClean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20" name="Obdélník 19"/>
          <p:cNvSpPr/>
          <p:nvPr/>
        </p:nvSpPr>
        <p:spPr>
          <a:xfrm>
            <a:off x="3132552" y="5790961"/>
            <a:ext cx="3633495" cy="338554"/>
          </a:xfrm>
          <a:prstGeom prst="rect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cs-CZ" sz="1600" b="1" dirty="0" smtClean="0">
                <a:solidFill>
                  <a:srgbClr val="002060"/>
                </a:solidFill>
                <a:latin typeface="+mn-lt"/>
              </a:rPr>
              <a:t>Poznání že svět již zestárl</a:t>
            </a:r>
            <a:endParaRPr lang="cs-CZ" sz="1600" b="1" dirty="0" smtClean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9" name="Ovál 18"/>
          <p:cNvSpPr/>
          <p:nvPr/>
        </p:nvSpPr>
        <p:spPr bwMode="auto">
          <a:xfrm>
            <a:off x="1530613" y="5662214"/>
            <a:ext cx="1737024" cy="596049"/>
          </a:xfrm>
          <a:prstGeom prst="ellipse">
            <a:avLst/>
          </a:prstGeom>
          <a:solidFill>
            <a:srgbClr val="FFFF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2000" b="1" dirty="0" smtClean="0">
                <a:solidFill>
                  <a:srgbClr val="FF0000"/>
                </a:solidFill>
                <a:latin typeface="+mn-lt"/>
              </a:rPr>
              <a:t>satira</a:t>
            </a:r>
            <a:endParaRPr kumimoji="0" lang="cs-CZ" sz="2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+mn-lt"/>
            </a:endParaRPr>
          </a:p>
        </p:txBody>
      </p:sp>
      <p:sp>
        <p:nvSpPr>
          <p:cNvPr id="17" name="Ovál 16"/>
          <p:cNvSpPr/>
          <p:nvPr/>
        </p:nvSpPr>
        <p:spPr bwMode="auto">
          <a:xfrm>
            <a:off x="766702" y="4985962"/>
            <a:ext cx="1737024" cy="596049"/>
          </a:xfrm>
          <a:prstGeom prst="ellipse">
            <a:avLst/>
          </a:prstGeom>
          <a:solidFill>
            <a:schemeClr val="bg2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2000" b="1" dirty="0" smtClean="0">
                <a:solidFill>
                  <a:srgbClr val="CCFF99"/>
                </a:solidFill>
                <a:latin typeface="+mn-lt"/>
              </a:rPr>
              <a:t>tragédie</a:t>
            </a:r>
            <a:endParaRPr kumimoji="0" lang="cs-CZ" sz="2000" b="1" i="0" u="none" strike="noStrike" cap="none" normalizeH="0" baseline="0" dirty="0" smtClean="0">
              <a:ln>
                <a:noFill/>
              </a:ln>
              <a:solidFill>
                <a:srgbClr val="CCFF99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59218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  <p:bldP spid="14" grpId="0" animBg="1"/>
      <p:bldP spid="15" grpId="0" animBg="1"/>
      <p:bldP spid="16" grpId="0" animBg="1"/>
      <p:bldP spid="13" grpId="0" animBg="1"/>
      <p:bldP spid="18" grpId="0" animBg="1"/>
      <p:bldP spid="20" grpId="0" animBg="1"/>
      <p:bldP spid="19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délník 10"/>
          <p:cNvSpPr/>
          <p:nvPr/>
        </p:nvSpPr>
        <p:spPr>
          <a:xfrm>
            <a:off x="3548849" y="3379363"/>
            <a:ext cx="2098192" cy="58477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cs-CZ" sz="1600" b="1" dirty="0" smtClean="0">
                <a:solidFill>
                  <a:srgbClr val="FFFF99"/>
                </a:solidFill>
                <a:latin typeface="+mn-lt"/>
                <a:cs typeface="Times New Roman" panose="02020603050405020304" pitchFamily="18" charset="0"/>
              </a:rPr>
              <a:t>Poměr části k</a:t>
            </a:r>
          </a:p>
          <a:p>
            <a:pPr algn="ctr"/>
            <a:r>
              <a:rPr lang="cs-CZ" sz="1600" b="1" dirty="0" smtClean="0">
                <a:solidFill>
                  <a:srgbClr val="FFFF99"/>
                </a:solidFill>
                <a:latin typeface="+mn-lt"/>
                <a:cs typeface="Times New Roman" panose="02020603050405020304" pitchFamily="18" charset="0"/>
              </a:rPr>
              <a:t>části</a:t>
            </a:r>
            <a:endParaRPr lang="cs-CZ" sz="1600" b="1" dirty="0">
              <a:solidFill>
                <a:srgbClr val="FFFF99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2438546" y="475210"/>
            <a:ext cx="2435206" cy="646331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cs-CZ" sz="1800" b="1" dirty="0" smtClean="0">
                <a:solidFill>
                  <a:srgbClr val="FFFF99"/>
                </a:solidFill>
                <a:latin typeface="+mn-lt"/>
              </a:rPr>
              <a:t>Malý úvod do rétoriky</a:t>
            </a:r>
            <a:endParaRPr lang="cs-CZ" sz="1600" b="1" dirty="0">
              <a:solidFill>
                <a:srgbClr val="FFFF99"/>
              </a:solidFill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0517" y="1258824"/>
            <a:ext cx="2559939" cy="1715562"/>
          </a:xfrm>
          <a:prstGeom prst="rect">
            <a:avLst/>
          </a:prstGeom>
        </p:spPr>
      </p:pic>
      <p:sp>
        <p:nvSpPr>
          <p:cNvPr id="6" name="Obdélník 5"/>
          <p:cNvSpPr/>
          <p:nvPr/>
        </p:nvSpPr>
        <p:spPr>
          <a:xfrm>
            <a:off x="2000032" y="1897168"/>
            <a:ext cx="3499732" cy="107721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cs-CZ" sz="1600" b="1" dirty="0" smtClean="0">
                <a:latin typeface="+mn-lt"/>
                <a:cs typeface="Times New Roman" panose="02020603050405020304" pitchFamily="18" charset="0"/>
              </a:rPr>
              <a:t>Jazykový prostředek, rétorická figura: nahrazení pojmu jiným slovem, které s ním nesdílí  významové pole (sémantika)</a:t>
            </a:r>
            <a:endParaRPr lang="cs-CZ" sz="1600" b="1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7" name="Ovál 6"/>
          <p:cNvSpPr/>
          <p:nvPr/>
        </p:nvSpPr>
        <p:spPr bwMode="auto">
          <a:xfrm>
            <a:off x="353482" y="2762284"/>
            <a:ext cx="1806380" cy="597532"/>
          </a:xfrm>
          <a:prstGeom prst="ellipse">
            <a:avLst/>
          </a:prstGeom>
          <a:solidFill>
            <a:srgbClr val="FF0066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2000" b="1" dirty="0" smtClean="0">
                <a:solidFill>
                  <a:srgbClr val="FFFF00"/>
                </a:solidFill>
                <a:latin typeface="+mn-lt"/>
              </a:rPr>
              <a:t>metafora</a:t>
            </a:r>
            <a:endParaRPr kumimoji="0" lang="cs-CZ" sz="20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+mn-lt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427888" y="3425530"/>
            <a:ext cx="1731974" cy="2062103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cs-CZ" sz="1600" b="1" dirty="0" smtClean="0">
                <a:solidFill>
                  <a:srgbClr val="FFFF99"/>
                </a:solidFill>
                <a:latin typeface="+mn-lt"/>
                <a:cs typeface="Times New Roman" panose="02020603050405020304" pitchFamily="18" charset="0"/>
              </a:rPr>
              <a:t>Ne doslovný</a:t>
            </a:r>
          </a:p>
          <a:p>
            <a:pPr algn="ctr"/>
            <a:r>
              <a:rPr lang="cs-CZ" sz="1600" b="1" dirty="0">
                <a:solidFill>
                  <a:srgbClr val="FFFF99"/>
                </a:solidFill>
                <a:latin typeface="+mn-lt"/>
                <a:cs typeface="Times New Roman" panose="02020603050405020304" pitchFamily="18" charset="0"/>
              </a:rPr>
              <a:t>a</a:t>
            </a:r>
            <a:r>
              <a:rPr lang="cs-CZ" sz="1600" b="1" dirty="0" smtClean="0">
                <a:solidFill>
                  <a:srgbClr val="FFFF99"/>
                </a:solidFill>
                <a:latin typeface="+mn-lt"/>
                <a:cs typeface="Times New Roman" panose="02020603050405020304" pitchFamily="18" charset="0"/>
              </a:rPr>
              <a:t>le přenesený</a:t>
            </a:r>
            <a:r>
              <a:rPr lang="cs-CZ" sz="1600" b="1" dirty="0" smtClean="0">
                <a:solidFill>
                  <a:srgbClr val="FFFF99"/>
                </a:solidFill>
                <a:latin typeface="+mn-lt"/>
                <a:cs typeface="Times New Roman" panose="02020603050405020304" pitchFamily="18" charset="0"/>
              </a:rPr>
              <a:t> význam pojmu, postavený na principu </a:t>
            </a:r>
          </a:p>
          <a:p>
            <a:pPr algn="ctr"/>
            <a:r>
              <a:rPr lang="cs-CZ" sz="1600" b="1" dirty="0" smtClean="0">
                <a:solidFill>
                  <a:srgbClr val="FFFF99"/>
                </a:solidFill>
                <a:latin typeface="+mn-lt"/>
                <a:cs typeface="Times New Roman" panose="02020603050405020304" pitchFamily="18" charset="0"/>
              </a:rPr>
              <a:t>podobnosti</a:t>
            </a:r>
            <a:r>
              <a:rPr lang="cs-CZ" sz="1600" b="1" dirty="0" smtClean="0">
                <a:solidFill>
                  <a:srgbClr val="FFFF99"/>
                </a:solidFill>
                <a:latin typeface="+mn-lt"/>
                <a:cs typeface="Times New Roman" panose="02020603050405020304" pitchFamily="18" charset="0"/>
              </a:rPr>
              <a:t>  a </a:t>
            </a:r>
          </a:p>
          <a:p>
            <a:pPr algn="ctr"/>
            <a:r>
              <a:rPr lang="cs-CZ" sz="1600" b="1" dirty="0" smtClean="0">
                <a:solidFill>
                  <a:srgbClr val="FFFF99"/>
                </a:solidFill>
                <a:latin typeface="+mn-lt"/>
                <a:cs typeface="Times New Roman" panose="02020603050405020304" pitchFamily="18" charset="0"/>
              </a:rPr>
              <a:t>Imaginace</a:t>
            </a:r>
          </a:p>
          <a:p>
            <a:pPr algn="ctr"/>
            <a:r>
              <a:rPr lang="cs-CZ" sz="1600" b="1" dirty="0">
                <a:solidFill>
                  <a:srgbClr val="FFFF99"/>
                </a:solidFill>
                <a:latin typeface="+mn-lt"/>
                <a:cs typeface="Times New Roman" panose="02020603050405020304" pitchFamily="18" charset="0"/>
              </a:rPr>
              <a:t>p</a:t>
            </a:r>
            <a:r>
              <a:rPr lang="cs-CZ" sz="1600" b="1" dirty="0" smtClean="0">
                <a:solidFill>
                  <a:srgbClr val="FFFF99"/>
                </a:solidFill>
                <a:latin typeface="+mn-lt"/>
                <a:cs typeface="Times New Roman" panose="02020603050405020304" pitchFamily="18" charset="0"/>
              </a:rPr>
              <a:t>orovnání </a:t>
            </a:r>
            <a:endParaRPr lang="cs-CZ" sz="1600" b="1" dirty="0">
              <a:solidFill>
                <a:srgbClr val="FFFF99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2966201" y="4171862"/>
            <a:ext cx="2110785" cy="107721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cs-CZ" sz="1600" b="1" dirty="0" smtClean="0">
                <a:solidFill>
                  <a:srgbClr val="800000"/>
                </a:solidFill>
                <a:latin typeface="+mn-lt"/>
                <a:cs typeface="Times New Roman" panose="02020603050405020304" pitchFamily="18" charset="0"/>
              </a:rPr>
              <a:t>Příčina pro</a:t>
            </a:r>
          </a:p>
          <a:p>
            <a:pPr algn="ctr"/>
            <a:r>
              <a:rPr lang="cs-CZ" sz="1600" b="1" dirty="0">
                <a:solidFill>
                  <a:srgbClr val="800000"/>
                </a:solidFill>
                <a:latin typeface="+mn-lt"/>
                <a:cs typeface="Times New Roman" panose="02020603050405020304" pitchFamily="18" charset="0"/>
              </a:rPr>
              <a:t>n</a:t>
            </a:r>
            <a:r>
              <a:rPr lang="cs-CZ" sz="1600" b="1" dirty="0" smtClean="0">
                <a:solidFill>
                  <a:srgbClr val="800000"/>
                </a:solidFill>
                <a:latin typeface="+mn-lt"/>
                <a:cs typeface="Times New Roman" panose="02020603050405020304" pitchFamily="18" charset="0"/>
              </a:rPr>
              <a:t>ásledek:</a:t>
            </a:r>
          </a:p>
          <a:p>
            <a:pPr algn="ctr"/>
            <a:r>
              <a:rPr lang="cs-CZ" sz="1600" b="1" dirty="0" smtClean="0">
                <a:solidFill>
                  <a:srgbClr val="FFC000"/>
                </a:solidFill>
                <a:latin typeface="+mn-lt"/>
                <a:cs typeface="Times New Roman" panose="02020603050405020304" pitchFamily="18" charset="0"/>
              </a:rPr>
              <a:t>Škodovka pro auto značky „Škoda“ </a:t>
            </a:r>
            <a:endParaRPr lang="cs-CZ" sz="1600" b="1" dirty="0" smtClean="0">
              <a:solidFill>
                <a:srgbClr val="FFC000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2" name="Obdélník 11"/>
          <p:cNvSpPr/>
          <p:nvPr/>
        </p:nvSpPr>
        <p:spPr>
          <a:xfrm>
            <a:off x="427888" y="5553347"/>
            <a:ext cx="1731974" cy="58477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cs-CZ" sz="1600" b="1" dirty="0" smtClean="0">
                <a:solidFill>
                  <a:srgbClr val="FFC000"/>
                </a:solidFill>
                <a:latin typeface="+mn-lt"/>
                <a:cs typeface="Times New Roman" panose="02020603050405020304" pitchFamily="18" charset="0"/>
              </a:rPr>
              <a:t>Silný </a:t>
            </a:r>
            <a:r>
              <a:rPr lang="cs-CZ" sz="1600" b="1" dirty="0" smtClean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jako</a:t>
            </a:r>
            <a:r>
              <a:rPr lang="cs-CZ" sz="1600" b="1" dirty="0" smtClean="0">
                <a:solidFill>
                  <a:srgbClr val="FFC000"/>
                </a:solidFill>
                <a:latin typeface="+mn-lt"/>
                <a:cs typeface="Times New Roman" panose="02020603050405020304" pitchFamily="18" charset="0"/>
              </a:rPr>
              <a:t> lev</a:t>
            </a:r>
          </a:p>
          <a:p>
            <a:pPr algn="ctr"/>
            <a:r>
              <a:rPr lang="cs-CZ" sz="1600" b="1" dirty="0" smtClean="0">
                <a:solidFill>
                  <a:srgbClr val="FFC000"/>
                </a:solidFill>
                <a:latin typeface="+mn-lt"/>
                <a:cs typeface="Times New Roman" panose="02020603050405020304" pitchFamily="18" charset="0"/>
              </a:rPr>
              <a:t>Šedá eminence</a:t>
            </a:r>
          </a:p>
        </p:txBody>
      </p:sp>
      <p:sp>
        <p:nvSpPr>
          <p:cNvPr id="13" name="Obdélník 12"/>
          <p:cNvSpPr/>
          <p:nvPr/>
        </p:nvSpPr>
        <p:spPr>
          <a:xfrm>
            <a:off x="3118403" y="5487633"/>
            <a:ext cx="2110785" cy="83099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cs-CZ" sz="1600" b="1" dirty="0" smtClean="0">
                <a:solidFill>
                  <a:srgbClr val="800000"/>
                </a:solidFill>
                <a:latin typeface="+mn-lt"/>
                <a:cs typeface="Times New Roman" panose="02020603050405020304" pitchFamily="18" charset="0"/>
              </a:rPr>
              <a:t>Materiál pro použití:</a:t>
            </a:r>
          </a:p>
          <a:p>
            <a:pPr algn="ctr"/>
            <a:r>
              <a:rPr lang="cs-CZ" sz="1600" b="1" dirty="0" smtClean="0">
                <a:solidFill>
                  <a:srgbClr val="FFC000"/>
                </a:solidFill>
                <a:latin typeface="+mn-lt"/>
                <a:cs typeface="Times New Roman" panose="02020603050405020304" pitchFamily="18" charset="0"/>
              </a:rPr>
              <a:t>Dát si skleničku</a:t>
            </a:r>
            <a:endParaRPr lang="cs-CZ" sz="1600" b="1" dirty="0" smtClean="0">
              <a:solidFill>
                <a:srgbClr val="FFC000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4" name="Obdélník 13"/>
          <p:cNvSpPr/>
          <p:nvPr/>
        </p:nvSpPr>
        <p:spPr>
          <a:xfrm>
            <a:off x="5499764" y="4155836"/>
            <a:ext cx="2599710" cy="132343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cs-CZ" sz="1600" b="1" dirty="0" smtClean="0">
                <a:solidFill>
                  <a:srgbClr val="800000"/>
                </a:solidFill>
                <a:latin typeface="+mn-lt"/>
                <a:cs typeface="Times New Roman" panose="02020603050405020304" pitchFamily="18" charset="0"/>
              </a:rPr>
              <a:t>Země/místo propojené s dějstvím, které se tam odehrává:</a:t>
            </a:r>
          </a:p>
          <a:p>
            <a:pPr algn="ctr"/>
            <a:r>
              <a:rPr lang="cs-CZ" sz="1600" b="1" dirty="0" smtClean="0">
                <a:solidFill>
                  <a:srgbClr val="FFC000"/>
                </a:solidFill>
                <a:latin typeface="+mn-lt"/>
                <a:cs typeface="Times New Roman" panose="02020603050405020304" pitchFamily="18" charset="0"/>
              </a:rPr>
              <a:t>Afrika haldoví</a:t>
            </a:r>
          </a:p>
          <a:p>
            <a:pPr algn="ctr"/>
            <a:r>
              <a:rPr lang="cs-CZ" sz="1600" b="1" dirty="0" smtClean="0">
                <a:solidFill>
                  <a:srgbClr val="FFC000"/>
                </a:solidFill>
                <a:latin typeface="+mn-lt"/>
                <a:cs typeface="Times New Roman" panose="02020603050405020304" pitchFamily="18" charset="0"/>
              </a:rPr>
              <a:t>B</a:t>
            </a:r>
            <a:r>
              <a:rPr lang="cs-CZ" sz="1600" b="1" dirty="0" smtClean="0">
                <a:solidFill>
                  <a:srgbClr val="FFC000"/>
                </a:solidFill>
                <a:latin typeface="+mn-lt"/>
                <a:cs typeface="Times New Roman" panose="02020603050405020304" pitchFamily="18" charset="0"/>
              </a:rPr>
              <a:t>rusel rozhoduje</a:t>
            </a:r>
          </a:p>
        </p:txBody>
      </p:sp>
      <p:sp>
        <p:nvSpPr>
          <p:cNvPr id="15" name="Obdélník 14"/>
          <p:cNvSpPr/>
          <p:nvPr/>
        </p:nvSpPr>
        <p:spPr>
          <a:xfrm>
            <a:off x="792039" y="1446024"/>
            <a:ext cx="3499732" cy="338554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cs-CZ" sz="1600" b="1" dirty="0" smtClean="0">
                <a:latin typeface="+mn-lt"/>
                <a:cs typeface="Times New Roman" panose="02020603050405020304" pitchFamily="18" charset="0"/>
              </a:rPr>
              <a:t>Nástroj uchopení skutečnosti</a:t>
            </a:r>
            <a:endParaRPr lang="cs-CZ" sz="1600" b="1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6" name="Obdélník 15"/>
          <p:cNvSpPr/>
          <p:nvPr/>
        </p:nvSpPr>
        <p:spPr>
          <a:xfrm>
            <a:off x="5606678" y="5643387"/>
            <a:ext cx="2599710" cy="58477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cs-CZ" sz="1600" b="1" dirty="0" smtClean="0">
                <a:solidFill>
                  <a:srgbClr val="800000"/>
                </a:solidFill>
                <a:latin typeface="+mn-lt"/>
                <a:cs typeface="Times New Roman" panose="02020603050405020304" pitchFamily="18" charset="0"/>
              </a:rPr>
              <a:t>Velitel za vykonavatele</a:t>
            </a:r>
          </a:p>
          <a:p>
            <a:pPr algn="ctr"/>
            <a:r>
              <a:rPr lang="cs-CZ" sz="1600" b="1" dirty="0" smtClean="0">
                <a:solidFill>
                  <a:srgbClr val="FFC000"/>
                </a:solidFill>
                <a:latin typeface="+mn-lt"/>
                <a:cs typeface="Times New Roman" panose="02020603050405020304" pitchFamily="18" charset="0"/>
              </a:rPr>
              <a:t>Napoleon obsadil Rusko</a:t>
            </a:r>
            <a:endParaRPr lang="cs-CZ" sz="1600" b="1" dirty="0" smtClean="0">
              <a:solidFill>
                <a:srgbClr val="FFC000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0" name="Ovál 9"/>
          <p:cNvSpPr/>
          <p:nvPr/>
        </p:nvSpPr>
        <p:spPr bwMode="auto">
          <a:xfrm>
            <a:off x="2556985" y="2909321"/>
            <a:ext cx="1806380" cy="581274"/>
          </a:xfrm>
          <a:prstGeom prst="ellipse">
            <a:avLst/>
          </a:prstGeom>
          <a:solidFill>
            <a:srgbClr val="C0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2000" b="1" dirty="0" smtClean="0">
                <a:solidFill>
                  <a:srgbClr val="FFFF00"/>
                </a:solidFill>
                <a:latin typeface="+mn-lt"/>
              </a:rPr>
              <a:t>metonymie</a:t>
            </a:r>
            <a:endParaRPr kumimoji="0" lang="cs-CZ" sz="20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+mn-lt"/>
            </a:endParaRPr>
          </a:p>
        </p:txBody>
      </p:sp>
      <p:sp>
        <p:nvSpPr>
          <p:cNvPr id="4" name="Ovál 3"/>
          <p:cNvSpPr/>
          <p:nvPr/>
        </p:nvSpPr>
        <p:spPr bwMode="auto">
          <a:xfrm>
            <a:off x="4173796" y="938661"/>
            <a:ext cx="1806380" cy="597532"/>
          </a:xfrm>
          <a:prstGeom prst="ellipse">
            <a:avLst/>
          </a:prstGeom>
          <a:solidFill>
            <a:srgbClr val="80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2000" b="1" dirty="0" smtClean="0">
                <a:solidFill>
                  <a:srgbClr val="FFFF00"/>
                </a:solidFill>
                <a:latin typeface="+mn-lt"/>
              </a:rPr>
              <a:t>Tropy</a:t>
            </a:r>
            <a:endParaRPr kumimoji="0" lang="cs-CZ" sz="20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81291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6" grpId="0" animBg="1"/>
      <p:bldP spid="7" grpId="0" animBg="1"/>
      <p:bldP spid="8" grpId="0" animBg="1"/>
      <p:bldP spid="9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0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délník 10"/>
          <p:cNvSpPr/>
          <p:nvPr/>
        </p:nvSpPr>
        <p:spPr>
          <a:xfrm>
            <a:off x="3548849" y="3379363"/>
            <a:ext cx="2098192" cy="1323439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cs-CZ" sz="1600" b="1" dirty="0" smtClean="0">
                <a:solidFill>
                  <a:srgbClr val="FFFF99"/>
                </a:solidFill>
                <a:latin typeface="+mn-lt"/>
                <a:cs typeface="Times New Roman" panose="02020603050405020304" pitchFamily="18" charset="0"/>
              </a:rPr>
              <a:t>Vyslovuje něco podstatně jiného</a:t>
            </a:r>
          </a:p>
          <a:p>
            <a:pPr algn="ctr"/>
            <a:r>
              <a:rPr lang="cs-CZ" sz="1600" b="1" dirty="0" smtClean="0">
                <a:solidFill>
                  <a:srgbClr val="FFFF99"/>
                </a:solidFill>
                <a:latin typeface="+mn-lt"/>
                <a:cs typeface="Times New Roman" panose="02020603050405020304" pitchFamily="18" charset="0"/>
              </a:rPr>
              <a:t>Než skutečně míní:</a:t>
            </a:r>
          </a:p>
          <a:p>
            <a:pPr algn="ctr"/>
            <a:r>
              <a:rPr lang="cs-CZ" sz="1600" b="1" dirty="0" smtClean="0">
                <a:solidFill>
                  <a:srgbClr val="FFFF99"/>
                </a:solidFill>
                <a:latin typeface="+mn-lt"/>
                <a:cs typeface="Times New Roman" panose="02020603050405020304" pitchFamily="18" charset="0"/>
              </a:rPr>
              <a:t>Přehání nebo říká přímí opak</a:t>
            </a:r>
            <a:endParaRPr lang="cs-CZ" sz="1600" b="1" dirty="0">
              <a:solidFill>
                <a:srgbClr val="FFFF99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2438546" y="475210"/>
            <a:ext cx="2435206" cy="646331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cs-CZ" sz="1800" b="1" dirty="0" smtClean="0">
                <a:solidFill>
                  <a:srgbClr val="FFFF99"/>
                </a:solidFill>
                <a:latin typeface="+mn-lt"/>
              </a:rPr>
              <a:t>Malý úvod do rétoriky</a:t>
            </a:r>
            <a:endParaRPr lang="cs-CZ" sz="1600" b="1" dirty="0">
              <a:solidFill>
                <a:srgbClr val="FFFF99"/>
              </a:solidFill>
            </a:endParaRPr>
          </a:p>
        </p:txBody>
      </p:sp>
      <p:sp>
        <p:nvSpPr>
          <p:cNvPr id="4" name="Ovál 3"/>
          <p:cNvSpPr/>
          <p:nvPr/>
        </p:nvSpPr>
        <p:spPr bwMode="auto">
          <a:xfrm>
            <a:off x="4173796" y="938661"/>
            <a:ext cx="1806380" cy="597532"/>
          </a:xfrm>
          <a:prstGeom prst="ellipse">
            <a:avLst/>
          </a:prstGeom>
          <a:solidFill>
            <a:srgbClr val="80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2000" b="1" dirty="0" smtClean="0">
                <a:solidFill>
                  <a:srgbClr val="FFFF00"/>
                </a:solidFill>
                <a:latin typeface="+mn-lt"/>
              </a:rPr>
              <a:t>Tropy</a:t>
            </a:r>
            <a:endParaRPr kumimoji="0" lang="cs-CZ" sz="20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+mn-lt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0517" y="1258824"/>
            <a:ext cx="2559939" cy="1715562"/>
          </a:xfrm>
          <a:prstGeom prst="rect">
            <a:avLst/>
          </a:prstGeom>
        </p:spPr>
      </p:pic>
      <p:sp>
        <p:nvSpPr>
          <p:cNvPr id="6" name="Obdélník 5"/>
          <p:cNvSpPr/>
          <p:nvPr/>
        </p:nvSpPr>
        <p:spPr>
          <a:xfrm>
            <a:off x="2000032" y="1897168"/>
            <a:ext cx="3499732" cy="107721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cs-CZ" sz="1600" b="1" dirty="0" smtClean="0">
                <a:latin typeface="+mn-lt"/>
                <a:cs typeface="Times New Roman" panose="02020603050405020304" pitchFamily="18" charset="0"/>
              </a:rPr>
              <a:t>Jazykový prostředek, rétorická figura: nahrazení pojmu jiným slovem, které s ním nesdílí  významové pole (sémantika)</a:t>
            </a:r>
            <a:endParaRPr lang="cs-CZ" sz="1600" b="1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487199" y="3117633"/>
            <a:ext cx="2129097" cy="1077218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cs-CZ" sz="1600" b="1" dirty="0" smtClean="0">
                <a:solidFill>
                  <a:srgbClr val="FFFF99"/>
                </a:solidFill>
                <a:latin typeface="+mn-lt"/>
                <a:cs typeface="Times New Roman" panose="02020603050405020304" pitchFamily="18" charset="0"/>
              </a:rPr>
              <a:t>Integruje a konstituje základní povahu všech částí k celku</a:t>
            </a:r>
          </a:p>
        </p:txBody>
      </p:sp>
      <p:sp>
        <p:nvSpPr>
          <p:cNvPr id="9" name="Obdélník 8"/>
          <p:cNvSpPr/>
          <p:nvPr/>
        </p:nvSpPr>
        <p:spPr>
          <a:xfrm>
            <a:off x="3307972" y="4810979"/>
            <a:ext cx="2110785" cy="58477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cs-CZ" sz="1600" b="1" dirty="0">
                <a:solidFill>
                  <a:srgbClr val="800000"/>
                </a:solidFill>
                <a:latin typeface="+mn-lt"/>
                <a:cs typeface="Times New Roman" panose="02020603050405020304" pitchFamily="18" charset="0"/>
              </a:rPr>
              <a:t>A</a:t>
            </a:r>
            <a:r>
              <a:rPr lang="cs-CZ" sz="1600" b="1" dirty="0" smtClean="0">
                <a:solidFill>
                  <a:srgbClr val="800000"/>
                </a:solidFill>
                <a:latin typeface="+mn-lt"/>
                <a:cs typeface="Times New Roman" panose="02020603050405020304" pitchFamily="18" charset="0"/>
              </a:rPr>
              <a:t>ntifráze:</a:t>
            </a:r>
          </a:p>
          <a:p>
            <a:pPr algn="ctr"/>
            <a:r>
              <a:rPr lang="cs-CZ" sz="1600" b="1" dirty="0" smtClean="0">
                <a:solidFill>
                  <a:srgbClr val="FFC000"/>
                </a:solidFill>
                <a:latin typeface="+mn-lt"/>
                <a:cs typeface="Times New Roman" panose="02020603050405020304" pitchFamily="18" charset="0"/>
              </a:rPr>
              <a:t>Ty jsi ale hrdina…“ </a:t>
            </a:r>
            <a:endParaRPr lang="cs-CZ" sz="1600" b="1" dirty="0" smtClean="0">
              <a:solidFill>
                <a:srgbClr val="FFC000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2" name="Obdélník 11"/>
          <p:cNvSpPr/>
          <p:nvPr/>
        </p:nvSpPr>
        <p:spPr>
          <a:xfrm>
            <a:off x="546513" y="4365737"/>
            <a:ext cx="2010471" cy="83099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cs-CZ" sz="1600" b="1" dirty="0" err="1" smtClean="0">
                <a:solidFill>
                  <a:srgbClr val="800000"/>
                </a:solidFill>
                <a:latin typeface="+mn-lt"/>
                <a:cs typeface="Times New Roman" panose="02020603050405020304" pitchFamily="18" charset="0"/>
              </a:rPr>
              <a:t>Pars</a:t>
            </a:r>
            <a:r>
              <a:rPr lang="cs-CZ" sz="1600" b="1" dirty="0" smtClean="0">
                <a:solidFill>
                  <a:srgbClr val="800000"/>
                </a:solidFill>
                <a:latin typeface="+mn-lt"/>
                <a:cs typeface="Times New Roman" panose="02020603050405020304" pitchFamily="18" charset="0"/>
              </a:rPr>
              <a:t> pro toto</a:t>
            </a:r>
          </a:p>
          <a:p>
            <a:pPr algn="ctr"/>
            <a:r>
              <a:rPr lang="cs-CZ" sz="1600" b="1" dirty="0" smtClean="0">
                <a:solidFill>
                  <a:srgbClr val="800000"/>
                </a:solidFill>
                <a:latin typeface="+mn-lt"/>
                <a:cs typeface="Times New Roman" panose="02020603050405020304" pitchFamily="18" charset="0"/>
              </a:rPr>
              <a:t>Toto pro </a:t>
            </a:r>
            <a:r>
              <a:rPr lang="cs-CZ" sz="1600" b="1" dirty="0" err="1" smtClean="0">
                <a:solidFill>
                  <a:srgbClr val="800000"/>
                </a:solidFill>
                <a:latin typeface="+mn-lt"/>
                <a:cs typeface="Times New Roman" panose="02020603050405020304" pitchFamily="18" charset="0"/>
              </a:rPr>
              <a:t>pars</a:t>
            </a:r>
            <a:endParaRPr lang="cs-CZ" sz="1600" b="1" dirty="0" smtClean="0">
              <a:solidFill>
                <a:srgbClr val="800000"/>
              </a:solidFill>
              <a:latin typeface="+mn-lt"/>
              <a:cs typeface="Times New Roman" panose="02020603050405020304" pitchFamily="18" charset="0"/>
            </a:endParaRPr>
          </a:p>
          <a:p>
            <a:pPr algn="ctr"/>
            <a:r>
              <a:rPr lang="cs-CZ" sz="1600" b="1" dirty="0" smtClean="0">
                <a:solidFill>
                  <a:srgbClr val="FFC000"/>
                </a:solidFill>
                <a:latin typeface="+mn-lt"/>
                <a:cs typeface="Times New Roman" panose="02020603050405020304" pitchFamily="18" charset="0"/>
              </a:rPr>
              <a:t>Vést domácnost</a:t>
            </a:r>
          </a:p>
        </p:txBody>
      </p:sp>
      <p:sp>
        <p:nvSpPr>
          <p:cNvPr id="13" name="Obdélník 12"/>
          <p:cNvSpPr/>
          <p:nvPr/>
        </p:nvSpPr>
        <p:spPr>
          <a:xfrm>
            <a:off x="663635" y="5397165"/>
            <a:ext cx="2110785" cy="107721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cs-CZ" sz="1600" b="1" dirty="0" smtClean="0">
                <a:solidFill>
                  <a:srgbClr val="800000"/>
                </a:solidFill>
                <a:latin typeface="+mn-lt"/>
                <a:cs typeface="Times New Roman" panose="02020603050405020304" pitchFamily="18" charset="0"/>
              </a:rPr>
              <a:t>Vztah druh/typ</a:t>
            </a:r>
          </a:p>
          <a:p>
            <a:pPr algn="ctr"/>
            <a:r>
              <a:rPr lang="cs-CZ" sz="1600" b="1" dirty="0" smtClean="0">
                <a:solidFill>
                  <a:srgbClr val="FFC000"/>
                </a:solidFill>
                <a:latin typeface="+mn-lt"/>
                <a:cs typeface="Times New Roman" panose="02020603050405020304" pitchFamily="18" charset="0"/>
              </a:rPr>
              <a:t>Čech = český občan</a:t>
            </a:r>
          </a:p>
          <a:p>
            <a:pPr algn="ctr"/>
            <a:r>
              <a:rPr lang="cs-CZ" sz="1600" b="1" dirty="0" smtClean="0">
                <a:solidFill>
                  <a:srgbClr val="FFC000"/>
                </a:solidFill>
                <a:latin typeface="+mn-lt"/>
                <a:cs typeface="Times New Roman" panose="02020603050405020304" pitchFamily="18" charset="0"/>
              </a:rPr>
              <a:t>Prsten = sňatek </a:t>
            </a:r>
            <a:endParaRPr lang="cs-CZ" sz="1600" b="1" dirty="0" smtClean="0">
              <a:solidFill>
                <a:srgbClr val="FFC000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4" name="Obdélník 13"/>
          <p:cNvSpPr/>
          <p:nvPr/>
        </p:nvSpPr>
        <p:spPr>
          <a:xfrm>
            <a:off x="5806911" y="3490595"/>
            <a:ext cx="2599710" cy="132343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cs-CZ" sz="1600" b="1" dirty="0">
                <a:solidFill>
                  <a:srgbClr val="800000"/>
                </a:solidFill>
                <a:latin typeface="+mn-lt"/>
                <a:cs typeface="Times New Roman" panose="02020603050405020304" pitchFamily="18" charset="0"/>
              </a:rPr>
              <a:t>H</a:t>
            </a:r>
            <a:r>
              <a:rPr lang="cs-CZ" sz="1600" b="1" dirty="0" smtClean="0">
                <a:solidFill>
                  <a:srgbClr val="800000"/>
                </a:solidFill>
                <a:latin typeface="+mn-lt"/>
                <a:cs typeface="Times New Roman" panose="02020603050405020304" pitchFamily="18" charset="0"/>
              </a:rPr>
              <a:t>yperbola = nadsázka, přehánění, zveličování:</a:t>
            </a:r>
          </a:p>
          <a:p>
            <a:pPr algn="ctr"/>
            <a:r>
              <a:rPr lang="cs-CZ" sz="1600" b="1" dirty="0" smtClean="0">
                <a:solidFill>
                  <a:srgbClr val="FFC000"/>
                </a:solidFill>
                <a:latin typeface="+mn-lt"/>
                <a:cs typeface="Times New Roman" panose="02020603050405020304" pitchFamily="18" charset="0"/>
              </a:rPr>
              <a:t>Vím toho tolik, že si nemůžu na nic vzpomenout</a:t>
            </a:r>
            <a:endParaRPr lang="cs-CZ" sz="1600" b="1" dirty="0" smtClean="0">
              <a:solidFill>
                <a:srgbClr val="FFC000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5" name="Obdélník 14"/>
          <p:cNvSpPr/>
          <p:nvPr/>
        </p:nvSpPr>
        <p:spPr>
          <a:xfrm>
            <a:off x="792039" y="1446024"/>
            <a:ext cx="3499732" cy="338554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cs-CZ" sz="1600" b="1" dirty="0" smtClean="0">
                <a:latin typeface="+mn-lt"/>
                <a:cs typeface="Times New Roman" panose="02020603050405020304" pitchFamily="18" charset="0"/>
              </a:rPr>
              <a:t>Nástroj uchopení skutečnosti</a:t>
            </a:r>
            <a:endParaRPr lang="cs-CZ" sz="1600" b="1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6" name="Obdélník 15"/>
          <p:cNvSpPr/>
          <p:nvPr/>
        </p:nvSpPr>
        <p:spPr>
          <a:xfrm>
            <a:off x="5806911" y="4950512"/>
            <a:ext cx="2599710" cy="107721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cs-CZ" sz="1600" b="1" dirty="0" smtClean="0">
                <a:solidFill>
                  <a:srgbClr val="800000"/>
                </a:solidFill>
                <a:latin typeface="+mn-lt"/>
                <a:cs typeface="Times New Roman" panose="02020603050405020304" pitchFamily="18" charset="0"/>
              </a:rPr>
              <a:t>Litotes = vyjádření pomocí popření opaku:</a:t>
            </a:r>
          </a:p>
          <a:p>
            <a:pPr algn="ctr"/>
            <a:r>
              <a:rPr lang="cs-CZ" sz="1600" b="1" dirty="0" smtClean="0">
                <a:solidFill>
                  <a:srgbClr val="FFC000"/>
                </a:solidFill>
                <a:latin typeface="+mn-lt"/>
                <a:cs typeface="Times New Roman" panose="02020603050405020304" pitchFamily="18" charset="0"/>
              </a:rPr>
              <a:t>Nemůžu neříct, že tě nemám nerad</a:t>
            </a:r>
            <a:endParaRPr lang="cs-CZ" sz="1600" b="1" dirty="0" smtClean="0">
              <a:solidFill>
                <a:srgbClr val="FFC000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0" name="Ovál 9"/>
          <p:cNvSpPr/>
          <p:nvPr/>
        </p:nvSpPr>
        <p:spPr bwMode="auto">
          <a:xfrm>
            <a:off x="2556985" y="2909321"/>
            <a:ext cx="1806380" cy="581274"/>
          </a:xfrm>
          <a:prstGeom prst="ellipse">
            <a:avLst/>
          </a:prstGeom>
          <a:solidFill>
            <a:schemeClr val="accent1">
              <a:lumMod val="50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2000" b="1" dirty="0" smtClean="0">
                <a:solidFill>
                  <a:srgbClr val="FFFF00"/>
                </a:solidFill>
                <a:latin typeface="+mn-lt"/>
              </a:rPr>
              <a:t>ironie</a:t>
            </a:r>
            <a:endParaRPr kumimoji="0" lang="cs-CZ" sz="20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+mn-lt"/>
            </a:endParaRPr>
          </a:p>
        </p:txBody>
      </p:sp>
      <p:sp>
        <p:nvSpPr>
          <p:cNvPr id="17" name="Obdélník 16"/>
          <p:cNvSpPr/>
          <p:nvPr/>
        </p:nvSpPr>
        <p:spPr>
          <a:xfrm>
            <a:off x="3384553" y="5520275"/>
            <a:ext cx="2110785" cy="107721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cs-CZ" sz="1600" b="1" dirty="0" smtClean="0">
                <a:solidFill>
                  <a:srgbClr val="800000"/>
                </a:solidFill>
                <a:latin typeface="+mn-lt"/>
                <a:cs typeface="Times New Roman" panose="02020603050405020304" pitchFamily="18" charset="0"/>
              </a:rPr>
              <a:t>Parodie = napodobení za účelem výsměchu</a:t>
            </a:r>
          </a:p>
          <a:p>
            <a:pPr algn="ctr"/>
            <a:r>
              <a:rPr lang="cs-CZ" sz="1600" b="1" dirty="0" smtClean="0">
                <a:solidFill>
                  <a:srgbClr val="FFC000"/>
                </a:solidFill>
                <a:latin typeface="+mn-lt"/>
                <a:cs typeface="Times New Roman" panose="02020603050405020304" pitchFamily="18" charset="0"/>
              </a:rPr>
              <a:t>Paradox/absurdita</a:t>
            </a:r>
          </a:p>
        </p:txBody>
      </p:sp>
      <p:sp>
        <p:nvSpPr>
          <p:cNvPr id="7" name="Ovál 6"/>
          <p:cNvSpPr/>
          <p:nvPr/>
        </p:nvSpPr>
        <p:spPr bwMode="auto">
          <a:xfrm>
            <a:off x="190210" y="2619423"/>
            <a:ext cx="1806380" cy="597532"/>
          </a:xfrm>
          <a:prstGeom prst="ellipse">
            <a:avLst/>
          </a:prstGeom>
          <a:solidFill>
            <a:srgbClr val="33CCCC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2000" b="1" dirty="0" smtClean="0">
                <a:solidFill>
                  <a:srgbClr val="FFFF00"/>
                </a:solidFill>
                <a:latin typeface="+mn-lt"/>
              </a:rPr>
              <a:t>synekdocha</a:t>
            </a:r>
            <a:endParaRPr kumimoji="0" lang="cs-CZ" sz="20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+mn-lt"/>
            </a:endParaRPr>
          </a:p>
        </p:txBody>
      </p:sp>
      <p:sp>
        <p:nvSpPr>
          <p:cNvPr id="19" name="Obdélník 18"/>
          <p:cNvSpPr/>
          <p:nvPr/>
        </p:nvSpPr>
        <p:spPr>
          <a:xfrm>
            <a:off x="313006" y="240804"/>
            <a:ext cx="8253878" cy="6617196"/>
          </a:xfrm>
          <a:prstGeom prst="rect">
            <a:avLst/>
          </a:prstGeom>
          <a:solidFill>
            <a:srgbClr val="C00000">
              <a:alpha val="54000"/>
            </a:srgb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endParaRPr lang="cs-CZ" sz="4000" b="1" dirty="0" smtClean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algn="ctr"/>
            <a:endParaRPr lang="cs-CZ" sz="4000" b="1" dirty="0" smtClean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algn="ctr"/>
            <a:r>
              <a:rPr lang="cs-CZ" sz="4000" b="1" dirty="0" err="1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Tropologické</a:t>
            </a:r>
            <a:endParaRPr lang="cs-CZ" sz="4000" b="1" dirty="0" smtClean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algn="ctr"/>
            <a:r>
              <a:rPr lang="cs-CZ" sz="40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</a:t>
            </a:r>
            <a:r>
              <a:rPr lang="cs-CZ" sz="4000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ody</a:t>
            </a:r>
          </a:p>
          <a:p>
            <a:pPr algn="ctr"/>
            <a:r>
              <a:rPr lang="cs-CZ" sz="40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</a:t>
            </a:r>
            <a:r>
              <a:rPr lang="cs-CZ" sz="4000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voří neredukovatelnou </a:t>
            </a:r>
          </a:p>
          <a:p>
            <a:pPr algn="ctr"/>
            <a:r>
              <a:rPr lang="cs-CZ" sz="4000" b="1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</a:t>
            </a:r>
            <a:r>
              <a:rPr lang="cs-CZ" sz="4000" b="1" dirty="0" err="1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etahistorickou</a:t>
            </a:r>
            <a:r>
              <a:rPr lang="cs-CZ" sz="4000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</a:p>
          <a:p>
            <a:pPr algn="ctr"/>
            <a:r>
              <a:rPr lang="cs-CZ" sz="40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</a:t>
            </a:r>
            <a:r>
              <a:rPr lang="cs-CZ" sz="4000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odstatu všech historických textů</a:t>
            </a:r>
            <a:endParaRPr lang="cs-CZ" sz="4000" b="1" dirty="0" smtClean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algn="ctr"/>
            <a:endParaRPr lang="cs-CZ" sz="2800" b="1" dirty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algn="ctr"/>
            <a:endParaRPr lang="cs-CZ" sz="1400" b="1" dirty="0" smtClean="0">
              <a:solidFill>
                <a:srgbClr val="FFFF99"/>
              </a:solidFill>
              <a:latin typeface="+mn-lt"/>
            </a:endParaRPr>
          </a:p>
          <a:p>
            <a:pPr algn="ctr"/>
            <a:endParaRPr lang="cs-CZ" sz="1400" b="1" dirty="0">
              <a:solidFill>
                <a:srgbClr val="FFFF99"/>
              </a:solidFill>
              <a:latin typeface="+mn-lt"/>
            </a:endParaRPr>
          </a:p>
          <a:p>
            <a:pPr algn="ctr"/>
            <a:r>
              <a:rPr lang="cs-CZ" sz="2000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Historie = filozofie dějin</a:t>
            </a:r>
            <a:endParaRPr lang="cs-CZ" sz="2000" b="1" dirty="0" smtClean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algn="ctr"/>
            <a:endParaRPr lang="cs-CZ" sz="1400" b="1" dirty="0">
              <a:solidFill>
                <a:srgbClr val="FFFF99"/>
              </a:solidFill>
              <a:latin typeface="+mn-lt"/>
            </a:endParaRPr>
          </a:p>
          <a:p>
            <a:pPr algn="ctr"/>
            <a:r>
              <a:rPr lang="cs-CZ" sz="1400" b="1" dirty="0" smtClean="0">
                <a:solidFill>
                  <a:srgbClr val="FFFF99"/>
                </a:solidFill>
                <a:latin typeface="+mn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71215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8" grpId="0" animBg="1"/>
      <p:bldP spid="9" grpId="0" animBg="1"/>
      <p:bldP spid="12" grpId="0" animBg="1"/>
      <p:bldP spid="13" grpId="0" animBg="1"/>
      <p:bldP spid="14" grpId="0" animBg="1"/>
      <p:bldP spid="16" grpId="0" animBg="1"/>
      <p:bldP spid="10" grpId="0" animBg="1"/>
      <p:bldP spid="17" grpId="0" animBg="1"/>
      <p:bldP spid="7" grpId="0" animBg="1"/>
      <p:bldP spid="19" grpId="0" animBg="1"/>
    </p:bldLst>
  </p:timing>
</p:sld>
</file>

<file path=ppt/theme/theme1.xml><?xml version="1.0" encoding="utf-8"?>
<a:theme xmlns:a="http://schemas.openxmlformats.org/drawingml/2006/main" name="Prezentace_MU_CZ">
  <a:themeElements>
    <a:clrScheme name="Směsi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Prezentace_MU_CZ</Template>
  <TotalTime>0</TotalTime>
  <Words>641</Words>
  <Application>Microsoft Office PowerPoint</Application>
  <PresentationFormat>Předvádění na obrazovce (4:3)</PresentationFormat>
  <Paragraphs>173</Paragraphs>
  <Slides>11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6" baseType="lpstr">
      <vt:lpstr>Arial</vt:lpstr>
      <vt:lpstr>Tahoma</vt:lpstr>
      <vt:lpstr>Times New Roman</vt:lpstr>
      <vt:lpstr>Wingdings</vt:lpstr>
      <vt:lpstr>Prezentace_MU_CZ</vt:lpstr>
      <vt:lpstr> Metodika III.   Metahistorie I. břemeno historie   Hayden White – Metahistorie              očima Petra Čorného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PK</dc:creator>
  <cp:lastModifiedBy>Klára Hübnerová</cp:lastModifiedBy>
  <cp:revision>97</cp:revision>
  <cp:lastPrinted>1601-01-01T00:00:00Z</cp:lastPrinted>
  <dcterms:created xsi:type="dcterms:W3CDTF">2015-11-23T07:04:47Z</dcterms:created>
  <dcterms:modified xsi:type="dcterms:W3CDTF">2018-10-29T13:09:35Z</dcterms:modified>
</cp:coreProperties>
</file>