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sldIdLst>
    <p:sldId id="292" r:id="rId3"/>
    <p:sldId id="257" r:id="rId4"/>
    <p:sldId id="293" r:id="rId5"/>
    <p:sldId id="296" r:id="rId6"/>
    <p:sldId id="277" r:id="rId7"/>
    <p:sldId id="272" r:id="rId8"/>
    <p:sldId id="301" r:id="rId9"/>
    <p:sldId id="266" r:id="rId10"/>
    <p:sldId id="300" r:id="rId11"/>
    <p:sldId id="267" r:id="rId12"/>
    <p:sldId id="302" r:id="rId13"/>
    <p:sldId id="274" r:id="rId14"/>
    <p:sldId id="276" r:id="rId15"/>
    <p:sldId id="278" r:id="rId16"/>
    <p:sldId id="290" r:id="rId17"/>
    <p:sldId id="291" r:id="rId18"/>
    <p:sldId id="280" r:id="rId19"/>
    <p:sldId id="303" r:id="rId20"/>
    <p:sldId id="282" r:id="rId21"/>
    <p:sldId id="283" r:id="rId2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1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84398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32758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2333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01524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310997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6212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2516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7365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1646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09443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25314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99066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62223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32926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2334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686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548971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2490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610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8678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2483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2384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987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F48F2-5A9E-4980-9A69-E6D0F63EDA86}" type="datetimeFigureOut">
              <a:rPr lang="sk-SK" smtClean="0"/>
              <a:t>30. 10. 2018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A6460-9BA1-4113-9566-57837FD9026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52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ktIIVRWGv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410" y="1028565"/>
            <a:ext cx="11398101" cy="4006074"/>
          </a:xfrm>
        </p:spPr>
        <p:txBody>
          <a:bodyPr>
            <a:noAutofit/>
          </a:bodyPr>
          <a:lstStyle/>
          <a:p>
            <a:r>
              <a:rPr lang="sk-SK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Kresťanstvo a čínske </a:t>
            </a:r>
            <a: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rebélie</a:t>
            </a:r>
            <a:r>
              <a:rPr lang="sk-SK" sz="7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7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RLB405 </a:t>
            </a:r>
            <a:r>
              <a:rPr lang="sk-SK" sz="3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Náboženství</a:t>
            </a:r>
            <a:r>
              <a:rPr lang="sk-SK" sz="3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násilí</a:t>
            </a:r>
            <a:r>
              <a:rPr lang="sk-SK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43377" y="5494633"/>
            <a:ext cx="9144000" cy="1655762"/>
          </a:xfrm>
        </p:spPr>
        <p:txBody>
          <a:bodyPr>
            <a:normAutofit/>
          </a:bodyPr>
          <a:lstStyle/>
          <a:p>
            <a:r>
              <a:rPr lang="sk-SK" sz="3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Magdaléna </a:t>
            </a:r>
            <a:r>
              <a:rPr lang="sk-SK" sz="30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Masláková</a:t>
            </a:r>
            <a:endParaRPr lang="sk-SK" sz="3000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387338@mail.muni.cz</a:t>
            </a:r>
            <a:endParaRPr lang="sk-SK" sz="3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312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sah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874" y="2460568"/>
            <a:ext cx="4704493" cy="4265518"/>
          </a:xfrm>
        </p:spPr>
      </p:pic>
      <p:sp>
        <p:nvSpPr>
          <p:cNvPr id="8" name="Zástupný symbol obsahu 2"/>
          <p:cNvSpPr txBox="1">
            <a:spLocks/>
          </p:cNvSpPr>
          <p:nvPr/>
        </p:nvSpPr>
        <p:spPr>
          <a:xfrm>
            <a:off x="686320" y="1928219"/>
            <a:ext cx="6429375" cy="473027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Hunan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army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inovatívna armáda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nútorné problémy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Taipingov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Xiuching</a:t>
            </a: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Changhui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zavraždení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k-SK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Shi</a:t>
            </a:r>
            <a:r>
              <a:rPr lang="sk-SK" altLang="zh-C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zh-CN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Dakai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opúšťa </a:t>
            </a:r>
            <a:r>
              <a:rPr lang="sk-SK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Nanjing</a:t>
            </a:r>
            <a:endParaRPr lang="sk-SK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Xiuquan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nie je schopný reálne vládnuť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Podpora cisárskej armády západnými mocnosťami</a:t>
            </a: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1864 – dobytie </a:t>
            </a:r>
            <a:r>
              <a:rPr lang="sk-SK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Nanjing</a:t>
            </a:r>
            <a:r>
              <a:rPr lang="sk-SK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povstanie – najväčšia občianska vojna v histórií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aoblený obdélník 1"/>
          <p:cNvSpPr/>
          <p:nvPr/>
        </p:nvSpPr>
        <p:spPr>
          <a:xfrm>
            <a:off x="6276110" y="133004"/>
            <a:ext cx="5766258" cy="2019992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sk-SK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Králi v </a:t>
            </a:r>
            <a:r>
              <a:rPr lang="sk-SK" sz="19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Nanjingu</a:t>
            </a:r>
            <a:r>
              <a:rPr lang="sk-SK" sz="1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1856</a:t>
            </a:r>
          </a:p>
          <a:p>
            <a:pPr algn="just"/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Xiuquan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Nebeský kráľ novej dynastie </a:t>
            </a:r>
          </a:p>
          <a:p>
            <a:pPr algn="just"/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Yang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Xiuching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Jang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Siou-čching</a:t>
            </a:r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vojenská aj  </a:t>
            </a:r>
          </a:p>
          <a:p>
            <a:pPr algn="just"/>
            <a:r>
              <a:rPr lang="sk-SK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duchovná  autorita  </a:t>
            </a:r>
          </a:p>
          <a:p>
            <a:pPr algn="just"/>
            <a:r>
              <a:rPr lang="sk-SK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</a:t>
            </a:r>
            <a:r>
              <a:rPr lang="sk-SK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Changhui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Wej</a:t>
            </a:r>
            <a:r>
              <a:rPr lang="sk-SK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Čchang-chuej</a:t>
            </a:r>
            <a:endParaRPr lang="sk-SK" altLang="zh-CN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altLang="zh-CN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Shi</a:t>
            </a:r>
            <a:r>
              <a:rPr lang="sk-SK" altLang="zh-CN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altLang="zh-CN" sz="19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Dakai</a:t>
            </a:r>
            <a:r>
              <a:rPr lang="sk-SK" altLang="zh-CN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/Š' </a:t>
            </a:r>
            <a:r>
              <a:rPr lang="sk-SK" altLang="zh-CN" sz="19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Ta-</a:t>
            </a:r>
            <a:r>
              <a:rPr lang="sk-SK" altLang="zh-CN" sz="19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kchaj</a:t>
            </a:r>
            <a:endParaRPr lang="sk-SK" altLang="zh-CN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61482" y="301841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povstanie </a:t>
            </a: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Potlačenie povstania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859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560083" y="178440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povstanie (1850-1864)</a:t>
            </a: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Rekapitulácia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994875" y="2054361"/>
            <a:ext cx="49748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www.youtube.com/watch?v=6ktIIVRWGvM</a:t>
            </a: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23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Protikresťanské nálady</a:t>
            </a:r>
            <a:endParaRPr lang="sk-SK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1" y="1846891"/>
            <a:ext cx="7126720" cy="5380074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Zlý obraz kresťanstva po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taipingskom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povstaní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Čínski kresťania sa nepodieľali na tradičných festivaloch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Príbehy o kresťanoch – nemorálnosť, zvrhlé sexuálne praktiky,  unášanie detí, otrava studní...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1870 Masaker v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Tianjin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-e/Tchien-ťin-e</a:t>
            </a: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Obrázo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1" b="3051"/>
          <a:stretch/>
        </p:blipFill>
        <p:spPr>
          <a:xfrm>
            <a:off x="7637217" y="1554480"/>
            <a:ext cx="4399584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82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Boxerské povstanie</a:t>
            </a:r>
          </a:p>
          <a:p>
            <a:r>
              <a:rPr lang="sk-SK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Pozadie vzniku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948491"/>
            <a:ext cx="5988800" cy="5380074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Proti-kresťanské, proti-cudzinecké nálady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Západní misionári – privilegovaní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Zruinovaná čínska ekonomika – obvinení cudzinci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ázo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9" t="1487" r="7940" b="2060"/>
          <a:stretch/>
        </p:blipFill>
        <p:spPr>
          <a:xfrm>
            <a:off x="7183120" y="1464344"/>
            <a:ext cx="4843556" cy="458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6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Boxerské povstanie</a:t>
            </a: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553318" y="1914167"/>
            <a:ext cx="7492480" cy="4347164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Prvky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ľudovej kultúry a náboženské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praktiky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Rituály – ochrana pred západnými zbraňami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fyzické cvičenia               názov Boxeri</a:t>
            </a:r>
            <a:endParaRPr lang="sk-SK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Rovná spojovacia šípka 5"/>
          <p:cNvCxnSpPr/>
          <p:nvPr/>
        </p:nvCxnSpPr>
        <p:spPr>
          <a:xfrm>
            <a:off x="3103116" y="4509284"/>
            <a:ext cx="662550" cy="2115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553318" y="2116670"/>
            <a:ext cx="104407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Shandong</a:t>
            </a:r>
            <a:r>
              <a:rPr lang="sk-SK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Šan-tung</a:t>
            </a:r>
            <a:r>
              <a:rPr lang="sk-SK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Päste v mene mieru a </a:t>
            </a:r>
            <a:r>
              <a:rPr lang="sk-SK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spravodlivosti</a:t>
            </a:r>
          </a:p>
          <a:p>
            <a:pPr lvl="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altLang="zh-CN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Viaceré neorganizované skupiny</a:t>
            </a:r>
          </a:p>
          <a:p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7" y="3063927"/>
            <a:ext cx="5234183" cy="33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1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Boxerské povstanie</a:t>
            </a: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Charakteristika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lokTextu 11"/>
          <p:cNvSpPr txBox="1"/>
          <p:nvPr/>
        </p:nvSpPr>
        <p:spPr>
          <a:xfrm>
            <a:off x="0" y="2096543"/>
            <a:ext cx="727456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ľudové povstanie proti </a:t>
            </a:r>
            <a:r>
              <a:rPr lang="sk-SK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kresťanským misionárom</a:t>
            </a:r>
          </a:p>
          <a:p>
            <a:endParaRPr lang="sk-SK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národná revolta proti všetkým cudzincom</a:t>
            </a:r>
          </a:p>
          <a:p>
            <a:endParaRPr lang="sk-SK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Šípka nadol 12"/>
          <p:cNvSpPr/>
          <p:nvPr/>
        </p:nvSpPr>
        <p:spPr>
          <a:xfrm>
            <a:off x="3265772" y="3700999"/>
            <a:ext cx="743015" cy="8229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267" y="3063927"/>
            <a:ext cx="5234183" cy="339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Boxerské povstanie</a:t>
            </a:r>
          </a:p>
          <a:p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riebeh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846891"/>
            <a:ext cx="10382173" cy="2013909"/>
          </a:xfrm>
        </p:spPr>
        <p:txBody>
          <a:bodyPr>
            <a:no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1899 - Boxeri v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okolí Pekingu 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1900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spojenie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 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cisárskou armádou, ohrozujú Peking a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Tianjin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diplomatická štvrť v Pekingu obliehaná Boxermi a odrezaná od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sveta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Armáda Ôsmich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mocností dobíja Peking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5849" r="3881" b="17601"/>
          <a:stretch/>
        </p:blipFill>
        <p:spPr>
          <a:xfrm>
            <a:off x="686320" y="4185920"/>
            <a:ext cx="10388080" cy="280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Boxerské povstanie</a:t>
            </a:r>
            <a:endParaRPr lang="sk-SK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Následky</a:t>
            </a:r>
            <a:endParaRPr lang="sk-SK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686320" y="1687403"/>
            <a:ext cx="10382173" cy="5011109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1901 – podpísaný Boxerský protokol 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altLang="zh-CN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Trestanie sympatizantov</a:t>
            </a:r>
          </a:p>
          <a:p>
            <a:pPr marL="0" indent="0">
              <a:buClr>
                <a:srgbClr val="002060"/>
              </a:buClr>
              <a:buNone/>
            </a:pPr>
            <a:endParaRPr lang="sk-SK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03" b="9116"/>
          <a:stretch/>
        </p:blipFill>
        <p:spPr>
          <a:xfrm>
            <a:off x="7863839" y="79852"/>
            <a:ext cx="3490339" cy="2945927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b="7349"/>
          <a:stretch/>
        </p:blipFill>
        <p:spPr>
          <a:xfrm>
            <a:off x="249133" y="3291426"/>
            <a:ext cx="4417273" cy="3329940"/>
          </a:xfrm>
          <a:prstGeom prst="rect">
            <a:avLst/>
          </a:prstGeom>
        </p:spPr>
      </p:pic>
      <p:sp>
        <p:nvSpPr>
          <p:cNvPr id="9" name="Zaoblený obdélník 8"/>
          <p:cNvSpPr/>
          <p:nvPr/>
        </p:nvSpPr>
        <p:spPr>
          <a:xfrm>
            <a:off x="5303520" y="3188795"/>
            <a:ext cx="6550429" cy="3530521"/>
          </a:xfrm>
          <a:prstGeom prst="round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sk-SK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Liščák</a:t>
            </a:r>
            <a:r>
              <a:rPr lang="sk-SK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Vladimír, </a:t>
            </a:r>
            <a:r>
              <a:rPr lang="sk-SK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Dějiny</a:t>
            </a:r>
            <a:r>
              <a:rPr lang="sk-SK" sz="15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Číny, Taiwanu a Tibetu v </a:t>
            </a:r>
            <a:r>
              <a:rPr lang="sk-SK" sz="15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datech</a:t>
            </a:r>
            <a:r>
              <a:rPr lang="sk-SK" sz="15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Praha</a:t>
            </a:r>
            <a:r>
              <a:rPr lang="sk-SK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sk-SK" sz="15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sk-SK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</a:p>
          <a:p>
            <a:pPr algn="just"/>
            <a:endParaRPr lang="cs-CZ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cs-CZ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 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odjezdu německých oddílů proslovil císař Vilém II. </a:t>
            </a:r>
            <a:r>
              <a:rPr lang="cs-CZ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nerozvážnou řeč, 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 níž vojáky vyzval, aby nebrali žádné zajatce a aby postupovali bezohledně: „</a:t>
            </a:r>
            <a:r>
              <a:rPr lang="cs-CZ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před tisíci lety Hunové za krále </a:t>
            </a:r>
            <a:r>
              <a:rPr lang="cs-CZ" sz="20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Etzela</a:t>
            </a:r>
            <a:r>
              <a:rPr lang="cs-CZ" sz="20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získali jméno, které ještě dnes v tradici a pohádkách znamená násilníky, nechť také  jméno Němců v Číně na tisíc let vaším prostřednictvím způsobí, že se už nikdy žádný Číňan neodváží na Němce třeba jen nevraživě pohlédnout</a:t>
            </a:r>
            <a:r>
              <a:rPr lang="cs-CZ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.“ </a:t>
            </a:r>
          </a:p>
        </p:txBody>
      </p:sp>
    </p:spTree>
    <p:extLst>
      <p:ext uri="{BB962C8B-B14F-4D97-AF65-F5344CB8AC3E}">
        <p14:creationId xmlns:p14="http://schemas.microsoft.com/office/powerpoint/2010/main" val="230751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Boxerské povstanie</a:t>
            </a:r>
            <a:endParaRPr lang="sk-SK" sz="32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Rekapitulácia</a:t>
            </a:r>
            <a:endParaRPr lang="sk-SK" sz="4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Boxer Rebellion 3 Minute Histo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0735" y="1540709"/>
            <a:ext cx="9235440" cy="5194818"/>
          </a:xfrm>
        </p:spPr>
      </p:pic>
    </p:spTree>
    <p:extLst>
      <p:ext uri="{BB962C8B-B14F-4D97-AF65-F5344CB8AC3E}">
        <p14:creationId xmlns:p14="http://schemas.microsoft.com/office/powerpoint/2010/main" val="2615413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686320" y="242868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Doplňujúca literatúra</a:t>
            </a: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Fairbank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John King, „Povstání a restaurace“, „Raná modernizace a úpadek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Čchingské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moci“, </a:t>
            </a:r>
            <a:r>
              <a:rPr lang="cs-CZ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Dějiny Číny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Praha: NLN Nakladatelství lidové noviny, 2010, 345–354, 365–395. 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Hsu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Immanuel,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“Late Ch´ing Foreign Relation: 1866-1905”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Fairbank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John King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Kwang-Ching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Cambridge 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China. Vol. 11, Part 2. Late Ch'ing, 1800-1911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Cambridge: Cambridge University Press, 1980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70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141.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Liščák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Vladimír, </a:t>
            </a:r>
            <a:r>
              <a:rPr lang="sk-SK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Dějiny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Číny, Taiwanu a Tibetu v </a:t>
            </a:r>
            <a:r>
              <a:rPr lang="sk-SK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datech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Praha: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Libri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2008.</a:t>
            </a: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Spence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Jonathan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God's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Chinese 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on: 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Taiping Heavenly Kingdom of Hong </a:t>
            </a:r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Xiuquan</a:t>
            </a:r>
            <a:r>
              <a:rPr lang="sk-SK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New York: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W.W. Norton &amp; Company,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Philip, Kuhn,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Taiping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Rebellion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in: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Fairbank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John King –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Liu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Kwang-Ching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eds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Cambridge </a:t>
            </a:r>
            <a:r>
              <a:rPr lang="sk-SK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China. Vol. 10, Part 1. Late Ch'ing, 1800-1911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Cambridge: Cambridge University Press, 1978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264–317.</a:t>
            </a:r>
          </a:p>
          <a:p>
            <a:pPr algn="just">
              <a:buFont typeface="Wingdings" panose="05000000000000000000" pitchFamily="2" charset="2"/>
              <a:buChar char="§"/>
            </a:pPr>
            <a:endParaRPr lang="sk-SK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§"/>
            </a:pPr>
            <a:endParaRPr lang="sk-SK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2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Náboženstvo a násilie</a:t>
            </a:r>
            <a:b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Kresťanstvo v Číne 19. storočia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199" y="2086495"/>
            <a:ext cx="7216833" cy="4330270"/>
          </a:xfrm>
        </p:spPr>
        <p:txBody>
          <a:bodyPr>
            <a:normAutofit/>
          </a:bodyPr>
          <a:lstStyle/>
          <a:p>
            <a:r>
              <a:rPr lang="sk-SK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Kresťanstvo ako ideový nástroj pre násilie</a:t>
            </a:r>
          </a:p>
          <a:p>
            <a:pPr marL="0" indent="0">
              <a:buNone/>
            </a:pPr>
            <a:r>
              <a:rPr lang="sk-SK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povstanie </a:t>
            </a:r>
            <a:r>
              <a:rPr lang="sk-SK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Taipingov</a:t>
            </a:r>
            <a:r>
              <a:rPr lang="sk-SK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Tchaj-pchingov</a:t>
            </a:r>
            <a:r>
              <a:rPr lang="sk-SK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(1850-1864)</a:t>
            </a:r>
          </a:p>
          <a:p>
            <a:endParaRPr lang="sk-SK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Kresťania ako obeť násilia</a:t>
            </a:r>
          </a:p>
          <a:p>
            <a:pPr marL="0" indent="0">
              <a:buNone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sk-SK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násilné povstania proti kresťanom</a:t>
            </a:r>
          </a:p>
          <a:p>
            <a:pPr marL="0" indent="0">
              <a:buNone/>
            </a:pPr>
            <a:r>
              <a:rPr lang="sk-SK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Boxerské povstanie (1898-1901)</a:t>
            </a:r>
            <a:endParaRPr lang="sk-SK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00"/>
          <a:stretch/>
        </p:blipFill>
        <p:spPr>
          <a:xfrm>
            <a:off x="8209280" y="570242"/>
            <a:ext cx="3891280" cy="565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2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80410" y="1028565"/>
            <a:ext cx="11398101" cy="2979909"/>
          </a:xfrm>
        </p:spPr>
        <p:txBody>
          <a:bodyPr>
            <a:noAutofit/>
          </a:bodyPr>
          <a:lstStyle/>
          <a:p>
            <a: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Ďakujem za pozornosť</a:t>
            </a:r>
            <a:endParaRPr lang="sk-SK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43377" y="5494633"/>
            <a:ext cx="9144000" cy="1655762"/>
          </a:xfrm>
        </p:spPr>
        <p:txBody>
          <a:bodyPr/>
          <a:lstStyle/>
          <a:p>
            <a:r>
              <a:rPr lang="sk-SK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Magdaléna </a:t>
            </a:r>
            <a:r>
              <a:rPr lang="sk-SK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Masláková</a:t>
            </a:r>
            <a:endParaRPr lang="sk-SK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387338@mail.muni.cz</a:t>
            </a:r>
            <a:endParaRPr lang="sk-SK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3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Šipka dolů 26"/>
          <p:cNvSpPr/>
          <p:nvPr/>
        </p:nvSpPr>
        <p:spPr>
          <a:xfrm>
            <a:off x="11510401" y="2483498"/>
            <a:ext cx="242193" cy="2717732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Zaoblený obdĺžnik 30"/>
          <p:cNvSpPr/>
          <p:nvPr/>
        </p:nvSpPr>
        <p:spPr>
          <a:xfrm>
            <a:off x="9517563" y="5299826"/>
            <a:ext cx="2434857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Zlá štátna správa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Čína 19. storočia</a:t>
            </a:r>
            <a:b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Vnútorné problémy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Zaoblený obdĺžnik 15"/>
          <p:cNvSpPr/>
          <p:nvPr/>
        </p:nvSpPr>
        <p:spPr>
          <a:xfrm>
            <a:off x="6328535" y="2765287"/>
            <a:ext cx="2434857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Hladomor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5" name="Zaoblený obdĺžnik 24"/>
          <p:cNvSpPr/>
          <p:nvPr/>
        </p:nvSpPr>
        <p:spPr>
          <a:xfrm>
            <a:off x="9517563" y="2778247"/>
            <a:ext cx="2434857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Nedostatok pôdy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28" name="Zaoblený obdĺžnik 27"/>
          <p:cNvSpPr/>
          <p:nvPr/>
        </p:nvSpPr>
        <p:spPr>
          <a:xfrm>
            <a:off x="9561874" y="4038896"/>
            <a:ext cx="2434857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Migrácia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Zaoblený obdĺžnik 32"/>
          <p:cNvSpPr/>
          <p:nvPr/>
        </p:nvSpPr>
        <p:spPr>
          <a:xfrm>
            <a:off x="6328534" y="5311246"/>
            <a:ext cx="2434857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Slabá kontrola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Zaoblený obdĺžnik 37"/>
          <p:cNvSpPr/>
          <p:nvPr/>
        </p:nvSpPr>
        <p:spPr>
          <a:xfrm>
            <a:off x="6351567" y="4019512"/>
            <a:ext cx="2434857" cy="861237"/>
          </a:xfrm>
          <a:prstGeom prst="roundRect">
            <a:avLst/>
          </a:prstGeom>
          <a:solidFill>
            <a:srgbClr val="88110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2" name="Zaoblený obdĺžnik 11"/>
          <p:cNvSpPr/>
          <p:nvPr/>
        </p:nvSpPr>
        <p:spPr>
          <a:xfrm>
            <a:off x="9517563" y="1557788"/>
            <a:ext cx="2434857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Preľudnenie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Zaoblený obdĺžnik 12"/>
          <p:cNvSpPr/>
          <p:nvPr/>
        </p:nvSpPr>
        <p:spPr>
          <a:xfrm>
            <a:off x="6351568" y="1557966"/>
            <a:ext cx="2534092" cy="86123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Prírodné katastrofy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2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12" y="2286000"/>
            <a:ext cx="5487957" cy="3623127"/>
          </a:xfrm>
          <a:prstGeom prst="rect">
            <a:avLst/>
          </a:prstGeom>
        </p:spPr>
      </p:pic>
      <p:sp>
        <p:nvSpPr>
          <p:cNvPr id="21" name="Šipka dolů 20"/>
          <p:cNvSpPr/>
          <p:nvPr/>
        </p:nvSpPr>
        <p:spPr>
          <a:xfrm>
            <a:off x="7439158" y="3663462"/>
            <a:ext cx="242193" cy="28811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Šipka dolů 22"/>
          <p:cNvSpPr/>
          <p:nvPr/>
        </p:nvSpPr>
        <p:spPr>
          <a:xfrm flipV="1">
            <a:off x="7442838" y="4900133"/>
            <a:ext cx="242193" cy="301097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Šipka doleva 23"/>
          <p:cNvSpPr/>
          <p:nvPr/>
        </p:nvSpPr>
        <p:spPr>
          <a:xfrm>
            <a:off x="8904632" y="3087134"/>
            <a:ext cx="397940" cy="24346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Šipka doleva 28"/>
          <p:cNvSpPr/>
          <p:nvPr/>
        </p:nvSpPr>
        <p:spPr>
          <a:xfrm>
            <a:off x="8941507" y="5608713"/>
            <a:ext cx="397940" cy="243462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Šipka dolů 29"/>
          <p:cNvSpPr/>
          <p:nvPr/>
        </p:nvSpPr>
        <p:spPr>
          <a:xfrm>
            <a:off x="7439159" y="2438587"/>
            <a:ext cx="242193" cy="28811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Šipka dolů 31"/>
          <p:cNvSpPr/>
          <p:nvPr/>
        </p:nvSpPr>
        <p:spPr>
          <a:xfrm>
            <a:off x="10613894" y="2474671"/>
            <a:ext cx="242193" cy="28811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Šipka dolů 33"/>
          <p:cNvSpPr/>
          <p:nvPr/>
        </p:nvSpPr>
        <p:spPr>
          <a:xfrm>
            <a:off x="10613894" y="3710587"/>
            <a:ext cx="242193" cy="28811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Šipka dolů 34"/>
          <p:cNvSpPr/>
          <p:nvPr/>
        </p:nvSpPr>
        <p:spPr>
          <a:xfrm>
            <a:off x="10658205" y="4958956"/>
            <a:ext cx="242193" cy="288119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1" i="0" u="none" strike="noStrike" kern="1200" cap="none" spc="0" normalizeH="0" baseline="0" noProof="0">
              <a:ln w="22225">
                <a:solidFill>
                  <a:srgbClr val="A5644E"/>
                </a:solidFill>
                <a:prstDash val="solid"/>
              </a:ln>
              <a:solidFill>
                <a:srgbClr val="A5644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Zaoblený obdélníkový bublinový popisek 35"/>
          <p:cNvSpPr/>
          <p:nvPr/>
        </p:nvSpPr>
        <p:spPr>
          <a:xfrm>
            <a:off x="6251171" y="95019"/>
            <a:ext cx="3350029" cy="1750406"/>
          </a:xfrm>
          <a:prstGeom prst="wedgeRoundRectCallout">
            <a:avLst>
              <a:gd name="adj1" fmla="val 46506"/>
              <a:gd name="adj2" fmla="val 69561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1779 – 1850</a:t>
            </a:r>
          </a:p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Populácia Číny sa viac než zdvojnásobila z cca 150 mil. na 430 </a:t>
            </a:r>
            <a:r>
              <a:rPr lang="sk-SK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</a:t>
            </a:r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obyvateľov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Zaoblený obdélníkový bublinový popisek 36"/>
          <p:cNvSpPr/>
          <p:nvPr/>
        </p:nvSpPr>
        <p:spPr>
          <a:xfrm>
            <a:off x="6034245" y="3829638"/>
            <a:ext cx="3350029" cy="1540384"/>
          </a:xfrm>
          <a:prstGeom prst="wedgeRoundRectCallout">
            <a:avLst>
              <a:gd name="adj1" fmla="val 54943"/>
              <a:gd name="adj2" fmla="val -69341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Farmári častokrát hospodárili len na 1 akre pôdy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Zaoblený obdélníkový bublinový popisek 39"/>
          <p:cNvSpPr/>
          <p:nvPr/>
        </p:nvSpPr>
        <p:spPr>
          <a:xfrm>
            <a:off x="5215426" y="4599830"/>
            <a:ext cx="3350029" cy="1689360"/>
          </a:xfrm>
          <a:prstGeom prst="wedgeRoundRectCallout">
            <a:avLst>
              <a:gd name="adj1" fmla="val 78020"/>
              <a:gd name="adj2" fmla="val 25628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Štátna správa nereagovala na nárast populácie, zachovávala staré štruktúry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Zaoblený obdĺžnik 37"/>
          <p:cNvSpPr/>
          <p:nvPr/>
        </p:nvSpPr>
        <p:spPr>
          <a:xfrm>
            <a:off x="6351567" y="4040844"/>
            <a:ext cx="2434857" cy="861237"/>
          </a:xfrm>
          <a:prstGeom prst="roundRect">
            <a:avLst/>
          </a:prstGeom>
          <a:solidFill>
            <a:srgbClr val="881108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Ozbrojené konflikty</a:t>
            </a:r>
            <a:endParaRPr kumimoji="0" lang="sk-SK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63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40" grpId="0" animBg="1"/>
      <p:bldP spid="40" grpId="1" animBg="1"/>
      <p:bldP spid="4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4398" r="1198" b="2310"/>
          <a:stretch/>
        </p:blipFill>
        <p:spPr>
          <a:xfrm>
            <a:off x="3266901" y="1804024"/>
            <a:ext cx="6508866" cy="4130124"/>
          </a:xfrm>
          <a:prstGeom prst="rect">
            <a:avLst/>
          </a:prstGeom>
        </p:spPr>
      </p:pic>
      <p:sp>
        <p:nvSpPr>
          <p:cNvPr id="2" name="Zaoblený obdélníkový bublinový popisek 1"/>
          <p:cNvSpPr/>
          <p:nvPr/>
        </p:nvSpPr>
        <p:spPr>
          <a:xfrm>
            <a:off x="355599" y="1774417"/>
            <a:ext cx="2660072" cy="682813"/>
          </a:xfrm>
          <a:prstGeom prst="wedgeRoundRectCallout">
            <a:avLst>
              <a:gd name="adj1" fmla="val 85656"/>
              <a:gd name="adj2" fmla="val 97666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Rusku obsadzuje </a:t>
            </a:r>
            <a:r>
              <a:rPr lang="sk-SK" sz="17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Ili</a:t>
            </a:r>
            <a:endParaRPr lang="sk-SK" sz="1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556953" y="4746567"/>
            <a:ext cx="1765069" cy="1187581"/>
          </a:xfrm>
          <a:prstGeom prst="wedgeRoundRectCallout">
            <a:avLst>
              <a:gd name="adj1" fmla="val 135338"/>
              <a:gd name="adj2" fmla="val -2897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Sino-Japonská vojna</a:t>
            </a:r>
          </a:p>
        </p:txBody>
      </p:sp>
      <p:sp>
        <p:nvSpPr>
          <p:cNvPr id="8" name="Zaoblený obdélníkový bublinový popisek 7"/>
          <p:cNvSpPr/>
          <p:nvPr/>
        </p:nvSpPr>
        <p:spPr>
          <a:xfrm>
            <a:off x="8351520" y="525333"/>
            <a:ext cx="1548938" cy="839586"/>
          </a:xfrm>
          <a:prstGeom prst="wedgeRoundRectCallout">
            <a:avLst>
              <a:gd name="adj1" fmla="val -64927"/>
              <a:gd name="adj2" fmla="val 179331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1839-42</a:t>
            </a:r>
          </a:p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Prvá ópiová vojna</a:t>
            </a:r>
          </a:p>
        </p:txBody>
      </p:sp>
      <p:sp>
        <p:nvSpPr>
          <p:cNvPr id="9" name="Zaoblený obdélníkový bublinový popisek 8"/>
          <p:cNvSpPr/>
          <p:nvPr/>
        </p:nvSpPr>
        <p:spPr>
          <a:xfrm>
            <a:off x="5807825" y="430753"/>
            <a:ext cx="1823259" cy="839586"/>
          </a:xfrm>
          <a:prstGeom prst="wedgeRoundRectCallout">
            <a:avLst>
              <a:gd name="adj1" fmla="val 72815"/>
              <a:gd name="adj2" fmla="val 193193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1856-60</a:t>
            </a:r>
          </a:p>
          <a:p>
            <a:pPr algn="ctr"/>
            <a:r>
              <a:rPr lang="sk-SK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Druhá ópiová vojna </a:t>
            </a:r>
          </a:p>
        </p:txBody>
      </p:sp>
      <p:sp>
        <p:nvSpPr>
          <p:cNvPr id="12" name="Zaoblený obdélníkový bublinový popisek 11"/>
          <p:cNvSpPr/>
          <p:nvPr/>
        </p:nvSpPr>
        <p:spPr>
          <a:xfrm>
            <a:off x="4990406" y="5934148"/>
            <a:ext cx="3361114" cy="923852"/>
          </a:xfrm>
          <a:prstGeom prst="wedgeRoundRectCallout">
            <a:avLst>
              <a:gd name="adj1" fmla="val -28722"/>
              <a:gd name="adj2" fmla="val -302163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Francúzsko anektuje </a:t>
            </a:r>
            <a:r>
              <a:rPr lang="sk-SK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Guangzhou</a:t>
            </a:r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406400" y="5270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Čína 19. storočia</a:t>
            </a:r>
            <a: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sk-SK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sz="3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Zahraničné vzťahy</a:t>
            </a:r>
            <a:endParaRPr lang="sk-SK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Zaoblený obdélníkový bublinový popisek 13"/>
          <p:cNvSpPr/>
          <p:nvPr/>
        </p:nvSpPr>
        <p:spPr>
          <a:xfrm>
            <a:off x="355599" y="2876173"/>
            <a:ext cx="2761674" cy="1187581"/>
          </a:xfrm>
          <a:prstGeom prst="wedgeRoundRectCallout">
            <a:avLst>
              <a:gd name="adj1" fmla="val 79617"/>
              <a:gd name="adj2" fmla="val -40695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Rusko 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získava prístavy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Liaodong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Dalian</a:t>
            </a:r>
            <a:r>
              <a:rPr lang="sk-SK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Port Arthur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Zaoblený obdélníkový bublinový popisek 14"/>
          <p:cNvSpPr/>
          <p:nvPr/>
        </p:nvSpPr>
        <p:spPr>
          <a:xfrm>
            <a:off x="8983288" y="4135873"/>
            <a:ext cx="3009207" cy="1356907"/>
          </a:xfrm>
          <a:prstGeom prst="wedgeRoundRectCallout">
            <a:avLst>
              <a:gd name="adj1" fmla="val -149794"/>
              <a:gd name="adj2" fmla="val -95767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Sino- Francúzska vojna, Francúzska Indočína</a:t>
            </a:r>
          </a:p>
          <a:p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aoblený obdélník 4"/>
          <p:cNvSpPr/>
          <p:nvPr/>
        </p:nvSpPr>
        <p:spPr>
          <a:xfrm>
            <a:off x="3898669" y="3807229"/>
            <a:ext cx="723208" cy="13300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b="1" dirty="0" smtClean="0"/>
              <a:t>Rusko</a:t>
            </a:r>
            <a:endParaRPr lang="cs-CZ" sz="1200" b="1" dirty="0"/>
          </a:p>
        </p:txBody>
      </p:sp>
      <p:sp>
        <p:nvSpPr>
          <p:cNvPr id="16" name="Zaoblený obdélník 15"/>
          <p:cNvSpPr/>
          <p:nvPr/>
        </p:nvSpPr>
        <p:spPr>
          <a:xfrm>
            <a:off x="3340331" y="5087390"/>
            <a:ext cx="919942" cy="1298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b="1" dirty="0" smtClean="0"/>
              <a:t>Japonsko</a:t>
            </a:r>
            <a:endParaRPr lang="cs-CZ" sz="1200" b="1" dirty="0"/>
          </a:p>
        </p:txBody>
      </p:sp>
      <p:sp>
        <p:nvSpPr>
          <p:cNvPr id="17" name="Zaoblený obdélník 16"/>
          <p:cNvSpPr/>
          <p:nvPr/>
        </p:nvSpPr>
        <p:spPr>
          <a:xfrm>
            <a:off x="8456815" y="3352493"/>
            <a:ext cx="853440" cy="1448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b="1" dirty="0" smtClean="0"/>
              <a:t>Anglicko</a:t>
            </a:r>
            <a:endParaRPr lang="cs-CZ" sz="1200" b="1" dirty="0"/>
          </a:p>
        </p:txBody>
      </p:sp>
      <p:sp>
        <p:nvSpPr>
          <p:cNvPr id="18" name="Zaoblený obdélník 17"/>
          <p:cNvSpPr/>
          <p:nvPr/>
        </p:nvSpPr>
        <p:spPr>
          <a:xfrm>
            <a:off x="5365864" y="3497364"/>
            <a:ext cx="1018309" cy="14911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b="1" dirty="0" smtClean="0"/>
              <a:t>Francúzsko</a:t>
            </a:r>
            <a:endParaRPr lang="cs-CZ" sz="1200" b="1" dirty="0"/>
          </a:p>
        </p:txBody>
      </p:sp>
      <p:sp>
        <p:nvSpPr>
          <p:cNvPr id="19" name="Zaoblený obdélník 18"/>
          <p:cNvSpPr/>
          <p:nvPr/>
        </p:nvSpPr>
        <p:spPr>
          <a:xfrm>
            <a:off x="3559924" y="2496891"/>
            <a:ext cx="700349" cy="10563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sz="1200" b="1" dirty="0" smtClean="0"/>
              <a:t>USA</a:t>
            </a:r>
            <a:endParaRPr lang="cs-CZ" sz="1200" b="1" dirty="0"/>
          </a:p>
        </p:txBody>
      </p:sp>
      <p:pic>
        <p:nvPicPr>
          <p:cNvPr id="20" name="Obrázok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" r="2565" b="12092"/>
          <a:stretch/>
        </p:blipFill>
        <p:spPr>
          <a:xfrm>
            <a:off x="4317308" y="120225"/>
            <a:ext cx="7874692" cy="660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5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2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 txBox="1">
            <a:spLocks/>
          </p:cNvSpPr>
          <p:nvPr/>
        </p:nvSpPr>
        <p:spPr>
          <a:xfrm>
            <a:off x="561482" y="42932"/>
            <a:ext cx="10819360" cy="25650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povstanie 1850-1864</a:t>
            </a:r>
            <a:endParaRPr lang="sk-SK" sz="40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Hong</a:t>
            </a:r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Xiuquan</a:t>
            </a:r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Siou-čchüan</a:t>
            </a:r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zh-CN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洪秀全</a:t>
            </a:r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(1814-1864)</a:t>
            </a:r>
          </a:p>
        </p:txBody>
      </p:sp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1" y="2299759"/>
            <a:ext cx="8407951" cy="5060521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farmárskej rodiny, etnikum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Hakka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Získava traktát napísaný čínskym protestantom </a:t>
            </a:r>
          </a:p>
          <a:p>
            <a:pPr marL="0" indent="0">
              <a:buClr>
                <a:schemeClr val="accent5">
                  <a:lumMod val="50000"/>
                </a:schemeClr>
              </a:buClr>
              <a:buNone/>
            </a:pP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sz="25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Liang</a:t>
            </a:r>
            <a:r>
              <a:rPr lang="sk-SK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Fa </a:t>
            </a:r>
            <a:r>
              <a:rPr lang="zh-CN" altLang="en-US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梁发</a:t>
            </a:r>
            <a:endParaRPr lang="sk-SK" altLang="zh-CN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altLang="zh-CN" sz="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3x neuspel pri skúškach – delírium – vízie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1843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opäť neuspel – interpretácia vízií v rámci kresťanskej náuky – boží syn, mladší brat Ježiša Krista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" t="44" r="16281"/>
          <a:stretch/>
        </p:blipFill>
        <p:spPr>
          <a:xfrm>
            <a:off x="8237912" y="1404851"/>
            <a:ext cx="3532909" cy="296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7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605040" y="2385050"/>
            <a:ext cx="5948160" cy="4860211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Inšpirácia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konfuciánskymi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textami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Dôraz na synovskú oddanosť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Ježiš Kristus má manželku a deti (synov)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561482" y="301840"/>
            <a:ext cx="8745078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povstanie 1850-1864</a:t>
            </a:r>
          </a:p>
        </p:txBody>
      </p:sp>
      <p:pic>
        <p:nvPicPr>
          <p:cNvPr id="4" name="Zástupný symbol obsahu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69" y="2451552"/>
            <a:ext cx="3708400" cy="355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2" y="1905864"/>
            <a:ext cx="11230025" cy="5296199"/>
          </a:xfrm>
        </p:spPr>
        <p:txBody>
          <a:bodyPr>
            <a:normAutofit/>
          </a:bodyPr>
          <a:lstStyle/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Základné zásady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ženy a muži žili oddelene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rovnosť – všetci bratia a sestry - spoločný </a:t>
            </a:r>
            <a:r>
              <a:rPr lang="sk-SK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majetok </a:t>
            </a:r>
            <a:endParaRPr lang="sk-SK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Clr>
                <a:srgbClr val="002060"/>
              </a:buClr>
              <a:buNone/>
            </a:pPr>
            <a:r>
              <a:rPr lang="sk-SK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lepšie postavenie žien 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zákaz  -  alkohol</a:t>
            </a:r>
            <a:r>
              <a:rPr lang="sk-SK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ópium, hazardné hry </a:t>
            </a:r>
          </a:p>
          <a:p>
            <a:pPr marL="0" indent="0">
              <a:buClr>
                <a:srgbClr val="002060"/>
              </a:buClr>
              <a:buNone/>
            </a:pPr>
            <a:r>
              <a:rPr lang="sk-SK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2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sk-SK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realita často odlišná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Mandžuovia</a:t>
            </a: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barbari, uzurpátori Číny, diabli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sk-SK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Hlas Nebeského otca, hlas Ježiša Krista</a:t>
            </a:r>
          </a:p>
          <a:p>
            <a:pPr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3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sk-SK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61482" y="301841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povstanie 1850-1864</a:t>
            </a:r>
          </a:p>
        </p:txBody>
      </p:sp>
    </p:spTree>
    <p:extLst>
      <p:ext uri="{BB962C8B-B14F-4D97-AF65-F5344CB8AC3E}">
        <p14:creationId xmlns:p14="http://schemas.microsoft.com/office/powerpoint/2010/main" val="396274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2" y="2018564"/>
            <a:ext cx="9122845" cy="483943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Guangxi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Kuang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Spoločnosť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uctievania Boha militantnosť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vojenské strety s vojskami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dynastie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Qing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Čching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vyhlásené </a:t>
            </a:r>
            <a:r>
              <a:rPr lang="sk-SK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Veľké kráľovstvo nebeského mieru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Dobytie dôležitých centie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Changsha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Čchang-ša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Wuhan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/Wu-chan)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1853 </a:t>
            </a: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Nanjing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Nan-ťing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Nebeské hlavné mesto 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61482" y="301841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povstanie 1850-1864</a:t>
            </a: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Veľké </a:t>
            </a:r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kráľovstvo nebeského </a:t>
            </a:r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mieru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01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textu 3"/>
          <p:cNvSpPr>
            <a:spLocks noGrp="1"/>
          </p:cNvSpPr>
          <p:nvPr>
            <p:ph idx="1"/>
          </p:nvPr>
        </p:nvSpPr>
        <p:spPr>
          <a:xfrm>
            <a:off x="561482" y="2018564"/>
            <a:ext cx="9122845" cy="4839435"/>
          </a:xfrm>
        </p:spPr>
        <p:txBody>
          <a:bodyPr>
            <a:normAutofit/>
          </a:bodyPr>
          <a:lstStyle/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Guangxi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Kuang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-si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Spoločnosť 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uctievania Boha militantnosť 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vojenské strety s vojskami 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dynastie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Qing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Čching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vyhlásené </a:t>
            </a:r>
            <a:r>
              <a:rPr lang="sk-SK" sz="2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Veľké kráľovstvo nebeského mieru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Dobytie dôležitých centie</a:t>
            </a:r>
            <a:r>
              <a:rPr lang="sk-SK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Changsha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Čchang-ša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Wuhan</a:t>
            </a:r>
            <a:r>
              <a:rPr lang="sk-SK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/Wu-chan)</a:t>
            </a: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sk-SK" sz="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>
                <a:schemeClr val="accent5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sk-SK" sz="2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1853 </a:t>
            </a: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Nanjing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Nan-ťing</a:t>
            </a:r>
            <a:r>
              <a:rPr lang="sk-SK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Nebeské hlavné mesto </a:t>
            </a:r>
            <a:endParaRPr lang="sk-SK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561482" y="301841"/>
            <a:ext cx="10819360" cy="16040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Taipingské</a:t>
            </a:r>
            <a:r>
              <a:rPr lang="sk-SK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povstanie 1850-1864</a:t>
            </a:r>
          </a:p>
          <a:p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Veľké </a:t>
            </a:r>
            <a:r>
              <a:rPr lang="sk-SK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kráľovstvo nebeského </a:t>
            </a:r>
            <a:r>
              <a:rPr lang="sk-SK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mieru</a:t>
            </a:r>
            <a:endParaRPr lang="sk-SK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Zaoblený obdélníkový bublinový popisek 3"/>
          <p:cNvSpPr/>
          <p:nvPr/>
        </p:nvSpPr>
        <p:spPr>
          <a:xfrm>
            <a:off x="9692640" y="2018564"/>
            <a:ext cx="2394064" cy="723207"/>
          </a:xfrm>
          <a:prstGeom prst="wedgeRoundRectCallout">
            <a:avLst>
              <a:gd name="adj1" fmla="val -81443"/>
              <a:gd name="adj2" fmla="val -20258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20,000 členov</a:t>
            </a:r>
            <a:endParaRPr lang="cs-CZ" dirty="0"/>
          </a:p>
        </p:txBody>
      </p:sp>
      <p:sp>
        <p:nvSpPr>
          <p:cNvPr id="5" name="Zaoblený obdélníkový bublinový popisek 4"/>
          <p:cNvSpPr/>
          <p:nvPr/>
        </p:nvSpPr>
        <p:spPr>
          <a:xfrm>
            <a:off x="9692640" y="3228299"/>
            <a:ext cx="2394064" cy="723207"/>
          </a:xfrm>
          <a:prstGeom prst="wedgeRoundRectCallout">
            <a:avLst>
              <a:gd name="adj1" fmla="val -79358"/>
              <a:gd name="adj2" fmla="val 51005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/>
              <a:t>500,000 členov</a:t>
            </a:r>
            <a:endParaRPr lang="cs-CZ" dirty="0"/>
          </a:p>
        </p:txBody>
      </p:sp>
      <p:sp>
        <p:nvSpPr>
          <p:cNvPr id="7" name="Zaoblený obdélníkový bublinový popisek 6"/>
          <p:cNvSpPr/>
          <p:nvPr/>
        </p:nvSpPr>
        <p:spPr>
          <a:xfrm>
            <a:off x="9592887" y="5128950"/>
            <a:ext cx="2394064" cy="723207"/>
          </a:xfrm>
          <a:prstGeom prst="wedgeRoundRectCallout">
            <a:avLst>
              <a:gd name="adj1" fmla="val -133178"/>
              <a:gd name="adj2" fmla="val -97270"/>
              <a:gd name="adj3" fmla="val 16667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k-SK" dirty="0" smtClean="0"/>
              <a:t>2,000,000 členov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80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Žltooranžová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otí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í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775</Words>
  <Application>Microsoft Office PowerPoint</Application>
  <PresentationFormat>Širokoúhlá obrazovka</PresentationFormat>
  <Paragraphs>192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20</vt:i4>
      </vt:variant>
    </vt:vector>
  </HeadingPairs>
  <TitlesOfParts>
    <vt:vector size="29" baseType="lpstr">
      <vt:lpstr>宋体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1_Office Theme</vt:lpstr>
      <vt:lpstr>Kresťanstvo a čínske rebélie   RLB405 Náboženství a násilí </vt:lpstr>
      <vt:lpstr>Náboženstvo a násilie Kresťanstvo v Číne 19. storočia</vt:lpstr>
      <vt:lpstr>Čína 19. storočia Vnútorné problémy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Ďakujem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Kresťanstvo a čínske rebélie</dc:title>
  <dc:creator>magdalena.maslakova@gmail.com</dc:creator>
  <cp:lastModifiedBy>Magdaléna Masláková</cp:lastModifiedBy>
  <cp:revision>102</cp:revision>
  <dcterms:created xsi:type="dcterms:W3CDTF">2016-03-18T20:59:05Z</dcterms:created>
  <dcterms:modified xsi:type="dcterms:W3CDTF">2018-10-30T16:31:18Z</dcterms:modified>
</cp:coreProperties>
</file>