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9" r:id="rId4"/>
    <p:sldId id="295" r:id="rId5"/>
    <p:sldId id="296" r:id="rId6"/>
    <p:sldId id="297" r:id="rId7"/>
    <p:sldId id="269" r:id="rId8"/>
    <p:sldId id="301" r:id="rId9"/>
    <p:sldId id="302" r:id="rId10"/>
    <p:sldId id="305" r:id="rId11"/>
    <p:sldId id="270" r:id="rId12"/>
    <p:sldId id="288" r:id="rId13"/>
    <p:sldId id="289" r:id="rId14"/>
    <p:sldId id="271" r:id="rId15"/>
    <p:sldId id="272" r:id="rId16"/>
    <p:sldId id="273" r:id="rId17"/>
    <p:sldId id="274" r:id="rId18"/>
    <p:sldId id="291" r:id="rId19"/>
    <p:sldId id="265" r:id="rId20"/>
    <p:sldId id="277" r:id="rId21"/>
    <p:sldId id="286" r:id="rId22"/>
    <p:sldId id="282" r:id="rId23"/>
    <p:sldId id="283" r:id="rId24"/>
    <p:sldId id="275" r:id="rId25"/>
    <p:sldId id="28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58CCD-7D21-4EE5-942C-C62418B08A1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F2766-EED9-4219-9A9A-72DB2CE7A563}">
      <dgm:prSet phldrT="[Text]" phldr="1"/>
      <dgm:spPr/>
      <dgm:t>
        <a:bodyPr/>
        <a:lstStyle/>
        <a:p>
          <a:endParaRPr lang="en-US" dirty="0"/>
        </a:p>
      </dgm:t>
    </dgm:pt>
    <dgm:pt modelId="{5FF60673-67B5-41E1-8134-3CCED44E4556}" type="parTrans" cxnId="{66DCBED5-5320-4900-9E8B-54F13B6DAF57}">
      <dgm:prSet/>
      <dgm:spPr/>
      <dgm:t>
        <a:bodyPr/>
        <a:lstStyle/>
        <a:p>
          <a:endParaRPr lang="en-US"/>
        </a:p>
      </dgm:t>
    </dgm:pt>
    <dgm:pt modelId="{77D77DEB-2E70-4875-B384-33E4631CA1E0}" type="sibTrans" cxnId="{66DCBED5-5320-4900-9E8B-54F13B6DAF57}">
      <dgm:prSet/>
      <dgm:spPr/>
      <dgm:t>
        <a:bodyPr/>
        <a:lstStyle/>
        <a:p>
          <a:endParaRPr lang="en-US"/>
        </a:p>
      </dgm:t>
    </dgm:pt>
    <dgm:pt modelId="{400A9013-E9FC-41AB-9853-26C56C9F750E}" type="pres">
      <dgm:prSet presAssocID="{9A858CCD-7D21-4EE5-942C-C62418B08A12}" presName="compositeShape" presStyleCnt="0">
        <dgm:presLayoutVars>
          <dgm:chMax val="9"/>
          <dgm:dir/>
          <dgm:resizeHandles val="exact"/>
        </dgm:presLayoutVars>
      </dgm:prSet>
      <dgm:spPr/>
    </dgm:pt>
    <dgm:pt modelId="{2FD994B2-95AF-4F83-B671-90DB3A8ED8E9}" type="pres">
      <dgm:prSet presAssocID="{9A858CCD-7D21-4EE5-942C-C62418B08A12}" presName="triangle1" presStyleLbl="node1" presStyleIdx="0" presStyleCnt="1" custAng="10800000" custLinFactNeighborX="13965" custLinFactNeighborY="13605">
        <dgm:presLayoutVars>
          <dgm:bulletEnabled val="1"/>
        </dgm:presLayoutVars>
      </dgm:prSet>
      <dgm:spPr/>
    </dgm:pt>
  </dgm:ptLst>
  <dgm:cxnLst>
    <dgm:cxn modelId="{B1E5D100-222B-4BE3-908F-958874B68620}" type="presOf" srcId="{08AF2766-EED9-4219-9A9A-72DB2CE7A563}" destId="{2FD994B2-95AF-4F83-B671-90DB3A8ED8E9}" srcOrd="0" destOrd="0" presId="urn:microsoft.com/office/officeart/2005/8/layout/pyramid4"/>
    <dgm:cxn modelId="{66DCBED5-5320-4900-9E8B-54F13B6DAF57}" srcId="{9A858CCD-7D21-4EE5-942C-C62418B08A12}" destId="{08AF2766-EED9-4219-9A9A-72DB2CE7A563}" srcOrd="0" destOrd="0" parTransId="{5FF60673-67B5-41E1-8134-3CCED44E4556}" sibTransId="{77D77DEB-2E70-4875-B384-33E4631CA1E0}"/>
    <dgm:cxn modelId="{EC77CCE5-BF04-473F-B0FD-8E7FC4FF45A8}" type="presOf" srcId="{9A858CCD-7D21-4EE5-942C-C62418B08A12}" destId="{400A9013-E9FC-41AB-9853-26C56C9F750E}" srcOrd="0" destOrd="0" presId="urn:microsoft.com/office/officeart/2005/8/layout/pyramid4"/>
    <dgm:cxn modelId="{E977A910-EA58-4EBB-AFAB-9BE4CDAA711E}" type="presParOf" srcId="{400A9013-E9FC-41AB-9853-26C56C9F750E}" destId="{2FD994B2-95AF-4F83-B671-90DB3A8ED8E9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994B2-95AF-4F83-B671-90DB3A8ED8E9}">
      <dsp:nvSpPr>
        <dsp:cNvPr id="0" name=""/>
        <dsp:cNvSpPr/>
      </dsp:nvSpPr>
      <dsp:spPr>
        <a:xfrm rot="10800000">
          <a:off x="2066678" y="0"/>
          <a:ext cx="2873524" cy="28735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2785059" y="0"/>
        <a:ext cx="1436762" cy="1436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69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0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5CEA-4199-4925-9C9E-9B4164D9F81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D4D8-D048-4603-9CA5-EFA3773EB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3409" y="851628"/>
            <a:ext cx="7166124" cy="1470330"/>
          </a:xfrm>
        </p:spPr>
        <p:txBody>
          <a:bodyPr/>
          <a:lstStyle/>
          <a:p>
            <a:pPr algn="just"/>
            <a:r>
              <a:rPr lang="cs-CZ" sz="6000" dirty="0"/>
              <a:t>Satanismus a násilí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3409" y="2835667"/>
            <a:ext cx="3983516" cy="1124661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Miroslav Vrzal</a:t>
            </a:r>
          </a:p>
          <a:p>
            <a:pPr algn="l"/>
            <a:r>
              <a:rPr lang="cs-CZ" sz="1600" dirty="0"/>
              <a:t>Ústav religionistiky, FF MU</a:t>
            </a:r>
          </a:p>
          <a:p>
            <a:pPr algn="l"/>
            <a:r>
              <a:rPr lang="cs-CZ" sz="1600" dirty="0"/>
              <a:t>Náboženství a násilí (2017)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71"/>
          <a:stretch/>
        </p:blipFill>
        <p:spPr>
          <a:xfrm>
            <a:off x="0" y="1514611"/>
            <a:ext cx="4933410" cy="329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8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satanismu</a:t>
            </a:r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D36621E-157A-4B26-B439-D1A3881A3C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3173" y="2885880"/>
          <a:ext cx="6204306" cy="287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2C5934B0-DA06-4D0F-8E5E-8C2E5F6EB7D5}"/>
              </a:ext>
            </a:extLst>
          </p:cNvPr>
          <p:cNvSpPr txBox="1">
            <a:spLocks/>
          </p:cNvSpPr>
          <p:nvPr/>
        </p:nvSpPr>
        <p:spPr>
          <a:xfrm>
            <a:off x="481315" y="1613327"/>
            <a:ext cx="7797800" cy="11525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br>
              <a:rPr lang="cs-CZ" dirty="0"/>
            </a:br>
            <a:r>
              <a:rPr lang="cs-CZ" dirty="0"/>
              <a:t> </a:t>
            </a:r>
            <a:r>
              <a:rPr 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Petersen (2009)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B3D8042-DDCA-4BB8-9CC1-B2813DE2AF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1315" y="2753367"/>
            <a:ext cx="4083717" cy="456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90600" lvl="1" indent="-533400" eaLnBrk="1" hangingPunct="1">
              <a:defRPr/>
            </a:pPr>
            <a:r>
              <a:rPr lang="cs-CZ" dirty="0"/>
              <a:t>racionalistický satanismus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B3D8042-DDCA-4BB8-9CC1-B2813DE2AFEB}"/>
              </a:ext>
            </a:extLst>
          </p:cNvPr>
          <p:cNvSpPr txBox="1">
            <a:spLocks/>
          </p:cNvSpPr>
          <p:nvPr/>
        </p:nvSpPr>
        <p:spPr>
          <a:xfrm>
            <a:off x="6783577" y="2765852"/>
            <a:ext cx="4083717" cy="45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90600" lvl="1" indent="-533400">
              <a:defRPr/>
            </a:pPr>
            <a:r>
              <a:rPr lang="cs-CZ" dirty="0"/>
              <a:t>EZoterický satanismus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B3D8042-DDCA-4BB8-9CC1-B2813DE2AFEB}"/>
              </a:ext>
            </a:extLst>
          </p:cNvPr>
          <p:cNvSpPr txBox="1">
            <a:spLocks/>
          </p:cNvSpPr>
          <p:nvPr/>
        </p:nvSpPr>
        <p:spPr>
          <a:xfrm>
            <a:off x="2988845" y="5880272"/>
            <a:ext cx="5290270" cy="90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90600" lvl="1" indent="-533400">
              <a:defRPr/>
            </a:pPr>
            <a:r>
              <a:rPr lang="cs-CZ" dirty="0"/>
              <a:t>Reaktivní paradigmaticky konformní satanismus</a:t>
            </a:r>
          </a:p>
        </p:txBody>
      </p:sp>
    </p:spTree>
    <p:extLst>
      <p:ext uri="{BB962C8B-B14F-4D97-AF65-F5344CB8AC3E}">
        <p14:creationId xmlns:p14="http://schemas.microsoft.com/office/powerpoint/2010/main" val="32792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Church of Satan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01" y="2137025"/>
            <a:ext cx="2919248" cy="41890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34" y="290254"/>
            <a:ext cx="2006885" cy="20068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0321" y="2049195"/>
            <a:ext cx="5833495" cy="452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Založena 1966 v San Franciscu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Nejvlivnější satanistická organizace, odbočky po celém světě (včetně ČR)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Zakladatel a ústřední postava 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Anton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Szandor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LaVey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(1930 - 1997)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Klíčový text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Satanská bible </a:t>
            </a:r>
            <a:r>
              <a:rPr lang="cs-CZ" dirty="0"/>
              <a:t>(první vydání 1969)</a:t>
            </a:r>
          </a:p>
        </p:txBody>
      </p:sp>
    </p:spTree>
    <p:extLst>
      <p:ext uri="{BB962C8B-B14F-4D97-AF65-F5344CB8AC3E}">
        <p14:creationId xmlns:p14="http://schemas.microsoft.com/office/powerpoint/2010/main" val="311546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Church of Satan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34" y="290254"/>
            <a:ext cx="2006885" cy="20068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618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Racionalistický satanismus (někdy přímo s ateistickou orientací)</a:t>
            </a:r>
          </a:p>
          <a:p>
            <a:pPr>
              <a:lnSpc>
                <a:spcPct val="80000"/>
              </a:lnSpc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 jako symbol</a:t>
            </a:r>
            <a:r>
              <a:rPr lang="cs-CZ" dirty="0"/>
              <a:t>. Nepředstavuje zlo, ale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symbolizuje svobodu a sílu</a:t>
            </a:r>
            <a:r>
              <a:rPr lang="cs-CZ" dirty="0"/>
              <a:t>. Zdůrazňování významu tělesnosti a sexu jako oblasti svobodné přirozenosti. Záměrné překračování norem okolní společnosti. Významným znakem je opozice vůči křesťanství. (Lužný 1997: 81)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Výrazně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individualistická a egocentrická nauka</a:t>
            </a:r>
            <a:r>
              <a:rPr lang="cs-CZ" dirty="0"/>
              <a:t>. Důraz na osobní prospěch a cíle. Orientace na tento svět.</a:t>
            </a:r>
          </a:p>
          <a:p>
            <a:pPr>
              <a:lnSpc>
                <a:spcPct val="80000"/>
              </a:lnSpc>
              <a:defRPr/>
            </a:pPr>
            <a:r>
              <a:rPr lang="cs-CZ" i="1" dirty="0"/>
              <a:t>„Neklaněj se cizím bohům, buď sám sobě Bohem.“</a:t>
            </a:r>
            <a:r>
              <a:rPr lang="cs-CZ" dirty="0"/>
              <a:t>  (Jiří „Big Boss“ Valter, 2008) 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Sociální darwinismus</a:t>
            </a:r>
          </a:p>
          <a:p>
            <a:pPr>
              <a:lnSpc>
                <a:spcPct val="80000"/>
              </a:lnSpc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Striktní odmítání lidských i zvířecích obětí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6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Church of Satan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34" y="290254"/>
            <a:ext cx="2006885" cy="20068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781938" cy="436187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dirty="0"/>
              <a:t>Větší (obřadní) a menší (manipulativní) </a:t>
            </a:r>
          </a:p>
          <a:p>
            <a:pPr marL="457200" lvl="1" indent="0">
              <a:buNone/>
              <a:defRPr/>
            </a:pPr>
            <a:r>
              <a:rPr lang="cs-CZ" dirty="0"/>
              <a:t>      magie</a:t>
            </a:r>
          </a:p>
          <a:p>
            <a:pPr lvl="1">
              <a:defRPr/>
            </a:pPr>
            <a:r>
              <a:rPr lang="cs-CZ" dirty="0"/>
              <a:t>Černá mše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jako psychodrama</a:t>
            </a:r>
          </a:p>
          <a:p>
            <a:pPr lvl="1">
              <a:defRPr/>
            </a:pPr>
            <a:r>
              <a:rPr lang="cs-CZ" dirty="0"/>
              <a:t>Základní tři druhy obřadů: </a:t>
            </a:r>
          </a:p>
          <a:p>
            <a:pPr lvl="1">
              <a:buNone/>
              <a:defRPr/>
            </a:pPr>
            <a:r>
              <a:rPr lang="cs-CZ" dirty="0"/>
              <a:t>    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sexuální, soucitný, destrukční </a:t>
            </a:r>
            <a:r>
              <a:rPr lang="cs-CZ" dirty="0"/>
              <a:t>(magické poškození či zničení nepřítele)</a:t>
            </a:r>
          </a:p>
          <a:p>
            <a:pPr lvl="1">
              <a:buNone/>
              <a:defRPr/>
            </a:pPr>
            <a:endParaRPr lang="cs-CZ" dirty="0"/>
          </a:p>
          <a:p>
            <a:pPr lvl="1">
              <a:buNone/>
              <a:defRPr/>
            </a:pPr>
            <a:r>
              <a:rPr lang="cs-CZ" dirty="0"/>
              <a:t>Magie (podle </a:t>
            </a:r>
            <a:r>
              <a:rPr lang="cs-CZ" dirty="0" err="1"/>
              <a:t>LaVeye</a:t>
            </a:r>
            <a:r>
              <a:rPr lang="cs-CZ" dirty="0"/>
              <a:t>): </a:t>
            </a:r>
            <a:r>
              <a:rPr lang="cs-CZ" i="1" dirty="0"/>
              <a:t>Změny situací či jevů v souladu s naším přáním, jež by při užití běžně přijímaných metod zůstaly nezměněny</a:t>
            </a:r>
            <a:r>
              <a:rPr lang="cs-CZ" dirty="0"/>
              <a:t>.</a:t>
            </a:r>
          </a:p>
        </p:txBody>
      </p:sp>
      <p:pic>
        <p:nvPicPr>
          <p:cNvPr id="6" name="Content Placeholder 3" descr="rit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60" y="2336873"/>
            <a:ext cx="4716195" cy="37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3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Temple of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189683" cy="359931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Vznik 1975 odštěpením od </a:t>
            </a:r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</a:t>
            </a:r>
          </a:p>
          <a:p>
            <a:pPr>
              <a:defRPr/>
            </a:pPr>
            <a:r>
              <a:rPr lang="cs-CZ" dirty="0"/>
              <a:t>Zakladatel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Michael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Aquino</a:t>
            </a:r>
            <a:endParaRPr lang="cs-CZ" dirty="0"/>
          </a:p>
          <a:p>
            <a:pPr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Ezoterická/teistická forma satanismu</a:t>
            </a:r>
          </a:p>
          <a:p>
            <a:pPr>
              <a:defRPr/>
            </a:pPr>
            <a:r>
              <a:rPr lang="cs-CZ" dirty="0"/>
              <a:t>Satan/Set jako reálná entita, která je, spíše než objekt uctívání, vzorem k dosažení nesmrtelného vědomí</a:t>
            </a:r>
          </a:p>
          <a:p>
            <a:pPr>
              <a:defRPr/>
            </a:pPr>
            <a:r>
              <a:rPr lang="cs-CZ" dirty="0" err="1"/>
              <a:t>Xepher</a:t>
            </a:r>
            <a:r>
              <a:rPr lang="cs-CZ" dirty="0"/>
              <a:t> – „stávání se“, vcházení do jiné formy bytí</a:t>
            </a:r>
          </a:p>
          <a:p>
            <a:pPr>
              <a:defRPr/>
            </a:pPr>
            <a:r>
              <a:rPr lang="cs-CZ" dirty="0"/>
              <a:t>Podobnost s dřívějšími okultními magickými řády, různé stupně iniciace</a:t>
            </a:r>
          </a:p>
          <a:p>
            <a:pPr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Odmítání zvířecích či lidských rituálních obětí</a:t>
            </a:r>
          </a:p>
          <a:p>
            <a:endParaRPr lang="en-US" dirty="0"/>
          </a:p>
        </p:txBody>
      </p:sp>
      <p:pic>
        <p:nvPicPr>
          <p:cNvPr id="4" name="Picture 2" descr="http://ce399.typepad.com/.a/6a00d8345257f969e20105357801b5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5" y="2321462"/>
            <a:ext cx="4061699" cy="41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039" r="10338"/>
          <a:stretch/>
        </p:blipFill>
        <p:spPr>
          <a:xfrm>
            <a:off x="9900854" y="265932"/>
            <a:ext cx="2030850" cy="19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6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Order of Nine Angles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00" y="291630"/>
            <a:ext cx="2004134" cy="200413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0321" y="2336873"/>
            <a:ext cx="6922555" cy="436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cs-CZ" dirty="0"/>
              <a:t>Vznik údajně v 60. letech Velká Británie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/>
              <a:t>Odkazování se na pohanství a čarodějnictví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Klíčová postava David </a:t>
            </a:r>
            <a:r>
              <a:rPr lang="cs-CZ" dirty="0" err="1"/>
              <a:t>Myatt</a:t>
            </a:r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dirty="0"/>
              <a:t>(Původně) nacionální socialismus, extremismus, narušování současného řádu světa pomocí sil/entit z </a:t>
            </a:r>
            <a:r>
              <a:rPr lang="cs-CZ" dirty="0" err="1"/>
              <a:t>akauzálních</a:t>
            </a:r>
            <a:r>
              <a:rPr lang="cs-CZ" dirty="0"/>
              <a:t> sfér chaosu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Snaha o vytvoření nového „silného“ nadčlověka</a:t>
            </a:r>
          </a:p>
          <a:p>
            <a:pPr>
              <a:lnSpc>
                <a:spcPct val="80000"/>
              </a:lnSpc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Legitimizace kriminálních a násilných činů včetně lidské oběti </a:t>
            </a:r>
            <a:r>
              <a:rPr lang="cs-CZ" dirty="0"/>
              <a:t>(ideálně nepřátel)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Jedna z nejextrémnějších podob současného satanismu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92" y="2378834"/>
            <a:ext cx="3162691" cy="42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dalších satanistických organizací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370249" cy="4063927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Satanic </a:t>
            </a:r>
            <a:r>
              <a:rPr lang="cs-CZ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Reds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cs-CZ" sz="1800" dirty="0"/>
              <a:t>Satan jako </a:t>
            </a:r>
            <a:r>
              <a:rPr lang="cs-CZ" sz="1800" dirty="0" err="1"/>
              <a:t>všepronikající</a:t>
            </a:r>
            <a:r>
              <a:rPr lang="cs-CZ" sz="1800" dirty="0"/>
              <a:t> temná síla v kosmu, nehybný hybatel a původce vývoje (</a:t>
            </a:r>
            <a:r>
              <a:rPr lang="cs-CZ" sz="1800" dirty="0" err="1"/>
              <a:t>Sat-tan</a:t>
            </a:r>
            <a:r>
              <a:rPr lang="cs-CZ" sz="1800" dirty="0"/>
              <a:t>) </a:t>
            </a:r>
          </a:p>
          <a:p>
            <a:pPr lvl="1">
              <a:defRPr/>
            </a:pPr>
            <a:r>
              <a:rPr lang="cs-CZ" sz="1800" dirty="0"/>
              <a:t>Levicová sociálně-politická orientace, vznik 1997</a:t>
            </a:r>
            <a:r>
              <a:rPr lang="cs-CZ" sz="1600" dirty="0"/>
              <a:t>   </a:t>
            </a:r>
          </a:p>
          <a:p>
            <a:pPr>
              <a:defRPr/>
            </a:pPr>
            <a:r>
              <a:rPr lang="cs-CZ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Church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Azazel</a:t>
            </a:r>
            <a:endParaRPr 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defRPr/>
            </a:pPr>
            <a:r>
              <a:rPr lang="cs-CZ" sz="1800" dirty="0"/>
              <a:t>Vznik 2004 původně jako internetová skupina, zakladatelka Diane Vera, Polyteistický satanismus, aktivní kritika satanistické paniky</a:t>
            </a:r>
          </a:p>
          <a:p>
            <a:pPr>
              <a:defRPr/>
            </a:pPr>
            <a:r>
              <a:rPr lang="cs-C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Satanic Temple</a:t>
            </a:r>
          </a:p>
          <a:p>
            <a:pPr lvl="1">
              <a:defRPr/>
            </a:pPr>
            <a:r>
              <a:rPr lang="cs-CZ" sz="1800" dirty="0"/>
              <a:t>Vznik 2013. Odkazování k romantickému pojetí Satana jako antiautoritářského rebela </a:t>
            </a:r>
          </a:p>
          <a:p>
            <a:pPr lvl="1">
              <a:defRPr/>
            </a:pPr>
            <a:r>
              <a:rPr lang="cs-CZ" sz="1800" dirty="0"/>
              <a:t>Veřejné působení</a:t>
            </a:r>
            <a:r>
              <a:rPr lang="cs-CZ" sz="1600" dirty="0"/>
              <a:t>: </a:t>
            </a:r>
          </a:p>
          <a:p>
            <a:pPr lvl="2">
              <a:defRPr/>
            </a:pPr>
            <a:r>
              <a:rPr lang="cs-CZ" sz="1600" dirty="0"/>
              <a:t>Homosexuální svatby, „pink </a:t>
            </a:r>
            <a:r>
              <a:rPr lang="cs-CZ" sz="1600" dirty="0" err="1"/>
              <a:t>mass</a:t>
            </a:r>
            <a:r>
              <a:rPr lang="cs-CZ" sz="1600" dirty="0"/>
              <a:t>“, odhalení sochy Satana v Detroitu v </a:t>
            </a:r>
            <a:r>
              <a:rPr lang="cs-CZ" sz="1600" dirty="0" err="1"/>
              <a:t>červeneci</a:t>
            </a:r>
            <a:r>
              <a:rPr lang="cs-CZ" sz="1600" dirty="0"/>
              <a:t> 2015</a:t>
            </a:r>
          </a:p>
        </p:txBody>
      </p:sp>
      <p:pic>
        <p:nvPicPr>
          <p:cNvPr id="6" name="Picture 6" descr="sr1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70" y="2443547"/>
            <a:ext cx="10398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angelfire.com/ny5/dvera/CoAz/images/CoAz-m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70" y="3680410"/>
            <a:ext cx="10826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he Satanic Te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19" y="4979186"/>
            <a:ext cx="10588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4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 satanic temple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16508" r="22340" b="7780"/>
          <a:stretch>
            <a:fillRect/>
          </a:stretch>
        </p:blipFill>
        <p:spPr bwMode="auto">
          <a:xfrm>
            <a:off x="680321" y="292632"/>
            <a:ext cx="8432857" cy="63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 Satanova v Československu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pobočka Církve Satanovy založena 1991 v Brně hudebníkem z </a:t>
            </a:r>
            <a:r>
              <a:rPr lang="cs-CZ" dirty="0" err="1"/>
              <a:t>blackmetalové</a:t>
            </a:r>
            <a:r>
              <a:rPr lang="cs-CZ" dirty="0"/>
              <a:t> skupiny </a:t>
            </a:r>
            <a:r>
              <a:rPr lang="cs-CZ" dirty="0" err="1"/>
              <a:t>Root</a:t>
            </a:r>
            <a:r>
              <a:rPr lang="cs-CZ" dirty="0"/>
              <a:t> Jiřím Valterem</a:t>
            </a:r>
          </a:p>
          <a:p>
            <a:endParaRPr lang="en-US" dirty="0"/>
          </a:p>
        </p:txBody>
      </p:sp>
      <p:pic>
        <p:nvPicPr>
          <p:cNvPr id="4" name="Picture 8" descr="big_boss_valter_root_osu__4__denik-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33" y="3253999"/>
            <a:ext cx="4043482" cy="30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7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/>
              <a:t>rvní</a:t>
            </a:r>
            <a:r>
              <a:rPr lang="en-US" dirty="0"/>
              <a:t> </a:t>
            </a:r>
            <a:r>
              <a:rPr lang="en-US" dirty="0" err="1"/>
              <a:t>Česko</a:t>
            </a:r>
            <a:r>
              <a:rPr lang="cs-CZ" dirty="0"/>
              <a:t>-</a:t>
            </a:r>
            <a:r>
              <a:rPr lang="en-US" dirty="0" err="1"/>
              <a:t>Slovensk</a:t>
            </a:r>
            <a:r>
              <a:rPr lang="cs-CZ" dirty="0"/>
              <a:t>ý</a:t>
            </a:r>
            <a:r>
              <a:rPr lang="en-US" dirty="0"/>
              <a:t> </a:t>
            </a:r>
            <a:r>
              <a:rPr lang="en-US" dirty="0" err="1"/>
              <a:t>Chrám</a:t>
            </a:r>
            <a:r>
              <a:rPr lang="en-US" dirty="0"/>
              <a:t> </a:t>
            </a:r>
            <a:r>
              <a:rPr lang="en-US" dirty="0" err="1"/>
              <a:t>Církve</a:t>
            </a:r>
            <a:r>
              <a:rPr lang="en-US" dirty="0"/>
              <a:t> </a:t>
            </a:r>
            <a:r>
              <a:rPr lang="en-US" dirty="0" err="1"/>
              <a:t>Satanovy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01" y="236842"/>
            <a:ext cx="1910228" cy="201476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0322" y="2336873"/>
            <a:ext cx="8161912" cy="3858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Satanismus je učení, které obsahuje složku filosofickou, rituální i duchovní a přiznává potřebu všech těchto složek pro přirozený život a zdravý rozvoj člověka.</a:t>
            </a:r>
          </a:p>
          <a:p>
            <a:r>
              <a:rPr lang="cs-CZ" dirty="0"/>
              <a:t>Chápe SATANA jako hybný faktor v přírodě, ducha pokroku, inspirátora všech velkých počinů, které přispívají k rozvoji civilizace, ducha revolty, která vede ke svobodě jednotlivce.</a:t>
            </a:r>
          </a:p>
          <a:p>
            <a:r>
              <a:rPr lang="cs-CZ" dirty="0"/>
              <a:t>Je založen na pochopení lidských instinktů.</a:t>
            </a:r>
          </a:p>
          <a:p>
            <a:r>
              <a:rPr lang="cs-CZ" dirty="0"/>
              <a:t>Představuje opozici vůči všem náboženstvím, které odsuzují člověka za jeho přirozené touhy a oslabují jeho ego.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Nepodporuje násilí </a:t>
            </a:r>
            <a:r>
              <a:rPr lang="cs-CZ" dirty="0"/>
              <a:t>ani užívání drog.</a:t>
            </a:r>
          </a:p>
          <a:p>
            <a:r>
              <a:rPr lang="cs-CZ" dirty="0"/>
              <a:t>Podporuje nekonformní myšlení a jednání.</a:t>
            </a:r>
          </a:p>
          <a:p>
            <a:r>
              <a:rPr lang="cs-CZ" dirty="0"/>
              <a:t>Tvrdí, že nikoli slepé přesvědčení, ale pochybování je to, co přináší duševní svobodu.</a:t>
            </a:r>
          </a:p>
          <a:p>
            <a:r>
              <a:rPr lang="cs-CZ" dirty="0"/>
              <a:t>Tvrdí, že jak láska, tak nenávist jsou přirozené, a že je nesmyslné jeden z těchto citů vyvyšovat na úkor druhého.</a:t>
            </a:r>
          </a:p>
          <a:p>
            <a:r>
              <a:rPr lang="cs-CZ" dirty="0"/>
              <a:t>Uznává jakékoli formy sexuálních prožitků, pokud nikoho nezraňují, ale ani v této oblasti nikoho k ničemu nenutí.</a:t>
            </a:r>
          </a:p>
          <a:p>
            <a:r>
              <a:rPr lang="cs-CZ" dirty="0"/>
              <a:t>Podporuje své stoupence ve vzrušení a v přirozených touhách (</a:t>
            </a:r>
            <a:r>
              <a:rPr lang="cs-CZ" i="1" dirty="0"/>
              <a:t>vzrušení namísto odříkání</a:t>
            </a:r>
            <a:r>
              <a:rPr lang="cs-CZ" dirty="0"/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33" y="2291717"/>
            <a:ext cx="3268912" cy="394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a násilí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2"/>
            <a:ext cx="5158630" cy="4166797"/>
          </a:xfrm>
        </p:spPr>
        <p:txBody>
          <a:bodyPr>
            <a:normAutofit fontScale="92500"/>
          </a:bodyPr>
          <a:lstStyle/>
          <a:p>
            <a:r>
              <a:rPr lang="cs-CZ" dirty="0"/>
              <a:t>Satanismus je ve veřejném diskurzu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explicitně spojován s násilím</a:t>
            </a:r>
            <a:r>
              <a:rPr lang="cs-CZ" dirty="0"/>
              <a:t>. Zejména s rituálním násilím na zvířatech či lidech jakožto součásti obřadů sloužících k uctívání Satana.</a:t>
            </a:r>
          </a:p>
          <a:p>
            <a:endParaRPr lang="cs-CZ" dirty="0"/>
          </a:p>
          <a:p>
            <a:r>
              <a:rPr lang="cs-CZ" dirty="0"/>
              <a:t>Tato představa však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většinou neodpovídá pojetí satanismu u nejrozšířenějších současných satanistických směrů a organizací</a:t>
            </a:r>
            <a:r>
              <a:rPr lang="cs-CZ" dirty="0"/>
              <a:t>, i když některé skupiny či jednotlivci se k rituálnímu násilí uchylují.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CCCE6B-3816-4D17-B6AC-B7CCEB25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" r="3125"/>
          <a:stretch/>
        </p:blipFill>
        <p:spPr>
          <a:xfrm>
            <a:off x="5828321" y="2411300"/>
            <a:ext cx="6353047" cy="38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tragické případy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4919808" cy="392008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Manželé Daniel a Manuela Ruda </a:t>
            </a:r>
          </a:p>
          <a:p>
            <a:pPr lvl="1"/>
            <a:r>
              <a:rPr lang="cs-CZ" dirty="0"/>
              <a:t>Německo, 2001 </a:t>
            </a:r>
          </a:p>
          <a:p>
            <a:pPr lvl="1">
              <a:defRPr/>
            </a:pPr>
            <a:r>
              <a:rPr lang="cs-CZ" dirty="0"/>
              <a:t>Brutální vražda společného přítele na základě údajného pokynu od Satana</a:t>
            </a:r>
          </a:p>
          <a:p>
            <a:pPr lvl="1">
              <a:defRPr/>
            </a:pPr>
            <a:r>
              <a:rPr lang="cs-CZ" dirty="0"/>
              <a:t>Trest 15 a 13 let.</a:t>
            </a:r>
          </a:p>
          <a:p>
            <a:pPr lvl="1">
              <a:defRPr/>
            </a:pPr>
            <a:r>
              <a:rPr lang="cs-CZ" dirty="0"/>
              <a:t>Psychiatrické vyhodnocení jako vážná porucha osobnosti, umístěni do psychiatrického zařízení</a:t>
            </a:r>
          </a:p>
          <a:p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Beasts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Satan (Bestie di Satana)</a:t>
            </a:r>
          </a:p>
          <a:p>
            <a:pPr lvl="1"/>
            <a:r>
              <a:rPr lang="cs-CZ" dirty="0"/>
              <a:t>2004, Itálie</a:t>
            </a:r>
          </a:p>
          <a:p>
            <a:pPr lvl="1"/>
            <a:r>
              <a:rPr lang="cs-CZ" dirty="0"/>
              <a:t>Skupina satanistů kolem italské </a:t>
            </a:r>
            <a:r>
              <a:rPr lang="cs-CZ" dirty="0" err="1"/>
              <a:t>deathmetalové</a:t>
            </a:r>
            <a:r>
              <a:rPr lang="cs-CZ" dirty="0"/>
              <a:t> skupiny </a:t>
            </a:r>
            <a:r>
              <a:rPr lang="cs-CZ" dirty="0" err="1"/>
              <a:t>Ferocity</a:t>
            </a:r>
            <a:endParaRPr lang="cs-CZ" dirty="0"/>
          </a:p>
          <a:p>
            <a:pPr lvl="1"/>
            <a:r>
              <a:rPr lang="cs-CZ" dirty="0"/>
              <a:t>Vraždy na příkaz Satana, sebevraždy, prodej drog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15" y="3739793"/>
            <a:ext cx="3785364" cy="2839023"/>
          </a:xfrm>
          <a:prstGeom prst="rect">
            <a:avLst/>
          </a:prstGeom>
        </p:spPr>
      </p:pic>
      <p:pic>
        <p:nvPicPr>
          <p:cNvPr id="6" name="Picture 2" descr="http://thehorrormoviesblog.com/wp-content/uploads/2015/08/9999-1.jpg.pagespeed.ce.mYqH67vc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85" y="1551009"/>
            <a:ext cx="226377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15" y="1551009"/>
            <a:ext cx="3738652" cy="21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Metal, satanismus a násilí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382617" cy="359931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Obecně v metalu však hraje Satan roli většinou horor/fantasy či protestního konceptu</a:t>
            </a:r>
            <a:r>
              <a:rPr lang="cs-CZ" dirty="0"/>
              <a:t> bez nějakého hlubšího spirituálního významu (od satanismu se drtivá většina metalistů distancuje), část metalové scény (hlavně v </a:t>
            </a:r>
            <a:r>
              <a:rPr lang="cs-CZ" dirty="0" err="1"/>
              <a:t>black</a:t>
            </a:r>
            <a:r>
              <a:rPr lang="cs-CZ" dirty="0"/>
              <a:t> a </a:t>
            </a:r>
            <a:r>
              <a:rPr lang="cs-CZ" dirty="0" err="1"/>
              <a:t>death</a:t>
            </a:r>
            <a:r>
              <a:rPr lang="cs-CZ" dirty="0"/>
              <a:t> metalu) se k různým variacím satanismu nicméně hlásí. </a:t>
            </a:r>
          </a:p>
          <a:p>
            <a:endParaRPr lang="cs-CZ" dirty="0"/>
          </a:p>
          <a:p>
            <a:r>
              <a:rPr lang="cs-CZ" dirty="0" err="1"/>
              <a:t>Protimetalové</a:t>
            </a:r>
            <a:r>
              <a:rPr lang="cs-CZ" dirty="0"/>
              <a:t> tažení (80-90. léta) a soudní procesy (Ozzy Osbourne, Judas Priest a další)</a:t>
            </a:r>
          </a:p>
          <a:p>
            <a:pPr lvl="1"/>
            <a:r>
              <a:rPr lang="cs-CZ" dirty="0"/>
              <a:t>Součást satanistické paniky</a:t>
            </a:r>
          </a:p>
          <a:p>
            <a:pPr lvl="1"/>
            <a:r>
              <a:rPr lang="cs-CZ" dirty="0"/>
              <a:t>Hypotézy: </a:t>
            </a:r>
            <a:r>
              <a:rPr lang="cs-CZ" dirty="0" err="1"/>
              <a:t>heavymetalisté</a:t>
            </a:r>
            <a:r>
              <a:rPr lang="cs-CZ" dirty="0"/>
              <a:t> vkládají do hudby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skrytá satanistická poselství</a:t>
            </a:r>
            <a:r>
              <a:rPr lang="cs-CZ" dirty="0"/>
              <a:t>, </a:t>
            </a:r>
            <a:r>
              <a:rPr lang="cs-CZ" dirty="0" err="1"/>
              <a:t>heavy</a:t>
            </a:r>
            <a:r>
              <a:rPr lang="cs-CZ" dirty="0"/>
              <a:t> metal přivádí mladé k satanismu a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souvisí se sebevraždami mladých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97" y="3429000"/>
            <a:ext cx="3131421" cy="313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597" y="297580"/>
            <a:ext cx="3131421" cy="31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3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Black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8082414" cy="35993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Jedna z odnoží extrémního metalu, založena na explicitní satanistické orientaci</a:t>
            </a:r>
          </a:p>
          <a:p>
            <a:r>
              <a:rPr lang="cs-CZ" dirty="0"/>
              <a:t>Vznik v 80. letech (</a:t>
            </a:r>
            <a:r>
              <a:rPr lang="cs-CZ" dirty="0" err="1"/>
              <a:t>Venon</a:t>
            </a:r>
            <a:r>
              <a:rPr lang="cs-CZ" dirty="0"/>
              <a:t>, </a:t>
            </a:r>
            <a:r>
              <a:rPr lang="cs-CZ" dirty="0" err="1"/>
              <a:t>Bathory</a:t>
            </a:r>
            <a:r>
              <a:rPr lang="cs-CZ" dirty="0"/>
              <a:t>)</a:t>
            </a:r>
          </a:p>
          <a:p>
            <a:r>
              <a:rPr lang="cs-CZ" dirty="0"/>
              <a:t>Stále spíše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hororový diskurz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Reaktivní paradigmaticky konformní satanismus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 / Great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done /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demons</a:t>
            </a:r>
            <a:r>
              <a:rPr lang="cs-CZ" dirty="0"/>
              <a:t> / </a:t>
            </a:r>
            <a:r>
              <a:rPr lang="cs-CZ" dirty="0" err="1"/>
              <a:t>Satan's</a:t>
            </a:r>
            <a:r>
              <a:rPr lang="cs-CZ" dirty="0"/>
              <a:t> </a:t>
            </a:r>
            <a:r>
              <a:rPr lang="cs-CZ" dirty="0" err="1"/>
              <a:t>songs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sung</a:t>
            </a:r>
            <a:r>
              <a:rPr lang="cs-CZ" dirty="0"/>
              <a:t> / </a:t>
            </a:r>
            <a:r>
              <a:rPr lang="cs-CZ" dirty="0" err="1"/>
              <a:t>Gather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my </a:t>
            </a:r>
            <a:r>
              <a:rPr lang="cs-CZ" dirty="0" err="1"/>
              <a:t>Legions</a:t>
            </a:r>
            <a:r>
              <a:rPr lang="cs-CZ" dirty="0"/>
              <a:t> / </a:t>
            </a:r>
            <a:r>
              <a:rPr lang="cs-CZ" dirty="0" err="1"/>
              <a:t>For</a:t>
            </a:r>
            <a:r>
              <a:rPr lang="cs-CZ" dirty="0"/>
              <a:t> in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/ </a:t>
            </a:r>
            <a:r>
              <a:rPr lang="cs-CZ" dirty="0" err="1"/>
              <a:t>Mortals</a:t>
            </a:r>
            <a:r>
              <a:rPr lang="cs-CZ" dirty="0"/>
              <a:t> </a:t>
            </a:r>
            <a:r>
              <a:rPr lang="cs-CZ" dirty="0" err="1"/>
              <a:t>screaming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mercy</a:t>
            </a:r>
            <a:r>
              <a:rPr lang="cs-CZ" dirty="0"/>
              <a:t> / At </a:t>
            </a:r>
            <a:r>
              <a:rPr lang="cs-CZ" dirty="0" err="1"/>
              <a:t>the</a:t>
            </a:r>
            <a:r>
              <a:rPr lang="cs-CZ" dirty="0"/>
              <a:t> king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III / </a:t>
            </a:r>
            <a:r>
              <a:rPr lang="cs-CZ" dirty="0" err="1"/>
              <a:t>Hail</a:t>
            </a:r>
            <a:r>
              <a:rPr lang="cs-CZ" dirty="0"/>
              <a:t> </a:t>
            </a:r>
            <a:r>
              <a:rPr lang="cs-CZ" dirty="0" err="1"/>
              <a:t>Satanas</a:t>
            </a:r>
            <a:r>
              <a:rPr lang="cs-CZ" dirty="0"/>
              <a:t> / In </a:t>
            </a:r>
            <a:r>
              <a:rPr lang="cs-CZ" dirty="0" err="1"/>
              <a:t>nominai</a:t>
            </a:r>
            <a:r>
              <a:rPr lang="cs-CZ" dirty="0"/>
              <a:t> </a:t>
            </a:r>
            <a:r>
              <a:rPr lang="cs-CZ" dirty="0" err="1"/>
              <a:t>deinochous</a:t>
            </a:r>
            <a:r>
              <a:rPr lang="cs-CZ" dirty="0"/>
              <a:t> / </a:t>
            </a:r>
            <a:r>
              <a:rPr lang="cs-CZ" dirty="0" err="1"/>
              <a:t>Satanas</a:t>
            </a:r>
            <a:r>
              <a:rPr lang="cs-CZ" dirty="0"/>
              <a:t>, </a:t>
            </a:r>
            <a:r>
              <a:rPr lang="cs-CZ" dirty="0" err="1"/>
              <a:t>Lucifer</a:t>
            </a:r>
            <a:r>
              <a:rPr lang="cs-CZ" dirty="0"/>
              <a:t> </a:t>
            </a:r>
            <a:r>
              <a:rPr lang="cs-CZ" dirty="0" err="1"/>
              <a:t>excelsis</a:t>
            </a:r>
            <a:r>
              <a:rPr lang="cs-CZ" dirty="0"/>
              <a:t> </a:t>
            </a:r>
          </a:p>
          <a:p>
            <a:pPr lvl="1"/>
            <a:r>
              <a:rPr lang="cs-CZ" sz="1500" dirty="0" err="1"/>
              <a:t>Venom</a:t>
            </a:r>
            <a:r>
              <a:rPr lang="cs-CZ" sz="1500" dirty="0"/>
              <a:t> (In </a:t>
            </a:r>
            <a:r>
              <a:rPr lang="cs-CZ" sz="1500" dirty="0" err="1"/>
              <a:t>Nomine</a:t>
            </a:r>
            <a:r>
              <a:rPr lang="cs-CZ" sz="1500" dirty="0"/>
              <a:t> </a:t>
            </a:r>
            <a:r>
              <a:rPr lang="cs-CZ" sz="1500" dirty="0" err="1"/>
              <a:t>Satanas</a:t>
            </a:r>
            <a:r>
              <a:rPr lang="cs-CZ" sz="1500" dirty="0"/>
              <a:t>)  </a:t>
            </a:r>
            <a:r>
              <a:rPr lang="cs-CZ" sz="1900" dirty="0"/>
              <a:t>  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FEEC03-085F-4952-ABEF-241FD337C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34" y="223362"/>
            <a:ext cx="2986241" cy="34441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3D8A89-1724-4CF5-A995-A9043D671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735" y="3526146"/>
            <a:ext cx="2986241" cy="31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Black 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970673" cy="413584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Druhá vlna </a:t>
            </a:r>
            <a:r>
              <a:rPr lang="cs-CZ" dirty="0" err="1"/>
              <a:t>black</a:t>
            </a:r>
            <a:r>
              <a:rPr lang="cs-CZ" dirty="0"/>
              <a:t> metalu 90. léta </a:t>
            </a:r>
          </a:p>
          <a:p>
            <a:pPr lvl="1"/>
            <a:r>
              <a:rPr lang="cs-CZ" dirty="0"/>
              <a:t>Skandinávie, zejména Norsko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Black metal jako ideologie</a:t>
            </a:r>
            <a:r>
              <a:rPr lang="cs-CZ" dirty="0"/>
              <a:t>:  </a:t>
            </a:r>
            <a:r>
              <a:rPr lang="cs-CZ" dirty="0" err="1"/>
              <a:t>antisocialní</a:t>
            </a:r>
            <a:r>
              <a:rPr lang="cs-CZ" dirty="0"/>
              <a:t>, </a:t>
            </a:r>
            <a:r>
              <a:rPr lang="cs-CZ" dirty="0" err="1"/>
              <a:t>antikřesťanství</a:t>
            </a:r>
            <a:r>
              <a:rPr lang="cs-CZ" dirty="0"/>
              <a:t>, misantropie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Satanistický a pohanský diskurz</a:t>
            </a:r>
          </a:p>
          <a:p>
            <a:pPr lvl="1"/>
            <a:r>
              <a:rPr lang="cs-CZ" dirty="0"/>
              <a:t>Část scény se začala hlásit k satanismu (a k pohanství)</a:t>
            </a:r>
          </a:p>
          <a:p>
            <a:r>
              <a:rPr lang="cs-CZ" dirty="0"/>
              <a:t>Několik násilných činů a vypalování kostelů </a:t>
            </a:r>
          </a:p>
          <a:p>
            <a:pPr lvl="1"/>
            <a:r>
              <a:rPr lang="cs-CZ" dirty="0"/>
              <a:t>Nejznámější „palič“ kostelů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Varg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Vikernes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(skupina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Bruzum</a:t>
            </a:r>
            <a:r>
              <a:rPr lang="cs-CZ" dirty="0"/>
              <a:t>), odsouzen rovněž za vraždu jiného hudebníka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15C197-7F8E-41D1-94E5-A957F6E56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14" y="2796923"/>
            <a:ext cx="2630100" cy="26301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202D632-A03E-40AC-929C-C104D541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430" y="3744870"/>
            <a:ext cx="2303159" cy="28904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0CF3EC-EE51-4395-8CDE-C1578B925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4" y="1293697"/>
            <a:ext cx="3339913" cy="22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Black metal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03" y="2598334"/>
            <a:ext cx="5282757" cy="3539447"/>
          </a:xfrm>
        </p:spPr>
      </p:pic>
      <p:sp>
        <p:nvSpPr>
          <p:cNvPr id="5" name="Rectangle 4"/>
          <p:cNvSpPr/>
          <p:nvPr/>
        </p:nvSpPr>
        <p:spPr>
          <a:xfrm>
            <a:off x="680321" y="2598334"/>
            <a:ext cx="175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Gorgoroth:</a:t>
            </a:r>
          </a:p>
          <a:p>
            <a:pPr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Krakow (2004)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321" y="2086163"/>
            <a:ext cx="10169189" cy="139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Satanistický diskurz v </a:t>
            </a:r>
            <a:r>
              <a:rPr lang="cs-CZ" dirty="0" err="1"/>
              <a:t>black</a:t>
            </a:r>
            <a:r>
              <a:rPr lang="cs-CZ" dirty="0"/>
              <a:t> metalu jako kontroverze a šoková hodnota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593" r="11912"/>
          <a:stretch/>
        </p:blipFill>
        <p:spPr>
          <a:xfrm>
            <a:off x="7890552" y="3058102"/>
            <a:ext cx="3873357" cy="26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9EAC2-FD2A-471E-A05A-0D8834A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Chaos-gnostický satanismus a </a:t>
            </a:r>
            <a:r>
              <a:rPr lang="cs-CZ" dirty="0" err="1"/>
              <a:t>black</a:t>
            </a:r>
            <a:r>
              <a:rPr lang="cs-CZ" dirty="0"/>
              <a:t> metal: skupina </a:t>
            </a:r>
            <a:r>
              <a:rPr lang="en-GB" dirty="0"/>
              <a:t>Dissection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4C5281-F54F-451D-83ED-2C51DC3D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3098" cy="359931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Misanthropic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Luciferian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Order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dirty="0"/>
              <a:t>Založen 1995, Švédsko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Chaos-gnostický satanismus</a:t>
            </a:r>
          </a:p>
          <a:p>
            <a:pPr lvl="1"/>
            <a:r>
              <a:rPr lang="cs-CZ" dirty="0"/>
              <a:t>Tento hmotný svět je stvořen demiurgem a je potřeba narušovat jej i násilnými a kriminálními činy</a:t>
            </a:r>
          </a:p>
          <a:p>
            <a:pPr lvl="1"/>
            <a:r>
              <a:rPr lang="cs-CZ" dirty="0"/>
              <a:t>Mimo to existuje </a:t>
            </a:r>
            <a:r>
              <a:rPr lang="cs-CZ" dirty="0" err="1"/>
              <a:t>multidimenzonální</a:t>
            </a:r>
            <a:r>
              <a:rPr lang="cs-CZ" dirty="0"/>
              <a:t> bezčasová sféra chaosu, kde existují různí temní bohové a síly. Satan jako ničitel stávajícího řádu a osvoboditel z tohoto světa</a:t>
            </a:r>
          </a:p>
          <a:p>
            <a:pPr lvl="1"/>
            <a:endParaRPr lang="cs-CZ" i="1" dirty="0"/>
          </a:p>
          <a:p>
            <a:r>
              <a:rPr lang="cs-CZ" dirty="0"/>
              <a:t>Jon </a:t>
            </a:r>
            <a:r>
              <a:rPr lang="cs-CZ" dirty="0" err="1"/>
              <a:t>Nödtveidt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Rituální sebevražda v roce 2006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0FDBAC-E762-46E0-9D30-24BAE5C12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19" y="2222020"/>
            <a:ext cx="4570763" cy="43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0502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Nebezpečnost satanismu je spíše přeceňována</a:t>
            </a:r>
            <a:r>
              <a:rPr lang="cs-CZ" dirty="0"/>
              <a:t>. Sehrává v tom roli kulturně usazená představa satanismu (jakožto uctívačů Ďábla) ve spojitosti s rituálním násilím, která se zřetelně projevovala především v rámci fenoménu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satanistické paniky</a:t>
            </a:r>
            <a:r>
              <a:rPr lang="cs-CZ" dirty="0"/>
              <a:t>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 rituálnímu násilí a někdy i k vraždám či sebevraždám</a:t>
            </a:r>
            <a:r>
              <a:rPr lang="cs-CZ" dirty="0"/>
              <a:t> nicméně v satanistickém milieu občas dochází, zejména u jednotlivců domnívajících se, že komunikují se Satanem, který jim k tomu dává příkazy.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Satanismus má mnoho podob, které mají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různé koncepce Satana</a:t>
            </a:r>
            <a:r>
              <a:rPr lang="cs-CZ" dirty="0"/>
              <a:t>. Ty se od křesťanského pojetí Satana mohou výrazně lišit (v křesťanského Satana většina satanistů nevěří a často Satan hraje roli spíše protestního symbolu).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dirty="0"/>
              <a:t>Nejvlivnější satanistické organizace 20. století: </a:t>
            </a:r>
            <a:r>
              <a:rPr lang="cs-CZ" dirty="0" err="1"/>
              <a:t>Church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Satan, Temple </a:t>
            </a:r>
            <a:r>
              <a:rPr lang="cs-CZ" dirty="0" err="1"/>
              <a:t>of</a:t>
            </a:r>
            <a:r>
              <a:rPr lang="cs-CZ" dirty="0"/>
              <a:t> Set se od rituálního násilí distancují. Některé satanistické skupiny jej však propagují (viz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Nine</a:t>
            </a:r>
            <a:r>
              <a:rPr lang="cs-CZ" dirty="0"/>
              <a:t> </a:t>
            </a:r>
            <a:r>
              <a:rPr lang="cs-CZ" dirty="0" err="1"/>
              <a:t>Angles</a:t>
            </a:r>
            <a:r>
              <a:rPr lang="cs-CZ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a populární hororová kultura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321" y="2049195"/>
            <a:ext cx="6367751" cy="4521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>
              <a:defRPr/>
            </a:pPr>
            <a:r>
              <a:rPr lang="cs-CZ" dirty="0"/>
              <a:t>Důležitý vliv na vnímání satanismu u veřejnosti má i populární kultura.</a:t>
            </a:r>
          </a:p>
          <a:p>
            <a:pPr>
              <a:defRPr/>
            </a:pPr>
            <a:r>
              <a:rPr lang="cs-CZ" dirty="0"/>
              <a:t>Satan je zejména v hororové (někdy i např. krimi) literatuře a filmech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často vykreslován v křesťanském paradigmatu </a:t>
            </a:r>
            <a:r>
              <a:rPr lang="cs-CZ" dirty="0"/>
              <a:t>jako arcinepřítel Boha usilující o nadvládu nad světem.</a:t>
            </a:r>
          </a:p>
          <a:p>
            <a:pPr lvl="1">
              <a:defRPr/>
            </a:pPr>
            <a:r>
              <a:rPr lang="cs-CZ" dirty="0"/>
              <a:t>Spojován se zlem, posednutí démony</a:t>
            </a:r>
          </a:p>
          <a:p>
            <a:pPr>
              <a:defRPr/>
            </a:pPr>
            <a:r>
              <a:rPr lang="cs-CZ" dirty="0"/>
              <a:t>Satanisté jsou pak často pojímání jako tajní uctívači Ďábla, kterému přináší krvavé oběti.</a:t>
            </a:r>
          </a:p>
          <a:p>
            <a:r>
              <a:rPr lang="cs-CZ" dirty="0"/>
              <a:t>Spojování satanismu s rituálním násilím má své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historické kořeny</a:t>
            </a:r>
          </a:p>
          <a:p>
            <a:pPr lvl="1"/>
            <a:r>
              <a:rPr lang="cs-CZ" dirty="0"/>
              <a:t>Představa satanistů jako vnitřního nepřítele v rámci křesťanské kultury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036" y="2049195"/>
            <a:ext cx="3323475" cy="46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2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a násilí: historické kořeny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8895194" cy="436187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Zhruba od 13. století propracovávány na teologické úrovni démonologické koncepce a postava Satana krystalizovala ve velmi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mocného protivníka Boha, ztělesňujícího absolutní zlo</a:t>
            </a:r>
            <a:r>
              <a:rPr lang="cs-CZ" dirty="0"/>
              <a:t>, která vládne peklu a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hordám démonů.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Představy o uctívání Ďábla zahrnující rituální blasfemii, orgie a oběti se objevují již dříve v procesech s „herezemi“.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Výrazně jsou však systematizovány zejména v díle </a:t>
            </a:r>
            <a:r>
              <a:rPr lang="cs-CZ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Kladivo na čarodějnice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(1486), kdy se také etabluje představa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skryté</a:t>
            </a:r>
            <a:r>
              <a:rPr lang="cs-CZ" dirty="0"/>
              <a:t>, ale velmi rozšířené,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čarodějnické „sekty“</a:t>
            </a:r>
            <a:r>
              <a:rPr lang="cs-CZ" dirty="0"/>
              <a:t>, která se paktuje </a:t>
            </a:r>
            <a:r>
              <a:rPr lang="en-US" dirty="0"/>
              <a:t>se </a:t>
            </a:r>
            <a:r>
              <a:rPr lang="cs-CZ" dirty="0"/>
              <a:t>Satanem.</a:t>
            </a:r>
          </a:p>
          <a:p>
            <a:pPr lvl="1">
              <a:defRPr/>
            </a:pPr>
            <a:r>
              <a:rPr lang="cs-CZ" dirty="0"/>
              <a:t>Čarodějnické procesy po celé Evropě až do 17. století</a:t>
            </a:r>
          </a:p>
          <a:p>
            <a:pPr>
              <a:defRPr/>
            </a:pPr>
            <a:endParaRPr lang="cs-CZ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09" y="2449889"/>
            <a:ext cx="2767174" cy="39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a násilí: historické kořeny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189683" cy="436187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Noční tajné rituály čarodějnic za přítomnosti Ďábla a démonů</a:t>
            </a:r>
          </a:p>
          <a:p>
            <a:pPr>
              <a:defRPr/>
            </a:pPr>
            <a:r>
              <a:rPr lang="cs-CZ" dirty="0"/>
              <a:t>Satan nabývá různé podoby často se zvířecími rysy</a:t>
            </a:r>
          </a:p>
          <a:p>
            <a:pPr>
              <a:defRPr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Stvrzování svazku s Ďáblem</a:t>
            </a:r>
          </a:p>
          <a:p>
            <a:pPr>
              <a:defRPr/>
            </a:pPr>
            <a:r>
              <a:rPr lang="cs-CZ" dirty="0"/>
              <a:t>Obscénní sexuální orgie lidí, zvířat a démonů</a:t>
            </a:r>
          </a:p>
          <a:p>
            <a:pPr>
              <a:defRPr/>
            </a:pPr>
            <a:r>
              <a:rPr lang="cs-CZ" dirty="0"/>
              <a:t>Rituální vraždy zvířat i malých dětí, kanibalismus</a:t>
            </a:r>
          </a:p>
          <a:p>
            <a:pPr>
              <a:defRPr/>
            </a:pPr>
            <a:r>
              <a:rPr lang="cs-CZ" dirty="0"/>
              <a:t>Čarodějnické používání magie (uhranutí, změna počasí)</a:t>
            </a:r>
          </a:p>
          <a:p>
            <a:pPr>
              <a:defRPr/>
            </a:pPr>
            <a:r>
              <a:rPr lang="cs-CZ" dirty="0"/>
              <a:t>Představa, že je potřeba skrytou „čarodějnickou sektu“, uctívačů Ďábla vymýtit</a:t>
            </a:r>
          </a:p>
          <a:p>
            <a:pPr>
              <a:defRPr/>
            </a:pPr>
            <a:r>
              <a:rPr lang="cs-CZ" altLang="cs-CZ" dirty="0"/>
              <a:t>Spojení s Ďáblem jako způsob stigmatizace jednotlivců i skupin</a:t>
            </a:r>
          </a:p>
          <a:p>
            <a:pPr>
              <a:defRPr/>
            </a:pPr>
            <a:endParaRPr lang="cs-CZ" dirty="0"/>
          </a:p>
          <a:p>
            <a:endParaRPr lang="en-US" dirty="0"/>
          </a:p>
        </p:txBody>
      </p:sp>
      <p:pic>
        <p:nvPicPr>
          <p:cNvPr id="4" name="Picture 11" descr="5595381160_64434085_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99" y="4472552"/>
            <a:ext cx="3058506" cy="23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saintespritdeverite.e-monsite.com/medias/images/121022-mc6cm-tete-sabbat-sorcieres-sn63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99" y="1979185"/>
            <a:ext cx="3058506" cy="25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1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 a násilí: historické kořeny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273372" cy="43618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dirty="0"/>
              <a:t>Obraz </a:t>
            </a:r>
            <a:r>
              <a:rPr lang="cs-CZ" alt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černé mše jako parodie a blasfemie mše křesťanské</a:t>
            </a:r>
            <a:r>
              <a:rPr lang="cs-CZ" altLang="cs-CZ" dirty="0"/>
              <a:t>, mše Satanovi za určitým magickým účelem</a:t>
            </a:r>
          </a:p>
          <a:p>
            <a:pPr>
              <a:defRPr/>
            </a:pPr>
            <a:r>
              <a:rPr lang="cs-CZ" alt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Vražda novorozeněte, nahá žena na oltáři</a:t>
            </a:r>
          </a:p>
          <a:p>
            <a:pPr lvl="1">
              <a:defRPr/>
            </a:pPr>
            <a:r>
              <a:rPr lang="cs-CZ" altLang="cs-CZ" dirty="0"/>
              <a:t>Travičská aféra v 2. polovině 17. století na dvoře francouzského krále Ludvíka XIV (králova milenka Madame de </a:t>
            </a:r>
            <a:r>
              <a:rPr lang="cs-CZ" altLang="cs-CZ" dirty="0" err="1"/>
              <a:t>Montespan</a:t>
            </a:r>
            <a:r>
              <a:rPr lang="cs-CZ" altLang="cs-CZ" dirty="0"/>
              <a:t>)</a:t>
            </a:r>
          </a:p>
          <a:p>
            <a:r>
              <a:rPr lang="cs-CZ" dirty="0"/>
              <a:t>Popis černých mší lze nalézt například v díle Markýze De Sade (1740-1814), </a:t>
            </a:r>
            <a:r>
              <a:rPr lang="cs-CZ" dirty="0" err="1"/>
              <a:t>Joris</a:t>
            </a:r>
            <a:r>
              <a:rPr lang="cs-CZ" dirty="0"/>
              <a:t>-Karla </a:t>
            </a:r>
            <a:r>
              <a:rPr lang="cs-CZ" dirty="0" err="1"/>
              <a:t>Huysmanse</a:t>
            </a:r>
            <a:r>
              <a:rPr lang="cs-CZ" dirty="0"/>
              <a:t> (1848-1907) nebo v pozdějších okultních románech (viz Dennis </a:t>
            </a:r>
            <a:r>
              <a:rPr lang="cs-CZ" dirty="0" err="1"/>
              <a:t>Wheatley</a:t>
            </a:r>
            <a:r>
              <a:rPr lang="cs-CZ" dirty="0"/>
              <a:t> 1897-1977).</a:t>
            </a:r>
          </a:p>
        </p:txBody>
      </p:sp>
      <p:pic>
        <p:nvPicPr>
          <p:cNvPr id="6" name="Picture 2" descr="https://upload.wikimedia.org/wikipedia/commons/thumb/b/bb/Messenoire.jpg/300px-Messen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73" y="3103151"/>
            <a:ext cx="4951228" cy="275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96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Satanistická panika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69" y="1083424"/>
            <a:ext cx="3842534" cy="288574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0321" y="2049195"/>
            <a:ext cx="6939679" cy="4521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>
              <a:defRPr/>
            </a:pPr>
            <a:r>
              <a:rPr lang="cs-CZ" dirty="0"/>
              <a:t>Navazuje na předchozí </a:t>
            </a:r>
            <a:r>
              <a:rPr lang="cs-CZ" dirty="0" err="1"/>
              <a:t>narativy</a:t>
            </a:r>
            <a:r>
              <a:rPr lang="cs-CZ" dirty="0"/>
              <a:t> o tajných uctívačích Ďábla </a:t>
            </a:r>
          </a:p>
          <a:p>
            <a:pPr>
              <a:defRPr/>
            </a:pPr>
            <a:r>
              <a:rPr lang="cs-CZ" dirty="0"/>
              <a:t>U některých psychiatrických pacientů se objevují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vzpomínky na satanistické rituální zneužívání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 d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ětství</a:t>
            </a:r>
            <a:endParaRPr lang="cs-CZ" dirty="0"/>
          </a:p>
          <a:p>
            <a:pPr>
              <a:defRPr/>
            </a:pPr>
            <a:r>
              <a:rPr lang="cs-CZ" dirty="0"/>
              <a:t>Víra v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tajnou konspirativní síť satanistických skupin</a:t>
            </a:r>
            <a:r>
              <a:rPr lang="cs-CZ" dirty="0"/>
              <a:t>, jež mají své zástupce v nejvyšších patrech politiky, ale například i ve školkách a vzdělávacích zařízeních</a:t>
            </a:r>
          </a:p>
          <a:p>
            <a:pPr>
              <a:defRPr/>
            </a:pPr>
            <a:r>
              <a:rPr lang="cs-CZ" dirty="0"/>
              <a:t>Představa rozsáhlého rituálního zneužívání dětí a obscénních obřadů, kde měla být obětována zvířata, ale i malé děti.</a:t>
            </a:r>
          </a:p>
          <a:p>
            <a:pPr>
              <a:defRPr/>
            </a:pPr>
            <a:r>
              <a:rPr lang="cs-CZ" dirty="0"/>
              <a:t>Od v 80. let v USA a postupně se rozšiřuje do celého světa</a:t>
            </a:r>
          </a:p>
          <a:p>
            <a:pPr>
              <a:defRPr/>
            </a:pPr>
            <a:r>
              <a:rPr lang="cs-CZ" dirty="0"/>
              <a:t>Satanistická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panika výrazně živena fundamentalistickými křesťanskými kruhy a antikultovními hnutími</a:t>
            </a:r>
          </a:p>
          <a:p>
            <a:pPr>
              <a:defRPr/>
            </a:pPr>
            <a:r>
              <a:rPr lang="cs-CZ" dirty="0"/>
              <a:t>Příklad morální paniky a jedné z forem konspiračních teorií, fenomén falešné paměti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69" y="4145371"/>
            <a:ext cx="3842534" cy="25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Satanismus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228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Příklad definice satanismu (</a:t>
            </a:r>
            <a:r>
              <a:rPr lang="cs-CZ" dirty="0" err="1"/>
              <a:t>Introvigne</a:t>
            </a:r>
            <a:r>
              <a:rPr lang="cs-CZ" dirty="0"/>
              <a:t> 2016: 3)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 satanismus lze nicméně považovat každý myšlenkový proud vztahující se k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nějaké koncepci Satana</a:t>
            </a:r>
            <a:r>
              <a:rPr lang="cs-CZ" dirty="0"/>
              <a:t>, jež tvoří ústřední prvek v rámci nauky/víry.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Satanistické milieu</a:t>
            </a:r>
            <a:r>
              <a:rPr lang="cs-CZ" dirty="0"/>
              <a:t> jako směs organizovaného i neorganizovaného satanismu (většina satanistů není součástí žádné organizace)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7" y="2696470"/>
            <a:ext cx="9413768" cy="15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5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Typologie satanismu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61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Vojtíšek (1998)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u="sng" dirty="0"/>
              <a:t>Náboženský satanismus</a:t>
            </a:r>
            <a:r>
              <a:rPr lang="cs-CZ" b="1" dirty="0"/>
              <a:t>.</a:t>
            </a:r>
            <a:r>
              <a:rPr lang="cs-CZ" dirty="0"/>
              <a:t> Náboženští satanisté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zývají Satana </a:t>
            </a:r>
            <a:r>
              <a:rPr lang="cs-CZ" dirty="0"/>
              <a:t>a věří, že na toto vzývání odpovídá a dává jim sílu. Satana jako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reálně existující </a:t>
            </a:r>
            <a:r>
              <a:rPr lang="cs-CZ" dirty="0"/>
              <a:t>duchovní bytost. Mohou také provádět rituály včetně krvavých obětí.</a:t>
            </a:r>
          </a:p>
          <a:p>
            <a:pPr>
              <a:defRPr/>
            </a:pPr>
            <a:r>
              <a:rPr lang="cs-CZ" b="1" u="sng" dirty="0"/>
              <a:t>Antimorální satanismus</a:t>
            </a:r>
            <a:r>
              <a:rPr lang="cs-CZ" dirty="0"/>
              <a:t>. Protest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proti křesťanské morálce</a:t>
            </a:r>
            <a:r>
              <a:rPr lang="cs-CZ" dirty="0"/>
              <a:t>, kterou vidí jako pokryteckou, slabošskou a škodlivou. Hlásají víru v člověka. Proti solidaritě staví egoismus, proti odpuštění odplatu, proti společenským normám přírodu a její boj o přežití.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Satan je zde symbolem</a:t>
            </a:r>
            <a:r>
              <a:rPr lang="cs-CZ" dirty="0"/>
              <a:t> volnosti a přirozenosti i původcem veškeré změny a pokroku.</a:t>
            </a:r>
          </a:p>
          <a:p>
            <a:pPr>
              <a:defRPr/>
            </a:pPr>
            <a:r>
              <a:rPr lang="cs-CZ" b="1" u="sng" dirty="0" err="1"/>
              <a:t>Antikulturní</a:t>
            </a:r>
            <a:r>
              <a:rPr lang="cs-CZ" b="1" u="sng" dirty="0"/>
              <a:t> satanismus</a:t>
            </a:r>
            <a:r>
              <a:rPr lang="cs-CZ" dirty="0"/>
              <a:t>. Tito satanisté o Satanovi ani příliš neuvažují.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Vzdor proti společenským a kulturním hodnotám </a:t>
            </a:r>
            <a:r>
              <a:rPr lang="cs-CZ" dirty="0"/>
              <a:t>křesťanské společnosti. Snaha co nejvíce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šokovat</a:t>
            </a:r>
            <a:r>
              <a:rPr lang="cs-CZ" dirty="0"/>
              <a:t> (někdy i komerční zájmem). Především mladí lidé vytvářející kulturu, ve které ve výtvarných a literárních dílech a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především v metalové hudbě </a:t>
            </a:r>
            <a:r>
              <a:rPr lang="cs-CZ" dirty="0"/>
              <a:t>opěvují témata hnusu, krve, smrti, masakrů apod. </a:t>
            </a:r>
          </a:p>
          <a:p>
            <a:pPr>
              <a:defRPr/>
            </a:pPr>
            <a:r>
              <a:rPr lang="cs-CZ" dirty="0"/>
              <a:t> </a:t>
            </a:r>
          </a:p>
          <a:p>
            <a:pPr>
              <a:defRPr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86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3177</TotalTime>
  <Words>1882</Words>
  <Application>Microsoft Office PowerPoint</Application>
  <PresentationFormat>Širokoúhlá obrazovka</PresentationFormat>
  <Paragraphs>181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Satanismus a násilí</vt:lpstr>
      <vt:lpstr>Satanismus a násilí</vt:lpstr>
      <vt:lpstr>Satanismus a populární hororová kultura</vt:lpstr>
      <vt:lpstr>Satanismus a násilí: historické kořeny</vt:lpstr>
      <vt:lpstr>Satanismus a násilí: historické kořeny</vt:lpstr>
      <vt:lpstr>Satanismus a násilí: historické kořeny</vt:lpstr>
      <vt:lpstr>Satanistická panika</vt:lpstr>
      <vt:lpstr>Satanismus</vt:lpstr>
      <vt:lpstr>Typologie satanismu</vt:lpstr>
      <vt:lpstr>Typologie satanismu</vt:lpstr>
      <vt:lpstr>Church of Satan</vt:lpstr>
      <vt:lpstr>Church of Satan</vt:lpstr>
      <vt:lpstr>Church of Satan</vt:lpstr>
      <vt:lpstr>Temple of Set</vt:lpstr>
      <vt:lpstr>Order of Nine Angles</vt:lpstr>
      <vt:lpstr>Příklady dalších satanistických organizací</vt:lpstr>
      <vt:lpstr>The satanic temple</vt:lpstr>
      <vt:lpstr>Církev Satanova v Československu</vt:lpstr>
      <vt:lpstr>První Česko-Slovenský Chrám Církve Satanovy</vt:lpstr>
      <vt:lpstr>Vybrané tragické případy</vt:lpstr>
      <vt:lpstr>Metal, satanismus a násilí</vt:lpstr>
      <vt:lpstr>Black metal</vt:lpstr>
      <vt:lpstr>Black metal</vt:lpstr>
      <vt:lpstr>Black metal</vt:lpstr>
      <vt:lpstr>Chaos-gnostický satanismus a black metal: skupina Dissection</vt:lpstr>
      <vt:lpstr>Závěr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Vrzal</dc:creator>
  <cp:lastModifiedBy>Miroslav Vrzal</cp:lastModifiedBy>
  <cp:revision>120</cp:revision>
  <dcterms:created xsi:type="dcterms:W3CDTF">2017-09-19T18:51:09Z</dcterms:created>
  <dcterms:modified xsi:type="dcterms:W3CDTF">2018-11-20T16:35:01Z</dcterms:modified>
</cp:coreProperties>
</file>