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5" r:id="rId7"/>
    <p:sldId id="266" r:id="rId8"/>
    <p:sldId id="267" r:id="rId9"/>
    <p:sldId id="260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942B6-8602-4A42-852A-2EF389B1B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064022-A8E1-4585-A621-6B9C079ED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10178B-0508-4F40-A0FF-7384B7B4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9BF-B4A9-43A9-8C3C-5B25F959FF0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031FE8-17DA-4CB8-BDD6-2801C861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62651E-3E05-4A6D-9D96-0DB808F1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6AF2-9728-4FFB-A353-E56922B613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03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302D6-8C2F-4E17-91F9-73A4638B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A45D35-CF92-4769-9C78-BD3614ADE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4755DD-FFF9-4F98-BCA6-66C9619E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9BF-B4A9-43A9-8C3C-5B25F959FF0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69EC70-70B2-4E3A-B24B-3B588399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89DD3F-722D-4D72-9B7C-2300C6EF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6AF2-9728-4FFB-A353-E56922B613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15E7D6D-619C-4D53-82B8-8528AB93B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46FB1F-CDBA-44AA-BFE4-845289C86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6FCD08-DBBE-4156-B259-0AD31ED9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9BF-B4A9-43A9-8C3C-5B25F959FF0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BF4C4F-0F53-4444-8E9D-CCF3E110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5837F9-7225-4226-AA6A-32046FD3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6AF2-9728-4FFB-A353-E56922B613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01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C818C-AD9B-46E1-BCF8-8A1E672E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69E557-AB39-4ED8-B399-ADCCAC556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51BE0F-38D1-4CB7-AAD2-83382619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9BF-B4A9-43A9-8C3C-5B25F959FF0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5FCCC5-E47F-4278-935B-8642B8E3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CCA637-7B01-4A86-9063-770CC1E6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6AF2-9728-4FFB-A353-E56922B613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64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CC503-2A4F-4E76-83A2-FE7CD264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DEDED17-064B-4923-B39A-E613F4FDE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32F827-AAD7-4C4A-A8FA-97654642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9BF-B4A9-43A9-8C3C-5B25F959FF0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BB4CF5-7DC2-497A-82AE-039A0C87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D94E26-F47C-40BD-8AE9-F63F224D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6AF2-9728-4FFB-A353-E56922B613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33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7E17D-E57E-43B5-AE92-25F7254B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CAE942-0773-490B-91D2-6EC95B07C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366996-301B-4B1B-B4A2-722E4EEED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BC49A6-FEEC-4071-973A-85FA2766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9BF-B4A9-43A9-8C3C-5B25F959FF0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A14CD2-70B8-4CF6-9EEC-B1EFE349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0E220D-D496-47E9-BDE2-A435470A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6AF2-9728-4FFB-A353-E56922B613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87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9A25C8-53E0-4C8B-A473-63D8BE04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7F518AA-837C-465A-8754-D2B4AAFD1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A46943C-3885-4DEC-A45A-397172430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C8EDCF3-DA33-4481-B0AF-BF0087BE5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57AF088-0949-423D-B7A2-D4E2FEA3A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18A15A9-F5B9-4BF4-AF72-A972FD30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9BF-B4A9-43A9-8C3C-5B25F959FF0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7AD4574-8E52-4E7C-9B99-CE1F8274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D4865C2-3732-428E-8CEA-3D9572987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6AF2-9728-4FFB-A353-E56922B613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45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322D4-C649-41CF-A9EE-0CFD5517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F5F7F9-29E8-4799-A54D-11C0D181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9BF-B4A9-43A9-8C3C-5B25F959FF0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DE1F3D-586F-4EE7-B349-1B66E22A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209B58-56A0-459D-A463-7EE0DDC6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6AF2-9728-4FFB-A353-E56922B613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15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4548E2-0E4E-47F1-BCF3-73EFB5E2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9BF-B4A9-43A9-8C3C-5B25F959FF0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2691C9-C6C4-4690-91AD-266B25BC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80021A-A1A5-4042-9D31-015D6F00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6AF2-9728-4FFB-A353-E56922B613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20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8477D-A0D6-4884-BB9A-08148774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11D4A4-F527-445C-86F2-AECABB69D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E1C0465-9622-4CE4-966B-C8761A61D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6E0793-2859-4C3C-8FC2-7C209EE0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9BF-B4A9-43A9-8C3C-5B25F959FF0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A88C2C-3E23-4384-8D76-A88B80B0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2282FA-504B-45E5-97BB-67EF8003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6AF2-9728-4FFB-A353-E56922B613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06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0F38C-9214-412F-A2A7-E4FA4439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25F445-A3F6-4DEF-A415-C35F3AF56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BA87E4C-9E37-43D2-B922-392412DC4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344C5F-D532-4D58-A1E1-F9B5AD53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89BF-B4A9-43A9-8C3C-5B25F959FF0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283164-7E27-46AD-87B6-5E473306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8E9582-D546-4D3B-8B1E-ED8A719D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6AF2-9728-4FFB-A353-E56922B613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77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AB081E-164B-478B-B187-0766B316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1DA7FD0-888A-4774-A5C1-96FFCB3FA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81C3D2-CED9-4C8B-A251-2EBDAFBF7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89BF-B4A9-43A9-8C3C-5B25F959FF0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534B21-ACB2-4071-A27A-80B3F8946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1243A8-04A9-4CF7-8ABE-27B469871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66AF2-9728-4FFB-A353-E56922B613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60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ECCE5-8467-45D2-9098-AAE391A25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Středověká inkvizice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C32C99-9F00-48F2-8339-3A5B478AAB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				                                  </a:t>
            </a:r>
          </a:p>
          <a:p>
            <a:r>
              <a:rPr lang="cs-CZ" dirty="0"/>
              <a:t>																František Novotný </a:t>
            </a:r>
          </a:p>
        </p:txBody>
      </p:sp>
    </p:spTree>
    <p:extLst>
      <p:ext uri="{BB962C8B-B14F-4D97-AF65-F5344CB8AC3E}">
        <p14:creationId xmlns:p14="http://schemas.microsoft.com/office/powerpoint/2010/main" val="272197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8B468-95CA-40B1-A788-05743A99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Inkvizice v novověku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18CB88-949C-4153-9262-D15F1EA64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Španělská inkvizice</a:t>
            </a:r>
          </a:p>
          <a:p>
            <a:pPr lvl="1"/>
            <a:r>
              <a:rPr lang="cs-CZ" dirty="0"/>
              <a:t>Královská instituce. </a:t>
            </a:r>
          </a:p>
          <a:p>
            <a:pPr lvl="1"/>
            <a:r>
              <a:rPr lang="cs-CZ" dirty="0"/>
              <a:t>Tajní Židé, čarodějnice. </a:t>
            </a:r>
          </a:p>
          <a:p>
            <a:pPr lvl="1"/>
            <a:r>
              <a:rPr lang="cs-CZ" dirty="0"/>
              <a:t>Kolonie. </a:t>
            </a:r>
          </a:p>
          <a:p>
            <a:pPr lvl="1"/>
            <a:endParaRPr lang="cs-CZ" dirty="0"/>
          </a:p>
          <a:p>
            <a:r>
              <a:rPr lang="cs-CZ" dirty="0"/>
              <a:t>Svaté Oficium</a:t>
            </a:r>
          </a:p>
          <a:p>
            <a:pPr lvl="1"/>
            <a:r>
              <a:rPr lang="cs-CZ" dirty="0"/>
              <a:t>Problematičtí učenci.</a:t>
            </a:r>
          </a:p>
          <a:p>
            <a:pPr lvl="1"/>
            <a:r>
              <a:rPr lang="cs-CZ" dirty="0"/>
              <a:t>Čarodějnice.</a:t>
            </a:r>
          </a:p>
          <a:p>
            <a:pPr lvl="1"/>
            <a:r>
              <a:rPr lang="cs-CZ" dirty="0"/>
              <a:t>Kongregace pro nauku víry. </a:t>
            </a:r>
          </a:p>
        </p:txBody>
      </p:sp>
    </p:spTree>
    <p:extLst>
      <p:ext uri="{BB962C8B-B14F-4D97-AF65-F5344CB8AC3E}">
        <p14:creationId xmlns:p14="http://schemas.microsoft.com/office/powerpoint/2010/main" val="388896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F5943-B561-4830-B250-4B3EE447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významných středověkých inkvizitorů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2C88B5-197C-437D-8E53-2599BC183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674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13. století</a:t>
            </a:r>
          </a:p>
          <a:p>
            <a:pPr lvl="1"/>
            <a:r>
              <a:rPr lang="cs-CZ" dirty="0"/>
              <a:t>Konrád z </a:t>
            </a:r>
            <a:r>
              <a:rPr lang="cs-CZ" dirty="0" err="1"/>
              <a:t>Marburgu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Robert Bulhar.</a:t>
            </a:r>
          </a:p>
          <a:p>
            <a:pPr lvl="1"/>
            <a:r>
              <a:rPr lang="cs-CZ" dirty="0"/>
              <a:t>Petr Mučedník.</a:t>
            </a:r>
          </a:p>
          <a:p>
            <a:pPr lvl="1"/>
            <a:r>
              <a:rPr lang="cs-CZ" dirty="0" err="1"/>
              <a:t>Raniero</a:t>
            </a:r>
            <a:r>
              <a:rPr lang="cs-CZ" dirty="0"/>
              <a:t> </a:t>
            </a:r>
            <a:r>
              <a:rPr lang="cs-CZ" dirty="0" err="1"/>
              <a:t>Sacconi</a:t>
            </a:r>
            <a:r>
              <a:rPr lang="cs-CZ" dirty="0"/>
              <a:t>. 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14. století</a:t>
            </a:r>
          </a:p>
          <a:p>
            <a:pPr lvl="1"/>
            <a:r>
              <a:rPr lang="cs-CZ" dirty="0"/>
              <a:t>Bernard </a:t>
            </a:r>
            <a:r>
              <a:rPr lang="cs-CZ" dirty="0" err="1"/>
              <a:t>Gui</a:t>
            </a:r>
            <a:endParaRPr lang="cs-CZ" dirty="0"/>
          </a:p>
          <a:p>
            <a:pPr lvl="1"/>
            <a:r>
              <a:rPr lang="cs-CZ" dirty="0" err="1"/>
              <a:t>Geoffroy</a:t>
            </a:r>
            <a:r>
              <a:rPr lang="cs-CZ" dirty="0"/>
              <a:t> z </a:t>
            </a:r>
            <a:r>
              <a:rPr lang="cs-CZ" dirty="0" err="1"/>
              <a:t>Ablis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Jakub </a:t>
            </a:r>
            <a:r>
              <a:rPr lang="cs-CZ" dirty="0" err="1"/>
              <a:t>Fournier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Havel z Hradce. </a:t>
            </a:r>
          </a:p>
          <a:p>
            <a:pPr lvl="1"/>
            <a:r>
              <a:rPr lang="cs-CZ" dirty="0"/>
              <a:t>Mikuláš </a:t>
            </a:r>
            <a:r>
              <a:rPr lang="cs-CZ" dirty="0" err="1"/>
              <a:t>Eymerich</a:t>
            </a:r>
            <a:r>
              <a:rPr lang="cs-CZ" dirty="0"/>
              <a:t>. 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15. století – proti čarodějnictví</a:t>
            </a:r>
          </a:p>
          <a:p>
            <a:pPr lvl="1"/>
            <a:r>
              <a:rPr lang="cs-CZ" dirty="0"/>
              <a:t>Pons </a:t>
            </a:r>
            <a:r>
              <a:rPr lang="cs-CZ" dirty="0" err="1"/>
              <a:t>Feugeyron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Ulrich de </a:t>
            </a:r>
            <a:r>
              <a:rPr lang="cs-CZ" dirty="0" err="1"/>
              <a:t>Torrenté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Jindřich </a:t>
            </a:r>
            <a:r>
              <a:rPr lang="cs-CZ" dirty="0" err="1"/>
              <a:t>Kramer</a:t>
            </a:r>
            <a:r>
              <a:rPr lang="cs-CZ" dirty="0"/>
              <a:t>. </a:t>
            </a:r>
          </a:p>
          <a:p>
            <a:pPr marL="457200" lvl="1" indent="0">
              <a:buNone/>
            </a:pPr>
            <a:endParaRPr lang="cs-CZ" dirty="0"/>
          </a:p>
          <a:p>
            <a:pPr marL="914400" lvl="2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70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B7407DA-AFB8-4B25-A5C3-404F8C38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7454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9345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43452-A855-436C-857F-81D5E26A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Církev a pronásledování hereze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E8C86E-398F-433D-81D2-A2C2CA2B3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Od pozdní antiky.</a:t>
            </a:r>
          </a:p>
          <a:p>
            <a:r>
              <a:rPr lang="cs-CZ" dirty="0"/>
              <a:t>Oživení po roce 1000.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Různé přístupy.</a:t>
            </a:r>
          </a:p>
          <a:p>
            <a:pPr lvl="1"/>
            <a:r>
              <a:rPr lang="cs-CZ" dirty="0"/>
              <a:t>Napomínání, kázání, polemiky.</a:t>
            </a:r>
          </a:p>
          <a:p>
            <a:pPr lvl="1"/>
            <a:r>
              <a:rPr lang="cs-CZ" dirty="0"/>
              <a:t>Zásahy místních mocí.</a:t>
            </a:r>
          </a:p>
          <a:p>
            <a:pPr lvl="1"/>
            <a:r>
              <a:rPr lang="cs-CZ" dirty="0"/>
              <a:t>Vyhánění z měst. </a:t>
            </a:r>
          </a:p>
          <a:p>
            <a:pPr lvl="1"/>
            <a:r>
              <a:rPr lang="cs-CZ" dirty="0"/>
              <a:t>Lynče.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Institucionalizace</a:t>
            </a:r>
          </a:p>
          <a:p>
            <a:pPr lvl="1"/>
            <a:r>
              <a:rPr lang="cs-CZ" dirty="0"/>
              <a:t>Lucius III.: Ad </a:t>
            </a:r>
            <a:r>
              <a:rPr lang="cs-CZ" dirty="0" err="1"/>
              <a:t>abolendam</a:t>
            </a:r>
            <a:r>
              <a:rPr lang="cs-CZ" dirty="0"/>
              <a:t> (1184).</a:t>
            </a:r>
          </a:p>
          <a:p>
            <a:pPr lvl="1"/>
            <a:r>
              <a:rPr lang="cs-CZ" dirty="0"/>
              <a:t>IV. lateránský koncil.</a:t>
            </a:r>
          </a:p>
          <a:p>
            <a:pPr lvl="1"/>
            <a:r>
              <a:rPr lang="cs-CZ" dirty="0"/>
              <a:t>Řehoř IX.: 1231/32. </a:t>
            </a:r>
          </a:p>
        </p:txBody>
      </p:sp>
    </p:spTree>
    <p:extLst>
      <p:ext uri="{BB962C8B-B14F-4D97-AF65-F5344CB8AC3E}">
        <p14:creationId xmlns:p14="http://schemas.microsoft.com/office/powerpoint/2010/main" val="182352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BFBCD-2BCD-4069-A994-45BED189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základy papežské inkvizice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EEA42E-9944-47FA-9E2F-CBD41301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Vyšetřování ex officio</a:t>
            </a:r>
          </a:p>
          <a:p>
            <a:pPr lvl="1"/>
            <a:r>
              <a:rPr lang="cs-CZ" dirty="0" err="1"/>
              <a:t>Inquisitio</a:t>
            </a:r>
            <a:r>
              <a:rPr lang="cs-CZ" dirty="0"/>
              <a:t> jako obecná procedura.</a:t>
            </a:r>
          </a:p>
          <a:p>
            <a:pPr lvl="1"/>
            <a:r>
              <a:rPr lang="cs-CZ" dirty="0"/>
              <a:t>X </a:t>
            </a:r>
            <a:r>
              <a:rPr lang="cs-CZ" dirty="0" err="1"/>
              <a:t>accusatio</a:t>
            </a:r>
            <a:r>
              <a:rPr lang="cs-CZ" dirty="0"/>
              <a:t>; </a:t>
            </a:r>
            <a:r>
              <a:rPr lang="cs-CZ" dirty="0" err="1"/>
              <a:t>denunciatio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Inocenc III. </a:t>
            </a:r>
          </a:p>
          <a:p>
            <a:pPr lvl="1"/>
            <a:r>
              <a:rPr lang="cs-CZ" dirty="0" err="1"/>
              <a:t>Vnitrocírkevní</a:t>
            </a:r>
            <a:r>
              <a:rPr lang="cs-CZ" dirty="0"/>
              <a:t> skandály.</a:t>
            </a:r>
          </a:p>
          <a:p>
            <a:pPr lvl="1"/>
            <a:r>
              <a:rPr lang="cs-CZ" dirty="0"/>
              <a:t>Hereze = Urážka Božího majestátu.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Fridrich II. – Řehoř IX.</a:t>
            </a:r>
          </a:p>
          <a:p>
            <a:pPr lvl="1"/>
            <a:r>
              <a:rPr lang="cs-CZ" dirty="0"/>
              <a:t>Císařská legislativa </a:t>
            </a:r>
          </a:p>
          <a:p>
            <a:pPr lvl="2"/>
            <a:r>
              <a:rPr lang="cs-CZ" dirty="0"/>
              <a:t>Konstituce z </a:t>
            </a:r>
            <a:r>
              <a:rPr lang="cs-CZ" dirty="0" err="1"/>
              <a:t>Melfi</a:t>
            </a:r>
            <a:r>
              <a:rPr lang="cs-CZ" dirty="0"/>
              <a:t> (1231).</a:t>
            </a:r>
          </a:p>
          <a:p>
            <a:pPr lvl="2"/>
            <a:r>
              <a:rPr lang="cs-CZ" dirty="0"/>
              <a:t> dekretály z Ravenny (1232).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Papežská pověření</a:t>
            </a:r>
          </a:p>
          <a:p>
            <a:pPr lvl="2"/>
            <a:r>
              <a:rPr lang="cs-CZ" dirty="0"/>
              <a:t>Konrád z </a:t>
            </a:r>
            <a:r>
              <a:rPr lang="cs-CZ" dirty="0" err="1"/>
              <a:t>Marburgu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Dominikáni v Řezně (</a:t>
            </a:r>
            <a:r>
              <a:rPr lang="cs-CZ" dirty="0" err="1"/>
              <a:t>Ille</a:t>
            </a:r>
            <a:r>
              <a:rPr lang="cs-CZ" dirty="0"/>
              <a:t> </a:t>
            </a:r>
            <a:r>
              <a:rPr lang="cs-CZ" dirty="0" err="1"/>
              <a:t>humani</a:t>
            </a:r>
            <a:r>
              <a:rPr lang="cs-CZ" dirty="0"/>
              <a:t> </a:t>
            </a:r>
            <a:r>
              <a:rPr lang="cs-CZ" dirty="0" err="1"/>
              <a:t>generis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2663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1C6D1-C7F8-48F8-B17C-E9E7624D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Kdo, kde proti komu?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97DF09-93AB-418B-8EAB-0050B0AD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358"/>
            <a:ext cx="10515600" cy="481053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Papežem delegovaní vyšetřovatelé/soudci.</a:t>
            </a:r>
          </a:p>
          <a:p>
            <a:pPr lvl="1"/>
            <a:r>
              <a:rPr lang="cs-CZ" dirty="0"/>
              <a:t>Dominikáni.</a:t>
            </a:r>
          </a:p>
          <a:p>
            <a:pPr lvl="1"/>
            <a:r>
              <a:rPr lang="cs-CZ" dirty="0"/>
              <a:t>Františkáni.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Hereze</a:t>
            </a:r>
          </a:p>
          <a:p>
            <a:pPr lvl="1"/>
            <a:r>
              <a:rPr lang="cs-CZ" dirty="0" err="1"/>
              <a:t>Kataři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Valdenští</a:t>
            </a:r>
          </a:p>
          <a:p>
            <a:pPr lvl="1"/>
            <a:r>
              <a:rPr lang="cs-CZ" dirty="0"/>
              <a:t>„Bekyně“</a:t>
            </a:r>
          </a:p>
          <a:p>
            <a:pPr lvl="1"/>
            <a:r>
              <a:rPr lang="cs-CZ" dirty="0"/>
              <a:t>...</a:t>
            </a:r>
          </a:p>
          <a:p>
            <a:pPr lvl="1"/>
            <a:r>
              <a:rPr lang="cs-CZ" dirty="0"/>
              <a:t>Čarodějnictví: 15. stol. </a:t>
            </a:r>
          </a:p>
          <a:p>
            <a:pPr lvl="1"/>
            <a:endParaRPr lang="cs-CZ" dirty="0"/>
          </a:p>
          <a:p>
            <a:r>
              <a:rPr lang="cs-CZ" dirty="0"/>
              <a:t>Významná dějiště</a:t>
            </a:r>
          </a:p>
          <a:p>
            <a:pPr lvl="1"/>
            <a:r>
              <a:rPr lang="cs-CZ" dirty="0"/>
              <a:t>Porýní.</a:t>
            </a:r>
          </a:p>
          <a:p>
            <a:pPr lvl="1"/>
            <a:r>
              <a:rPr lang="cs-CZ" dirty="0" err="1"/>
              <a:t>Languedoc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Lombardie.</a:t>
            </a:r>
          </a:p>
          <a:p>
            <a:pPr lvl="1"/>
            <a:r>
              <a:rPr lang="cs-CZ" dirty="0"/>
              <a:t>…</a:t>
            </a:r>
          </a:p>
          <a:p>
            <a:pPr lvl="1"/>
            <a:r>
              <a:rPr lang="cs-CZ" dirty="0"/>
              <a:t>České země.</a:t>
            </a:r>
          </a:p>
          <a:p>
            <a:pPr lvl="1"/>
            <a:r>
              <a:rPr lang="cs-CZ" dirty="0"/>
              <a:t>Alpy.					</a:t>
            </a:r>
          </a:p>
        </p:txBody>
      </p:sp>
    </p:spTree>
    <p:extLst>
      <p:ext uri="{BB962C8B-B14F-4D97-AF65-F5344CB8AC3E}">
        <p14:creationId xmlns:p14="http://schemas.microsoft.com/office/powerpoint/2010/main" val="35588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A5C22-8516-4B0A-B9AE-39799359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Fungování procesů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756082-6119-4267-B7EF-6C6FB7B92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508088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Vyšetřování</a:t>
            </a:r>
          </a:p>
          <a:p>
            <a:pPr lvl="1"/>
            <a:r>
              <a:rPr lang="cs-CZ" dirty="0"/>
              <a:t>Informátoři.</a:t>
            </a:r>
          </a:p>
          <a:p>
            <a:pPr lvl="1"/>
            <a:r>
              <a:rPr lang="cs-CZ" dirty="0"/>
              <a:t>Role záznamů, archivů.</a:t>
            </a:r>
          </a:p>
          <a:p>
            <a:pPr lvl="1"/>
            <a:r>
              <a:rPr lang="cs-CZ" dirty="0"/>
              <a:t>Kazatelská činnost. </a:t>
            </a:r>
          </a:p>
          <a:p>
            <a:pPr lvl="1"/>
            <a:endParaRPr lang="cs-CZ" dirty="0"/>
          </a:p>
          <a:p>
            <a:r>
              <a:rPr lang="cs-CZ" dirty="0"/>
              <a:t>Donucování</a:t>
            </a:r>
          </a:p>
          <a:p>
            <a:pPr lvl="1"/>
            <a:r>
              <a:rPr lang="cs-CZ" dirty="0"/>
              <a:t>Opakované výslechy.</a:t>
            </a:r>
          </a:p>
          <a:p>
            <a:pPr lvl="1"/>
            <a:r>
              <a:rPr lang="cs-CZ" dirty="0"/>
              <a:t>Věznění.</a:t>
            </a:r>
          </a:p>
          <a:p>
            <a:pPr lvl="1"/>
            <a:r>
              <a:rPr lang="cs-CZ" dirty="0"/>
              <a:t>Někdy mučení.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Kazatelská činnost</a:t>
            </a:r>
          </a:p>
          <a:p>
            <a:pPr lvl="1"/>
            <a:r>
              <a:rPr lang="cs-CZ" i="1" dirty="0" err="1"/>
              <a:t>Sermo</a:t>
            </a:r>
            <a:r>
              <a:rPr lang="cs-CZ" i="1" dirty="0"/>
              <a:t> </a:t>
            </a:r>
            <a:r>
              <a:rPr lang="cs-CZ" i="1" dirty="0" err="1"/>
              <a:t>generalis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Veřejné rozsudky. 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Trestání</a:t>
            </a:r>
          </a:p>
          <a:p>
            <a:pPr lvl="1"/>
            <a:r>
              <a:rPr lang="cs-CZ" dirty="0"/>
              <a:t>Pokání.</a:t>
            </a:r>
          </a:p>
          <a:p>
            <a:pPr lvl="1"/>
            <a:r>
              <a:rPr lang="cs-CZ" dirty="0"/>
              <a:t>Veřejné zostuzení.</a:t>
            </a:r>
          </a:p>
          <a:p>
            <a:pPr lvl="1"/>
            <a:r>
              <a:rPr lang="cs-CZ" dirty="0"/>
              <a:t>V krajních případech smrt.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46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D99F4-3128-4804-822C-9A2BF052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Násilí v inkvizičních procesech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33948C-8E96-4238-BF94-978601B82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552"/>
            <a:ext cx="10515600" cy="495032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Procesy, trestání.</a:t>
            </a:r>
          </a:p>
          <a:p>
            <a:r>
              <a:rPr lang="cs-CZ" dirty="0"/>
              <a:t>Kontrola, výchova</a:t>
            </a:r>
          </a:p>
          <a:p>
            <a:pPr lvl="1"/>
            <a:r>
              <a:rPr lang="cs-CZ" dirty="0"/>
              <a:t>Kázání.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Mučení</a:t>
            </a:r>
          </a:p>
          <a:p>
            <a:pPr lvl="1"/>
            <a:r>
              <a:rPr lang="cs-CZ" dirty="0"/>
              <a:t>V omezené míře.</a:t>
            </a:r>
          </a:p>
          <a:p>
            <a:pPr lvl="1"/>
            <a:r>
              <a:rPr lang="cs-CZ" dirty="0"/>
              <a:t>Bez prolévání krve. </a:t>
            </a:r>
          </a:p>
          <a:p>
            <a:pPr lvl="1"/>
            <a:r>
              <a:rPr lang="cs-CZ" dirty="0"/>
              <a:t>Přiznání </a:t>
            </a:r>
            <a:r>
              <a:rPr lang="cs-CZ" i="1" dirty="0"/>
              <a:t>po</a:t>
            </a:r>
            <a:r>
              <a:rPr lang="cs-CZ" dirty="0"/>
              <a:t> mučení.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Věznění</a:t>
            </a:r>
          </a:p>
          <a:p>
            <a:pPr lvl="1"/>
            <a:r>
              <a:rPr lang="cs-CZ" dirty="0" err="1"/>
              <a:t>Murus</a:t>
            </a:r>
            <a:r>
              <a:rPr lang="cs-CZ" dirty="0"/>
              <a:t> </a:t>
            </a:r>
            <a:r>
              <a:rPr lang="cs-CZ" dirty="0" err="1"/>
              <a:t>largus</a:t>
            </a:r>
            <a:r>
              <a:rPr lang="cs-CZ" dirty="0"/>
              <a:t>/</a:t>
            </a:r>
            <a:r>
              <a:rPr lang="cs-CZ" dirty="0" err="1"/>
              <a:t>murus</a:t>
            </a:r>
            <a:r>
              <a:rPr lang="cs-CZ" dirty="0"/>
              <a:t> </a:t>
            </a:r>
            <a:r>
              <a:rPr lang="cs-CZ" dirty="0" err="1"/>
              <a:t>strictus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Psychologický nátlak.</a:t>
            </a:r>
          </a:p>
          <a:p>
            <a:pPr lvl="1"/>
            <a:r>
              <a:rPr lang="cs-CZ" dirty="0"/>
              <a:t>Zadržování/trest.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Tresty</a:t>
            </a:r>
          </a:p>
          <a:p>
            <a:pPr lvl="1"/>
            <a:r>
              <a:rPr lang="cs-CZ" dirty="0"/>
              <a:t>Kříže „hanby.“</a:t>
            </a:r>
          </a:p>
          <a:p>
            <a:pPr lvl="1"/>
            <a:r>
              <a:rPr lang="cs-CZ" dirty="0"/>
              <a:t>Upálení.</a:t>
            </a:r>
          </a:p>
          <a:p>
            <a:pPr lvl="1"/>
            <a:r>
              <a:rPr lang="cs-CZ" dirty="0"/>
              <a:t>Stržení domu</a:t>
            </a:r>
          </a:p>
          <a:p>
            <a:pPr lvl="1"/>
            <a:r>
              <a:rPr lang="cs-CZ" dirty="0"/>
              <a:t> …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386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5108C-7BD9-4A9E-9348-AF6577FD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Vzdor proti inkvizici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6C4E61-55A0-4351-9C8A-A457377D5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33" y="1534601"/>
            <a:ext cx="10515600" cy="523990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Individuální vzdor.</a:t>
            </a:r>
          </a:p>
          <a:p>
            <a:r>
              <a:rPr lang="cs-CZ" dirty="0"/>
              <a:t>Vzdor skupiny.</a:t>
            </a:r>
          </a:p>
          <a:p>
            <a:r>
              <a:rPr lang="cs-CZ" dirty="0"/>
              <a:t>Široký odpor</a:t>
            </a:r>
          </a:p>
          <a:p>
            <a:pPr lvl="1"/>
            <a:r>
              <a:rPr lang="cs-CZ" dirty="0"/>
              <a:t>Městské nepokoje</a:t>
            </a:r>
          </a:p>
          <a:p>
            <a:pPr lvl="2"/>
            <a:r>
              <a:rPr lang="cs-CZ" dirty="0" err="1"/>
              <a:t>Carcassonne</a:t>
            </a:r>
            <a:r>
              <a:rPr lang="cs-CZ" dirty="0"/>
              <a:t>, poč. 14. stol.</a:t>
            </a:r>
          </a:p>
          <a:p>
            <a:pPr lvl="1"/>
            <a:r>
              <a:rPr lang="cs-CZ" dirty="0"/>
              <a:t>„Stávka“</a:t>
            </a:r>
          </a:p>
          <a:p>
            <a:pPr lvl="2"/>
            <a:r>
              <a:rPr lang="cs-CZ" dirty="0"/>
              <a:t>Alpy, 14./15. stol. 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Fyzický vzdor</a:t>
            </a:r>
          </a:p>
          <a:p>
            <a:pPr lvl="1"/>
            <a:r>
              <a:rPr lang="cs-CZ" dirty="0"/>
              <a:t>Obrana bojem </a:t>
            </a:r>
          </a:p>
          <a:p>
            <a:pPr lvl="2"/>
            <a:r>
              <a:rPr lang="cs-CZ" dirty="0" err="1"/>
              <a:t>Montségur</a:t>
            </a:r>
            <a:r>
              <a:rPr lang="cs-CZ" dirty="0"/>
              <a:t> 1244. </a:t>
            </a:r>
          </a:p>
          <a:p>
            <a:pPr lvl="2"/>
            <a:r>
              <a:rPr lang="cs-CZ" dirty="0"/>
              <a:t>Valdenští v Alpách.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dirty="0"/>
              <a:t>Útěk; úkryt.</a:t>
            </a:r>
          </a:p>
          <a:p>
            <a:pPr lvl="1"/>
            <a:r>
              <a:rPr lang="cs-CZ" dirty="0"/>
              <a:t>Útok; atentát</a:t>
            </a:r>
          </a:p>
          <a:p>
            <a:pPr lvl="2"/>
            <a:r>
              <a:rPr lang="cs-CZ" dirty="0" err="1"/>
              <a:t>Avignonet</a:t>
            </a:r>
            <a:r>
              <a:rPr lang="cs-CZ" dirty="0"/>
              <a:t> 1242.</a:t>
            </a:r>
          </a:p>
          <a:p>
            <a:pPr lvl="2"/>
            <a:r>
              <a:rPr lang="cs-CZ" dirty="0"/>
              <a:t>Petr Mučedník, 1252. 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Další techniky</a:t>
            </a:r>
          </a:p>
          <a:p>
            <a:pPr lvl="1"/>
            <a:r>
              <a:rPr lang="cs-CZ" dirty="0"/>
              <a:t>Koordinace výpovědí.</a:t>
            </a:r>
          </a:p>
          <a:p>
            <a:pPr lvl="1"/>
            <a:r>
              <a:rPr lang="cs-CZ" dirty="0"/>
              <a:t>Matení procesu; vytáčky. </a:t>
            </a:r>
          </a:p>
          <a:p>
            <a:pPr lvl="1"/>
            <a:r>
              <a:rPr lang="cs-CZ" dirty="0"/>
              <a:t>Zastrašování; korupce. </a:t>
            </a:r>
          </a:p>
        </p:txBody>
      </p:sp>
    </p:spTree>
    <p:extLst>
      <p:ext uri="{BB962C8B-B14F-4D97-AF65-F5344CB8AC3E}">
        <p14:creationId xmlns:p14="http://schemas.microsoft.com/office/powerpoint/2010/main" val="414882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1A76E-0075-4BB9-8117-3193393F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Využívání inkvizice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96480C-F1A6-4496-88D2-BEE64F1F8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Vyřizování účtů</a:t>
            </a:r>
          </a:p>
          <a:p>
            <a:pPr lvl="1"/>
            <a:r>
              <a:rPr lang="cs-CZ" dirty="0"/>
              <a:t>Udávání.</a:t>
            </a:r>
          </a:p>
          <a:p>
            <a:pPr lvl="1"/>
            <a:r>
              <a:rPr lang="cs-CZ" dirty="0"/>
              <a:t>Křivé výpovědi. </a:t>
            </a:r>
          </a:p>
          <a:p>
            <a:pPr lvl="1"/>
            <a:r>
              <a:rPr lang="cs-CZ" dirty="0"/>
              <a:t>Korupce. 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Legitimizace politického vlivu</a:t>
            </a:r>
          </a:p>
          <a:p>
            <a:pPr lvl="1"/>
            <a:r>
              <a:rPr lang="cs-CZ" dirty="0"/>
              <a:t>Společenská kontrola.</a:t>
            </a:r>
          </a:p>
          <a:p>
            <a:pPr lvl="1"/>
            <a:r>
              <a:rPr lang="cs-CZ" dirty="0" err="1"/>
              <a:t>Languedoc</a:t>
            </a:r>
            <a:r>
              <a:rPr lang="cs-CZ" dirty="0"/>
              <a:t> 13. stol.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Politické procesy</a:t>
            </a:r>
          </a:p>
          <a:p>
            <a:pPr lvl="1"/>
            <a:r>
              <a:rPr lang="cs-CZ" dirty="0"/>
              <a:t>Účelové kauzy.</a:t>
            </a:r>
          </a:p>
          <a:p>
            <a:pPr lvl="1"/>
            <a:r>
              <a:rPr lang="cs-CZ" dirty="0"/>
              <a:t>Templáři.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92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6A0D0-9D57-4309-BCD2-73B4CFBA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Inkvizice a čarodějnictví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036605-F045-4C2E-94D2-8CA1876FC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 počátku malý zájem.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Jan XXII.</a:t>
            </a:r>
          </a:p>
          <a:p>
            <a:pPr lvl="1"/>
            <a:r>
              <a:rPr lang="cs-CZ" dirty="0"/>
              <a:t>Super </a:t>
            </a:r>
            <a:r>
              <a:rPr lang="cs-CZ" dirty="0" err="1"/>
              <a:t>illius</a:t>
            </a:r>
            <a:r>
              <a:rPr lang="cs-CZ" dirty="0"/>
              <a:t> </a:t>
            </a:r>
            <a:r>
              <a:rPr lang="cs-CZ" dirty="0" err="1"/>
              <a:t>specula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Magie = hereze.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Prolínání konceptů</a:t>
            </a:r>
          </a:p>
          <a:p>
            <a:pPr lvl="1"/>
            <a:r>
              <a:rPr lang="cs-CZ" dirty="0"/>
              <a:t>14. století.</a:t>
            </a:r>
          </a:p>
          <a:p>
            <a:pPr lvl="1"/>
            <a:r>
              <a:rPr lang="cs-CZ" dirty="0"/>
              <a:t>Mikuláš </a:t>
            </a:r>
            <a:r>
              <a:rPr lang="cs-CZ" dirty="0" err="1"/>
              <a:t>Eymerich</a:t>
            </a:r>
            <a:r>
              <a:rPr lang="cs-CZ" dirty="0"/>
              <a:t>.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Hon na čarodějnice</a:t>
            </a:r>
          </a:p>
          <a:p>
            <a:pPr lvl="1"/>
            <a:r>
              <a:rPr lang="cs-CZ" dirty="0"/>
              <a:t>15.-18. století.</a:t>
            </a:r>
          </a:p>
          <a:p>
            <a:pPr lvl="1"/>
            <a:r>
              <a:rPr lang="cs-CZ" dirty="0"/>
              <a:t>Počátky v horských oblastech. </a:t>
            </a:r>
          </a:p>
          <a:p>
            <a:pPr lvl="1"/>
            <a:r>
              <a:rPr lang="cs-CZ" dirty="0"/>
              <a:t>Sabat; </a:t>
            </a:r>
            <a:r>
              <a:rPr lang="cs-CZ" i="1" dirty="0"/>
              <a:t>maleficium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Církevní i světská moc. </a:t>
            </a:r>
          </a:p>
        </p:txBody>
      </p:sp>
    </p:spTree>
    <p:extLst>
      <p:ext uri="{BB962C8B-B14F-4D97-AF65-F5344CB8AC3E}">
        <p14:creationId xmlns:p14="http://schemas.microsoft.com/office/powerpoint/2010/main" val="34363642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490</Words>
  <Application>Microsoft Office PowerPoint</Application>
  <PresentationFormat>Širokoúhlá obrazovka</PresentationFormat>
  <Paragraphs>175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Středověká inkvizice</vt:lpstr>
      <vt:lpstr>Církev a pronásledování hereze</vt:lpstr>
      <vt:lpstr>Právní základy papežské inkvizice</vt:lpstr>
      <vt:lpstr>Kdo, kde proti komu? </vt:lpstr>
      <vt:lpstr>Fungování procesů</vt:lpstr>
      <vt:lpstr>Násilí v inkvizičních procesech</vt:lpstr>
      <vt:lpstr>Vzdor proti inkvizici</vt:lpstr>
      <vt:lpstr>Využívání inkvizice</vt:lpstr>
      <vt:lpstr>Inkvizice a čarodějnictví</vt:lpstr>
      <vt:lpstr>Inkvizice v novověku</vt:lpstr>
      <vt:lpstr>Příklady významných středověkých inkvizitorů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František Novotný</dc:creator>
  <cp:lastModifiedBy>František Novotný</cp:lastModifiedBy>
  <cp:revision>16</cp:revision>
  <dcterms:created xsi:type="dcterms:W3CDTF">2018-10-22T15:26:44Z</dcterms:created>
  <dcterms:modified xsi:type="dcterms:W3CDTF">2018-10-23T15:33:01Z</dcterms:modified>
</cp:coreProperties>
</file>