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9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2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>
        <p:scale>
          <a:sx n="77" d="100"/>
          <a:sy n="77" d="100"/>
        </p:scale>
        <p:origin x="-116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80" d="100"/>
        <a:sy n="180" d="100"/>
      </p:scale>
      <p:origin x="0" y="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B642D-C78E-4412-B286-DCC5C77A0953}" type="datetimeFigureOut">
              <a:rPr lang="es-ES" smtClean="0"/>
              <a:t>19/10/2014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E968A-19AF-406D-9B2E-D985D30490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7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E968A-19AF-406D-9B2E-D985D304901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31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DBA180-E11C-4AA0-97F6-C7F5996B2FA2}" type="datetimeFigureOut">
              <a:rPr lang="es-ES" smtClean="0"/>
              <a:t>19/10/2014</a:t>
            </a:fld>
            <a:endParaRPr lang="es-ES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F1B10A-170A-49F8-9287-F57305626F78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adnlcg"/>
          <p:cNvPicPr>
            <a:picLocks noChangeAspect="1" noChangeArrowheads="1"/>
          </p:cNvPicPr>
          <p:nvPr/>
        </p:nvPicPr>
        <p:blipFill>
          <a:blip r:embed="rId3">
            <a:lum bright="58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7180"/>
            <a:ext cx="9144000" cy="7035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91680" y="773460"/>
            <a:ext cx="6400800" cy="12954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El prerromanticismo en Noches Lúgubres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5708" y="2335560"/>
            <a:ext cx="6400800" cy="762000"/>
          </a:xfrm>
        </p:spPr>
        <p:txBody>
          <a:bodyPr>
            <a:normAutofit lnSpcReduction="10000"/>
          </a:bodyPr>
          <a:lstStyle/>
          <a:p>
            <a:pPr algn="ctr"/>
            <a:r>
              <a:rPr lang="es-ES" dirty="0" smtClean="0"/>
              <a:t>Las novedades estéticas literarias al servicio de la Ilustración</a:t>
            </a:r>
            <a:endParaRPr lang="es-ES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835696" y="450912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Wingdings" pitchFamily="2" charset="2"/>
              <a:buNone/>
              <a:defRPr sz="2000" i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2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412032" y="142116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ES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5868144" y="5862871"/>
            <a:ext cx="2623858" cy="545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Wingdings" pitchFamily="2" charset="2"/>
              <a:buNone/>
              <a:defRPr sz="2000" i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2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400" i="0" dirty="0" smtClean="0">
                <a:solidFill>
                  <a:schemeClr val="tx1"/>
                </a:solidFill>
              </a:rPr>
              <a:t>Lara Marchante Fuente </a:t>
            </a:r>
            <a:endParaRPr lang="es-ES" sz="1400" i="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www.ucm.es/data/cont/docs/241-2014-02-20-Logo%20UCM90.gi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679" r="9760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588897"/>
            <a:ext cx="1400679" cy="162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ogo školy Masarykova univerzita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348" y="3646986"/>
            <a:ext cx="1516967" cy="1504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86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79512" y="836712"/>
            <a:ext cx="8812088" cy="5243413"/>
          </a:xfrm>
        </p:spPr>
        <p:txBody>
          <a:bodyPr>
            <a:normAutofit/>
          </a:bodyPr>
          <a:lstStyle/>
          <a:p>
            <a:r>
              <a:rPr lang="es-ES" dirty="0"/>
              <a:t>Los escritores ilustrados se proponen crear obras con </a:t>
            </a:r>
            <a:r>
              <a:rPr lang="es-ES" b="1" dirty="0"/>
              <a:t>vocación de servicio público</a:t>
            </a:r>
            <a:r>
              <a:rPr lang="es-ES" dirty="0"/>
              <a:t>: son de </a:t>
            </a:r>
            <a:r>
              <a:rPr lang="es-ES" b="1" dirty="0"/>
              <a:t>carácter didáctico y reflexivo</a:t>
            </a:r>
            <a:r>
              <a:rPr lang="es-ES" dirty="0"/>
              <a:t>, con un fuerte contenido </a:t>
            </a:r>
            <a:r>
              <a:rPr lang="es-ES" b="1" dirty="0" smtClean="0"/>
              <a:t>moral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pPr lvl="1" algn="just"/>
            <a:r>
              <a:rPr lang="es-ES" sz="2000" dirty="0" smtClean="0"/>
              <a:t>Todas </a:t>
            </a:r>
            <a:r>
              <a:rPr lang="es-ES" sz="2000" dirty="0"/>
              <a:t>las artes, como es razón, están subordinadas a la política, cuyo objetivo es el bien público, y la que más coopera a la política es la moral cuyos preceptos ordenan las costumbres y dirigen los ánimos a la bienaventuranza eterna y </a:t>
            </a:r>
            <a:r>
              <a:rPr lang="es-ES" sz="2000" dirty="0" smtClean="0"/>
              <a:t>temporal. </a:t>
            </a:r>
            <a:endParaRPr lang="es-ES" sz="2000" dirty="0"/>
          </a:p>
          <a:p>
            <a:pPr marL="0" indent="0" algn="r">
              <a:buNone/>
            </a:pPr>
            <a:r>
              <a:rPr lang="es-ES" dirty="0" smtClean="0"/>
              <a:t> </a:t>
            </a:r>
            <a:r>
              <a:rPr lang="es-ES" sz="1600" dirty="0"/>
              <a:t>Ignacio </a:t>
            </a:r>
            <a:r>
              <a:rPr lang="es-ES" sz="1600" dirty="0" smtClean="0"/>
              <a:t>de </a:t>
            </a:r>
            <a:r>
              <a:rPr lang="es-ES" sz="1600" dirty="0" err="1" smtClean="0"/>
              <a:t>Luzán</a:t>
            </a:r>
            <a:r>
              <a:rPr lang="es-ES" sz="1600" dirty="0" smtClean="0"/>
              <a:t>,</a:t>
            </a:r>
            <a:r>
              <a:rPr lang="es-ES" sz="1600" i="1" dirty="0" smtClean="0"/>
              <a:t> </a:t>
            </a:r>
            <a:r>
              <a:rPr lang="es-ES" sz="1600" i="1" dirty="0"/>
              <a:t>La Poética. Reglas de la poesía en general y de sus principales especies</a:t>
            </a:r>
            <a:r>
              <a:rPr lang="es-ES" sz="1600" dirty="0"/>
              <a:t>. </a:t>
            </a:r>
            <a:r>
              <a:rPr lang="es-ES" sz="1600" dirty="0" smtClean="0"/>
              <a:t>(Edición </a:t>
            </a:r>
            <a:r>
              <a:rPr lang="es-ES" sz="1600" dirty="0"/>
              <a:t>de R.P </a:t>
            </a:r>
            <a:r>
              <a:rPr lang="es-ES" sz="1600" dirty="0" err="1"/>
              <a:t>Sebold</a:t>
            </a:r>
            <a:r>
              <a:rPr lang="es-ES" sz="1600" dirty="0"/>
              <a:t>, </a:t>
            </a:r>
            <a:r>
              <a:rPr lang="es-ES" sz="1600" dirty="0" smtClean="0"/>
              <a:t>1977: 173)</a:t>
            </a:r>
            <a:endParaRPr lang="es-ES" sz="16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530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299648" cy="4565104"/>
          </a:xfrm>
        </p:spPr>
        <p:txBody>
          <a:bodyPr/>
          <a:lstStyle/>
          <a:p>
            <a:r>
              <a:rPr lang="es-ES" dirty="0" smtClean="0"/>
              <a:t>En el </a:t>
            </a:r>
            <a:r>
              <a:rPr lang="es-ES" b="1" dirty="0" smtClean="0"/>
              <a:t>Prerromanticismo</a:t>
            </a:r>
            <a:r>
              <a:rPr lang="es-ES" dirty="0" smtClean="0"/>
              <a:t> se produce una exaltación de los sentimientos, pero </a:t>
            </a:r>
            <a:r>
              <a:rPr lang="es-ES" b="1" dirty="0" smtClean="0"/>
              <a:t>domina la razón y la vocación didáctica.</a:t>
            </a:r>
          </a:p>
          <a:p>
            <a:endParaRPr lang="es-ES" dirty="0" smtClean="0"/>
          </a:p>
          <a:p>
            <a:r>
              <a:rPr lang="es-ES" dirty="0" smtClean="0"/>
              <a:t>El en </a:t>
            </a:r>
            <a:r>
              <a:rPr lang="es-ES" b="1" dirty="0" smtClean="0"/>
              <a:t>Romanticismo</a:t>
            </a:r>
            <a:r>
              <a:rPr lang="es-ES" dirty="0" smtClean="0"/>
              <a:t> se produce </a:t>
            </a:r>
            <a:r>
              <a:rPr lang="es-ES" b="1" dirty="0" smtClean="0"/>
              <a:t>la exaltación y el dominio de los sentimientos.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8530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23528" y="260648"/>
            <a:ext cx="8424936" cy="936104"/>
          </a:xfrm>
        </p:spPr>
        <p:txBody>
          <a:bodyPr>
            <a:normAutofit/>
          </a:bodyPr>
          <a:lstStyle/>
          <a:p>
            <a:r>
              <a:rPr lang="es-ES" b="1" dirty="0" smtClean="0"/>
              <a:t>Características prerrománticas de la obra</a:t>
            </a:r>
            <a:endParaRPr lang="es-ES" b="1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83568" y="1628800"/>
            <a:ext cx="8308032" cy="4695800"/>
          </a:xfrm>
        </p:spPr>
        <p:txBody>
          <a:bodyPr>
            <a:normAutofit/>
          </a:bodyPr>
          <a:lstStyle/>
          <a:p>
            <a:r>
              <a:rPr lang="es-ES" u="sng" dirty="0" smtClean="0">
                <a:solidFill>
                  <a:srgbClr val="7030A0"/>
                </a:solidFill>
              </a:rPr>
              <a:t>El móvil </a:t>
            </a:r>
            <a:r>
              <a:rPr lang="es-ES" dirty="0" smtClean="0">
                <a:solidFill>
                  <a:srgbClr val="7030A0"/>
                </a:solidFill>
              </a:rPr>
              <a:t>o el </a:t>
            </a:r>
            <a:r>
              <a:rPr lang="es-ES" b="1" dirty="0" smtClean="0">
                <a:solidFill>
                  <a:srgbClr val="7030A0"/>
                </a:solidFill>
              </a:rPr>
              <a:t>desencadenante </a:t>
            </a:r>
            <a:r>
              <a:rPr lang="es-ES" b="1" dirty="0" smtClean="0"/>
              <a:t>de la historia es irracional…</a:t>
            </a:r>
            <a:endParaRPr lang="es-ES" dirty="0" smtClean="0"/>
          </a:p>
          <a:p>
            <a:endParaRPr lang="es-ES" dirty="0"/>
          </a:p>
          <a:p>
            <a:pPr algn="just"/>
            <a:r>
              <a:rPr lang="es-ES" sz="2000" dirty="0"/>
              <a:t> </a:t>
            </a:r>
            <a:r>
              <a:rPr lang="es-ES" sz="2000" dirty="0" err="1" smtClean="0"/>
              <a:t>Tediato</a:t>
            </a:r>
            <a:r>
              <a:rPr lang="es-ES" sz="2000" dirty="0" smtClean="0"/>
              <a:t>- </a:t>
            </a:r>
            <a:r>
              <a:rPr lang="es-ES" sz="2000" dirty="0"/>
              <a:t>Pronto volveré a tu tumba, te llevaré a mi casa, descansarás  </a:t>
            </a:r>
            <a:r>
              <a:rPr lang="es-ES" sz="2000" dirty="0" smtClean="0"/>
              <a:t>	      en </a:t>
            </a:r>
            <a:r>
              <a:rPr lang="es-ES" sz="2000" dirty="0"/>
              <a:t>un  lecho junto al mío; morirá mi cuerpo junto a ti, cadáver </a:t>
            </a:r>
            <a:r>
              <a:rPr lang="es-ES" sz="2000" dirty="0" smtClean="0"/>
              <a:t>   	      adorado</a:t>
            </a:r>
            <a:r>
              <a:rPr lang="es-ES" sz="2000" dirty="0"/>
              <a:t>, y expirando incendiaré mi domicilio, y </a:t>
            </a:r>
            <a:r>
              <a:rPr lang="es-ES" sz="2000" dirty="0" smtClean="0"/>
              <a:t>tú </a:t>
            </a:r>
            <a:r>
              <a:rPr lang="es-ES" sz="2000" dirty="0"/>
              <a:t>y yo nos </a:t>
            </a:r>
            <a:r>
              <a:rPr lang="es-ES" sz="2000" dirty="0" smtClean="0"/>
              <a:t>	       volveremos </a:t>
            </a:r>
            <a:r>
              <a:rPr lang="es-ES" sz="2000" dirty="0"/>
              <a:t>ceniza en medio de las de la casa.  </a:t>
            </a:r>
            <a:endParaRPr lang="es-ES" sz="2000" dirty="0" smtClean="0"/>
          </a:p>
          <a:p>
            <a:pPr algn="just"/>
            <a:r>
              <a:rPr lang="es-ES" sz="2000" dirty="0" smtClean="0"/>
              <a:t> </a:t>
            </a:r>
          </a:p>
          <a:p>
            <a:pPr algn="r"/>
            <a:r>
              <a:rPr lang="es-ES" sz="2000" dirty="0" smtClean="0"/>
              <a:t>(Edición de R.P. </a:t>
            </a:r>
            <a:r>
              <a:rPr lang="es-ES" sz="2000" dirty="0" err="1" smtClean="0"/>
              <a:t>Sebold</a:t>
            </a:r>
            <a:r>
              <a:rPr lang="es-ES" sz="2000" dirty="0" smtClean="0"/>
              <a:t>, 2000:328)</a:t>
            </a:r>
            <a:endParaRPr lang="es-ES" sz="2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249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299648" cy="4724400"/>
          </a:xfrm>
        </p:spPr>
        <p:txBody>
          <a:bodyPr>
            <a:normAutofit/>
          </a:bodyPr>
          <a:lstStyle/>
          <a:p>
            <a:r>
              <a:rPr lang="es-ES" sz="1800" dirty="0" smtClean="0">
                <a:solidFill>
                  <a:srgbClr val="7030A0"/>
                </a:solidFill>
              </a:rPr>
              <a:t>[</a:t>
            </a:r>
            <a:r>
              <a:rPr lang="es-ES" sz="1800" u="sng" dirty="0">
                <a:solidFill>
                  <a:srgbClr val="7030A0"/>
                </a:solidFill>
              </a:rPr>
              <a:t>El móvil </a:t>
            </a:r>
            <a:r>
              <a:rPr lang="es-ES" sz="1800" dirty="0" smtClean="0">
                <a:solidFill>
                  <a:srgbClr val="7030A0"/>
                </a:solidFill>
              </a:rPr>
              <a:t>]</a:t>
            </a:r>
          </a:p>
          <a:p>
            <a:r>
              <a:rPr lang="es-ES" dirty="0" smtClean="0"/>
              <a:t>pero </a:t>
            </a:r>
            <a:r>
              <a:rPr lang="es-ES" b="1" dirty="0" smtClean="0"/>
              <a:t>sólo funciona como hilo conductor para hacer de la trama algo verosímil.</a:t>
            </a:r>
          </a:p>
          <a:p>
            <a:endParaRPr lang="es-ES" b="1" dirty="0" smtClean="0"/>
          </a:p>
          <a:p>
            <a:pPr marL="400050" lvl="1" indent="0">
              <a:buNone/>
            </a:pPr>
            <a:r>
              <a:rPr lang="es-ES" dirty="0" smtClean="0"/>
              <a:t>-Permite  </a:t>
            </a:r>
            <a:r>
              <a:rPr lang="es-ES" dirty="0"/>
              <a:t>que dos personas </a:t>
            </a:r>
            <a:r>
              <a:rPr lang="es-ES" dirty="0" smtClean="0"/>
              <a:t>de </a:t>
            </a:r>
            <a:r>
              <a:rPr lang="es-ES" dirty="0"/>
              <a:t>distinta condición </a:t>
            </a:r>
            <a:r>
              <a:rPr lang="es-ES" dirty="0" smtClean="0"/>
              <a:t>social e intelectual, </a:t>
            </a:r>
            <a:r>
              <a:rPr lang="es-ES" dirty="0"/>
              <a:t>en el siglo XVIII, puedan mantener largas y profundas conversaciones como iguales. </a:t>
            </a:r>
            <a:endParaRPr lang="es-ES" dirty="0" smtClean="0"/>
          </a:p>
          <a:p>
            <a:pPr marL="400050" lvl="1" indent="0">
              <a:buNone/>
            </a:pPr>
            <a:endParaRPr lang="es-ES" dirty="0" smtClean="0"/>
          </a:p>
          <a:p>
            <a:pPr marL="400050" lvl="1" indent="0">
              <a:buNone/>
            </a:pPr>
            <a:r>
              <a:rPr lang="es-ES" dirty="0"/>
              <a:t> </a:t>
            </a:r>
            <a:r>
              <a:rPr lang="es-ES" dirty="0" smtClean="0"/>
              <a:t>- En otro contexto, que </a:t>
            </a:r>
            <a:r>
              <a:rPr lang="es-ES" dirty="0"/>
              <a:t>personas tan dispares pudieran relacionarse resultaría desigual,  menos creíble o demasiado superficial para el contenido de los </a:t>
            </a:r>
            <a:r>
              <a:rPr lang="es-ES" dirty="0" smtClean="0"/>
              <a:t>diálogos.</a:t>
            </a:r>
            <a:endParaRPr lang="es-ES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323528" y="260648"/>
            <a:ext cx="8424936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 smtClean="0"/>
              <a:t>Características prerrománticas de la obra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87831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8179" y="1340768"/>
            <a:ext cx="8011616" cy="5084440"/>
          </a:xfrm>
        </p:spPr>
        <p:txBody>
          <a:bodyPr/>
          <a:lstStyle/>
          <a:p>
            <a:r>
              <a:rPr lang="es-ES" sz="1600" dirty="0">
                <a:solidFill>
                  <a:srgbClr val="7030A0"/>
                </a:solidFill>
              </a:rPr>
              <a:t>[</a:t>
            </a:r>
            <a:r>
              <a:rPr lang="es-ES" sz="1600" u="sng" dirty="0">
                <a:solidFill>
                  <a:srgbClr val="7030A0"/>
                </a:solidFill>
              </a:rPr>
              <a:t>El móvil </a:t>
            </a:r>
            <a:r>
              <a:rPr lang="es-ES" sz="1600" dirty="0">
                <a:solidFill>
                  <a:srgbClr val="7030A0"/>
                </a:solidFill>
              </a:rPr>
              <a:t>]</a:t>
            </a:r>
          </a:p>
          <a:p>
            <a:pPr marL="0" indent="0" algn="just">
              <a:buNone/>
            </a:pPr>
            <a:r>
              <a:rPr lang="es-ES" dirty="0" smtClean="0"/>
              <a:t>El verdadero contenido de la obra  es de carácter filosófico y no sentimental: las conversaciones de ambos personajes. Una reflexión del hombre sobre la vida, la muerte, la religión, las relaciones sociales y el trabajo.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971600" y="404664"/>
            <a:ext cx="6984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/>
              <a:t>Características prerrománticas de la obra</a:t>
            </a:r>
          </a:p>
        </p:txBody>
      </p:sp>
    </p:spTree>
    <p:extLst>
      <p:ext uri="{BB962C8B-B14F-4D97-AF65-F5344CB8AC3E}">
        <p14:creationId xmlns:p14="http://schemas.microsoft.com/office/powerpoint/2010/main" val="242328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227640" cy="4724400"/>
          </a:xfrm>
        </p:spPr>
        <p:txBody>
          <a:bodyPr/>
          <a:lstStyle/>
          <a:p>
            <a:r>
              <a:rPr lang="es-ES" u="sng" dirty="0" smtClean="0">
                <a:solidFill>
                  <a:srgbClr val="7030A0"/>
                </a:solidFill>
              </a:rPr>
              <a:t>Los espacios o emplazamientos: </a:t>
            </a:r>
            <a:r>
              <a:rPr lang="es-ES" dirty="0" smtClean="0"/>
              <a:t>las </a:t>
            </a:r>
            <a:r>
              <a:rPr lang="es-ES" dirty="0"/>
              <a:t>tres noches transcurren en </a:t>
            </a:r>
            <a:r>
              <a:rPr lang="es-ES" dirty="0" smtClean="0"/>
              <a:t>lugares tétricos </a:t>
            </a:r>
            <a:r>
              <a:rPr lang="es-ES" dirty="0"/>
              <a:t>y tristes que sirven también para introducir cierta temática </a:t>
            </a:r>
            <a:r>
              <a:rPr lang="es-ES" dirty="0" smtClean="0"/>
              <a:t>y/o </a:t>
            </a:r>
            <a:r>
              <a:rPr lang="es-ES" dirty="0"/>
              <a:t>perspectiva </a:t>
            </a:r>
            <a:r>
              <a:rPr lang="es-ES" dirty="0" smtClean="0"/>
              <a:t>ilustrada.</a:t>
            </a:r>
            <a:endParaRPr lang="es-ES" dirty="0"/>
          </a:p>
          <a:p>
            <a:r>
              <a:rPr lang="es-ES" dirty="0" smtClean="0"/>
              <a:t>- El cementerio</a:t>
            </a:r>
          </a:p>
          <a:p>
            <a:r>
              <a:rPr lang="es-ES" dirty="0" smtClean="0"/>
              <a:t>-La cárcel</a:t>
            </a:r>
          </a:p>
          <a:p>
            <a:r>
              <a:rPr lang="es-ES" dirty="0" smtClean="0"/>
              <a:t>-Espacios abiertos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971600" y="404664"/>
            <a:ext cx="6984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/>
              <a:t>Características prerrománticas de la obra</a:t>
            </a:r>
          </a:p>
        </p:txBody>
      </p:sp>
    </p:spTree>
    <p:extLst>
      <p:ext uri="{BB962C8B-B14F-4D97-AF65-F5344CB8AC3E}">
        <p14:creationId xmlns:p14="http://schemas.microsoft.com/office/powerpoint/2010/main" val="349044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1520" y="1340768"/>
            <a:ext cx="8640960" cy="4983832"/>
          </a:xfrm>
        </p:spPr>
        <p:txBody>
          <a:bodyPr>
            <a:normAutofit/>
          </a:bodyPr>
          <a:lstStyle/>
          <a:p>
            <a:r>
              <a:rPr lang="es-ES" sz="1600" u="sng" dirty="0" smtClean="0">
                <a:solidFill>
                  <a:srgbClr val="7030A0"/>
                </a:solidFill>
              </a:rPr>
              <a:t>[Espacios]</a:t>
            </a:r>
            <a:endParaRPr lang="es-ES" sz="1600" b="1" u="sng" dirty="0" smtClean="0"/>
          </a:p>
          <a:p>
            <a:r>
              <a:rPr lang="es-ES" b="1" u="sng" dirty="0" smtClean="0"/>
              <a:t>El cementerio</a:t>
            </a:r>
            <a:endParaRPr lang="es-ES" b="1" dirty="0"/>
          </a:p>
          <a:p>
            <a:r>
              <a:rPr lang="es-ES" sz="2400" b="1" dirty="0" smtClean="0"/>
              <a:t>-</a:t>
            </a:r>
            <a:r>
              <a:rPr lang="es-ES" sz="2400" b="1" dirty="0"/>
              <a:t>C</a:t>
            </a:r>
            <a:r>
              <a:rPr lang="es-ES" sz="2400" b="1" dirty="0" smtClean="0"/>
              <a:t>orrupción </a:t>
            </a:r>
            <a:r>
              <a:rPr lang="es-ES" sz="2400" b="1" dirty="0"/>
              <a:t>física del </a:t>
            </a:r>
            <a:r>
              <a:rPr lang="es-ES" sz="2400" b="1" dirty="0" smtClean="0"/>
              <a:t>cuerpo→ corrupción moral del </a:t>
            </a:r>
            <a:r>
              <a:rPr lang="es-ES" sz="2400" b="1" dirty="0"/>
              <a:t>hombre.</a:t>
            </a:r>
            <a:endParaRPr lang="es-ES" sz="2400" dirty="0"/>
          </a:p>
          <a:p>
            <a:pPr algn="just"/>
            <a:r>
              <a:rPr lang="es-ES" sz="1800" dirty="0" smtClean="0"/>
              <a:t>Lorenzo-  </a:t>
            </a:r>
            <a:r>
              <a:rPr lang="es-ES" sz="1800" dirty="0"/>
              <a:t>[…] Estas muertes repentinas me asombran.  </a:t>
            </a:r>
          </a:p>
          <a:p>
            <a:pPr algn="just"/>
            <a:r>
              <a:rPr lang="es-ES" sz="1800" dirty="0" err="1"/>
              <a:t>Tediato</a:t>
            </a:r>
            <a:r>
              <a:rPr lang="es-ES" sz="1800" dirty="0"/>
              <a:t>- Debiera de asombrarte el poco número de ellas. Un cuerpo tan débil como </a:t>
            </a:r>
            <a:r>
              <a:rPr lang="es-ES" sz="1800" dirty="0" smtClean="0"/>
              <a:t>	el </a:t>
            </a:r>
            <a:r>
              <a:rPr lang="es-ES" sz="1800" dirty="0"/>
              <a:t>nuestro, agitado por tantos humores, compuesto de tantas partes </a:t>
            </a:r>
            <a:r>
              <a:rPr lang="es-ES" sz="1800" dirty="0" smtClean="0"/>
              <a:t>	invisibles</a:t>
            </a:r>
            <a:r>
              <a:rPr lang="es-ES" sz="1800" dirty="0"/>
              <a:t>, sujeto a tan frecuentes movimientos, </a:t>
            </a:r>
            <a:r>
              <a:rPr lang="es-ES" sz="1800" u="sng" dirty="0"/>
              <a:t>lleno de tantas inmundicias , </a:t>
            </a:r>
            <a:r>
              <a:rPr lang="es-ES" sz="1800" dirty="0" smtClean="0"/>
              <a:t>	</a:t>
            </a:r>
            <a:r>
              <a:rPr lang="es-ES" sz="1800" u="sng" dirty="0" smtClean="0"/>
              <a:t>dañado </a:t>
            </a:r>
            <a:r>
              <a:rPr lang="es-ES" sz="1800" u="sng" dirty="0"/>
              <a:t>por nuestros desórdenes y, lo qué es más, movido por un alma </a:t>
            </a:r>
            <a:r>
              <a:rPr lang="es-ES" sz="1800" dirty="0" smtClean="0"/>
              <a:t>	</a:t>
            </a:r>
            <a:r>
              <a:rPr lang="es-ES" sz="1800" u="sng" dirty="0" smtClean="0"/>
              <a:t>ambiciosa</a:t>
            </a:r>
            <a:r>
              <a:rPr lang="es-ES" sz="1800" u="sng" dirty="0"/>
              <a:t>, envidiosa y vengativa […]¿Cómo puede durar?. No sé cómo </a:t>
            </a:r>
            <a:r>
              <a:rPr lang="es-ES" sz="1800" dirty="0" smtClean="0"/>
              <a:t>	</a:t>
            </a:r>
            <a:r>
              <a:rPr lang="es-ES" sz="1800" u="sng" dirty="0" smtClean="0"/>
              <a:t>vivimos </a:t>
            </a:r>
            <a:r>
              <a:rPr lang="es-ES" sz="1800" u="sng" dirty="0"/>
              <a:t>[…]</a:t>
            </a:r>
          </a:p>
          <a:p>
            <a:pPr algn="r"/>
            <a:r>
              <a:rPr lang="es-ES" sz="1800" dirty="0"/>
              <a:t> </a:t>
            </a:r>
            <a:r>
              <a:rPr lang="es-ES" sz="1800" dirty="0" smtClean="0"/>
              <a:t>(R.P </a:t>
            </a:r>
            <a:r>
              <a:rPr lang="es-ES" sz="1800" dirty="0" err="1" smtClean="0"/>
              <a:t>Sebold</a:t>
            </a:r>
            <a:r>
              <a:rPr lang="es-ES" sz="1800" dirty="0" smtClean="0"/>
              <a:t>, </a:t>
            </a:r>
            <a:r>
              <a:rPr lang="es-ES" sz="1800" dirty="0"/>
              <a:t>2000:317</a:t>
            </a:r>
            <a:r>
              <a:rPr lang="es-ES" sz="1800" dirty="0" smtClean="0"/>
              <a:t>)</a:t>
            </a:r>
          </a:p>
          <a:p>
            <a:pPr algn="r"/>
            <a:endParaRPr lang="es-ES" sz="1800" dirty="0" smtClean="0"/>
          </a:p>
          <a:p>
            <a:r>
              <a:rPr lang="es-ES" sz="2000" b="1" dirty="0" smtClean="0"/>
              <a:t>-Fantasía vs realidad: el mundo de la superstición y la crítica religiosa.</a:t>
            </a:r>
            <a:endParaRPr lang="es-ES" sz="2000" b="1" dirty="0"/>
          </a:p>
          <a:p>
            <a:pPr marL="457200" lvl="1" indent="0">
              <a:buNone/>
            </a:pPr>
            <a:r>
              <a:rPr lang="es-ES" sz="2000" b="1" dirty="0" smtClean="0"/>
              <a:t>Lorenzo vs </a:t>
            </a:r>
            <a:r>
              <a:rPr lang="es-ES" sz="2000" b="1" dirty="0" err="1" smtClean="0"/>
              <a:t>Tediato</a:t>
            </a:r>
            <a:endParaRPr lang="es-ES" sz="2000" b="1" dirty="0"/>
          </a:p>
        </p:txBody>
      </p:sp>
      <p:sp>
        <p:nvSpPr>
          <p:cNvPr id="5" name="4 Rectángulo"/>
          <p:cNvSpPr/>
          <p:nvPr/>
        </p:nvSpPr>
        <p:spPr>
          <a:xfrm>
            <a:off x="971600" y="404664"/>
            <a:ext cx="6984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/>
              <a:t>Características prerrománticas de la obra</a:t>
            </a:r>
          </a:p>
        </p:txBody>
      </p:sp>
    </p:spTree>
    <p:extLst>
      <p:ext uri="{BB962C8B-B14F-4D97-AF65-F5344CB8AC3E}">
        <p14:creationId xmlns:p14="http://schemas.microsoft.com/office/powerpoint/2010/main" val="243318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9552" y="548680"/>
            <a:ext cx="8136904" cy="5976664"/>
          </a:xfrm>
        </p:spPr>
        <p:txBody>
          <a:bodyPr>
            <a:normAutofit/>
          </a:bodyPr>
          <a:lstStyle/>
          <a:p>
            <a:r>
              <a:rPr lang="es-ES" sz="1600" u="sng" dirty="0">
                <a:solidFill>
                  <a:srgbClr val="7030A0"/>
                </a:solidFill>
              </a:rPr>
              <a:t>[</a:t>
            </a:r>
            <a:r>
              <a:rPr lang="es-ES" sz="1600" u="sng" dirty="0" smtClean="0">
                <a:solidFill>
                  <a:srgbClr val="7030A0"/>
                </a:solidFill>
              </a:rPr>
              <a:t>Espacios: el cementerio]</a:t>
            </a:r>
            <a:endParaRPr lang="es-ES" sz="1600" b="1" u="sng" dirty="0"/>
          </a:p>
          <a:p>
            <a:pPr algn="ctr"/>
            <a:endParaRPr lang="es-ES" sz="2000" b="1" dirty="0" smtClean="0"/>
          </a:p>
          <a:p>
            <a:pPr algn="ctr"/>
            <a:r>
              <a:rPr lang="es-ES" sz="2000" b="1" dirty="0" smtClean="0"/>
              <a:t>Lorenzo vs </a:t>
            </a:r>
            <a:r>
              <a:rPr lang="es-ES" sz="2000" b="1" dirty="0" err="1" smtClean="0"/>
              <a:t>Tediato</a:t>
            </a:r>
            <a:r>
              <a:rPr lang="es-ES" sz="2000" b="1" dirty="0" smtClean="0"/>
              <a:t>: la superstición vs razón</a:t>
            </a:r>
          </a:p>
          <a:p>
            <a:endParaRPr lang="es-ES" sz="2000" dirty="0"/>
          </a:p>
          <a:p>
            <a:r>
              <a:rPr lang="es-ES" sz="2000" dirty="0" smtClean="0"/>
              <a:t>Lorenzo-</a:t>
            </a:r>
            <a:r>
              <a:rPr lang="es-ES" sz="2000" dirty="0"/>
              <a:t>¿Qué es aquello? Presencia humana tiene…crece conforme </a:t>
            </a:r>
            <a:r>
              <a:rPr lang="es-ES" sz="2000" dirty="0" smtClean="0"/>
              <a:t>	    nos </a:t>
            </a:r>
            <a:r>
              <a:rPr lang="es-ES" sz="2000" dirty="0"/>
              <a:t>acercamos…Otro fantasma más le sigue […]</a:t>
            </a:r>
          </a:p>
          <a:p>
            <a:r>
              <a:rPr lang="es-ES" sz="2000" dirty="0" err="1"/>
              <a:t>Tediato</a:t>
            </a:r>
            <a:r>
              <a:rPr lang="es-ES" sz="2000" dirty="0"/>
              <a:t>-¡Necio! Lo que te espanta es tu misma sombra con la mía, que </a:t>
            </a:r>
            <a:r>
              <a:rPr lang="es-ES" sz="2000" dirty="0" smtClean="0"/>
              <a:t>	nacen </a:t>
            </a:r>
            <a:r>
              <a:rPr lang="es-ES" sz="2000" dirty="0"/>
              <a:t>de la postura de nuestros cuerpos respecto a aquella </a:t>
            </a:r>
            <a:r>
              <a:rPr lang="es-ES" sz="2000" dirty="0" smtClean="0"/>
              <a:t>	lámpara</a:t>
            </a:r>
            <a:r>
              <a:rPr lang="es-ES" sz="2000" dirty="0"/>
              <a:t>…</a:t>
            </a:r>
          </a:p>
          <a:p>
            <a:r>
              <a:rPr lang="es-ES" sz="2000" dirty="0"/>
              <a:t>Lorenzo- ¡Si los vieras!</a:t>
            </a:r>
          </a:p>
          <a:p>
            <a:r>
              <a:rPr lang="es-ES" sz="2000" dirty="0" err="1"/>
              <a:t>Tediato</a:t>
            </a:r>
            <a:r>
              <a:rPr lang="es-ES" sz="2000" dirty="0"/>
              <a:t>- Aún no creería a mis ojos. Juzgara tales fantasmas monstruos </a:t>
            </a:r>
            <a:r>
              <a:rPr lang="es-ES" sz="2000" dirty="0" smtClean="0"/>
              <a:t>	producidos </a:t>
            </a:r>
            <a:r>
              <a:rPr lang="es-ES" sz="2000" dirty="0"/>
              <a:t>por una fantasía llena de tristeza: ¡fantasía humana, </a:t>
            </a:r>
            <a:r>
              <a:rPr lang="es-ES" sz="2000" dirty="0" smtClean="0"/>
              <a:t>	fecunda </a:t>
            </a:r>
            <a:r>
              <a:rPr lang="es-ES" sz="2000" dirty="0"/>
              <a:t>sólo en quimeras, ilusiones y objetos de terror[…]!</a:t>
            </a:r>
          </a:p>
          <a:p>
            <a:r>
              <a:rPr lang="es-ES" sz="2000" dirty="0"/>
              <a:t>Lorenzo- Eso dices porque no los has visto. Si los vieras temblarías aún </a:t>
            </a:r>
            <a:r>
              <a:rPr lang="es-ES" sz="2000" dirty="0" smtClean="0"/>
              <a:t>	más </a:t>
            </a:r>
            <a:r>
              <a:rPr lang="es-ES" sz="2000" dirty="0"/>
              <a:t>que yo.</a:t>
            </a:r>
          </a:p>
          <a:p>
            <a:r>
              <a:rPr lang="es-ES" sz="2000" dirty="0" err="1"/>
              <a:t>Tediato</a:t>
            </a:r>
            <a:r>
              <a:rPr lang="es-ES" sz="2000" dirty="0"/>
              <a:t>- </a:t>
            </a:r>
            <a:r>
              <a:rPr lang="es-ES" sz="2000" u="sng" dirty="0"/>
              <a:t>Tal vez en aquel instante pero en el de la reflexión  me </a:t>
            </a:r>
            <a:r>
              <a:rPr lang="es-ES" sz="2000" dirty="0" smtClean="0"/>
              <a:t>	</a:t>
            </a:r>
            <a:r>
              <a:rPr lang="es-ES" sz="2000" u="sng" dirty="0" smtClean="0"/>
              <a:t>quietara</a:t>
            </a:r>
            <a:endParaRPr lang="es-ES" sz="2000" u="sng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8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0" y="0"/>
            <a:ext cx="8820472" cy="1484784"/>
          </a:xfrm>
        </p:spPr>
        <p:txBody>
          <a:bodyPr>
            <a:normAutofit fontScale="25000" lnSpcReduction="20000"/>
          </a:bodyPr>
          <a:lstStyle/>
          <a:p>
            <a:r>
              <a:rPr lang="es-ES" dirty="0"/>
              <a:t> </a:t>
            </a:r>
            <a:endParaRPr lang="es-ES" sz="6200" dirty="0"/>
          </a:p>
          <a:p>
            <a:pPr algn="just"/>
            <a:r>
              <a:rPr lang="es-ES" sz="6600" u="sng" dirty="0">
                <a:solidFill>
                  <a:srgbClr val="7030A0"/>
                </a:solidFill>
              </a:rPr>
              <a:t>[</a:t>
            </a:r>
            <a:r>
              <a:rPr lang="es-ES" sz="6600" u="sng" dirty="0" smtClean="0">
                <a:solidFill>
                  <a:srgbClr val="7030A0"/>
                </a:solidFill>
              </a:rPr>
              <a:t>Espacios: el cementerio]</a:t>
            </a:r>
          </a:p>
          <a:p>
            <a:pPr algn="just"/>
            <a:endParaRPr lang="es-ES" sz="6600" b="1" u="sng" dirty="0"/>
          </a:p>
          <a:p>
            <a:pPr algn="just"/>
            <a:r>
              <a:rPr lang="es-ES" sz="6200" b="1" dirty="0" smtClean="0"/>
              <a:t>Lorenzo </a:t>
            </a:r>
            <a:r>
              <a:rPr lang="es-ES" sz="6200" b="1" dirty="0"/>
              <a:t>vs </a:t>
            </a:r>
            <a:r>
              <a:rPr lang="es-ES" sz="6200" b="1" dirty="0" err="1"/>
              <a:t>Tediato</a:t>
            </a:r>
            <a:r>
              <a:rPr lang="es-ES" sz="6200" b="1" dirty="0"/>
              <a:t>: la superstición vs razón</a:t>
            </a:r>
          </a:p>
          <a:p>
            <a:pPr algn="just"/>
            <a:endParaRPr lang="es-ES" sz="6200" dirty="0" smtClean="0"/>
          </a:p>
          <a:p>
            <a:pPr algn="just"/>
            <a:r>
              <a:rPr lang="es-ES" sz="8000" dirty="0" smtClean="0"/>
              <a:t>En </a:t>
            </a:r>
            <a:r>
              <a:rPr lang="es-ES" sz="8000" dirty="0"/>
              <a:t>el desarrollo de </a:t>
            </a:r>
            <a:r>
              <a:rPr lang="es-ES" sz="8000" i="1" dirty="0"/>
              <a:t>Noches Lúgubres </a:t>
            </a:r>
            <a:r>
              <a:rPr lang="es-ES" sz="8000" dirty="0"/>
              <a:t>vemos la importancia que cobran los sentidos y cómo, gracias a </a:t>
            </a:r>
            <a:r>
              <a:rPr lang="es-ES" sz="8000" dirty="0" smtClean="0"/>
              <a:t>la lógica, </a:t>
            </a:r>
            <a:r>
              <a:rPr lang="es-ES" sz="8000" dirty="0" err="1" smtClean="0"/>
              <a:t>Tediato</a:t>
            </a:r>
            <a:r>
              <a:rPr lang="es-ES" sz="8000" dirty="0" smtClean="0"/>
              <a:t> </a:t>
            </a:r>
            <a:r>
              <a:rPr lang="es-ES" sz="8000" dirty="0"/>
              <a:t>explica y razona todo lo que presencia en el cementerio cada una de las noches</a:t>
            </a:r>
            <a:r>
              <a:rPr lang="es-ES" sz="8000" dirty="0" smtClean="0"/>
              <a:t>.</a:t>
            </a:r>
            <a:endParaRPr lang="es-ES" sz="80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23528" y="2060848"/>
            <a:ext cx="8712968" cy="479715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ES" dirty="0"/>
              <a:t> </a:t>
            </a:r>
            <a:r>
              <a:rPr lang="es-ES" sz="6200" dirty="0"/>
              <a:t> </a:t>
            </a:r>
            <a:r>
              <a:rPr lang="es-ES" sz="8000" dirty="0" smtClean="0"/>
              <a:t>Un claro ejemplo:</a:t>
            </a:r>
          </a:p>
          <a:p>
            <a:pPr marL="0" indent="0">
              <a:buNone/>
            </a:pPr>
            <a:endParaRPr lang="es-ES" sz="8000" dirty="0"/>
          </a:p>
          <a:p>
            <a:r>
              <a:rPr lang="es-ES" sz="8000" dirty="0" err="1"/>
              <a:t>Tediato</a:t>
            </a:r>
            <a:r>
              <a:rPr lang="es-ES" sz="8000" dirty="0"/>
              <a:t>- […] Aquel día olvidaron su obligación y </a:t>
            </a:r>
            <a:r>
              <a:rPr lang="es-ES" sz="8000" u="sng" dirty="0"/>
              <a:t>mi delirio</a:t>
            </a:r>
            <a:r>
              <a:rPr lang="es-ES" sz="8000" dirty="0"/>
              <a:t>[…]Quedé  </a:t>
            </a:r>
            <a:r>
              <a:rPr lang="es-ES" sz="8000" dirty="0" smtClean="0"/>
              <a:t>en 	aquellas </a:t>
            </a:r>
            <a:r>
              <a:rPr lang="es-ES" sz="8000" dirty="0"/>
              <a:t>sombras, rodeado de sepulcros, tocando imágenes </a:t>
            </a:r>
            <a:r>
              <a:rPr lang="es-ES" sz="8000" dirty="0" smtClean="0"/>
              <a:t>de 	muerte</a:t>
            </a:r>
            <a:r>
              <a:rPr lang="es-ES" sz="8000" dirty="0"/>
              <a:t>, </a:t>
            </a:r>
            <a:r>
              <a:rPr lang="es-ES" sz="8000" dirty="0" smtClean="0"/>
              <a:t>envuelto </a:t>
            </a:r>
            <a:r>
              <a:rPr lang="es-ES" sz="8000" dirty="0"/>
              <a:t>en tinieblas, y sin respirar apenas, sino los </a:t>
            </a:r>
            <a:r>
              <a:rPr lang="es-ES" sz="8000" dirty="0" smtClean="0"/>
              <a:t>cortos 	ratos </a:t>
            </a:r>
            <a:r>
              <a:rPr lang="es-ES" sz="8000" dirty="0"/>
              <a:t>que la </a:t>
            </a:r>
            <a:r>
              <a:rPr lang="es-ES" sz="8000" dirty="0" smtClean="0"/>
              <a:t>congoja </a:t>
            </a:r>
            <a:r>
              <a:rPr lang="es-ES" sz="8000" dirty="0"/>
              <a:t>me permitía, </a:t>
            </a:r>
            <a:r>
              <a:rPr lang="es-ES" sz="8000" u="sng" dirty="0"/>
              <a:t>cubierta mi fantasía</a:t>
            </a:r>
            <a:r>
              <a:rPr lang="es-ES" sz="8000" dirty="0"/>
              <a:t>, </a:t>
            </a:r>
            <a:r>
              <a:rPr lang="es-ES" sz="8000" dirty="0" smtClean="0"/>
              <a:t>cual </a:t>
            </a:r>
            <a:r>
              <a:rPr lang="es-ES" sz="8000" dirty="0"/>
              <a:t>si fuera </a:t>
            </a:r>
            <a:r>
              <a:rPr lang="es-ES" sz="8000" dirty="0" smtClean="0"/>
              <a:t>	con </a:t>
            </a:r>
            <a:r>
              <a:rPr lang="es-ES" sz="8000" dirty="0"/>
              <a:t>un negro </a:t>
            </a:r>
            <a:r>
              <a:rPr lang="es-ES" sz="8000" dirty="0" smtClean="0"/>
              <a:t>manto </a:t>
            </a:r>
            <a:r>
              <a:rPr lang="es-ES" sz="8000" dirty="0"/>
              <a:t>de densísima tristeza[…] yo vi </a:t>
            </a:r>
            <a:r>
              <a:rPr lang="es-ES" sz="8000" dirty="0" smtClean="0"/>
              <a:t>salir del </a:t>
            </a:r>
            <a:r>
              <a:rPr lang="es-ES" sz="8000" dirty="0"/>
              <a:t>hoyo </a:t>
            </a:r>
            <a:r>
              <a:rPr lang="es-ES" sz="8000" dirty="0" smtClean="0"/>
              <a:t>	inmediatamente 	un </a:t>
            </a:r>
            <a:r>
              <a:rPr lang="es-ES" sz="8000" dirty="0" err="1"/>
              <a:t>énte</a:t>
            </a:r>
            <a:r>
              <a:rPr lang="es-ES" sz="8000" dirty="0"/>
              <a:t> que se movía</a:t>
            </a:r>
            <a:r>
              <a:rPr lang="es-ES" sz="8000" dirty="0" smtClean="0"/>
              <a:t>.</a:t>
            </a:r>
          </a:p>
          <a:p>
            <a:endParaRPr lang="es-ES" sz="8000" dirty="0"/>
          </a:p>
          <a:p>
            <a:r>
              <a:rPr lang="es-ES" sz="8000" dirty="0"/>
              <a:t>Lorenzo- Pues esa misma tarde […]eché  de menos un mastín que </a:t>
            </a:r>
            <a:r>
              <a:rPr lang="es-ES" sz="8000" dirty="0" smtClean="0"/>
              <a:t>	suele </a:t>
            </a:r>
            <a:r>
              <a:rPr lang="es-ES" sz="8000" dirty="0"/>
              <a:t>acompañarme, y no apareció hasta el día siguiente</a:t>
            </a:r>
            <a:r>
              <a:rPr lang="es-ES" sz="8000" dirty="0" smtClean="0"/>
              <a:t>.</a:t>
            </a:r>
          </a:p>
          <a:p>
            <a:endParaRPr lang="es-ES" sz="8000" dirty="0"/>
          </a:p>
          <a:p>
            <a:r>
              <a:rPr lang="es-ES" sz="8000" dirty="0" err="1" smtClean="0"/>
              <a:t>Tediato</a:t>
            </a:r>
            <a:r>
              <a:rPr lang="es-ES" sz="8000" dirty="0" smtClean="0"/>
              <a:t>- No prosigas, me basta lo dicho. Aquella tarde no se hizo el 	entierro; te fuiste, el perro se durmió dentro del hoyo mismo. 	Entrada ya la noche se </a:t>
            </a:r>
            <a:r>
              <a:rPr lang="es-ES" sz="8000" smtClean="0"/>
              <a:t>dispertó</a:t>
            </a:r>
            <a:r>
              <a:rPr lang="es-ES" sz="8000" dirty="0" smtClean="0"/>
              <a:t>, nos encontramos solos él y yo </a:t>
            </a:r>
          </a:p>
          <a:p>
            <a:pPr lvl="2"/>
            <a:r>
              <a:rPr lang="es-ES" sz="7200" dirty="0" smtClean="0"/>
              <a:t>en la iglesia.</a:t>
            </a:r>
          </a:p>
          <a:p>
            <a:pPr algn="r"/>
            <a:r>
              <a:rPr lang="es-ES" sz="8000" dirty="0" smtClean="0"/>
              <a:t>(</a:t>
            </a:r>
            <a:r>
              <a:rPr lang="es-ES" sz="8000" dirty="0" err="1" smtClean="0"/>
              <a:t>Sebold</a:t>
            </a:r>
            <a:r>
              <a:rPr lang="es-ES" sz="8000" dirty="0" smtClean="0"/>
              <a:t>, 2000: 318-321)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585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3568" y="620688"/>
            <a:ext cx="7920880" cy="563190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ES" sz="3600" u="sng" dirty="0">
                <a:solidFill>
                  <a:srgbClr val="7030A0"/>
                </a:solidFill>
              </a:rPr>
              <a:t>[Espacios: el cementerio]</a:t>
            </a:r>
          </a:p>
          <a:p>
            <a:endParaRPr lang="es-ES" sz="3400" dirty="0" smtClean="0"/>
          </a:p>
          <a:p>
            <a:r>
              <a:rPr lang="es-ES" sz="3600" b="1" dirty="0"/>
              <a:t>Lorenzo vs </a:t>
            </a:r>
            <a:r>
              <a:rPr lang="es-ES" sz="3600" b="1" dirty="0" err="1"/>
              <a:t>Tediato</a:t>
            </a:r>
            <a:r>
              <a:rPr lang="es-ES" sz="3600" b="1" dirty="0"/>
              <a:t>: la superstición vs razón</a:t>
            </a:r>
          </a:p>
          <a:p>
            <a:endParaRPr lang="es-ES" sz="3400" dirty="0"/>
          </a:p>
          <a:p>
            <a:r>
              <a:rPr lang="es-ES" sz="3400" dirty="0" err="1" smtClean="0"/>
              <a:t>Tediato</a:t>
            </a:r>
            <a:r>
              <a:rPr lang="es-ES" sz="3400" dirty="0" smtClean="0"/>
              <a:t>  intenta mostrar a  Lorenzo el camino de </a:t>
            </a:r>
            <a:r>
              <a:rPr lang="es-ES" sz="3400" dirty="0"/>
              <a:t>la </a:t>
            </a:r>
            <a:r>
              <a:rPr lang="es-ES" sz="3400" dirty="0" smtClean="0"/>
              <a:t>razón, a través de la ésta y la experiencia  el hombre alcanza el verdadero conocimiento y elimina los obstáculos </a:t>
            </a:r>
            <a:r>
              <a:rPr lang="es-ES" sz="3400" dirty="0"/>
              <a:t>que dificultan </a:t>
            </a:r>
            <a:r>
              <a:rPr lang="es-ES" sz="3400" dirty="0" smtClean="0"/>
              <a:t>su evolución:</a:t>
            </a:r>
            <a:endParaRPr lang="es-ES" sz="3400" dirty="0"/>
          </a:p>
          <a:p>
            <a:r>
              <a:rPr lang="es-ES" dirty="0"/>
              <a:t> </a:t>
            </a:r>
          </a:p>
          <a:p>
            <a:r>
              <a:rPr lang="es-ES" dirty="0" err="1"/>
              <a:t>Tediato</a:t>
            </a:r>
            <a:r>
              <a:rPr lang="es-ES" dirty="0"/>
              <a:t> </a:t>
            </a:r>
            <a:r>
              <a:rPr lang="es-ES" i="1" dirty="0"/>
              <a:t>[…]¿qué es la razón humana si no sirve para vencer todos los objetos y aún a sus mismas flaquezas?  </a:t>
            </a:r>
            <a:endParaRPr lang="es-ES" i="1" dirty="0" smtClean="0"/>
          </a:p>
          <a:p>
            <a:pPr algn="r"/>
            <a:r>
              <a:rPr lang="es-ES" dirty="0" smtClean="0"/>
              <a:t>(</a:t>
            </a:r>
            <a:r>
              <a:rPr lang="es-ES" dirty="0" err="1" smtClean="0"/>
              <a:t>R.P.Sebold</a:t>
            </a:r>
            <a:r>
              <a:rPr lang="es-ES" dirty="0" smtClean="0"/>
              <a:t>, 2000:330)</a:t>
            </a:r>
            <a:endParaRPr lang="es-ES" i="1" dirty="0"/>
          </a:p>
          <a:p>
            <a:r>
              <a:rPr lang="es-ES" dirty="0"/>
              <a:t> </a:t>
            </a:r>
          </a:p>
          <a:p>
            <a:r>
              <a:rPr lang="es-ES" dirty="0" err="1"/>
              <a:t>Tediato</a:t>
            </a:r>
            <a:r>
              <a:rPr lang="es-ES" dirty="0"/>
              <a:t>- </a:t>
            </a:r>
            <a:r>
              <a:rPr lang="es-ES" i="1" dirty="0"/>
              <a:t>[…]Desengañado de las visiones y fantasmas, </a:t>
            </a:r>
            <a:r>
              <a:rPr lang="es-ES" i="1" dirty="0" smtClean="0"/>
              <a:t>duendes </a:t>
            </a:r>
            <a:r>
              <a:rPr lang="es-ES" i="1" dirty="0"/>
              <a:t>espíritus y sombras, me ayudará con firmeza a </a:t>
            </a:r>
            <a:r>
              <a:rPr lang="es-ES" i="1" dirty="0" smtClean="0"/>
              <a:t>levantar </a:t>
            </a:r>
            <a:r>
              <a:rPr lang="es-ES" i="1" dirty="0"/>
              <a:t>la losa </a:t>
            </a:r>
            <a:r>
              <a:rPr lang="es-ES" i="1" dirty="0" smtClean="0"/>
              <a:t>[…]</a:t>
            </a:r>
          </a:p>
          <a:p>
            <a:pPr algn="r"/>
            <a:r>
              <a:rPr lang="es-ES" i="1" dirty="0"/>
              <a:t> </a:t>
            </a:r>
            <a:r>
              <a:rPr lang="es-ES" dirty="0"/>
              <a:t>(</a:t>
            </a:r>
            <a:r>
              <a:rPr lang="es-ES" dirty="0" err="1"/>
              <a:t>R.P.Sebold</a:t>
            </a:r>
            <a:r>
              <a:rPr lang="es-ES" dirty="0"/>
              <a:t> </a:t>
            </a:r>
            <a:r>
              <a:rPr lang="es-ES" dirty="0" smtClean="0"/>
              <a:t>, 2000:331)</a:t>
            </a:r>
          </a:p>
          <a:p>
            <a:endParaRPr lang="es-ES" dirty="0"/>
          </a:p>
          <a:p>
            <a:pPr algn="just"/>
            <a:r>
              <a:rPr lang="es-ES" sz="3400" dirty="0"/>
              <a:t>L</a:t>
            </a:r>
            <a:r>
              <a:rPr lang="es-ES" sz="3400" dirty="0" smtClean="0"/>
              <a:t>a </a:t>
            </a:r>
            <a:r>
              <a:rPr lang="es-ES" sz="3400" dirty="0"/>
              <a:t>experiencia es utilizada </a:t>
            </a:r>
            <a:r>
              <a:rPr lang="es-ES" sz="3400" dirty="0" smtClean="0"/>
              <a:t>por </a:t>
            </a:r>
            <a:r>
              <a:rPr lang="es-ES" sz="3400" dirty="0" err="1" smtClean="0"/>
              <a:t>Tediato</a:t>
            </a:r>
            <a:r>
              <a:rPr lang="es-ES" sz="3400" dirty="0" smtClean="0"/>
              <a:t> </a:t>
            </a:r>
            <a:r>
              <a:rPr lang="es-ES" sz="3400" dirty="0"/>
              <a:t>como argumento de </a:t>
            </a:r>
            <a:r>
              <a:rPr lang="es-ES" sz="3400" dirty="0" smtClean="0"/>
              <a:t>autoridad: </a:t>
            </a:r>
          </a:p>
          <a:p>
            <a:pPr algn="just"/>
            <a:r>
              <a:rPr lang="es-ES" i="1" dirty="0" smtClean="0"/>
              <a:t>Créeme </a:t>
            </a:r>
            <a:r>
              <a:rPr lang="es-ES" i="1" dirty="0"/>
              <a:t>Lorenzo créeme. Tú sabrás de muertos, pues son el objeto de tu trato…; yo sé lo que son los </a:t>
            </a:r>
            <a:r>
              <a:rPr lang="es-ES" i="1" dirty="0" smtClean="0"/>
              <a:t>vivos.</a:t>
            </a:r>
          </a:p>
          <a:p>
            <a:pPr algn="r"/>
            <a:r>
              <a:rPr lang="es-ES" dirty="0" smtClean="0"/>
              <a:t> (</a:t>
            </a:r>
            <a:r>
              <a:rPr lang="es-ES" dirty="0" err="1" smtClean="0"/>
              <a:t>R.P.Sebold</a:t>
            </a:r>
            <a:r>
              <a:rPr lang="es-ES" dirty="0" smtClean="0"/>
              <a:t>, 2000: 323</a:t>
            </a:r>
            <a:r>
              <a:rPr lang="es-ES" dirty="0"/>
              <a:t>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328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260648"/>
            <a:ext cx="8820472" cy="6408712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es-ES" b="1" dirty="0" smtClean="0"/>
              <a:t>Introducción al autor, José Cadalso, en el prólogo de </a:t>
            </a:r>
            <a:r>
              <a:rPr lang="es-ES" b="1" i="1" dirty="0" smtClean="0"/>
              <a:t>Noches Lúgubres</a:t>
            </a:r>
          </a:p>
          <a:p>
            <a:endParaRPr lang="es-ES" sz="2400" b="1" dirty="0"/>
          </a:p>
          <a:p>
            <a:endParaRPr lang="es-ES" sz="2400" dirty="0" smtClean="0"/>
          </a:p>
          <a:p>
            <a:pPr marL="0" indent="0" algn="just">
              <a:buNone/>
            </a:pPr>
            <a:r>
              <a:rPr lang="es-ES" sz="2400" dirty="0" smtClean="0"/>
              <a:t>“</a:t>
            </a:r>
            <a:r>
              <a:rPr lang="es-ES" sz="2400" b="1" dirty="0" smtClean="0"/>
              <a:t>Se le considera </a:t>
            </a:r>
            <a:r>
              <a:rPr lang="es-ES" sz="2400" dirty="0" smtClean="0"/>
              <a:t>un prerromántico, un romántico antes de su tiempo, patriota desenterrador de cadáveres, </a:t>
            </a:r>
            <a:r>
              <a:rPr lang="es-ES" sz="2400" b="1" dirty="0" smtClean="0"/>
              <a:t>todo menos un autor de obras interesantes</a:t>
            </a:r>
            <a:r>
              <a:rPr lang="es-ES" sz="2400" dirty="0" smtClean="0"/>
              <a:t>”.</a:t>
            </a:r>
          </a:p>
          <a:p>
            <a:pPr lvl="8" algn="just"/>
            <a:r>
              <a:rPr lang="es-ES" sz="2200" dirty="0" smtClean="0"/>
              <a:t>                  (</a:t>
            </a:r>
            <a:r>
              <a:rPr lang="es-ES" sz="2200" dirty="0" err="1" smtClean="0"/>
              <a:t>Glendinning</a:t>
            </a:r>
            <a:r>
              <a:rPr lang="es-ES" sz="2200" dirty="0" smtClean="0"/>
              <a:t>, 1984:X) </a:t>
            </a:r>
          </a:p>
          <a:p>
            <a:pPr lvl="8" algn="just"/>
            <a:endParaRPr lang="es-ES" sz="22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98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1520" y="404664"/>
            <a:ext cx="8568952" cy="6192688"/>
          </a:xfrm>
        </p:spPr>
        <p:txBody>
          <a:bodyPr>
            <a:normAutofit lnSpcReduction="10000"/>
          </a:bodyPr>
          <a:lstStyle/>
          <a:p>
            <a:r>
              <a:rPr lang="es-ES" sz="2000" u="sng" dirty="0">
                <a:solidFill>
                  <a:srgbClr val="7030A0"/>
                </a:solidFill>
              </a:rPr>
              <a:t>[</a:t>
            </a:r>
            <a:r>
              <a:rPr lang="es-ES" sz="2000" u="sng" dirty="0" smtClean="0">
                <a:solidFill>
                  <a:srgbClr val="7030A0"/>
                </a:solidFill>
              </a:rPr>
              <a:t>Espacios]</a:t>
            </a:r>
            <a:endParaRPr lang="es-ES" sz="2000" u="sng" dirty="0">
              <a:solidFill>
                <a:srgbClr val="7030A0"/>
              </a:solidFill>
            </a:endParaRPr>
          </a:p>
          <a:p>
            <a:r>
              <a:rPr lang="es-ES" b="1" u="sng" dirty="0" smtClean="0"/>
              <a:t>La cárcel: </a:t>
            </a:r>
            <a:r>
              <a:rPr lang="es-ES" dirty="0" smtClean="0"/>
              <a:t>lugar </a:t>
            </a:r>
            <a:r>
              <a:rPr lang="es-ES" dirty="0"/>
              <a:t>donde se inflige la tortura y el castigo. </a:t>
            </a:r>
            <a:endParaRPr lang="es-ES" dirty="0" smtClean="0"/>
          </a:p>
          <a:p>
            <a:r>
              <a:rPr lang="es-ES" dirty="0" smtClean="0"/>
              <a:t>-Comparación del tormento interior con </a:t>
            </a:r>
            <a:r>
              <a:rPr lang="es-ES" dirty="0"/>
              <a:t>el físico que </a:t>
            </a:r>
            <a:r>
              <a:rPr lang="es-ES" dirty="0" smtClean="0"/>
              <a:t>aplica los </a:t>
            </a:r>
            <a:r>
              <a:rPr lang="es-ES" dirty="0"/>
              <a:t>reos</a:t>
            </a:r>
            <a:r>
              <a:rPr lang="es-ES" dirty="0" smtClean="0"/>
              <a:t>.</a:t>
            </a:r>
          </a:p>
          <a:p>
            <a:r>
              <a:rPr lang="es-ES" sz="2000" dirty="0" err="1" smtClean="0"/>
              <a:t>Tediato</a:t>
            </a:r>
            <a:r>
              <a:rPr lang="es-ES" sz="2000" dirty="0" smtClean="0"/>
              <a:t>-</a:t>
            </a:r>
            <a:r>
              <a:rPr lang="es-ES" sz="2000" dirty="0"/>
              <a:t> ¡</a:t>
            </a:r>
            <a:r>
              <a:rPr lang="es-ES" sz="2000" dirty="0" smtClean="0"/>
              <a:t>Qué </a:t>
            </a:r>
            <a:r>
              <a:rPr lang="es-ES" sz="2000" dirty="0"/>
              <a:t>noche!, La oscuridad, el silencio pavoroso, ininterrumpido por </a:t>
            </a:r>
            <a:r>
              <a:rPr lang="es-ES" sz="2000" dirty="0" smtClean="0"/>
              <a:t>	los </a:t>
            </a:r>
            <a:r>
              <a:rPr lang="es-ES" sz="2000" dirty="0"/>
              <a:t>lamentos que se oyen en la vecina cárcel, completan la tristeza de </a:t>
            </a:r>
            <a:r>
              <a:rPr lang="es-ES" sz="2000" dirty="0" smtClean="0"/>
              <a:t>	mi </a:t>
            </a:r>
            <a:r>
              <a:rPr lang="es-ES" sz="2000" dirty="0"/>
              <a:t>corazón. El cielo también se conjura contra mi quietud, si alguna </a:t>
            </a:r>
            <a:r>
              <a:rPr lang="es-ES" sz="2000" dirty="0" smtClean="0"/>
              <a:t>	me quedara.</a:t>
            </a:r>
          </a:p>
          <a:p>
            <a:pPr algn="r"/>
            <a:r>
              <a:rPr lang="es-ES" sz="2000" dirty="0"/>
              <a:t>(</a:t>
            </a:r>
            <a:r>
              <a:rPr lang="es-ES" sz="2000" dirty="0" err="1"/>
              <a:t>R.P.Sebold</a:t>
            </a:r>
            <a:r>
              <a:rPr lang="es-ES" sz="2000" dirty="0"/>
              <a:t>, </a:t>
            </a:r>
            <a:r>
              <a:rPr lang="es-ES" sz="2000" dirty="0" smtClean="0"/>
              <a:t>2000:309)</a:t>
            </a:r>
          </a:p>
          <a:p>
            <a:pPr algn="just"/>
            <a:r>
              <a:rPr lang="es-ES" sz="2000" dirty="0" smtClean="0"/>
              <a:t>-</a:t>
            </a:r>
            <a:r>
              <a:rPr lang="es-ES" sz="2000" dirty="0"/>
              <a:t> </a:t>
            </a:r>
            <a:r>
              <a:rPr lang="es-ES" dirty="0" smtClean="0"/>
              <a:t>Denuncia de la arbitrariedad </a:t>
            </a:r>
            <a:r>
              <a:rPr lang="es-ES" dirty="0"/>
              <a:t>y generalización en la aplicación de tortura al </a:t>
            </a:r>
            <a:r>
              <a:rPr lang="es-ES" dirty="0" smtClean="0"/>
              <a:t>reo. Tema de la ilustración.</a:t>
            </a:r>
            <a:endParaRPr lang="es-ES" b="1" dirty="0"/>
          </a:p>
          <a:p>
            <a:pPr algn="just"/>
            <a:r>
              <a:rPr lang="es-ES" sz="2000" b="1" dirty="0"/>
              <a:t> </a:t>
            </a:r>
            <a:r>
              <a:rPr lang="es-ES" sz="2000" dirty="0"/>
              <a:t> Justicia- Doblad el número y peso de los grillos acostumbrados. Los </a:t>
            </a:r>
            <a:r>
              <a:rPr lang="es-ES" sz="2000" dirty="0" smtClean="0"/>
              <a:t>	</a:t>
            </a:r>
            <a:r>
              <a:rPr lang="es-ES" sz="2000" u="sng" dirty="0" smtClean="0"/>
              <a:t>indicios</a:t>
            </a:r>
            <a:r>
              <a:rPr lang="es-ES" sz="2000" dirty="0" smtClean="0"/>
              <a:t> </a:t>
            </a:r>
            <a:r>
              <a:rPr lang="es-ES" sz="2000" dirty="0"/>
              <a:t>que hay contra él </a:t>
            </a:r>
            <a:r>
              <a:rPr lang="es-ES" sz="2000" u="sng" dirty="0"/>
              <a:t>son casi evidentes.[…]Prepáresele el </a:t>
            </a:r>
            <a:r>
              <a:rPr lang="es-ES" sz="2000" dirty="0" smtClean="0"/>
              <a:t>	</a:t>
            </a:r>
            <a:r>
              <a:rPr lang="es-ES" sz="2000" u="sng" dirty="0" smtClean="0"/>
              <a:t>tormento </a:t>
            </a:r>
            <a:r>
              <a:rPr lang="es-ES" sz="2000" u="sng" dirty="0"/>
              <a:t>por si es tan obstinado como inicuo.</a:t>
            </a:r>
            <a:r>
              <a:rPr lang="es-ES" sz="2000" dirty="0"/>
              <a:t> Eres responsable de </a:t>
            </a:r>
            <a:r>
              <a:rPr lang="es-ES" sz="2000" dirty="0" smtClean="0"/>
              <a:t>	este </a:t>
            </a:r>
            <a:r>
              <a:rPr lang="es-ES" sz="2000" dirty="0"/>
              <a:t>preso, tú, carcelero; […] mira que la menor compasión para con </a:t>
            </a:r>
            <a:r>
              <a:rPr lang="es-ES" sz="2000" dirty="0" smtClean="0"/>
              <a:t>	él </a:t>
            </a:r>
            <a:r>
              <a:rPr lang="es-ES" sz="2000" dirty="0"/>
              <a:t>puedes tener tu perdición.</a:t>
            </a:r>
          </a:p>
          <a:p>
            <a:pPr algn="r"/>
            <a:r>
              <a:rPr lang="es-ES" sz="2000" dirty="0"/>
              <a:t>(</a:t>
            </a:r>
            <a:r>
              <a:rPr lang="es-ES" sz="2000" dirty="0" err="1"/>
              <a:t>R.P.Sebold</a:t>
            </a:r>
            <a:r>
              <a:rPr lang="es-ES" sz="2000" dirty="0"/>
              <a:t>, </a:t>
            </a:r>
            <a:r>
              <a:rPr lang="es-ES" sz="2000" dirty="0" smtClean="0"/>
              <a:t>2000:335)</a:t>
            </a:r>
            <a:endParaRPr lang="es-ES" sz="2000" b="1" dirty="0"/>
          </a:p>
          <a:p>
            <a:pPr algn="just"/>
            <a:endParaRPr lang="es-ES" sz="2000" dirty="0"/>
          </a:p>
          <a:p>
            <a:pPr lvl="1"/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349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4800" y="404664"/>
            <a:ext cx="8515672" cy="5919936"/>
          </a:xfrm>
        </p:spPr>
        <p:txBody>
          <a:bodyPr>
            <a:normAutofit fontScale="92500" lnSpcReduction="10000"/>
          </a:bodyPr>
          <a:lstStyle/>
          <a:p>
            <a:r>
              <a:rPr lang="es-ES" sz="2200" u="sng" dirty="0">
                <a:solidFill>
                  <a:srgbClr val="7030A0"/>
                </a:solidFill>
              </a:rPr>
              <a:t>[</a:t>
            </a:r>
            <a:r>
              <a:rPr lang="es-ES" sz="2200" u="sng" dirty="0" smtClean="0">
                <a:solidFill>
                  <a:srgbClr val="7030A0"/>
                </a:solidFill>
              </a:rPr>
              <a:t>Espacios: la cárcel]</a:t>
            </a:r>
            <a:endParaRPr lang="es-ES" sz="2200" dirty="0" smtClean="0"/>
          </a:p>
          <a:p>
            <a:r>
              <a:rPr lang="es-ES" dirty="0" smtClean="0"/>
              <a:t>-Denuncia de un sistema judicial injusto. Temática de la Ilustración.</a:t>
            </a:r>
          </a:p>
          <a:p>
            <a:pPr lvl="1" algn="just"/>
            <a:r>
              <a:rPr lang="es-ES" sz="2000" dirty="0"/>
              <a:t>Carcelero- Sí, sí; grillos, cadenas, esposas, cepo, </a:t>
            </a:r>
            <a:r>
              <a:rPr lang="es-ES" sz="2000" dirty="0" smtClean="0"/>
              <a:t>argolla, todo </a:t>
            </a:r>
            <a:r>
              <a:rPr lang="es-ES" sz="2000" dirty="0"/>
              <a:t>le </a:t>
            </a:r>
            <a:r>
              <a:rPr lang="es-ES" sz="2000" dirty="0" smtClean="0"/>
              <a:t>			sujetará</a:t>
            </a:r>
            <a:endParaRPr lang="es-ES" sz="2000" dirty="0"/>
          </a:p>
          <a:p>
            <a:pPr lvl="1" algn="just"/>
            <a:r>
              <a:rPr lang="es-ES" sz="2000" dirty="0" err="1"/>
              <a:t>Tediato</a:t>
            </a:r>
            <a:r>
              <a:rPr lang="es-ES" sz="2000" dirty="0"/>
              <a:t>- Y más que todo mi </a:t>
            </a:r>
            <a:r>
              <a:rPr lang="es-ES" sz="2000" dirty="0" smtClean="0"/>
              <a:t>inocencia.</a:t>
            </a:r>
            <a:endParaRPr lang="es-ES" sz="2000" dirty="0"/>
          </a:p>
          <a:p>
            <a:pPr lvl="1" algn="just"/>
            <a:r>
              <a:rPr lang="es-ES" sz="2000" dirty="0"/>
              <a:t>Carcelero- Delante de </a:t>
            </a:r>
            <a:r>
              <a:rPr lang="es-ES" sz="2000" dirty="0" smtClean="0"/>
              <a:t>mí </a:t>
            </a:r>
            <a:r>
              <a:rPr lang="es-ES" sz="2000" dirty="0"/>
              <a:t>no se habla; y si el castigo </a:t>
            </a:r>
            <a:r>
              <a:rPr lang="es-ES" sz="2000" dirty="0" smtClean="0"/>
              <a:t>no basta </a:t>
            </a:r>
            <a:r>
              <a:rPr lang="es-ES" sz="2000" dirty="0"/>
              <a:t>a </a:t>
            </a:r>
            <a:r>
              <a:rPr lang="es-ES" sz="2000" dirty="0" smtClean="0"/>
              <a:t>			cerrarte </a:t>
            </a:r>
            <a:r>
              <a:rPr lang="es-ES" sz="2000" dirty="0"/>
              <a:t>la boca, mordazas hay</a:t>
            </a:r>
            <a:r>
              <a:rPr lang="es-ES" sz="2000" dirty="0" smtClean="0"/>
              <a:t>.</a:t>
            </a:r>
            <a:endParaRPr lang="es-ES" dirty="0"/>
          </a:p>
          <a:p>
            <a:pPr algn="r"/>
            <a:r>
              <a:rPr lang="es-ES" sz="2000" dirty="0"/>
              <a:t>(</a:t>
            </a:r>
            <a:r>
              <a:rPr lang="es-ES" sz="2000" dirty="0" err="1"/>
              <a:t>R.P.Sebold</a:t>
            </a:r>
            <a:r>
              <a:rPr lang="es-ES" sz="2000" dirty="0"/>
              <a:t>, </a:t>
            </a:r>
            <a:r>
              <a:rPr lang="es-ES" sz="2000" dirty="0" smtClean="0"/>
              <a:t>2000:336)</a:t>
            </a:r>
            <a:endParaRPr lang="es-ES" sz="2000" b="1" dirty="0"/>
          </a:p>
          <a:p>
            <a:r>
              <a:rPr lang="es-ES" dirty="0" smtClean="0"/>
              <a:t>-La desproporcionalidad del castigo se suma la ausencia de rigor que hay detrás</a:t>
            </a:r>
            <a:r>
              <a:rPr lang="es-ES" dirty="0"/>
              <a:t>.</a:t>
            </a:r>
          </a:p>
          <a:p>
            <a:pPr algn="just"/>
            <a:r>
              <a:rPr lang="es-ES" sz="2200" dirty="0"/>
              <a:t>Carcelero- […] Cuando me aparté de ti, juzgué que a mi vuelta te llevarían </a:t>
            </a:r>
            <a:r>
              <a:rPr lang="es-ES" sz="2200" dirty="0" smtClean="0"/>
              <a:t>	al </a:t>
            </a:r>
            <a:r>
              <a:rPr lang="es-ES" sz="2200" dirty="0"/>
              <a:t>tormento, para que en él declarases los cómplices del asesinato </a:t>
            </a:r>
            <a:r>
              <a:rPr lang="es-ES" sz="2200" dirty="0" smtClean="0"/>
              <a:t>	que </a:t>
            </a:r>
            <a:r>
              <a:rPr lang="es-ES" sz="2200" dirty="0"/>
              <a:t>se te atribuía; pero se han descubierto los autores y ejecutores </a:t>
            </a:r>
            <a:r>
              <a:rPr lang="es-ES" sz="2200" dirty="0" smtClean="0"/>
              <a:t>	de </a:t>
            </a:r>
            <a:r>
              <a:rPr lang="es-ES" sz="2200" dirty="0"/>
              <a:t>aquel delito. Vengo con orden de soltarte</a:t>
            </a:r>
            <a:r>
              <a:rPr lang="es-ES" sz="2200" u="sng" dirty="0"/>
              <a:t>. </a:t>
            </a:r>
            <a:r>
              <a:rPr lang="es-ES" sz="2200" u="sng" dirty="0" err="1"/>
              <a:t>Ea</a:t>
            </a:r>
            <a:r>
              <a:rPr lang="es-ES" sz="2200" u="sng" dirty="0"/>
              <a:t>, quítenle las </a:t>
            </a:r>
            <a:r>
              <a:rPr lang="es-ES" sz="2200" dirty="0" smtClean="0"/>
              <a:t>	</a:t>
            </a:r>
            <a:r>
              <a:rPr lang="es-ES" sz="2200" u="sng" dirty="0" smtClean="0"/>
              <a:t>cadenas </a:t>
            </a:r>
            <a:r>
              <a:rPr lang="es-ES" sz="2200" u="sng" dirty="0"/>
              <a:t>y los grillos: libre estás.</a:t>
            </a:r>
            <a:endParaRPr lang="es-ES" sz="2200" dirty="0"/>
          </a:p>
          <a:p>
            <a:pPr marL="0" indent="0" algn="r">
              <a:buNone/>
            </a:pPr>
            <a:r>
              <a:rPr lang="es-ES" sz="2200" dirty="0"/>
              <a:t>(</a:t>
            </a:r>
            <a:r>
              <a:rPr lang="es-ES" sz="2200" dirty="0" err="1"/>
              <a:t>R.P.Sebold</a:t>
            </a:r>
            <a:r>
              <a:rPr lang="es-ES" sz="2200" dirty="0"/>
              <a:t>, </a:t>
            </a:r>
            <a:r>
              <a:rPr lang="es-ES" sz="2200" dirty="0" smtClean="0"/>
              <a:t>2000:339)</a:t>
            </a:r>
            <a:endParaRPr lang="es-ES" sz="2200" b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661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95536" y="404664"/>
            <a:ext cx="8280920" cy="5919936"/>
          </a:xfrm>
        </p:spPr>
        <p:txBody>
          <a:bodyPr/>
          <a:lstStyle/>
          <a:p>
            <a:r>
              <a:rPr lang="es-ES" u="sng" dirty="0">
                <a:solidFill>
                  <a:srgbClr val="7030A0"/>
                </a:solidFill>
              </a:rPr>
              <a:t>[</a:t>
            </a:r>
            <a:r>
              <a:rPr lang="es-ES" u="sng" dirty="0" smtClean="0">
                <a:solidFill>
                  <a:srgbClr val="7030A0"/>
                </a:solidFill>
              </a:rPr>
              <a:t>Espacios]</a:t>
            </a:r>
            <a:endParaRPr lang="es-ES" dirty="0"/>
          </a:p>
          <a:p>
            <a:pPr algn="just"/>
            <a:r>
              <a:rPr lang="es-ES" sz="3200" dirty="0" smtClean="0"/>
              <a:t>La evolución del personaje principal, ilustrado, tiene su reflejo en el espacio final.</a:t>
            </a:r>
          </a:p>
          <a:p>
            <a:pPr algn="just"/>
            <a:endParaRPr lang="es-ES" dirty="0"/>
          </a:p>
          <a:p>
            <a:r>
              <a:rPr lang="es-ES" dirty="0" smtClean="0"/>
              <a:t>-Espacios abiertos: es un lugar donde </a:t>
            </a:r>
            <a:r>
              <a:rPr lang="es-ES" dirty="0" err="1" smtClean="0"/>
              <a:t>Tediato</a:t>
            </a:r>
            <a:r>
              <a:rPr lang="es-ES" dirty="0" smtClean="0"/>
              <a:t> hallará la verdad sobre Lorenzo ( a través del hijo de Lorenzo)  y estará en comunión con la sociedad (</a:t>
            </a:r>
            <a:r>
              <a:rPr lang="es-ES" i="1" dirty="0" smtClean="0"/>
              <a:t>“Andemos, amigo, andemos”</a:t>
            </a:r>
            <a:r>
              <a:rPr lang="es-ES" dirty="0" smtClean="0"/>
              <a:t>)</a:t>
            </a:r>
            <a:r>
              <a:rPr lang="es-ES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51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512" y="188640"/>
            <a:ext cx="8964488" cy="6552728"/>
          </a:xfrm>
        </p:spPr>
        <p:txBody>
          <a:bodyPr>
            <a:normAutofit fontScale="85000" lnSpcReduction="20000"/>
          </a:bodyPr>
          <a:lstStyle/>
          <a:p>
            <a:pPr marL="57150" indent="0">
              <a:buNone/>
            </a:pPr>
            <a:endParaRPr lang="es-ES" dirty="0" smtClean="0"/>
          </a:p>
          <a:p>
            <a:pPr marL="57150" indent="0">
              <a:buNone/>
            </a:pPr>
            <a:r>
              <a:rPr lang="es-ES" dirty="0" smtClean="0">
                <a:solidFill>
                  <a:srgbClr val="7030A0"/>
                </a:solidFill>
              </a:rPr>
              <a:t>Presentación </a:t>
            </a:r>
            <a:r>
              <a:rPr lang="es-ES" dirty="0">
                <a:solidFill>
                  <a:srgbClr val="7030A0"/>
                </a:solidFill>
              </a:rPr>
              <a:t>del </a:t>
            </a:r>
            <a:r>
              <a:rPr lang="es-ES" b="1" dirty="0">
                <a:solidFill>
                  <a:srgbClr val="7030A0"/>
                </a:solidFill>
              </a:rPr>
              <a:t>entorno  </a:t>
            </a:r>
            <a:r>
              <a:rPr lang="es-ES" b="1" dirty="0" smtClean="0">
                <a:solidFill>
                  <a:srgbClr val="7030A0"/>
                </a:solidFill>
              </a:rPr>
              <a:t>en relación con los sentimientos  y el estado de </a:t>
            </a:r>
            <a:r>
              <a:rPr lang="es-ES" b="1" dirty="0" err="1">
                <a:solidFill>
                  <a:srgbClr val="7030A0"/>
                </a:solidFill>
              </a:rPr>
              <a:t>Tediato</a:t>
            </a:r>
            <a:endParaRPr lang="es-ES" dirty="0" smtClean="0">
              <a:solidFill>
                <a:srgbClr val="7030A0"/>
              </a:solidFill>
            </a:endParaRPr>
          </a:p>
          <a:p>
            <a:pPr marL="57150" indent="0" algn="ctr">
              <a:buNone/>
            </a:pPr>
            <a:r>
              <a:rPr lang="es-ES" dirty="0" smtClean="0"/>
              <a:t>Éste </a:t>
            </a:r>
            <a:r>
              <a:rPr lang="es-ES" dirty="0"/>
              <a:t>describe su </a:t>
            </a:r>
            <a:r>
              <a:rPr lang="es-ES" dirty="0" smtClean="0"/>
              <a:t>percepción del mundo a través del entorno </a:t>
            </a:r>
            <a:r>
              <a:rPr lang="es-ES" dirty="0"/>
              <a:t>que le rodea: la oscuridad de la noche</a:t>
            </a:r>
            <a:r>
              <a:rPr lang="es-ES" dirty="0" smtClean="0"/>
              <a:t>, </a:t>
            </a:r>
            <a:r>
              <a:rPr lang="es-ES" dirty="0"/>
              <a:t>la luz de los relámpagos, el sonido de los truenos, una naturaleza </a:t>
            </a:r>
            <a:r>
              <a:rPr lang="es-ES" dirty="0" smtClean="0"/>
              <a:t>“desordenada” </a:t>
            </a:r>
            <a:r>
              <a:rPr lang="es-ES" dirty="0"/>
              <a:t>que, en definitiva, </a:t>
            </a:r>
            <a:r>
              <a:rPr lang="es-ES" dirty="0" smtClean="0"/>
              <a:t>coincide con </a:t>
            </a:r>
            <a:r>
              <a:rPr lang="es-ES" dirty="0"/>
              <a:t>el estado </a:t>
            </a:r>
            <a:r>
              <a:rPr lang="es-ES" dirty="0" smtClean="0"/>
              <a:t>del </a:t>
            </a:r>
            <a:r>
              <a:rPr lang="es-ES" dirty="0"/>
              <a:t>personaje</a:t>
            </a:r>
            <a:r>
              <a:rPr lang="es-ES" dirty="0" smtClean="0"/>
              <a:t>.</a:t>
            </a:r>
          </a:p>
          <a:p>
            <a:pPr lvl="1" algn="just"/>
            <a:endParaRPr lang="es-ES" sz="1800" dirty="0"/>
          </a:p>
          <a:p>
            <a:pPr lvl="1" algn="just"/>
            <a:r>
              <a:rPr lang="es-ES" sz="2200" dirty="0" err="1" smtClean="0"/>
              <a:t>Tediato</a:t>
            </a:r>
            <a:r>
              <a:rPr lang="es-ES" sz="2200" dirty="0" smtClean="0"/>
              <a:t>- ¡Qué </a:t>
            </a:r>
            <a:r>
              <a:rPr lang="es-ES" sz="2200" dirty="0"/>
              <a:t>noche!, La oscuridad, el silencio pavoroso, ininterrumpido </a:t>
            </a:r>
            <a:r>
              <a:rPr lang="es-ES" sz="2200" dirty="0" smtClean="0"/>
              <a:t>	por </a:t>
            </a:r>
            <a:r>
              <a:rPr lang="es-ES" sz="2200" dirty="0"/>
              <a:t>los </a:t>
            </a:r>
            <a:r>
              <a:rPr lang="es-ES" sz="2200" dirty="0" smtClean="0"/>
              <a:t>lamentos </a:t>
            </a:r>
            <a:r>
              <a:rPr lang="es-ES" sz="2200" dirty="0"/>
              <a:t>que se oyen en la vecina cárcel, completan la tristeza </a:t>
            </a:r>
            <a:r>
              <a:rPr lang="es-ES" sz="2200" dirty="0" smtClean="0"/>
              <a:t>de </a:t>
            </a:r>
            <a:r>
              <a:rPr lang="es-ES" sz="2200" dirty="0"/>
              <a:t>mi corazón. El </a:t>
            </a:r>
            <a:r>
              <a:rPr lang="es-ES" sz="2200" dirty="0" smtClean="0"/>
              <a:t>cielo </a:t>
            </a:r>
            <a:r>
              <a:rPr lang="es-ES" sz="2200" dirty="0"/>
              <a:t>también se conjura contra mi quietud, si </a:t>
            </a:r>
            <a:r>
              <a:rPr lang="es-ES" sz="2200" dirty="0" smtClean="0"/>
              <a:t>alguna me quedara. El </a:t>
            </a:r>
            <a:r>
              <a:rPr lang="es-ES" sz="2200" dirty="0"/>
              <a:t>nublado </a:t>
            </a:r>
            <a:r>
              <a:rPr lang="es-ES" sz="2200" dirty="0" smtClean="0"/>
              <a:t>crece</a:t>
            </a:r>
            <a:r>
              <a:rPr lang="es-ES" sz="2200" dirty="0"/>
              <a:t>. La luz de esos relámpagos…, ¡qué </a:t>
            </a:r>
            <a:r>
              <a:rPr lang="es-ES" sz="2200" dirty="0" smtClean="0"/>
              <a:t>horrorosa! Ya truena. Cada trueno es mayor que el que antecede y más cruel […] </a:t>
            </a:r>
            <a:r>
              <a:rPr lang="es-ES" sz="2200" dirty="0"/>
              <a:t>Más tempestades formas en mi alma </a:t>
            </a:r>
            <a:r>
              <a:rPr lang="es-ES" sz="2200" dirty="0" smtClean="0"/>
              <a:t>que </a:t>
            </a:r>
            <a:r>
              <a:rPr lang="es-ES" sz="2200" dirty="0"/>
              <a:t>esas nubes en el </a:t>
            </a:r>
            <a:r>
              <a:rPr lang="es-ES" sz="2200" dirty="0" smtClean="0"/>
              <a:t>aire.</a:t>
            </a:r>
            <a:endParaRPr lang="es-ES" sz="2200" dirty="0"/>
          </a:p>
          <a:p>
            <a:pPr marL="400050" lvl="1" indent="0" algn="r">
              <a:buNone/>
            </a:pPr>
            <a:r>
              <a:rPr lang="es-ES" dirty="0" smtClean="0"/>
              <a:t>(</a:t>
            </a:r>
            <a:r>
              <a:rPr lang="es-ES" dirty="0" err="1" smtClean="0"/>
              <a:t>R.P.Sebold</a:t>
            </a:r>
            <a:r>
              <a:rPr lang="es-ES" dirty="0" smtClean="0"/>
              <a:t>, 2000: </a:t>
            </a:r>
            <a:r>
              <a:rPr lang="es-ES" dirty="0"/>
              <a:t>309 y 310</a:t>
            </a:r>
            <a:r>
              <a:rPr lang="es-ES" dirty="0" smtClean="0"/>
              <a:t>)</a:t>
            </a:r>
          </a:p>
          <a:p>
            <a:endParaRPr lang="es-ES" sz="2400" dirty="0"/>
          </a:p>
          <a:p>
            <a:pPr algn="just"/>
            <a:endParaRPr lang="es-ES" sz="2200" dirty="0" smtClean="0"/>
          </a:p>
          <a:p>
            <a:pPr lvl="1" algn="just"/>
            <a:r>
              <a:rPr lang="es-ES" sz="2200" dirty="0" err="1" smtClean="0"/>
              <a:t>Tediato</a:t>
            </a:r>
            <a:r>
              <a:rPr lang="es-ES" sz="2200" dirty="0" smtClean="0"/>
              <a:t>- Domina, noche, domina más y más sobre un mundo que por 	sus delitos se ha hecho indigno del sol. Quede este astro 	alumbrando a hombres mejores que los de estos climas. Mientras 	más  dure tu oscuridad más tiempo tendré de cumplir la promesa 	que le hice al cadáver […]” </a:t>
            </a:r>
            <a:endParaRPr lang="es-ES" sz="2200" dirty="0"/>
          </a:p>
          <a:p>
            <a:pPr marL="400050" lvl="1" indent="0" algn="r">
              <a:buNone/>
            </a:pPr>
            <a:r>
              <a:rPr lang="es-ES" sz="2200" dirty="0"/>
              <a:t>(</a:t>
            </a:r>
            <a:r>
              <a:rPr lang="es-ES" sz="2200" dirty="0" err="1"/>
              <a:t>R.P.Sebold</a:t>
            </a:r>
            <a:r>
              <a:rPr lang="es-ES" sz="2200" dirty="0"/>
              <a:t>, 2000: </a:t>
            </a:r>
            <a:r>
              <a:rPr lang="es-ES" sz="2200" dirty="0" smtClean="0"/>
              <a:t>340)</a:t>
            </a:r>
            <a:endParaRPr lang="es-ES" sz="2200" dirty="0"/>
          </a:p>
          <a:p>
            <a:pPr algn="just"/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109468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4800" y="620688"/>
            <a:ext cx="8443664" cy="5703912"/>
          </a:xfrm>
        </p:spPr>
        <p:txBody>
          <a:bodyPr/>
          <a:lstStyle/>
          <a:p>
            <a:r>
              <a:rPr lang="es-ES" dirty="0" smtClean="0">
                <a:solidFill>
                  <a:srgbClr val="7030A0"/>
                </a:solidFill>
              </a:rPr>
              <a:t>Estructura y composición</a:t>
            </a:r>
          </a:p>
          <a:p>
            <a:r>
              <a:rPr lang="es-ES" dirty="0"/>
              <a:t>Formato</a:t>
            </a:r>
            <a:r>
              <a:rPr lang="es-ES" dirty="0" smtClean="0"/>
              <a:t>: concuerda </a:t>
            </a:r>
            <a:r>
              <a:rPr lang="es-ES" dirty="0"/>
              <a:t>con el estilo ilustrado, es de corta extensión y además está escrita en forma de diálogo. Aunque se hable de su carácter lírico como elemento que pretende dar mayor importancia a la novedad estética, no hay que olvidar que en muchos escritos con contenido político ilustrado adoptaban esta forma lírica para que fuera más sencilla su transmisión oral.</a:t>
            </a:r>
          </a:p>
          <a:p>
            <a:endParaRPr lang="es-E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16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195736" y="1556792"/>
            <a:ext cx="4896544" cy="252028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/>
          </a:p>
          <a:p>
            <a:pPr algn="ctr"/>
            <a:r>
              <a:rPr lang="es-ES" dirty="0" smtClean="0"/>
              <a:t>Es vuestro turno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348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BIBLIOGRAFÍA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587680" cy="4637112"/>
          </a:xfrm>
        </p:spPr>
        <p:txBody>
          <a:bodyPr>
            <a:normAutofit fontScale="47500" lnSpcReduction="20000"/>
          </a:bodyPr>
          <a:lstStyle/>
          <a:p>
            <a:r>
              <a:rPr lang="es-ES" i="1" dirty="0"/>
              <a:t> </a:t>
            </a:r>
            <a:endParaRPr lang="es-ES" dirty="0"/>
          </a:p>
          <a:p>
            <a:r>
              <a:rPr lang="es-ES" dirty="0"/>
              <a:t>CADALSO, José de</a:t>
            </a:r>
            <a:r>
              <a:rPr lang="es-ES" i="1" dirty="0"/>
              <a:t>, </a:t>
            </a:r>
            <a:r>
              <a:rPr lang="es-ES" dirty="0"/>
              <a:t>C</a:t>
            </a:r>
            <a:r>
              <a:rPr lang="es-ES" i="1" dirty="0"/>
              <a:t>artas marruecas- Noches lúgubres</a:t>
            </a:r>
            <a:r>
              <a:rPr lang="es-ES" dirty="0"/>
              <a:t>. Edición de Joaquín Arce. Madrid, Cátedra, 1983. </a:t>
            </a:r>
          </a:p>
          <a:p>
            <a:r>
              <a:rPr lang="es-ES" dirty="0"/>
              <a:t> </a:t>
            </a:r>
          </a:p>
          <a:p>
            <a:r>
              <a:rPr lang="es-ES" dirty="0"/>
              <a:t>CADALSO, José de</a:t>
            </a:r>
            <a:r>
              <a:rPr lang="es-ES" i="1" dirty="0"/>
              <a:t>, </a:t>
            </a:r>
            <a:r>
              <a:rPr lang="es-ES" dirty="0"/>
              <a:t>C</a:t>
            </a:r>
            <a:r>
              <a:rPr lang="es-ES" i="1" dirty="0"/>
              <a:t>artas marruecas; Noches lúgubres</a:t>
            </a:r>
            <a:r>
              <a:rPr lang="es-ES" dirty="0"/>
              <a:t>. Edición de Rogelio Reyes Cano. Barcelona, PPU, 1989. </a:t>
            </a:r>
          </a:p>
          <a:p>
            <a:r>
              <a:rPr lang="es-ES" dirty="0"/>
              <a:t> </a:t>
            </a:r>
          </a:p>
          <a:p>
            <a:r>
              <a:rPr lang="es-ES" dirty="0"/>
              <a:t>CADALSO, José de</a:t>
            </a:r>
            <a:r>
              <a:rPr lang="es-ES" i="1" dirty="0"/>
              <a:t>, </a:t>
            </a:r>
            <a:r>
              <a:rPr lang="es-ES" dirty="0"/>
              <a:t>C</a:t>
            </a:r>
            <a:r>
              <a:rPr lang="es-ES" i="1" dirty="0"/>
              <a:t>artas marruecas; Noches lúgubres</a:t>
            </a:r>
            <a:r>
              <a:rPr lang="es-ES" dirty="0"/>
              <a:t>. Edición de Russell P. </a:t>
            </a:r>
            <a:r>
              <a:rPr lang="es-ES" dirty="0" err="1"/>
              <a:t>Sebold</a:t>
            </a:r>
            <a:r>
              <a:rPr lang="es-ES" dirty="0"/>
              <a:t>. Madrid, Cátedra, 2000. </a:t>
            </a:r>
          </a:p>
          <a:p>
            <a:r>
              <a:rPr lang="es-ES" dirty="0"/>
              <a:t> </a:t>
            </a:r>
          </a:p>
          <a:p>
            <a:r>
              <a:rPr lang="es-ES" dirty="0"/>
              <a:t>CADALSO, José de, C</a:t>
            </a:r>
            <a:r>
              <a:rPr lang="es-ES" i="1" dirty="0"/>
              <a:t>artas marruecas</a:t>
            </a:r>
            <a:r>
              <a:rPr lang="es-ES" dirty="0"/>
              <a:t>. </a:t>
            </a:r>
            <a:r>
              <a:rPr lang="es-ES" i="1" dirty="0"/>
              <a:t>Noches lúgubres</a:t>
            </a:r>
            <a:r>
              <a:rPr lang="es-ES" dirty="0"/>
              <a:t>. Edición de Emilio Martínez Mata; Estudio preliminar de </a:t>
            </a:r>
            <a:r>
              <a:rPr lang="es-ES" dirty="0" err="1"/>
              <a:t>Nigel</a:t>
            </a:r>
            <a:r>
              <a:rPr lang="es-ES" dirty="0"/>
              <a:t> </a:t>
            </a:r>
            <a:r>
              <a:rPr lang="es-ES" dirty="0" err="1"/>
              <a:t>Glendinning</a:t>
            </a:r>
            <a:r>
              <a:rPr lang="es-ES" dirty="0"/>
              <a:t>. Barcelona,  Crítica, 2000. </a:t>
            </a:r>
          </a:p>
          <a:p>
            <a:r>
              <a:rPr lang="es-ES" dirty="0"/>
              <a:t> </a:t>
            </a:r>
          </a:p>
          <a:p>
            <a:r>
              <a:rPr lang="es-ES" dirty="0"/>
              <a:t>CADALSO, José de;  </a:t>
            </a:r>
            <a:r>
              <a:rPr lang="es-ES" i="1" dirty="0"/>
              <a:t>Escritos autobiográficos y epistolario</a:t>
            </a:r>
            <a:r>
              <a:rPr lang="es-ES" dirty="0"/>
              <a:t>. Edición de N. </a:t>
            </a:r>
            <a:r>
              <a:rPr lang="es-ES" dirty="0" err="1"/>
              <a:t>Glendinning</a:t>
            </a:r>
            <a:r>
              <a:rPr lang="es-ES" dirty="0"/>
              <a:t> y N. Harrison. Londres. Támesis, 1979.</a:t>
            </a:r>
          </a:p>
          <a:p>
            <a:r>
              <a:rPr lang="es-ES" dirty="0"/>
              <a:t> </a:t>
            </a:r>
          </a:p>
          <a:p>
            <a:r>
              <a:rPr lang="es-ES" i="1" dirty="0"/>
              <a:t>Noches Lúgubres de Cadalso y la juventud romántica del Ochocientos, </a:t>
            </a:r>
            <a:r>
              <a:rPr lang="es-ES" dirty="0"/>
              <a:t>Biblioteca  </a:t>
            </a:r>
          </a:p>
          <a:p>
            <a:r>
              <a:rPr lang="es-ES" dirty="0"/>
              <a:t>Virtual Universal, </a:t>
            </a:r>
            <a:r>
              <a:rPr lang="es-ES" dirty="0" smtClean="0"/>
              <a:t>2003.</a:t>
            </a:r>
            <a:endParaRPr lang="es-ES" dirty="0"/>
          </a:p>
          <a:p>
            <a:r>
              <a:rPr lang="es-ES" dirty="0"/>
              <a:t> </a:t>
            </a:r>
          </a:p>
          <a:p>
            <a:r>
              <a:rPr lang="es-ES" dirty="0"/>
              <a:t> </a:t>
            </a:r>
          </a:p>
          <a:p>
            <a:r>
              <a:rPr lang="es-ES" dirty="0"/>
              <a:t>GRIMA LIZANDRA, Vicente;  </a:t>
            </a:r>
            <a:r>
              <a:rPr lang="es-ES" i="1" dirty="0"/>
              <a:t>Los delitos de tortura y tratos degradantes por funcionarios públicos. </a:t>
            </a:r>
            <a:r>
              <a:rPr lang="es-ES" dirty="0"/>
              <a:t>Valencia, Tirant lo Blanch y Universidad de Valencia, </a:t>
            </a:r>
            <a:r>
              <a:rPr lang="es-ES" dirty="0" smtClean="0"/>
              <a:t>1998.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568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268760"/>
            <a:ext cx="7488832" cy="4248472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/>
            </a:r>
            <a:br>
              <a:rPr lang="es-ES" dirty="0"/>
            </a:br>
            <a:r>
              <a:rPr lang="es-ES" dirty="0"/>
              <a:t>Gracias por </a:t>
            </a:r>
            <a:r>
              <a:rPr lang="es-ES"/>
              <a:t>vuestra </a:t>
            </a:r>
            <a:r>
              <a:rPr lang="es-ES" smtClean="0"/>
              <a:t>atención Y SUERTE CON EL TRABAJO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887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294115"/>
          </a:xfrm>
        </p:spPr>
        <p:txBody>
          <a:bodyPr>
            <a:normAutofit/>
          </a:bodyPr>
          <a:lstStyle/>
          <a:p>
            <a:r>
              <a:rPr lang="es-ES" b="1" dirty="0" smtClean="0"/>
              <a:t>Algunos apuntes más objetivos sobre</a:t>
            </a:r>
          </a:p>
          <a:p>
            <a:r>
              <a:rPr lang="es-ES" b="1" dirty="0"/>
              <a:t> </a:t>
            </a:r>
            <a:r>
              <a:rPr lang="es-ES" b="1" dirty="0" smtClean="0"/>
              <a:t>     José Cadalso (1741-1782)</a:t>
            </a:r>
          </a:p>
          <a:p>
            <a:r>
              <a:rPr lang="es-ES" dirty="0" smtClean="0"/>
              <a:t> -</a:t>
            </a:r>
            <a:r>
              <a:rPr lang="es-ES" sz="2800" dirty="0" smtClean="0"/>
              <a:t>Escritor ilustrado con carrera militar.</a:t>
            </a:r>
          </a:p>
          <a:p>
            <a:r>
              <a:rPr lang="es-ES" sz="2800" dirty="0"/>
              <a:t>-Trabajó prosa, lírica y drama. </a:t>
            </a:r>
            <a:r>
              <a:rPr lang="es-ES" sz="2800" dirty="0" smtClean="0"/>
              <a:t> </a:t>
            </a:r>
          </a:p>
          <a:p>
            <a:r>
              <a:rPr lang="es-ES" sz="2800" dirty="0" smtClean="0"/>
              <a:t>-Sus estudios en Reino Unido y Francia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 van a marcar su ideología y literatura.</a:t>
            </a:r>
          </a:p>
          <a:p>
            <a:r>
              <a:rPr lang="es-ES" sz="2800" dirty="0" smtClean="0"/>
              <a:t>-Casi toda su obra fue publicada de forma</a:t>
            </a:r>
          </a:p>
          <a:p>
            <a:r>
              <a:rPr lang="es-ES" sz="2800" dirty="0" smtClean="0"/>
              <a:t> póstuma. </a:t>
            </a:r>
          </a:p>
          <a:p>
            <a:r>
              <a:rPr lang="es-ES" sz="3000" dirty="0" smtClean="0"/>
              <a:t>-Aunque sus obras más famosas hoy son </a:t>
            </a:r>
            <a:r>
              <a:rPr lang="es-ES" sz="3000" i="1" dirty="0" smtClean="0"/>
              <a:t>Cartas Marruecas </a:t>
            </a:r>
            <a:r>
              <a:rPr lang="es-ES" sz="3000" dirty="0" smtClean="0"/>
              <a:t>y </a:t>
            </a:r>
            <a:r>
              <a:rPr lang="es-ES" sz="3000" i="1" dirty="0" smtClean="0"/>
              <a:t>Noches Lúgubres</a:t>
            </a:r>
            <a:r>
              <a:rPr lang="es-ES" sz="3000" dirty="0" smtClean="0"/>
              <a:t>, alcanzó la fama entre sus coetáneos  por </a:t>
            </a:r>
            <a:r>
              <a:rPr lang="es-ES" sz="3000" i="1" dirty="0" smtClean="0"/>
              <a:t>Eruditos a la Violeta</a:t>
            </a:r>
            <a:r>
              <a:rPr lang="es-ES" sz="3000" dirty="0" smtClean="0"/>
              <a:t>.</a:t>
            </a:r>
            <a:endParaRPr lang="es-ES" sz="3000" dirty="0"/>
          </a:p>
        </p:txBody>
      </p:sp>
      <p:pic>
        <p:nvPicPr>
          <p:cNvPr id="1026" name="Picture 2" descr="http://www.poemas-del-alma.com/fotos-escritores/ebbb02d.jpe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878209"/>
            <a:ext cx="1944216" cy="290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74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48680"/>
            <a:ext cx="8740080" cy="5531445"/>
          </a:xfrm>
        </p:spPr>
        <p:txBody>
          <a:bodyPr/>
          <a:lstStyle/>
          <a:p>
            <a:pPr algn="ctr"/>
            <a:r>
              <a:rPr lang="es-ES" b="1" dirty="0" smtClean="0"/>
              <a:t>¿Por qué estudiar a Cadalso y su obra </a:t>
            </a:r>
            <a:r>
              <a:rPr lang="es-ES" b="1" i="1" dirty="0" smtClean="0"/>
              <a:t>Noches Lúgubres</a:t>
            </a:r>
            <a:r>
              <a:rPr lang="es-ES" b="1" dirty="0" smtClean="0"/>
              <a:t>?</a:t>
            </a:r>
          </a:p>
          <a:p>
            <a:endParaRPr lang="es-ES" dirty="0" smtClean="0"/>
          </a:p>
          <a:p>
            <a:r>
              <a:rPr lang="es-ES" dirty="0" smtClean="0"/>
              <a:t>- Algunos hispanistas (</a:t>
            </a:r>
            <a:r>
              <a:rPr lang="es-ES" dirty="0" err="1" smtClean="0"/>
              <a:t>Sebold</a:t>
            </a:r>
            <a:r>
              <a:rPr lang="es-ES" dirty="0" smtClean="0"/>
              <a:t>, Menéndez Pelayo, Gómez de la Serna, </a:t>
            </a:r>
            <a:r>
              <a:rPr lang="es-ES" dirty="0" err="1" smtClean="0"/>
              <a:t>Santelices</a:t>
            </a:r>
            <a:r>
              <a:rPr lang="es-ES" dirty="0" smtClean="0"/>
              <a:t> o </a:t>
            </a:r>
            <a:r>
              <a:rPr lang="es-ES" dirty="0" err="1" smtClean="0"/>
              <a:t>Helman</a:t>
            </a:r>
            <a:r>
              <a:rPr lang="es-ES" dirty="0" smtClean="0"/>
              <a:t>) se refieren a él como el primer escritor romántico español.</a:t>
            </a:r>
          </a:p>
          <a:p>
            <a:endParaRPr lang="es-ES" dirty="0" smtClean="0"/>
          </a:p>
          <a:p>
            <a:r>
              <a:rPr lang="es-ES" dirty="0"/>
              <a:t> - Es una de las primeras obras prerrománticas       	de la Literatura </a:t>
            </a:r>
            <a:r>
              <a:rPr lang="es-ES" dirty="0" smtClean="0"/>
              <a:t>Española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00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280920" cy="6264696"/>
          </a:xfrm>
        </p:spPr>
        <p:txBody>
          <a:bodyPr>
            <a:normAutofit/>
          </a:bodyPr>
          <a:lstStyle/>
          <a:p>
            <a:r>
              <a:rPr lang="es-ES" b="1" dirty="0" smtClean="0"/>
              <a:t>Aspectos que han provocado esta ambigüedad en su clasificación :</a:t>
            </a:r>
          </a:p>
          <a:p>
            <a:endParaRPr lang="es-ES" b="1" dirty="0" smtClean="0"/>
          </a:p>
          <a:p>
            <a:r>
              <a:rPr lang="es-ES" sz="2400" dirty="0" smtClean="0"/>
              <a:t>1)La Leyenda </a:t>
            </a:r>
            <a:r>
              <a:rPr lang="es-ES" sz="2400" dirty="0" err="1" smtClean="0"/>
              <a:t>Cadalsiana</a:t>
            </a:r>
            <a:r>
              <a:rPr lang="es-ES" sz="2400" dirty="0" smtClean="0"/>
              <a:t>.</a:t>
            </a:r>
          </a:p>
          <a:p>
            <a:endParaRPr lang="es-ES" sz="2400" dirty="0" smtClean="0"/>
          </a:p>
          <a:p>
            <a:r>
              <a:rPr lang="es-ES" sz="2400" dirty="0"/>
              <a:t>2)Las características “románticas” de la </a:t>
            </a:r>
            <a:r>
              <a:rPr lang="es-ES" sz="2400" dirty="0" smtClean="0"/>
              <a:t>obra.</a:t>
            </a:r>
            <a:endParaRPr lang="es-ES" sz="2400" dirty="0"/>
          </a:p>
          <a:p>
            <a:pPr lvl="3"/>
            <a:r>
              <a:rPr lang="es-ES" sz="1600" dirty="0" smtClean="0"/>
              <a:t>-La </a:t>
            </a:r>
            <a:r>
              <a:rPr lang="es-ES" sz="1600" b="1" dirty="0" smtClean="0"/>
              <a:t>acción</a:t>
            </a:r>
            <a:r>
              <a:rPr lang="es-ES" sz="1600" dirty="0" smtClean="0"/>
              <a:t> que desencadena la historia</a:t>
            </a:r>
            <a:r>
              <a:rPr lang="es-ES" sz="1600" b="1" dirty="0" smtClean="0"/>
              <a:t>.</a:t>
            </a:r>
            <a:endParaRPr lang="es-ES" sz="1600" b="1" dirty="0"/>
          </a:p>
          <a:p>
            <a:pPr lvl="3"/>
            <a:r>
              <a:rPr lang="es-ES" sz="1600" dirty="0"/>
              <a:t>-Personaje </a:t>
            </a:r>
            <a:r>
              <a:rPr lang="es-ES" sz="1600" b="1" dirty="0"/>
              <a:t>protagonista</a:t>
            </a:r>
            <a:r>
              <a:rPr lang="es-ES" sz="1600" dirty="0"/>
              <a:t> y su sensación </a:t>
            </a:r>
            <a:r>
              <a:rPr lang="es-ES" sz="1600" dirty="0" smtClean="0"/>
              <a:t>de </a:t>
            </a:r>
            <a:r>
              <a:rPr lang="es-ES" sz="1600" b="1" dirty="0" smtClean="0"/>
              <a:t>incomprensión y  </a:t>
            </a:r>
            <a:r>
              <a:rPr lang="es-ES" sz="1600" b="1" dirty="0"/>
              <a:t>aislamiento</a:t>
            </a:r>
            <a:r>
              <a:rPr lang="es-ES" sz="1600" dirty="0"/>
              <a:t>.</a:t>
            </a:r>
          </a:p>
          <a:p>
            <a:pPr lvl="3"/>
            <a:r>
              <a:rPr lang="es-ES" sz="1600" dirty="0"/>
              <a:t>-</a:t>
            </a:r>
            <a:r>
              <a:rPr lang="es-ES" sz="1600" b="1" dirty="0"/>
              <a:t>Espacios </a:t>
            </a:r>
            <a:r>
              <a:rPr lang="es-ES" sz="1600" dirty="0"/>
              <a:t>propios de la literatura </a:t>
            </a:r>
            <a:r>
              <a:rPr lang="es-ES" sz="1600" dirty="0" smtClean="0"/>
              <a:t>romántica.</a:t>
            </a:r>
            <a:endParaRPr lang="es-ES" sz="1600" b="1" dirty="0"/>
          </a:p>
          <a:p>
            <a:pPr lvl="3"/>
            <a:r>
              <a:rPr lang="es-ES" sz="1600" dirty="0" smtClean="0"/>
              <a:t>-</a:t>
            </a:r>
            <a:r>
              <a:rPr lang="es-ES" sz="1600" b="1" dirty="0" smtClean="0"/>
              <a:t>Relación</a:t>
            </a:r>
            <a:r>
              <a:rPr lang="es-ES" sz="1600" dirty="0" smtClean="0"/>
              <a:t>  </a:t>
            </a:r>
            <a:r>
              <a:rPr lang="es-ES" sz="1600" b="1" dirty="0" smtClean="0"/>
              <a:t>entre</a:t>
            </a:r>
            <a:r>
              <a:rPr lang="es-ES" sz="1600" dirty="0" smtClean="0"/>
              <a:t> la presentación del </a:t>
            </a:r>
            <a:r>
              <a:rPr lang="es-ES" sz="1600" b="1" dirty="0" smtClean="0">
                <a:solidFill>
                  <a:schemeClr val="tx1"/>
                </a:solidFill>
              </a:rPr>
              <a:t>entorno </a:t>
            </a:r>
            <a:r>
              <a:rPr lang="es-ES" sz="1600" b="1" dirty="0" smtClean="0"/>
              <a:t> y </a:t>
            </a:r>
            <a:r>
              <a:rPr lang="es-ES" sz="1600" dirty="0" smtClean="0"/>
              <a:t>fenómenos meteorológicos con los </a:t>
            </a:r>
            <a:r>
              <a:rPr lang="es-ES" sz="1600" b="1" dirty="0" smtClean="0"/>
              <a:t>sentimientos de </a:t>
            </a:r>
            <a:r>
              <a:rPr lang="es-ES" sz="1600" b="1" dirty="0" err="1" smtClean="0"/>
              <a:t>Tediato</a:t>
            </a:r>
            <a:r>
              <a:rPr lang="es-ES" sz="1600" b="1" dirty="0" smtClean="0"/>
              <a:t>.</a:t>
            </a:r>
          </a:p>
          <a:p>
            <a:pPr lvl="3"/>
            <a:r>
              <a:rPr lang="es-ES" sz="1600" dirty="0" smtClean="0"/>
              <a:t>-Nuevos estudios sobre la estructura y su composición: </a:t>
            </a:r>
            <a:r>
              <a:rPr lang="es-ES" sz="1600" b="1" dirty="0" smtClean="0"/>
              <a:t>versos endecasílabos</a:t>
            </a:r>
          </a:p>
          <a:p>
            <a:pPr marL="1371600" lvl="3" indent="0">
              <a:buNone/>
            </a:pPr>
            <a:endParaRPr lang="es-ES" sz="2400" dirty="0" smtClean="0"/>
          </a:p>
          <a:p>
            <a:r>
              <a:rPr lang="es-ES" sz="2400" dirty="0" smtClean="0"/>
              <a:t>3)Los dos finales apócrifos con los que se publica la obra en el siglo XIX. </a:t>
            </a:r>
          </a:p>
          <a:p>
            <a:pPr marL="1371600" lvl="3" indent="0">
              <a:buNone/>
            </a:pPr>
            <a:endParaRPr lang="es-ES" sz="12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517232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1902049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246" t="26034" r="159667" b="-8120"/>
          <a:stretch/>
        </p:blipFill>
        <p:spPr bwMode="auto">
          <a:xfrm>
            <a:off x="3848669" y="2622128"/>
            <a:ext cx="1371404" cy="159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88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548680"/>
            <a:ext cx="8668072" cy="5531445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 smtClean="0"/>
              <a:t>1) La leyenda </a:t>
            </a:r>
            <a:r>
              <a:rPr lang="es-ES" b="1" dirty="0" err="1" smtClean="0"/>
              <a:t>Cadalsiana</a:t>
            </a:r>
            <a:r>
              <a:rPr lang="es-ES" b="1" dirty="0" smtClean="0"/>
              <a:t>: teoría desmentida</a:t>
            </a:r>
          </a:p>
          <a:p>
            <a:endParaRPr lang="es-ES" b="1" dirty="0" smtClean="0"/>
          </a:p>
          <a:p>
            <a:r>
              <a:rPr lang="es-ES" sz="2600" b="1" dirty="0" smtClean="0"/>
              <a:t>-</a:t>
            </a:r>
            <a:r>
              <a:rPr lang="es-ES" sz="2600" dirty="0"/>
              <a:t>La posible inspiración en acontecimientos reales de la vida del autor desdibuja las fronteras de lo real e imaginado. </a:t>
            </a:r>
            <a:endParaRPr lang="es-ES" sz="2600" dirty="0" smtClean="0"/>
          </a:p>
          <a:p>
            <a:pPr marL="0" indent="0">
              <a:buNone/>
            </a:pPr>
            <a:endParaRPr lang="es-ES" sz="2600" dirty="0" smtClean="0"/>
          </a:p>
          <a:p>
            <a:r>
              <a:rPr lang="es-ES" sz="2600" dirty="0" smtClean="0"/>
              <a:t>-Introducción, desde 1822, de una falsa carta fechada en 1791 donde se explica que el escritor se comportó como su personaje: </a:t>
            </a:r>
          </a:p>
          <a:p>
            <a:r>
              <a:rPr lang="es-ES" sz="2600" dirty="0" smtClean="0"/>
              <a:t> “</a:t>
            </a:r>
            <a:r>
              <a:rPr lang="es-ES" sz="2600" i="1" dirty="0" smtClean="0"/>
              <a:t>Carta </a:t>
            </a:r>
            <a:r>
              <a:rPr lang="es-ES" sz="2600" i="1" dirty="0"/>
              <a:t>de un amigo de Cadalso sobre la exhumación clandestina del cadáver de la actriz María Ignacia </a:t>
            </a:r>
            <a:r>
              <a:rPr lang="es-ES" sz="2600" i="1" dirty="0" smtClean="0"/>
              <a:t>Ibáñez”, </a:t>
            </a:r>
            <a:r>
              <a:rPr lang="es-ES" sz="2600" dirty="0"/>
              <a:t>de </a:t>
            </a:r>
            <a:r>
              <a:rPr lang="es-ES" sz="2600" dirty="0" smtClean="0"/>
              <a:t>M.A.</a:t>
            </a:r>
          </a:p>
          <a:p>
            <a:endParaRPr lang="es-ES" sz="2600" dirty="0" smtClean="0"/>
          </a:p>
          <a:p>
            <a:r>
              <a:rPr lang="es-ES" sz="2600" dirty="0"/>
              <a:t>-Similitudes entre la vida de Cadalso (autor) y </a:t>
            </a:r>
            <a:r>
              <a:rPr lang="es-ES" sz="2600" dirty="0" err="1"/>
              <a:t>Tediato</a:t>
            </a:r>
            <a:r>
              <a:rPr lang="es-ES" sz="2600" dirty="0"/>
              <a:t> (protagonista).</a:t>
            </a:r>
          </a:p>
          <a:p>
            <a:r>
              <a:rPr lang="es-ES" sz="2100" dirty="0"/>
              <a:t>               </a:t>
            </a:r>
            <a:r>
              <a:rPr lang="es-ES" sz="2100" dirty="0" smtClean="0"/>
              <a:t> </a:t>
            </a:r>
            <a:r>
              <a:rPr lang="es-ES" sz="2100" dirty="0"/>
              <a:t>-El destierro de Cadalso  (1770) y marginación </a:t>
            </a:r>
            <a:r>
              <a:rPr lang="es-ES" sz="2100" dirty="0" smtClean="0"/>
              <a:t>social.</a:t>
            </a:r>
            <a:endParaRPr lang="es-ES" sz="2100" dirty="0"/>
          </a:p>
          <a:p>
            <a:r>
              <a:rPr lang="es-ES" sz="2100" dirty="0"/>
              <a:t>                -La muerte de “Filis</a:t>
            </a:r>
            <a:r>
              <a:rPr lang="es-ES" sz="2100" dirty="0" smtClean="0"/>
              <a:t>” </a:t>
            </a:r>
            <a:r>
              <a:rPr lang="es-ES" sz="2100" dirty="0"/>
              <a:t>(1771</a:t>
            </a:r>
            <a:r>
              <a:rPr lang="es-ES" sz="2100" dirty="0" smtClean="0"/>
              <a:t>).</a:t>
            </a:r>
            <a:endParaRPr lang="es-ES" sz="2100" dirty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88640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815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332656"/>
            <a:ext cx="8740080" cy="5747469"/>
          </a:xfrm>
        </p:spPr>
        <p:txBody>
          <a:bodyPr>
            <a:normAutofit fontScale="85000" lnSpcReduction="10000"/>
          </a:bodyPr>
          <a:lstStyle/>
          <a:p>
            <a:r>
              <a:rPr lang="es-ES" b="1" dirty="0"/>
              <a:t>1) La leyenda </a:t>
            </a:r>
            <a:r>
              <a:rPr lang="es-ES" b="1" dirty="0" err="1"/>
              <a:t>Cadalsiana</a:t>
            </a:r>
            <a:r>
              <a:rPr lang="es-ES" b="1" dirty="0"/>
              <a:t>: teoría </a:t>
            </a:r>
            <a:r>
              <a:rPr lang="es-ES" b="1" dirty="0" smtClean="0"/>
              <a:t>desmentida</a:t>
            </a:r>
          </a:p>
          <a:p>
            <a:endParaRPr lang="es-ES" b="1" dirty="0" smtClean="0"/>
          </a:p>
          <a:p>
            <a:r>
              <a:rPr lang="es-ES" b="1" dirty="0" smtClean="0"/>
              <a:t>Dos citas literales del escritor: </a:t>
            </a:r>
          </a:p>
          <a:p>
            <a:endParaRPr lang="es-ES" b="1" dirty="0" smtClean="0"/>
          </a:p>
          <a:p>
            <a:r>
              <a:rPr lang="es-ES" sz="2800" dirty="0" smtClean="0"/>
              <a:t>Influencia de  Young (</a:t>
            </a:r>
            <a:r>
              <a:rPr lang="es-ES" sz="2800" i="1" dirty="0" err="1" smtClean="0"/>
              <a:t>Night</a:t>
            </a:r>
            <a:r>
              <a:rPr lang="es-ES" sz="2800" i="1" dirty="0" smtClean="0"/>
              <a:t> </a:t>
            </a:r>
            <a:r>
              <a:rPr lang="es-ES" sz="2800" i="1" dirty="0" err="1" smtClean="0"/>
              <a:t>Thoughts</a:t>
            </a:r>
            <a:r>
              <a:rPr lang="es-ES" sz="2800" i="1" dirty="0" smtClean="0"/>
              <a:t>)</a:t>
            </a:r>
            <a:r>
              <a:rPr lang="es-ES" sz="2800" dirty="0" smtClean="0"/>
              <a:t>, en </a:t>
            </a:r>
            <a:r>
              <a:rPr lang="es-ES" sz="2800" i="1" dirty="0" smtClean="0"/>
              <a:t>Cartas Marruecas</a:t>
            </a:r>
            <a:r>
              <a:rPr lang="es-ES" sz="2800" dirty="0" smtClean="0"/>
              <a:t>:</a:t>
            </a:r>
          </a:p>
          <a:p>
            <a:r>
              <a:rPr lang="es-ES" sz="1900" i="1" dirty="0" smtClean="0"/>
              <a:t>“Si </a:t>
            </a:r>
            <a:r>
              <a:rPr lang="es-ES" sz="1900" i="1" dirty="0"/>
              <a:t>el cielo de Madrid no fuera tan claro y hermoso y se convirtiese en triste, opaco y caliginoso como el del Londres […] </a:t>
            </a:r>
            <a:r>
              <a:rPr lang="es-ES" sz="1900" i="1" u="sng" dirty="0"/>
              <a:t>me atrevería yo a publicar las Noches lúgubres que he compuesto a la muerte de un amigo mío, por el estilo de las que escribió el doctor Young</a:t>
            </a:r>
            <a:r>
              <a:rPr lang="es-ES" sz="1900" i="1" u="sng" dirty="0" smtClean="0"/>
              <a:t>.” </a:t>
            </a:r>
            <a:endParaRPr lang="es-ES" sz="1900" i="1" u="sng" dirty="0"/>
          </a:p>
          <a:p>
            <a:endParaRPr lang="es-ES" sz="2800" dirty="0"/>
          </a:p>
          <a:p>
            <a:r>
              <a:rPr lang="es-ES" sz="2800" dirty="0" smtClean="0"/>
              <a:t> Se desvincula </a:t>
            </a:r>
            <a:r>
              <a:rPr lang="es-ES" sz="2800" dirty="0"/>
              <a:t>del personaje protagonista, </a:t>
            </a:r>
            <a:r>
              <a:rPr lang="es-ES" sz="2800" dirty="0" err="1" smtClean="0"/>
              <a:t>Tediato</a:t>
            </a:r>
            <a:r>
              <a:rPr lang="es-ES" sz="2800" dirty="0" smtClean="0"/>
              <a:t>, en una carta fechada en 1775.</a:t>
            </a:r>
            <a:endParaRPr lang="es-ES" sz="2800" dirty="0"/>
          </a:p>
          <a:p>
            <a:r>
              <a:rPr lang="es-ES" sz="2800" dirty="0"/>
              <a:t> </a:t>
            </a:r>
          </a:p>
          <a:p>
            <a:r>
              <a:rPr lang="es-ES" sz="2200" i="1" dirty="0"/>
              <a:t>“¡Amigos!, ¡Amistad! Esa virtud sola haría feliz a todo el género humano. Desdichados son los hombres desde el día en que la desterraron o que ella los abandonó[…]. Luego </a:t>
            </a:r>
            <a:r>
              <a:rPr lang="es-ES" sz="2200" i="1" u="sng" dirty="0"/>
              <a:t>prosigue el buen hombre apurando su hipocondría sobre el asunto”</a:t>
            </a:r>
            <a:endParaRPr lang="es-ES" sz="2200" u="sng" dirty="0"/>
          </a:p>
          <a:p>
            <a:endParaRPr lang="es-ES" sz="2800" dirty="0" smtClean="0"/>
          </a:p>
          <a:p>
            <a:endParaRPr lang="es-E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88640"/>
            <a:ext cx="71913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26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60648"/>
            <a:ext cx="8812088" cy="58194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b="1" dirty="0"/>
              <a:t>3)Los </a:t>
            </a:r>
            <a:r>
              <a:rPr lang="es-ES" b="1" dirty="0" smtClean="0"/>
              <a:t>dos </a:t>
            </a:r>
            <a:r>
              <a:rPr lang="es-ES" b="1" dirty="0"/>
              <a:t>finales apócrifos con los que </a:t>
            </a:r>
            <a:r>
              <a:rPr lang="es-ES" b="1" dirty="0" smtClean="0"/>
              <a:t>se</a:t>
            </a:r>
          </a:p>
          <a:p>
            <a:pPr marL="0" indent="0">
              <a:buNone/>
            </a:pPr>
            <a:r>
              <a:rPr lang="es-ES" b="1" dirty="0" smtClean="0"/>
              <a:t> </a:t>
            </a:r>
            <a:r>
              <a:rPr lang="es-ES" b="1" dirty="0"/>
              <a:t>publica la obra en el siglo XIX. </a:t>
            </a:r>
            <a:endParaRPr lang="es-ES" b="1" dirty="0" smtClean="0"/>
          </a:p>
          <a:p>
            <a:pPr marL="0" indent="0">
              <a:buNone/>
            </a:pPr>
            <a:endParaRPr lang="es-ES" b="1" dirty="0" smtClean="0"/>
          </a:p>
          <a:p>
            <a:r>
              <a:rPr lang="es-ES" dirty="0" smtClean="0"/>
              <a:t>-El final `feliz´ abierto hace que muchos consideren </a:t>
            </a:r>
            <a:r>
              <a:rPr lang="es-ES" i="1" dirty="0" smtClean="0"/>
              <a:t>Noches Lúgubres </a:t>
            </a:r>
            <a:r>
              <a:rPr lang="es-ES" dirty="0" smtClean="0"/>
              <a:t>como una obra incompleta.</a:t>
            </a:r>
          </a:p>
          <a:p>
            <a:endParaRPr lang="es-ES" b="1" dirty="0" smtClean="0"/>
          </a:p>
          <a:p>
            <a:pPr lvl="0"/>
            <a:r>
              <a:rPr lang="es-ES" dirty="0" smtClean="0"/>
              <a:t>- En las ediciones del siglo XIX éste se sustituye por </a:t>
            </a:r>
            <a:r>
              <a:rPr lang="es-ES" dirty="0"/>
              <a:t>un final </a:t>
            </a:r>
            <a:r>
              <a:rPr lang="es-ES" dirty="0" smtClean="0"/>
              <a:t>trágico </a:t>
            </a:r>
            <a:r>
              <a:rPr lang="es-ES" dirty="0"/>
              <a:t>donde priman los sentimientos sobre la razón. </a:t>
            </a:r>
          </a:p>
          <a:p>
            <a:r>
              <a:rPr lang="es-ES" dirty="0"/>
              <a:t> </a:t>
            </a:r>
          </a:p>
          <a:p>
            <a:r>
              <a:rPr lang="es-ES" dirty="0"/>
              <a:t> 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371" y="263902"/>
            <a:ext cx="71913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182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60648"/>
            <a:ext cx="8812088" cy="5819477"/>
          </a:xfrm>
        </p:spPr>
        <p:txBody>
          <a:bodyPr>
            <a:normAutofit/>
          </a:bodyPr>
          <a:lstStyle/>
          <a:p>
            <a:endParaRPr lang="es-ES" b="1" dirty="0" smtClean="0"/>
          </a:p>
          <a:p>
            <a:endParaRPr lang="es-ES" b="1" dirty="0" smtClean="0"/>
          </a:p>
          <a:p>
            <a:r>
              <a:rPr lang="es-ES" b="1" dirty="0" smtClean="0"/>
              <a:t>¿Por qué no es una obra romántica pese a incorporar algunas de las características más importantes?</a:t>
            </a:r>
          </a:p>
          <a:p>
            <a:endParaRPr lang="es-ES" b="1" dirty="0" smtClean="0"/>
          </a:p>
          <a:p>
            <a:pPr algn="ctr"/>
            <a:r>
              <a:rPr lang="es-ES" b="1" dirty="0" smtClean="0"/>
              <a:t>En la perspectiva y uso de los distintos recursos está la clave</a:t>
            </a:r>
          </a:p>
        </p:txBody>
      </p:sp>
    </p:spTree>
    <p:extLst>
      <p:ext uri="{BB962C8B-B14F-4D97-AF65-F5344CB8AC3E}">
        <p14:creationId xmlns:p14="http://schemas.microsoft.com/office/powerpoint/2010/main" val="117195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962</TotalTime>
  <Words>1295</Words>
  <Application>Microsoft Office PowerPoint</Application>
  <PresentationFormat>Presentación en pantalla (4:3)</PresentationFormat>
  <Paragraphs>203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Viajes</vt:lpstr>
      <vt:lpstr>El prerromanticismo en Noches Lúgubres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</vt:lpstr>
      <vt:lpstr>BIBLIOGRAFÍA</vt:lpstr>
      <vt:lpstr> Gracias por vuestra atención Y SUERTE CON EL TRABAJO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prerromanticismo en Noches Lúgubres</dc:title>
  <dc:creator>Lara Marchante Fuente</dc:creator>
  <cp:lastModifiedBy>Lara Marchante Fuente</cp:lastModifiedBy>
  <cp:revision>59</cp:revision>
  <dcterms:created xsi:type="dcterms:W3CDTF">2014-09-29T08:43:02Z</dcterms:created>
  <dcterms:modified xsi:type="dcterms:W3CDTF">2014-10-19T07:19:29Z</dcterms:modified>
</cp:coreProperties>
</file>