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5" r:id="rId6"/>
    <p:sldId id="279" r:id="rId7"/>
    <p:sldId id="278" r:id="rId8"/>
    <p:sldId id="272" r:id="rId9"/>
    <p:sldId id="276" r:id="rId10"/>
    <p:sldId id="273" r:id="rId11"/>
    <p:sldId id="260" r:id="rId12"/>
    <p:sldId id="263" r:id="rId13"/>
    <p:sldId id="261" r:id="rId14"/>
    <p:sldId id="262" r:id="rId15"/>
    <p:sldId id="264" r:id="rId16"/>
    <p:sldId id="265" r:id="rId17"/>
    <p:sldId id="266" r:id="rId18"/>
    <p:sldId id="277" r:id="rId19"/>
    <p:sldId id="267" r:id="rId20"/>
    <p:sldId id="268" r:id="rId21"/>
    <p:sldId id="269" r:id="rId22"/>
    <p:sldId id="270" r:id="rId23"/>
    <p:sldId id="27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>
      <p:cViewPr varScale="1">
        <p:scale>
          <a:sx n="109" d="100"/>
          <a:sy n="109" d="100"/>
        </p:scale>
        <p:origin x="20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33523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chemeClr val="bg1"/>
                </a:solidFill>
              </a:rPr>
              <a:t>Vývoj umění na </a:t>
            </a:r>
            <a:r>
              <a:rPr lang="pl-PL" sz="2800" dirty="0" smtClean="0">
                <a:solidFill>
                  <a:schemeClr val="bg1"/>
                </a:solidFill>
              </a:rPr>
              <a:t>Moravě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od </a:t>
            </a:r>
            <a:r>
              <a:rPr lang="pl-PL" sz="2800" dirty="0">
                <a:solidFill>
                  <a:schemeClr val="bg1"/>
                </a:solidFill>
              </a:rPr>
              <a:t>počátku do současnosti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452320" y="0"/>
            <a:ext cx="720080" cy="112474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452320" y="40466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1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5400000">
            <a:off x="6871610" y="212821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PhDr. Tomáš Jeřábek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Univerzita\GYMUM\ppt\FI-img\dr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91680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5.-6. století. n. 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5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niverzita\GYMUM\ppt\FI-img\272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71897"/>
            <a:ext cx="8679655" cy="48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19" y="118373"/>
            <a:ext cx="770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Mikulčice (okres Hodonín)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pozůstatky </a:t>
            </a:r>
            <a:r>
              <a:rPr lang="cs-CZ" dirty="0">
                <a:solidFill>
                  <a:schemeClr val="bg1"/>
                </a:solidFill>
              </a:rPr>
              <a:t>12 kostelů a knížecího </a:t>
            </a:r>
            <a:r>
              <a:rPr lang="cs-CZ" dirty="0" smtClean="0">
                <a:solidFill>
                  <a:schemeClr val="bg1"/>
                </a:solidFill>
              </a:rPr>
              <a:t>paláce I 9. století n. l.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8" name="Picture 6" descr="E:\Univerzita\GYMUM\ppt\FI-img\269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7" y="0"/>
            <a:ext cx="4601663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Univerzita\GYMUM\ppt\FI-img\6. Mikulčice - trojlodní bazilika - rekonstrukce, 9. století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46" y="15306"/>
            <a:ext cx="4552654" cy="68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Univerzita\GYMUM\ppt\FI-img\234_nakonc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4" y="3284983"/>
            <a:ext cx="4611980" cy="36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Univerzita\GYMUM\ppt\FI-img\800px-Kopčany_kostol_-_se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623"/>
            <a:ext cx="7995078" cy="59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6792341" y="1904927"/>
            <a:ext cx="369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Kostel svaté Markéty Antiochijské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Kopčany, Slovensko I  9. století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Univerzita\GYMUM\ppt\FI-img\0345-e1306738137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1988"/>
            <a:ext cx="8653362" cy="57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260648"/>
            <a:ext cx="865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Staré Město (okres Uherské Hradiště) </a:t>
            </a:r>
            <a:r>
              <a:rPr lang="cs-CZ" dirty="0" smtClean="0">
                <a:solidFill>
                  <a:schemeClr val="bg1"/>
                </a:solidFill>
              </a:rPr>
              <a:t>- Památník </a:t>
            </a:r>
            <a:r>
              <a:rPr lang="cs-CZ" dirty="0">
                <a:solidFill>
                  <a:schemeClr val="bg1"/>
                </a:solidFill>
              </a:rPr>
              <a:t>Velké </a:t>
            </a:r>
            <a:r>
              <a:rPr lang="cs-CZ" dirty="0" smtClean="0">
                <a:solidFill>
                  <a:schemeClr val="bg1"/>
                </a:solidFill>
              </a:rPr>
              <a:t>Moravy I 9. století n. l.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099" name="Picture 3" descr="E:\Univerzita\GYMUM\ppt\FI-img\as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1987"/>
            <a:ext cx="7776864" cy="57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niverzita\GYMUM\ppt\FI-img\Hyp-PP2008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7" y="692696"/>
            <a:ext cx="7998481" cy="571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6479342" y="24577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Hradiště sv. </a:t>
            </a:r>
            <a:r>
              <a:rPr lang="cs-CZ" dirty="0" err="1" smtClean="0">
                <a:solidFill>
                  <a:schemeClr val="bg1"/>
                </a:solidFill>
              </a:rPr>
              <a:t>Hypolita</a:t>
            </a:r>
            <a:r>
              <a:rPr lang="cs-CZ" dirty="0" smtClean="0">
                <a:solidFill>
                  <a:schemeClr val="bg1"/>
                </a:solidFill>
              </a:rPr>
              <a:t> u Znojmo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archeologické vykopávky I  9. století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2319" y="0"/>
            <a:ext cx="720080" cy="1166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164287" y="116632"/>
            <a:ext cx="13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ROMÁNSKÉ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OBDOBÍ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170" name="Picture 2" descr="E:\Univerzita\GYMUM\ppt\FI-img\Premysl_O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4" y="846493"/>
            <a:ext cx="6049291" cy="57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Univerzita\GYMUM\ppt\FI-img\446px-Rotonda_Our_Lady_and_St._Catherine,_Znojm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65" y="846493"/>
            <a:ext cx="3596035" cy="57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3326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Rotunda sv. Kateřiny, Znojmo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Univerzita\GYMUM\ppt\FI-img\800px-PlavecRotu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8" y="260648"/>
            <a:ext cx="8246244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7087634" y="169616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Rotunda Plaveč, okres Znojmo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5400000">
            <a:off x="6367553" y="2416242"/>
            <a:ext cx="4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Románský kostel </a:t>
            </a:r>
            <a:r>
              <a:rPr lang="cs-CZ" dirty="0" err="1" smtClean="0">
                <a:solidFill>
                  <a:schemeClr val="bg1"/>
                </a:solidFill>
              </a:rPr>
              <a:t>Řeznovice</a:t>
            </a:r>
            <a:r>
              <a:rPr lang="cs-CZ" dirty="0" smtClean="0">
                <a:solidFill>
                  <a:schemeClr val="bg1"/>
                </a:solidFill>
              </a:rPr>
              <a:t>, okres Ivanovice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Univerzita\GYMUM\ppt\FI-img\rotu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857"/>
            <a:ext cx="4887251" cy="64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niverzita\GYMUM\ppt\FI-img\8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547260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5400000">
            <a:off x="5089377" y="1272788"/>
            <a:ext cx="235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Klášter </a:t>
            </a:r>
            <a:r>
              <a:rPr lang="cs-CZ" dirty="0">
                <a:solidFill>
                  <a:schemeClr val="bg1"/>
                </a:solidFill>
              </a:rPr>
              <a:t>Louka u Znojma</a:t>
            </a:r>
          </a:p>
        </p:txBody>
      </p:sp>
      <p:pic>
        <p:nvPicPr>
          <p:cNvPr id="2052" name="Picture 4" descr="E:\Univerzita\GYMUM\ppt\FI-img\lou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5472608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93766" y="107340"/>
            <a:ext cx="4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Benediktínské opatství v Třebíči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7" name="Picture 3" descr="E:\Univerzita\GYMUM\ppt\FI-img\bazilika-sv-prokop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9234"/>
            <a:ext cx="4874287" cy="32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niverzita\GYMUM\ppt\FI-img\bazilika-unesco-trebic-architektura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87" y="470736"/>
            <a:ext cx="4269713" cy="63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Univerzita\GYMUM\ppt\FI-img\5de14903851887fa6ba32585f4d607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736"/>
            <a:ext cx="4874287" cy="33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verzita\GYMUM\ppt\FI-img\307px-Vestonicka_venuse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4692"/>
            <a:ext cx="3362846" cy="650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5400000">
            <a:off x="6836299" y="1596750"/>
            <a:ext cx="3462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Willendorfská </a:t>
            </a:r>
            <a:r>
              <a:rPr lang="cs-CZ" dirty="0" err="1" smtClean="0">
                <a:solidFill>
                  <a:schemeClr val="bg1"/>
                </a:solidFill>
              </a:rPr>
              <a:t>venuše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22</a:t>
            </a:r>
            <a:r>
              <a:rPr lang="cs-CZ" dirty="0">
                <a:solidFill>
                  <a:schemeClr val="bg1"/>
                </a:solidFill>
              </a:rPr>
              <a:t> 000 – </a:t>
            </a:r>
            <a:r>
              <a:rPr lang="cs-CZ" dirty="0" smtClean="0">
                <a:solidFill>
                  <a:schemeClr val="bg1"/>
                </a:solidFill>
              </a:rPr>
              <a:t>20 </a:t>
            </a:r>
            <a:r>
              <a:rPr lang="cs-CZ" dirty="0">
                <a:solidFill>
                  <a:schemeClr val="bg1"/>
                </a:solidFill>
              </a:rPr>
              <a:t>000 př. n. l. </a:t>
            </a:r>
            <a:r>
              <a:rPr lang="cs-CZ" dirty="0" smtClean="0">
                <a:solidFill>
                  <a:schemeClr val="bg1"/>
                </a:solidFill>
              </a:rPr>
              <a:t>| Rakousko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7" name="Picture 3" descr="E:\Univerzita\GYMUM\ppt\FI-img\319px-Venus_von_Willendorf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94692"/>
            <a:ext cx="3456384" cy="650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 rot="5400000">
            <a:off x="1226841" y="2677869"/>
            <a:ext cx="5608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Věstonická </a:t>
            </a:r>
            <a:r>
              <a:rPr lang="cs-CZ" dirty="0" err="1" smtClean="0">
                <a:solidFill>
                  <a:schemeClr val="bg1"/>
                </a:solidFill>
              </a:rPr>
              <a:t>venuše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29 000 – 25 </a:t>
            </a:r>
            <a:r>
              <a:rPr lang="cs-CZ" dirty="0">
                <a:solidFill>
                  <a:schemeClr val="bg1"/>
                </a:solidFill>
              </a:rPr>
              <a:t>000 př. n. l</a:t>
            </a:r>
            <a:r>
              <a:rPr lang="cs-CZ" dirty="0" smtClean="0">
                <a:solidFill>
                  <a:schemeClr val="bg1"/>
                </a:solidFill>
              </a:rPr>
              <a:t>. | Dolní Věstonice, Česká republika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Univerzita\GYMUM\ppt\FI-img\0_lapidárium-2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85326"/>
            <a:ext cx="4355976" cy="347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:\Univerzita\GYMUM\ppt\FI-img\klaster_porta_coeli_predklasteri_u_tis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" y="0"/>
            <a:ext cx="5312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 rot="5400000">
            <a:off x="3419001" y="2133728"/>
            <a:ext cx="468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Opatství v Předklášteří u Tišnova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Porta </a:t>
            </a:r>
            <a:r>
              <a:rPr lang="cs-CZ" dirty="0" err="1" smtClean="0">
                <a:solidFill>
                  <a:schemeClr val="bg1"/>
                </a:solidFill>
              </a:rPr>
              <a:t>Coeli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 rot="5400000">
            <a:off x="3356527" y="2272227"/>
            <a:ext cx="4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Velehrad, okres Uherské Hradiště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170" name="Picture 2" descr="E:\Univerzita\GYMUM\ppt\FI-img\preview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5040"/>
            <a:ext cx="5184576" cy="37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Univerzita\GYMUM\ppt\FI-img\orig_lapidarium_velehrad_sklada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184576" cy="36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rot="5400000">
            <a:off x="6421814" y="2289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tzv. přemyslovský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Zdíkův</a:t>
            </a:r>
            <a:r>
              <a:rPr lang="cs-CZ" dirty="0">
                <a:solidFill>
                  <a:schemeClr val="bg1"/>
                </a:solidFill>
              </a:rPr>
              <a:t>) palác v </a:t>
            </a:r>
            <a:r>
              <a:rPr lang="cs-CZ" dirty="0" smtClean="0">
                <a:solidFill>
                  <a:schemeClr val="bg1"/>
                </a:solidFill>
              </a:rPr>
              <a:t>Olomouci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218" name="Picture 2" descr="E:\Univerzita\GYMUM\ppt\FI-img\DSC_0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08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Univerzita\GYMUM\ppt\FI-img\p1000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46"/>
            <a:ext cx="5112568" cy="68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5400000">
            <a:off x="3929502" y="1911258"/>
            <a:ext cx="395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karner</a:t>
            </a:r>
            <a:r>
              <a:rPr lang="cs-CZ" dirty="0">
                <a:solidFill>
                  <a:schemeClr val="bg1"/>
                </a:solidFill>
              </a:rPr>
              <a:t> sv. </a:t>
            </a:r>
            <a:r>
              <a:rPr lang="cs-CZ" dirty="0" smtClean="0">
                <a:solidFill>
                  <a:schemeClr val="bg1"/>
                </a:solidFill>
              </a:rPr>
              <a:t>Michala, Moravské Budějovice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niverzita\GYMUM\ppt\FI-img\6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63290" cy="62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Univerzita\GYMUM\ppt\FI-img\poklady_moravy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312368" cy="62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5542321" y="3034744"/>
            <a:ext cx="619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Loutka šamana</a:t>
            </a:r>
          </a:p>
          <a:p>
            <a:r>
              <a:rPr lang="da-DK" dirty="0">
                <a:solidFill>
                  <a:schemeClr val="bg1"/>
                </a:solidFill>
              </a:rPr>
              <a:t>25 </a:t>
            </a:r>
            <a:r>
              <a:rPr lang="da-DK" dirty="0" smtClean="0">
                <a:solidFill>
                  <a:schemeClr val="bg1"/>
                </a:solidFill>
              </a:rPr>
              <a:t>00</a:t>
            </a:r>
            <a:r>
              <a:rPr lang="cs-CZ" dirty="0" smtClean="0">
                <a:solidFill>
                  <a:schemeClr val="bg1"/>
                </a:solidFill>
              </a:rPr>
              <a:t>0 až </a:t>
            </a:r>
            <a:r>
              <a:rPr lang="da-DK" dirty="0" smtClean="0">
                <a:solidFill>
                  <a:schemeClr val="bg1"/>
                </a:solidFill>
              </a:rPr>
              <a:t>30 </a:t>
            </a:r>
            <a:r>
              <a:rPr lang="da-DK" dirty="0">
                <a:solidFill>
                  <a:schemeClr val="bg1"/>
                </a:solidFill>
              </a:rPr>
              <a:t>000 let př. n. l</a:t>
            </a:r>
            <a:r>
              <a:rPr lang="da-DK" dirty="0" smtClean="0">
                <a:solidFill>
                  <a:schemeClr val="bg1"/>
                </a:solidFill>
              </a:rPr>
              <a:t>.</a:t>
            </a:r>
            <a:r>
              <a:rPr lang="cs-CZ" dirty="0" smtClean="0">
                <a:solidFill>
                  <a:schemeClr val="bg1"/>
                </a:solidFill>
              </a:rPr>
              <a:t> |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Mamutovina | Francouzská, Brno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 rot="5400000">
            <a:off x="1511333" y="2963016"/>
            <a:ext cx="605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Portrét ženy</a:t>
            </a:r>
          </a:p>
          <a:p>
            <a:r>
              <a:rPr lang="cs-CZ" dirty="0">
                <a:solidFill>
                  <a:schemeClr val="bg1"/>
                </a:solidFill>
              </a:rPr>
              <a:t>25 000 př. n. l</a:t>
            </a:r>
            <a:r>
              <a:rPr lang="cs-CZ" dirty="0" smtClean="0">
                <a:solidFill>
                  <a:schemeClr val="bg1"/>
                </a:solidFill>
              </a:rPr>
              <a:t>. | Mamutovina | Dolní Věstonice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Univerzita\GYMUM\ppt\FI-img\poklady_moravy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838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2122858" y="249376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Hluboké </a:t>
            </a:r>
            <a:r>
              <a:rPr lang="cs-CZ" dirty="0" err="1" smtClean="0">
                <a:solidFill>
                  <a:schemeClr val="bg1"/>
                </a:solidFill>
              </a:rPr>
              <a:t>Mašůvky</a:t>
            </a:r>
            <a:r>
              <a:rPr lang="cs-CZ" dirty="0" smtClean="0">
                <a:solidFill>
                  <a:schemeClr val="bg1"/>
                </a:solidFill>
              </a:rPr>
              <a:t> – „Venuše“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4 000 př.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Univerzita\GYMUM\ppt\FI-img\n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" y="836712"/>
            <a:ext cx="9128013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404664"/>
            <a:ext cx="403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Moravská malovaná keramika – „</a:t>
            </a:r>
            <a:r>
              <a:rPr lang="cs-CZ" dirty="0" err="1" smtClean="0">
                <a:solidFill>
                  <a:schemeClr val="bg1"/>
                </a:solidFill>
              </a:rPr>
              <a:t>lengyel</a:t>
            </a:r>
            <a:r>
              <a:rPr lang="cs-CZ" dirty="0" smtClean="0">
                <a:solidFill>
                  <a:schemeClr val="bg1"/>
                </a:solidFill>
              </a:rPr>
              <a:t>“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Univerzita\GYMUM\ppt\FI-img\img0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46"/>
            <a:ext cx="4555356" cy="685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 rot="5400000">
            <a:off x="5761001" y="2745795"/>
            <a:ext cx="59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Dřevěná konvička s dřevěnými aplikacemi z Maloměřic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3. století př. n. l.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Univerzita\GYMUM\ppt\byc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7" y="404664"/>
            <a:ext cx="528934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724128" y="83671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Býček z Býčí skály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750 př.n.l.</a:t>
            </a:r>
          </a:p>
        </p:txBody>
      </p:sp>
    </p:spTree>
    <p:extLst>
      <p:ext uri="{BB962C8B-B14F-4D97-AF65-F5344CB8AC3E}">
        <p14:creationId xmlns:p14="http://schemas.microsoft.com/office/powerpoint/2010/main" val="26192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niverzita\GYMUM\ppt\FI-img\dr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6351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07340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Naleziště: Mušove I 2. století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Univerzita\GYMUM\ppt\FI-img\ob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60321" y="1860323"/>
            <a:ext cx="6858000" cy="313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400000">
            <a:off x="1516306" y="180969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Meč z hrobu u Blučiny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5. Století n. l.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Předvádění na obrazovce (4:3)</PresentationFormat>
  <Paragraphs>41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sady Office</vt:lpstr>
      <vt:lpstr>Vývoj umění na Moravě od počátku do současnosti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umění na Moravě od počátku do současnosti</dc:title>
  <dc:creator>DS</dc:creator>
  <cp:lastModifiedBy>Guest187629</cp:lastModifiedBy>
  <cp:revision>53</cp:revision>
  <dcterms:created xsi:type="dcterms:W3CDTF">2012-09-19T16:11:18Z</dcterms:created>
  <dcterms:modified xsi:type="dcterms:W3CDTF">2018-12-18T14:24:17Z</dcterms:modified>
</cp:coreProperties>
</file>