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80" r:id="rId3"/>
    <p:sldId id="257" r:id="rId4"/>
    <p:sldId id="265" r:id="rId5"/>
    <p:sldId id="266" r:id="rId6"/>
    <p:sldId id="264" r:id="rId7"/>
    <p:sldId id="268" r:id="rId8"/>
    <p:sldId id="269" r:id="rId9"/>
    <p:sldId id="270" r:id="rId10"/>
    <p:sldId id="271" r:id="rId11"/>
    <p:sldId id="272" r:id="rId12"/>
    <p:sldId id="263" r:id="rId13"/>
    <p:sldId id="273" r:id="rId14"/>
    <p:sldId id="278" r:id="rId15"/>
    <p:sldId id="279" r:id="rId16"/>
    <p:sldId id="275" r:id="rId17"/>
    <p:sldId id="258" r:id="rId18"/>
    <p:sldId id="261" r:id="rId19"/>
    <p:sldId id="262" r:id="rId20"/>
    <p:sldId id="276" r:id="rId21"/>
    <p:sldId id="277" r:id="rId22"/>
    <p:sldId id="274"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8" d="100"/>
          <a:sy n="78" d="100"/>
        </p:scale>
        <p:origin x="64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A430C0A-5464-4FE4-84EB-FF9C94016DF4}"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360C6404-AD6E-4860-8E75-697CA40B95DA}" type="datetimeFigureOut">
              <a:rPr lang="en-US" dirty="0"/>
              <a:t>10/30/2018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10/30/2018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583436" y="3143250"/>
            <a:ext cx="4270248" cy="259677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7" name="Date Placeholder 6"/>
          <p:cNvSpPr>
            <a:spLocks noGrp="1"/>
          </p:cNvSpPr>
          <p:nvPr>
            <p:ph type="dt" sz="half" idx="10"/>
          </p:nvPr>
        </p:nvSpPr>
        <p:spPr/>
        <p:txBody>
          <a:bodyPr/>
          <a:lstStyle/>
          <a:p>
            <a:fld id="{4F7D4976-E339-4826-83B7-FBD03F55ECF8}" type="datetimeFigureOut">
              <a:rPr lang="en-US" dirty="0"/>
              <a:t>10/30/2018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cs-CZ"/>
              <a:t>Kliknutím lze upravit styl.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9" name="Date Placeholder 8"/>
          <p:cNvSpPr>
            <a:spLocks noGrp="1"/>
          </p:cNvSpPr>
          <p:nvPr>
            <p:ph type="dt" sz="half" idx="10"/>
          </p:nvPr>
        </p:nvSpPr>
        <p:spPr/>
        <p:txBody>
          <a:bodyPr/>
          <a:lstStyle/>
          <a:p>
            <a:fld id="{D1BE4249-C0D0-4B06-8692-E8BB871AF643}" type="datetimeFigureOut">
              <a:rPr lang="en-US" dirty="0"/>
              <a:t>10/30/2018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10/30/2018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10/30/2018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ites.google.com/a/plu.edu/paris-salon-exhibitions-1667-1880/166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kollektiveautorschaft.uni-koeln.de/salonkultur.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7598978-DB89-4E93-910F-3FC1005BC6FE}"/>
              </a:ext>
            </a:extLst>
          </p:cNvPr>
          <p:cNvSpPr>
            <a:spLocks noGrp="1"/>
          </p:cNvSpPr>
          <p:nvPr>
            <p:ph type="ctrTitle"/>
          </p:nvPr>
        </p:nvSpPr>
        <p:spPr/>
        <p:txBody>
          <a:bodyPr/>
          <a:lstStyle/>
          <a:p>
            <a:r>
              <a:rPr lang="cs-CZ" dirty="0"/>
              <a:t>Exponovaná avantgarda</a:t>
            </a:r>
          </a:p>
        </p:txBody>
      </p:sp>
      <p:sp>
        <p:nvSpPr>
          <p:cNvPr id="3" name="Podnadpis 2">
            <a:extLst>
              <a:ext uri="{FF2B5EF4-FFF2-40B4-BE49-F238E27FC236}">
                <a16:creationId xmlns:a16="http://schemas.microsoft.com/office/drawing/2014/main" xmlns="" id="{869301B1-B9EE-46D1-B100-CEA57F210AF4}"/>
              </a:ext>
            </a:extLst>
          </p:cNvPr>
          <p:cNvSpPr>
            <a:spLocks noGrp="1"/>
          </p:cNvSpPr>
          <p:nvPr>
            <p:ph type="subTitle" idx="1"/>
          </p:nvPr>
        </p:nvSpPr>
        <p:spPr/>
        <p:txBody>
          <a:bodyPr/>
          <a:lstStyle/>
          <a:p>
            <a:r>
              <a:rPr lang="cs-CZ" dirty="0"/>
              <a:t>Evropské avantgardní výstavy 1. pol. 20. stol.: ÚVOD</a:t>
            </a:r>
          </a:p>
        </p:txBody>
      </p:sp>
    </p:spTree>
    <p:extLst>
      <p:ext uri="{BB962C8B-B14F-4D97-AF65-F5344CB8AC3E}">
        <p14:creationId xmlns:p14="http://schemas.microsoft.com/office/powerpoint/2010/main" val="2560962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6" name="Picture 4" descr="VÃ½sledek obrÃ¡zku pro broÅ¾Ã­k hus">
            <a:extLst>
              <a:ext uri="{FF2B5EF4-FFF2-40B4-BE49-F238E27FC236}">
                <a16:creationId xmlns:a16="http://schemas.microsoft.com/office/drawing/2014/main" xmlns="" id="{1727CDA0-79D0-4F40-B42E-71486EA46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7" y="0"/>
            <a:ext cx="10282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59F06478-39A2-49AF-B409-6D24E3AAD4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68068" y="795524"/>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xmlns="" id="{B4FE07ED-28EA-44DF-9097-77AD124383BC}"/>
              </a:ext>
            </a:extLst>
          </p:cNvPr>
          <p:cNvSpPr txBox="1"/>
          <p:nvPr/>
        </p:nvSpPr>
        <p:spPr>
          <a:xfrm>
            <a:off x="2335237" y="1125415"/>
            <a:ext cx="7582486" cy="646331"/>
          </a:xfrm>
          <a:prstGeom prst="rect">
            <a:avLst/>
          </a:prstGeom>
          <a:noFill/>
        </p:spPr>
        <p:txBody>
          <a:bodyPr wrap="square" rtlCol="0">
            <a:spAutoFit/>
          </a:bodyPr>
          <a:lstStyle/>
          <a:p>
            <a:r>
              <a:rPr lang="cs-CZ" dirty="0">
                <a:solidFill>
                  <a:schemeClr val="bg1"/>
                </a:solidFill>
              </a:rPr>
              <a:t>Václav Brožík: Mistra Jan Hus před koncilem v Kostnici, olej na plátně, 5x8 m, 1883 (Staroměstská radnice, Brožíkův sál).</a:t>
            </a:r>
          </a:p>
        </p:txBody>
      </p:sp>
    </p:spTree>
    <p:extLst>
      <p:ext uri="{BB962C8B-B14F-4D97-AF65-F5344CB8AC3E}">
        <p14:creationId xmlns:p14="http://schemas.microsoft.com/office/powerpoint/2010/main" val="327156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6730E90E-0793-4570-8914-039277EE1CDC}"/>
              </a:ext>
            </a:extLst>
          </p:cNvPr>
          <p:cNvPicPr>
            <a:picLocks noChangeAspect="1"/>
          </p:cNvPicPr>
          <p:nvPr/>
        </p:nvPicPr>
        <p:blipFill>
          <a:blip r:embed="rId2"/>
          <a:stretch>
            <a:fillRect/>
          </a:stretch>
        </p:blipFill>
        <p:spPr>
          <a:xfrm>
            <a:off x="0" y="0"/>
            <a:ext cx="12332677" cy="8216607"/>
          </a:xfrm>
          <a:prstGeom prst="rect">
            <a:avLst/>
          </a:prstGeom>
        </p:spPr>
      </p:pic>
      <p:sp>
        <p:nvSpPr>
          <p:cNvPr id="4" name="TextovéPole 3">
            <a:extLst>
              <a:ext uri="{FF2B5EF4-FFF2-40B4-BE49-F238E27FC236}">
                <a16:creationId xmlns:a16="http://schemas.microsoft.com/office/drawing/2014/main" xmlns="" id="{62CB1CC3-90CF-4B71-9966-D1235FDDB0C5}"/>
              </a:ext>
            </a:extLst>
          </p:cNvPr>
          <p:cNvSpPr txBox="1"/>
          <p:nvPr/>
        </p:nvSpPr>
        <p:spPr>
          <a:xfrm>
            <a:off x="7186551" y="5893308"/>
            <a:ext cx="4850296" cy="923330"/>
          </a:xfrm>
          <a:prstGeom prst="rect">
            <a:avLst/>
          </a:prstGeom>
          <a:noFill/>
        </p:spPr>
        <p:txBody>
          <a:bodyPr wrap="square" rtlCol="0">
            <a:spAutoFit/>
          </a:bodyPr>
          <a:lstStyle/>
          <a:p>
            <a:r>
              <a:rPr lang="cs-CZ" dirty="0">
                <a:solidFill>
                  <a:schemeClr val="bg1"/>
                </a:solidFill>
              </a:rPr>
              <a:t>Luděk </a:t>
            </a:r>
            <a:r>
              <a:rPr lang="cs-CZ" dirty="0" err="1">
                <a:solidFill>
                  <a:schemeClr val="bg1"/>
                </a:solidFill>
              </a:rPr>
              <a:t>Marold</a:t>
            </a:r>
            <a:r>
              <a:rPr lang="cs-CZ" dirty="0">
                <a:solidFill>
                  <a:schemeClr val="bg1"/>
                </a:solidFill>
              </a:rPr>
              <a:t>: Bitva u Lipan. Pořízeno pro Výstavu architektury a inženýrství, která se konala na Výstavišti v Praze Holešovicích v roce 1898.</a:t>
            </a:r>
          </a:p>
        </p:txBody>
      </p:sp>
    </p:spTree>
    <p:extLst>
      <p:ext uri="{BB962C8B-B14F-4D97-AF65-F5344CB8AC3E}">
        <p14:creationId xmlns:p14="http://schemas.microsoft.com/office/powerpoint/2010/main" val="4002557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b/Salon_de_Madame_Geoffrin.jpg/1024px-Salon_de_Madame_Geoffrin.jpg">
            <a:extLst>
              <a:ext uri="{FF2B5EF4-FFF2-40B4-BE49-F238E27FC236}">
                <a16:creationId xmlns:a16="http://schemas.microsoft.com/office/drawing/2014/main" xmlns="" id="{A35D594F-2649-484D-B827-82C3DB181F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2822"/>
            <a:ext cx="9594574" cy="6315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xmlns="" id="{A4D0C920-3EB8-4179-8342-9578588D5F08}"/>
              </a:ext>
            </a:extLst>
          </p:cNvPr>
          <p:cNvSpPr txBox="1"/>
          <p:nvPr/>
        </p:nvSpPr>
        <p:spPr>
          <a:xfrm>
            <a:off x="9594574" y="5131598"/>
            <a:ext cx="3260035" cy="1477328"/>
          </a:xfrm>
          <a:prstGeom prst="rect">
            <a:avLst/>
          </a:prstGeom>
          <a:noFill/>
        </p:spPr>
        <p:txBody>
          <a:bodyPr wrap="square" rtlCol="0">
            <a:spAutoFit/>
          </a:bodyPr>
          <a:lstStyle/>
          <a:p>
            <a:r>
              <a:rPr lang="cs-CZ" dirty="0" err="1"/>
              <a:t>Anicet</a:t>
            </a:r>
            <a:r>
              <a:rPr lang="cs-CZ" dirty="0"/>
              <a:t> Charles Gabriel </a:t>
            </a:r>
            <a:r>
              <a:rPr lang="cs-CZ" dirty="0" err="1"/>
              <a:t>Lemonnier</a:t>
            </a:r>
            <a:r>
              <a:rPr lang="cs-CZ" dirty="0"/>
              <a:t>: </a:t>
            </a:r>
            <a:r>
              <a:rPr lang="cs-CZ" i="1" dirty="0"/>
              <a:t>čtení </a:t>
            </a:r>
            <a:r>
              <a:rPr lang="cs-CZ" i="1" dirty="0" err="1"/>
              <a:t>Voltairovy</a:t>
            </a:r>
            <a:r>
              <a:rPr lang="cs-CZ" i="1" dirty="0"/>
              <a:t> tragédie v Salonu </a:t>
            </a:r>
            <a:r>
              <a:rPr lang="de-DE" b="1" i="1" dirty="0"/>
              <a:t>Marie Thérèse Rodet </a:t>
            </a:r>
            <a:r>
              <a:rPr lang="de-DE" b="1" i="1" dirty="0" err="1"/>
              <a:t>Geoffrin</a:t>
            </a:r>
            <a:r>
              <a:rPr lang="cs-CZ" dirty="0"/>
              <a:t>, 1755</a:t>
            </a:r>
            <a:endParaRPr lang="de-DE" dirty="0"/>
          </a:p>
          <a:p>
            <a:endParaRPr lang="cs-CZ" dirty="0"/>
          </a:p>
        </p:txBody>
      </p:sp>
      <p:sp>
        <p:nvSpPr>
          <p:cNvPr id="2" name="Nadpis 1">
            <a:extLst>
              <a:ext uri="{FF2B5EF4-FFF2-40B4-BE49-F238E27FC236}">
                <a16:creationId xmlns:a16="http://schemas.microsoft.com/office/drawing/2014/main" xmlns="" id="{0B2A9C15-9114-4DD5-8F73-EC660F9A7693}"/>
              </a:ext>
            </a:extLst>
          </p:cNvPr>
          <p:cNvSpPr>
            <a:spLocks noGrp="1"/>
          </p:cNvSpPr>
          <p:nvPr>
            <p:ph type="title"/>
          </p:nvPr>
        </p:nvSpPr>
        <p:spPr>
          <a:xfrm>
            <a:off x="2231136" y="249074"/>
            <a:ext cx="7729728" cy="1188720"/>
          </a:xfrm>
        </p:spPr>
        <p:txBody>
          <a:bodyPr/>
          <a:lstStyle/>
          <a:p>
            <a:r>
              <a:rPr lang="cs-CZ" dirty="0"/>
              <a:t>Výstavy:</a:t>
            </a:r>
            <a:br>
              <a:rPr lang="cs-CZ" dirty="0"/>
            </a:br>
            <a:r>
              <a:rPr lang="cs-CZ" dirty="0"/>
              <a:t>Literární salon vznešených dam</a:t>
            </a:r>
          </a:p>
        </p:txBody>
      </p:sp>
      <p:pic>
        <p:nvPicPr>
          <p:cNvPr id="5" name="Obrázek 4">
            <a:extLst>
              <a:ext uri="{FF2B5EF4-FFF2-40B4-BE49-F238E27FC236}">
                <a16:creationId xmlns:a16="http://schemas.microsoft.com/office/drawing/2014/main" xmlns="" id="{B6E6927D-012D-4FD8-A405-3592BCC778C7}"/>
              </a:ext>
            </a:extLst>
          </p:cNvPr>
          <p:cNvPicPr>
            <a:picLocks noChangeAspect="1"/>
          </p:cNvPicPr>
          <p:nvPr/>
        </p:nvPicPr>
        <p:blipFill>
          <a:blip r:embed="rId3"/>
          <a:stretch>
            <a:fillRect/>
          </a:stretch>
        </p:blipFill>
        <p:spPr>
          <a:xfrm>
            <a:off x="0" y="1298713"/>
            <a:ext cx="8210428" cy="5972822"/>
          </a:xfrm>
          <a:prstGeom prst="rect">
            <a:avLst/>
          </a:prstGeom>
        </p:spPr>
      </p:pic>
      <p:sp>
        <p:nvSpPr>
          <p:cNvPr id="6" name="TextovéPole 5">
            <a:extLst>
              <a:ext uri="{FF2B5EF4-FFF2-40B4-BE49-F238E27FC236}">
                <a16:creationId xmlns:a16="http://schemas.microsoft.com/office/drawing/2014/main" xmlns="" id="{79C50224-0752-47F5-B267-D74728A16B23}"/>
              </a:ext>
            </a:extLst>
          </p:cNvPr>
          <p:cNvSpPr txBox="1"/>
          <p:nvPr/>
        </p:nvSpPr>
        <p:spPr>
          <a:xfrm>
            <a:off x="10058400" y="2358887"/>
            <a:ext cx="2014330" cy="954107"/>
          </a:xfrm>
          <a:prstGeom prst="rect">
            <a:avLst/>
          </a:prstGeom>
          <a:noFill/>
        </p:spPr>
        <p:txBody>
          <a:bodyPr wrap="square" rtlCol="0">
            <a:spAutoFit/>
          </a:bodyPr>
          <a:lstStyle/>
          <a:p>
            <a:r>
              <a:rPr lang="cs-CZ" dirty="0"/>
              <a:t>Salon v Berlíně, 1825, </a:t>
            </a:r>
            <a:r>
              <a:rPr lang="cs-CZ" sz="1000" dirty="0"/>
              <a:t>převzato z: http://www.kollektiveautorschaft.uni-koeln.de/salonkultur.htm</a:t>
            </a:r>
          </a:p>
        </p:txBody>
      </p:sp>
    </p:spTree>
    <p:extLst>
      <p:ext uri="{BB962C8B-B14F-4D97-AF65-F5344CB8AC3E}">
        <p14:creationId xmlns:p14="http://schemas.microsoft.com/office/powerpoint/2010/main" val="26012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4153D5D-768D-42FA-ADFD-230CFD96FD31}"/>
              </a:ext>
            </a:extLst>
          </p:cNvPr>
          <p:cNvSpPr>
            <a:spLocks noGrp="1"/>
          </p:cNvSpPr>
          <p:nvPr>
            <p:ph type="title"/>
          </p:nvPr>
        </p:nvSpPr>
        <p:spPr/>
        <p:txBody>
          <a:bodyPr/>
          <a:lstStyle/>
          <a:p>
            <a:r>
              <a:rPr lang="cs-CZ" dirty="0"/>
              <a:t>Výstava: „přehledné uspořádání předmětů“</a:t>
            </a:r>
          </a:p>
        </p:txBody>
      </p:sp>
      <p:sp>
        <p:nvSpPr>
          <p:cNvPr id="3" name="Zástupný symbol pro obsah 2">
            <a:extLst>
              <a:ext uri="{FF2B5EF4-FFF2-40B4-BE49-F238E27FC236}">
                <a16:creationId xmlns:a16="http://schemas.microsoft.com/office/drawing/2014/main" xmlns="" id="{97FE45D4-2EF3-4BD5-9787-1307F9E47062}"/>
              </a:ext>
            </a:extLst>
          </p:cNvPr>
          <p:cNvSpPr>
            <a:spLocks noGrp="1"/>
          </p:cNvSpPr>
          <p:nvPr>
            <p:ph idx="1"/>
          </p:nvPr>
        </p:nvSpPr>
        <p:spPr/>
        <p:txBody>
          <a:bodyPr/>
          <a:lstStyle/>
          <a:p>
            <a:r>
              <a:rPr lang="cs-CZ" dirty="0"/>
              <a:t>Hospodářské, průmyslové a všeobecné výstavy</a:t>
            </a:r>
          </a:p>
          <a:p>
            <a:r>
              <a:rPr lang="cs-CZ" dirty="0"/>
              <a:t>„ztělesnění ideje“: interpretace významu světových výstav</a:t>
            </a:r>
          </a:p>
        </p:txBody>
      </p:sp>
    </p:spTree>
    <p:extLst>
      <p:ext uri="{BB962C8B-B14F-4D97-AF65-F5344CB8AC3E}">
        <p14:creationId xmlns:p14="http://schemas.microsoft.com/office/powerpoint/2010/main" val="283303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F2982318-9F20-49C4-93E0-4AC18AE196E7}"/>
              </a:ext>
            </a:extLst>
          </p:cNvPr>
          <p:cNvSpPr>
            <a:spLocks noGrp="1"/>
          </p:cNvSpPr>
          <p:nvPr>
            <p:ph idx="1"/>
          </p:nvPr>
        </p:nvSpPr>
        <p:spPr>
          <a:xfrm>
            <a:off x="334617" y="2478156"/>
            <a:ext cx="2209800" cy="4379843"/>
          </a:xfrm>
        </p:spPr>
        <p:txBody>
          <a:bodyPr>
            <a:normAutofit fontScale="92500" lnSpcReduction="20000"/>
          </a:bodyPr>
          <a:lstStyle/>
          <a:p>
            <a:r>
              <a:rPr lang="cs-CZ" b="1" dirty="0"/>
              <a:t>1851</a:t>
            </a:r>
            <a:r>
              <a:rPr lang="cs-CZ" dirty="0"/>
              <a:t>  </a:t>
            </a:r>
            <a:r>
              <a:rPr lang="cs-CZ" dirty="0" err="1"/>
              <a:t>Exhibition</a:t>
            </a:r>
            <a:r>
              <a:rPr lang="cs-CZ" dirty="0"/>
              <a:t> </a:t>
            </a:r>
            <a:r>
              <a:rPr lang="cs-CZ" dirty="0" err="1"/>
              <a:t>of</a:t>
            </a:r>
            <a:r>
              <a:rPr lang="cs-CZ" dirty="0"/>
              <a:t> </a:t>
            </a:r>
            <a:r>
              <a:rPr lang="cs-CZ" dirty="0" err="1"/>
              <a:t>the</a:t>
            </a:r>
            <a:r>
              <a:rPr lang="cs-CZ" dirty="0"/>
              <a:t> Works </a:t>
            </a:r>
            <a:r>
              <a:rPr lang="cs-CZ" dirty="0" err="1"/>
              <a:t>of</a:t>
            </a:r>
            <a:r>
              <a:rPr lang="cs-CZ" dirty="0"/>
              <a:t> </a:t>
            </a:r>
            <a:r>
              <a:rPr lang="cs-CZ" dirty="0" err="1"/>
              <a:t>Industry</a:t>
            </a:r>
            <a:r>
              <a:rPr lang="cs-CZ" dirty="0"/>
              <a:t> </a:t>
            </a:r>
            <a:r>
              <a:rPr lang="cs-CZ" dirty="0" err="1"/>
              <a:t>of</a:t>
            </a:r>
            <a:r>
              <a:rPr lang="cs-CZ" dirty="0"/>
              <a:t> </a:t>
            </a:r>
            <a:r>
              <a:rPr lang="cs-CZ" dirty="0" err="1"/>
              <a:t>All</a:t>
            </a:r>
            <a:r>
              <a:rPr lang="cs-CZ" dirty="0"/>
              <a:t> </a:t>
            </a:r>
            <a:r>
              <a:rPr lang="cs-CZ" dirty="0" err="1"/>
              <a:t>Nations</a:t>
            </a:r>
            <a:endParaRPr lang="cs-CZ" dirty="0"/>
          </a:p>
          <a:p>
            <a:endParaRPr lang="cs-CZ" dirty="0"/>
          </a:p>
          <a:p>
            <a:r>
              <a:rPr lang="cs-CZ" dirty="0">
                <a:latin typeface="Book Antiqua" panose="02040602050305030304" pitchFamily="18" charset="0"/>
              </a:rPr>
              <a:t>Idea pokroku </a:t>
            </a:r>
            <a:r>
              <a:rPr lang="cs-CZ" i="1" dirty="0">
                <a:latin typeface="Book Antiqua" panose="02040602050305030304" pitchFamily="18" charset="0"/>
              </a:rPr>
              <a:t>„proniká do obecného povědomí společnosti</a:t>
            </a:r>
            <a:r>
              <a:rPr lang="cs-CZ" dirty="0">
                <a:latin typeface="Book Antiqua" panose="02040602050305030304" pitchFamily="18" charset="0"/>
              </a:rPr>
              <a:t>“, bera na sebe </a:t>
            </a:r>
            <a:r>
              <a:rPr lang="cs-CZ" i="1" dirty="0">
                <a:latin typeface="Book Antiqua" panose="02040602050305030304" pitchFamily="18" charset="0"/>
              </a:rPr>
              <a:t>„vnější, konkrétní </a:t>
            </a:r>
            <a:r>
              <a:rPr lang="cs-CZ" i="1" dirty="0" err="1">
                <a:latin typeface="Book Antiqua" panose="02040602050305030304" pitchFamily="18" charset="0"/>
              </a:rPr>
              <a:t>pdobu</a:t>
            </a:r>
            <a:r>
              <a:rPr lang="cs-CZ" i="1" dirty="0">
                <a:latin typeface="Book Antiqua" panose="02040602050305030304" pitchFamily="18" charset="0"/>
              </a:rPr>
              <a:t> – </a:t>
            </a:r>
            <a:r>
              <a:rPr lang="cs-CZ" i="1" dirty="0">
                <a:highlight>
                  <a:srgbClr val="C0C0C0"/>
                </a:highlight>
                <a:latin typeface="Book Antiqua" panose="02040602050305030304" pitchFamily="18" charset="0"/>
              </a:rPr>
              <a:t>ztělesnění </a:t>
            </a:r>
            <a:r>
              <a:rPr lang="cs-CZ" i="1" dirty="0">
                <a:latin typeface="Book Antiqua" panose="02040602050305030304" pitchFamily="18" charset="0"/>
              </a:rPr>
              <a:t>(</a:t>
            </a:r>
            <a:r>
              <a:rPr lang="cs-CZ" i="1" dirty="0" err="1">
                <a:latin typeface="Book Antiqua" panose="02040602050305030304" pitchFamily="18" charset="0"/>
              </a:rPr>
              <a:t>embodiment</a:t>
            </a:r>
            <a:r>
              <a:rPr lang="cs-CZ" i="1" dirty="0">
                <a:latin typeface="Book Antiqua" panose="02040602050305030304" pitchFamily="18" charset="0"/>
              </a:rPr>
              <a:t>), (…) je stvrzena úderným hmotným důkazem</a:t>
            </a:r>
            <a:r>
              <a:rPr lang="cs-CZ" dirty="0">
                <a:latin typeface="Book Antiqua" panose="02040602050305030304" pitchFamily="18" charset="0"/>
              </a:rPr>
              <a:t>“</a:t>
            </a:r>
          </a:p>
          <a:p>
            <a:r>
              <a:rPr lang="cs-CZ" dirty="0">
                <a:latin typeface="Book Antiqua" panose="02040602050305030304" pitchFamily="18" charset="0"/>
              </a:rPr>
              <a:t>John B. </a:t>
            </a:r>
            <a:r>
              <a:rPr lang="cs-CZ" dirty="0" err="1">
                <a:latin typeface="Book Antiqua" panose="02040602050305030304" pitchFamily="18" charset="0"/>
              </a:rPr>
              <a:t>Bury</a:t>
            </a:r>
            <a:r>
              <a:rPr lang="cs-CZ" dirty="0">
                <a:latin typeface="Book Antiqua" panose="02040602050305030304" pitchFamily="18" charset="0"/>
              </a:rPr>
              <a:t>, </a:t>
            </a:r>
            <a:r>
              <a:rPr lang="cs-CZ" i="1" dirty="0" err="1">
                <a:latin typeface="Book Antiqua" panose="02040602050305030304" pitchFamily="18" charset="0"/>
              </a:rPr>
              <a:t>The</a:t>
            </a:r>
            <a:r>
              <a:rPr lang="cs-CZ" i="1" dirty="0">
                <a:latin typeface="Book Antiqua" panose="02040602050305030304" pitchFamily="18" charset="0"/>
              </a:rPr>
              <a:t> Idea </a:t>
            </a:r>
            <a:r>
              <a:rPr lang="cs-CZ" i="1" dirty="0" err="1">
                <a:latin typeface="Book Antiqua" panose="02040602050305030304" pitchFamily="18" charset="0"/>
              </a:rPr>
              <a:t>of</a:t>
            </a:r>
            <a:r>
              <a:rPr lang="cs-CZ" i="1" dirty="0">
                <a:latin typeface="Book Antiqua" panose="02040602050305030304" pitchFamily="18" charset="0"/>
              </a:rPr>
              <a:t> </a:t>
            </a:r>
            <a:r>
              <a:rPr lang="cs-CZ" i="1" dirty="0" err="1">
                <a:latin typeface="Book Antiqua" panose="02040602050305030304" pitchFamily="18" charset="0"/>
              </a:rPr>
              <a:t>Progress</a:t>
            </a:r>
            <a:r>
              <a:rPr lang="cs-CZ" dirty="0">
                <a:latin typeface="Book Antiqua" panose="02040602050305030304" pitchFamily="18" charset="0"/>
              </a:rPr>
              <a:t>, 1920.</a:t>
            </a:r>
          </a:p>
        </p:txBody>
      </p:sp>
      <p:pic>
        <p:nvPicPr>
          <p:cNvPr id="2050" name="Picture 2" descr="Image result for great exhibition">
            <a:extLst>
              <a:ext uri="{FF2B5EF4-FFF2-40B4-BE49-F238E27FC236}">
                <a16:creationId xmlns:a16="http://schemas.microsoft.com/office/drawing/2014/main" xmlns="" id="{670D6EE3-AA81-4A91-AE1E-1F50127E4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697" y="-433292"/>
            <a:ext cx="9475304" cy="729129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xmlns="" id="{6BDEE5CC-D532-4001-BCE6-FDAE54E30975}"/>
              </a:ext>
            </a:extLst>
          </p:cNvPr>
          <p:cNvSpPr>
            <a:spLocks noGrp="1"/>
          </p:cNvSpPr>
          <p:nvPr>
            <p:ph type="title"/>
          </p:nvPr>
        </p:nvSpPr>
        <p:spPr>
          <a:xfrm>
            <a:off x="172278" y="365125"/>
            <a:ext cx="2968487" cy="1861240"/>
          </a:xfrm>
        </p:spPr>
        <p:txBody>
          <a:bodyPr>
            <a:normAutofit/>
          </a:bodyPr>
          <a:lstStyle/>
          <a:p>
            <a:r>
              <a:rPr lang="cs-CZ" dirty="0"/>
              <a:t>Evropa </a:t>
            </a:r>
            <a:br>
              <a:rPr lang="cs-CZ" dirty="0"/>
            </a:br>
            <a:r>
              <a:rPr lang="cs-CZ" dirty="0"/>
              <a:t>a obchod národů</a:t>
            </a:r>
          </a:p>
        </p:txBody>
      </p:sp>
    </p:spTree>
    <p:extLst>
      <p:ext uri="{BB962C8B-B14F-4D97-AF65-F5344CB8AC3E}">
        <p14:creationId xmlns:p14="http://schemas.microsoft.com/office/powerpoint/2010/main" val="983246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DA1416A-5AB6-4A87-973D-D0F0A7F9C663}"/>
              </a:ext>
            </a:extLst>
          </p:cNvPr>
          <p:cNvSpPr>
            <a:spLocks noGrp="1"/>
          </p:cNvSpPr>
          <p:nvPr>
            <p:ph type="title"/>
          </p:nvPr>
        </p:nvSpPr>
        <p:spPr>
          <a:xfrm>
            <a:off x="2231136" y="190798"/>
            <a:ext cx="7729728" cy="559308"/>
          </a:xfrm>
        </p:spPr>
        <p:txBody>
          <a:bodyPr>
            <a:normAutofit fontScale="90000"/>
          </a:bodyPr>
          <a:lstStyle/>
          <a:p>
            <a:r>
              <a:rPr lang="cs-CZ" i="1" dirty="0" err="1"/>
              <a:t>Industry</a:t>
            </a:r>
            <a:r>
              <a:rPr lang="cs-CZ" i="1" dirty="0"/>
              <a:t>, </a:t>
            </a:r>
            <a:r>
              <a:rPr lang="cs-CZ" i="1" dirty="0" err="1"/>
              <a:t>economy</a:t>
            </a:r>
            <a:r>
              <a:rPr lang="cs-CZ" i="1" dirty="0"/>
              <a:t> </a:t>
            </a:r>
            <a:r>
              <a:rPr lang="cs-CZ" dirty="0"/>
              <a:t>a</a:t>
            </a:r>
            <a:r>
              <a:rPr lang="cs-CZ" i="1" dirty="0"/>
              <a:t> „průmysl“</a:t>
            </a:r>
          </a:p>
        </p:txBody>
      </p:sp>
      <p:sp>
        <p:nvSpPr>
          <p:cNvPr id="3" name="Zástupný symbol pro obsah 2">
            <a:extLst>
              <a:ext uri="{FF2B5EF4-FFF2-40B4-BE49-F238E27FC236}">
                <a16:creationId xmlns:a16="http://schemas.microsoft.com/office/drawing/2014/main" xmlns="" id="{DECA3B20-B6D8-46F3-9D66-ABCF1764CD31}"/>
              </a:ext>
            </a:extLst>
          </p:cNvPr>
          <p:cNvSpPr>
            <a:spLocks noGrp="1"/>
          </p:cNvSpPr>
          <p:nvPr>
            <p:ph idx="1"/>
          </p:nvPr>
        </p:nvSpPr>
        <p:spPr>
          <a:xfrm>
            <a:off x="2231136" y="1153800"/>
            <a:ext cx="7729728" cy="5513401"/>
          </a:xfrm>
        </p:spPr>
        <p:txBody>
          <a:bodyPr>
            <a:normAutofit/>
          </a:bodyPr>
          <a:lstStyle/>
          <a:p>
            <a:r>
              <a:rPr lang="cs-CZ" dirty="0"/>
              <a:t>1857: John Ruskin, </a:t>
            </a:r>
            <a:r>
              <a:rPr lang="cs-CZ" i="1" dirty="0"/>
              <a:t>Národní hospodářství v umění</a:t>
            </a:r>
          </a:p>
          <a:p>
            <a:pPr lvl="1"/>
            <a:r>
              <a:rPr lang="cs-CZ" i="1" dirty="0"/>
              <a:t>Ekonomie</a:t>
            </a:r>
            <a:r>
              <a:rPr lang="cs-CZ" dirty="0"/>
              <a:t> aneb „správa domu“ a „umění uspořádati práci“ (s. 16 a 18)</a:t>
            </a:r>
          </a:p>
          <a:p>
            <a:pPr lvl="2"/>
            <a:r>
              <a:rPr lang="cs-CZ" dirty="0"/>
              <a:t>Rozumné použití práce</a:t>
            </a:r>
          </a:p>
          <a:p>
            <a:pPr lvl="2"/>
            <a:r>
              <a:rPr lang="cs-CZ" dirty="0"/>
              <a:t>Pečlivé uchovávání výtěžku práce</a:t>
            </a:r>
          </a:p>
          <a:p>
            <a:pPr lvl="2"/>
            <a:r>
              <a:rPr lang="cs-CZ" dirty="0"/>
              <a:t>Vhodnou distribuci (</a:t>
            </a:r>
            <a:r>
              <a:rPr lang="cs-CZ" b="1" dirty="0"/>
              <a:t>cechy</a:t>
            </a:r>
            <a:r>
              <a:rPr lang="cs-CZ" dirty="0"/>
              <a:t>)</a:t>
            </a:r>
          </a:p>
          <a:p>
            <a:pPr lvl="2"/>
            <a:endParaRPr lang="cs-CZ" dirty="0"/>
          </a:p>
          <a:p>
            <a:pPr lvl="2"/>
            <a:r>
              <a:rPr lang="cs-CZ" dirty="0"/>
              <a:t>Jak nalézti umělce? (s. 30) A jak jej zaměstnati? &gt;&gt;&gt; </a:t>
            </a:r>
            <a:r>
              <a:rPr lang="cs-CZ" dirty="0">
                <a:solidFill>
                  <a:srgbClr val="FF0000"/>
                </a:solidFill>
              </a:rPr>
              <a:t>Uměleckoprůmyslové školy,  </a:t>
            </a:r>
            <a:r>
              <a:rPr lang="cs-CZ" dirty="0" err="1">
                <a:solidFill>
                  <a:srgbClr val="FF0000"/>
                </a:solidFill>
              </a:rPr>
              <a:t>Werkstätten</a:t>
            </a:r>
            <a:r>
              <a:rPr lang="cs-CZ" dirty="0">
                <a:solidFill>
                  <a:srgbClr val="FF0000"/>
                </a:solidFill>
              </a:rPr>
              <a:t> (dílny), veřejné zakázky (školy, knihovny, muzea)</a:t>
            </a:r>
          </a:p>
          <a:p>
            <a:pPr lvl="2"/>
            <a:r>
              <a:rPr lang="cs-CZ" dirty="0"/>
              <a:t>Jak uchovati jeho dílo? &gt;&gt;&gt; </a:t>
            </a:r>
            <a:r>
              <a:rPr lang="cs-CZ" dirty="0">
                <a:solidFill>
                  <a:srgbClr val="FF0000"/>
                </a:solidFill>
              </a:rPr>
              <a:t>Uměleckoprůmyslová muzea (vzorky), galerie, (ne konzumní zacházení)</a:t>
            </a:r>
          </a:p>
          <a:p>
            <a:pPr lvl="2"/>
            <a:r>
              <a:rPr lang="cs-CZ" dirty="0"/>
              <a:t>Jak rozděliti pro </a:t>
            </a:r>
            <a:r>
              <a:rPr lang="cs-CZ" dirty="0">
                <a:highlight>
                  <a:srgbClr val="C0C0C0"/>
                </a:highlight>
              </a:rPr>
              <a:t>národ</a:t>
            </a:r>
            <a:r>
              <a:rPr lang="cs-CZ" dirty="0"/>
              <a:t>? &gt;&gt;&gt; </a:t>
            </a:r>
            <a:r>
              <a:rPr lang="cs-CZ" dirty="0">
                <a:solidFill>
                  <a:srgbClr val="FF0000"/>
                </a:solidFill>
              </a:rPr>
              <a:t>sběratelství, Obchodní a živnostenské komory, </a:t>
            </a:r>
            <a:r>
              <a:rPr lang="cs-CZ" dirty="0">
                <a:solidFill>
                  <a:srgbClr val="FF0000"/>
                </a:solidFill>
                <a:highlight>
                  <a:srgbClr val="C0C0C0"/>
                </a:highlight>
              </a:rPr>
              <a:t>veřejné výstavy</a:t>
            </a:r>
          </a:p>
          <a:p>
            <a:pPr lvl="2"/>
            <a:endParaRPr lang="cs-CZ" dirty="0">
              <a:solidFill>
                <a:srgbClr val="FF0000"/>
              </a:solidFill>
              <a:highlight>
                <a:srgbClr val="C0C0C0"/>
              </a:highlight>
            </a:endParaRPr>
          </a:p>
          <a:p>
            <a:pPr lvl="2"/>
            <a:r>
              <a:rPr lang="cs-CZ" sz="1800" b="1" dirty="0">
                <a:solidFill>
                  <a:schemeClr val="tx1"/>
                </a:solidFill>
              </a:rPr>
              <a:t>Výstava</a:t>
            </a:r>
            <a:r>
              <a:rPr lang="cs-CZ" sz="1800" dirty="0">
                <a:solidFill>
                  <a:srgbClr val="FF0000"/>
                </a:solidFill>
              </a:rPr>
              <a:t>: </a:t>
            </a:r>
            <a:r>
              <a:rPr lang="cs-CZ" sz="1800" dirty="0">
                <a:solidFill>
                  <a:schemeClr val="tx1"/>
                </a:solidFill>
              </a:rPr>
              <a:t>„</a:t>
            </a:r>
            <a:r>
              <a:rPr lang="cs-CZ" sz="1800" i="1" dirty="0">
                <a:solidFill>
                  <a:schemeClr val="tx1"/>
                </a:solidFill>
              </a:rPr>
              <a:t>obrazem </a:t>
            </a:r>
            <a:r>
              <a:rPr lang="cs-CZ" sz="1800" i="1" dirty="0">
                <a:solidFill>
                  <a:schemeClr val="tx1"/>
                </a:solidFill>
                <a:highlight>
                  <a:srgbClr val="C0C0C0"/>
                </a:highlight>
              </a:rPr>
              <a:t>vývojového stupně</a:t>
            </a:r>
            <a:r>
              <a:rPr lang="cs-CZ" sz="1800" i="1" dirty="0">
                <a:solidFill>
                  <a:schemeClr val="tx1"/>
                </a:solidFill>
              </a:rPr>
              <a:t>, k němuž dospělo lidstvo….“ </a:t>
            </a:r>
            <a:r>
              <a:rPr lang="cs-CZ" dirty="0">
                <a:solidFill>
                  <a:schemeClr val="tx1"/>
                </a:solidFill>
              </a:rPr>
              <a:t>(Princ </a:t>
            </a:r>
            <a:r>
              <a:rPr lang="cs-CZ" dirty="0" err="1">
                <a:solidFill>
                  <a:schemeClr val="tx1"/>
                </a:solidFill>
              </a:rPr>
              <a:t>Consort</a:t>
            </a:r>
            <a:r>
              <a:rPr lang="cs-CZ" dirty="0">
                <a:solidFill>
                  <a:schemeClr val="tx1"/>
                </a:solidFill>
              </a:rPr>
              <a:t> při otevření Světové výstavy v Křišťálovém paláci v Londýně 1851)</a:t>
            </a:r>
          </a:p>
        </p:txBody>
      </p:sp>
    </p:spTree>
    <p:extLst>
      <p:ext uri="{BB962C8B-B14F-4D97-AF65-F5344CB8AC3E}">
        <p14:creationId xmlns:p14="http://schemas.microsoft.com/office/powerpoint/2010/main" val="12920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11A4DAA-A902-44E7-BC4A-A9FC31BA58AF}"/>
              </a:ext>
            </a:extLst>
          </p:cNvPr>
          <p:cNvSpPr>
            <a:spLocks noGrp="1"/>
          </p:cNvSpPr>
          <p:nvPr>
            <p:ph type="title"/>
          </p:nvPr>
        </p:nvSpPr>
        <p:spPr/>
        <p:txBody>
          <a:bodyPr/>
          <a:lstStyle/>
          <a:p>
            <a:r>
              <a:rPr lang="cs-CZ" dirty="0"/>
              <a:t>Avantgarda</a:t>
            </a:r>
          </a:p>
        </p:txBody>
      </p:sp>
      <p:sp>
        <p:nvSpPr>
          <p:cNvPr id="3" name="Zástupný symbol pro obsah 2">
            <a:extLst>
              <a:ext uri="{FF2B5EF4-FFF2-40B4-BE49-F238E27FC236}">
                <a16:creationId xmlns:a16="http://schemas.microsoft.com/office/drawing/2014/main" xmlns="" id="{73556811-C18A-4B8F-94E9-E888C1DFF41A}"/>
              </a:ext>
            </a:extLst>
          </p:cNvPr>
          <p:cNvSpPr>
            <a:spLocks noGrp="1"/>
          </p:cNvSpPr>
          <p:nvPr>
            <p:ph idx="1"/>
          </p:nvPr>
        </p:nvSpPr>
        <p:spPr/>
        <p:txBody>
          <a:bodyPr/>
          <a:lstStyle/>
          <a:p>
            <a:r>
              <a:rPr lang="cs-CZ" dirty="0"/>
              <a:t>Teorie</a:t>
            </a:r>
          </a:p>
          <a:p>
            <a:r>
              <a:rPr lang="cs-CZ" dirty="0"/>
              <a:t>Tradiční „ismy“ a jejich výstavy: nekonečný přehled nebo ….</a:t>
            </a:r>
          </a:p>
          <a:p>
            <a:r>
              <a:rPr lang="cs-CZ" dirty="0"/>
              <a:t>Pragmatický výběr: přehlídky, manifesty, efemérní dílo a smysl veřejné reakce</a:t>
            </a:r>
          </a:p>
          <a:p>
            <a:endParaRPr lang="cs-CZ" dirty="0"/>
          </a:p>
        </p:txBody>
      </p:sp>
    </p:spTree>
    <p:extLst>
      <p:ext uri="{BB962C8B-B14F-4D97-AF65-F5344CB8AC3E}">
        <p14:creationId xmlns:p14="http://schemas.microsoft.com/office/powerpoint/2010/main" val="3351506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2E93F76-ADD0-49AE-BA6B-016374D33D0C}"/>
              </a:ext>
            </a:extLst>
          </p:cNvPr>
          <p:cNvSpPr>
            <a:spLocks noGrp="1"/>
          </p:cNvSpPr>
          <p:nvPr>
            <p:ph type="title"/>
          </p:nvPr>
        </p:nvSpPr>
        <p:spPr>
          <a:xfrm>
            <a:off x="2231136" y="156310"/>
            <a:ext cx="7729728" cy="546055"/>
          </a:xfrm>
        </p:spPr>
        <p:txBody>
          <a:bodyPr>
            <a:normAutofit fontScale="90000"/>
          </a:bodyPr>
          <a:lstStyle/>
          <a:p>
            <a:r>
              <a:rPr lang="cs-CZ" dirty="0"/>
              <a:t>Avantgarda: teorie</a:t>
            </a:r>
          </a:p>
        </p:txBody>
      </p:sp>
      <p:sp>
        <p:nvSpPr>
          <p:cNvPr id="3" name="Zástupný symbol pro obsah 2">
            <a:extLst>
              <a:ext uri="{FF2B5EF4-FFF2-40B4-BE49-F238E27FC236}">
                <a16:creationId xmlns:a16="http://schemas.microsoft.com/office/drawing/2014/main" xmlns="" id="{37244EE1-FD0F-4B12-A183-F8D5CF2A2D3D}"/>
              </a:ext>
            </a:extLst>
          </p:cNvPr>
          <p:cNvSpPr>
            <a:spLocks noGrp="1"/>
          </p:cNvSpPr>
          <p:nvPr>
            <p:ph idx="1"/>
          </p:nvPr>
        </p:nvSpPr>
        <p:spPr>
          <a:xfrm>
            <a:off x="2231136" y="1547191"/>
            <a:ext cx="7729728" cy="3763617"/>
          </a:xfrm>
        </p:spPr>
        <p:txBody>
          <a:bodyPr>
            <a:normAutofit/>
          </a:bodyPr>
          <a:lstStyle/>
          <a:p>
            <a:r>
              <a:rPr lang="cs-CZ" u="sng" dirty="0"/>
              <a:t>Sebekritika umění: avantgarda:</a:t>
            </a:r>
          </a:p>
          <a:p>
            <a:pPr marL="0" indent="0">
              <a:buNone/>
            </a:pPr>
            <a:endParaRPr lang="cs-CZ" dirty="0"/>
          </a:p>
          <a:p>
            <a:pPr lvl="0"/>
            <a:r>
              <a:rPr lang="cs-CZ" dirty="0"/>
              <a:t>Clement </a:t>
            </a:r>
            <a:r>
              <a:rPr lang="cs-CZ" dirty="0" err="1"/>
              <a:t>Greenberg</a:t>
            </a:r>
            <a:r>
              <a:rPr lang="cs-CZ" dirty="0"/>
              <a:t>: </a:t>
            </a:r>
            <a:r>
              <a:rPr lang="cs-CZ" b="1" i="1" dirty="0"/>
              <a:t>Avantgarda a kýč </a:t>
            </a:r>
            <a:r>
              <a:rPr lang="cs-CZ" dirty="0"/>
              <a:t>(1939)</a:t>
            </a:r>
          </a:p>
          <a:p>
            <a:pPr lvl="0"/>
            <a:r>
              <a:rPr lang="cs-CZ" dirty="0"/>
              <a:t>Peter </a:t>
            </a:r>
            <a:r>
              <a:rPr lang="cs-CZ" dirty="0" err="1"/>
              <a:t>Bürger</a:t>
            </a:r>
            <a:r>
              <a:rPr lang="cs-CZ" dirty="0"/>
              <a:t>: </a:t>
            </a:r>
            <a:r>
              <a:rPr lang="cs-CZ" b="1" i="1" dirty="0"/>
              <a:t>Teorie umění </a:t>
            </a:r>
            <a:r>
              <a:rPr lang="cs-CZ" dirty="0"/>
              <a:t>(1974); „</a:t>
            </a:r>
            <a:r>
              <a:rPr lang="cs-CZ" dirty="0" err="1"/>
              <a:t>Entfremdung</a:t>
            </a:r>
            <a:r>
              <a:rPr lang="cs-CZ" dirty="0"/>
              <a:t>“ aneb izolace světa umění od skutečnosti a ztráta společenského vlivu</a:t>
            </a:r>
            <a:r>
              <a:rPr lang="cs-CZ" i="1" dirty="0"/>
              <a:t>, falešné uskutečňování avantgardy</a:t>
            </a:r>
            <a:r>
              <a:rPr lang="cs-CZ" dirty="0"/>
              <a:t>:</a:t>
            </a:r>
          </a:p>
          <a:p>
            <a:pPr lvl="1"/>
            <a:r>
              <a:rPr lang="cs-CZ" dirty="0"/>
              <a:t>Avantgarda (coby sebekritika umění bez vlivu)--</a:t>
            </a:r>
            <a:r>
              <a:rPr lang="cs-CZ" dirty="0" err="1"/>
              <a:t>aufheben</a:t>
            </a:r>
            <a:r>
              <a:rPr lang="cs-CZ" dirty="0"/>
              <a:t> (zrušit, překonat)--</a:t>
            </a:r>
            <a:r>
              <a:rPr lang="cs-CZ" b="1" dirty="0"/>
              <a:t>autonomii</a:t>
            </a:r>
            <a:r>
              <a:rPr lang="cs-CZ" dirty="0"/>
              <a:t> umění (instituci v rámci </a:t>
            </a:r>
            <a:r>
              <a:rPr lang="cs-CZ" b="1" dirty="0"/>
              <a:t>afirmativní kultury</a:t>
            </a:r>
            <a:r>
              <a:rPr lang="cs-CZ" dirty="0"/>
              <a:t>)--v buržoazní společnosti—SELHALA--a zaniká v aparátu kulturního průmyslu.</a:t>
            </a:r>
          </a:p>
          <a:p>
            <a:pPr lvl="0"/>
            <a:r>
              <a:rPr lang="cs-CZ" dirty="0"/>
              <a:t>Herbert </a:t>
            </a:r>
            <a:r>
              <a:rPr lang="cs-CZ" dirty="0" err="1"/>
              <a:t>Macuse</a:t>
            </a:r>
            <a:r>
              <a:rPr lang="cs-CZ" dirty="0"/>
              <a:t>: Afirmativní kultura a reziduální funkce umění: radost, poučení a rozkoš toho, čeho se nám ve skutečnosti nedostává (kompenzace).</a:t>
            </a:r>
          </a:p>
          <a:p>
            <a:endParaRPr lang="cs-CZ" dirty="0"/>
          </a:p>
        </p:txBody>
      </p:sp>
    </p:spTree>
    <p:extLst>
      <p:ext uri="{BB962C8B-B14F-4D97-AF65-F5344CB8AC3E}">
        <p14:creationId xmlns:p14="http://schemas.microsoft.com/office/powerpoint/2010/main" val="3858190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23901" y="367031"/>
            <a:ext cx="7729728" cy="1188720"/>
          </a:xfrm>
        </p:spPr>
        <p:txBody>
          <a:bodyPr/>
          <a:lstStyle/>
          <a:p>
            <a:r>
              <a:rPr lang="cs-CZ" dirty="0"/>
              <a:t>„Falešné uskutečňování avantgardy“</a:t>
            </a:r>
          </a:p>
        </p:txBody>
      </p:sp>
      <p:sp>
        <p:nvSpPr>
          <p:cNvPr id="3" name="Zástupný symbol pro obsah 2"/>
          <p:cNvSpPr>
            <a:spLocks noGrp="1"/>
          </p:cNvSpPr>
          <p:nvPr>
            <p:ph idx="1"/>
          </p:nvPr>
        </p:nvSpPr>
        <p:spPr>
          <a:xfrm>
            <a:off x="1120000" y="1825625"/>
            <a:ext cx="5803314" cy="4351338"/>
          </a:xfrm>
        </p:spPr>
        <p:txBody>
          <a:bodyPr/>
          <a:lstStyle/>
          <a:p>
            <a:r>
              <a:rPr lang="cs-CZ" dirty="0" err="1"/>
              <a:t>Avantgardizace</a:t>
            </a:r>
            <a:r>
              <a:rPr lang="cs-CZ" dirty="0"/>
              <a:t> obalů: </a:t>
            </a:r>
            <a:r>
              <a:rPr lang="cs-CZ" i="1" dirty="0"/>
              <a:t>„estetizace každodennosti kulturním průmyslem</a:t>
            </a:r>
            <a:r>
              <a:rPr lang="cs-CZ" dirty="0"/>
              <a:t>“ a zbožní estetikou</a:t>
            </a:r>
          </a:p>
          <a:p>
            <a:endParaRPr lang="cs-CZ" dirty="0"/>
          </a:p>
          <a:p>
            <a:endParaRPr lang="cs-CZ" dirty="0"/>
          </a:p>
          <a:p>
            <a:r>
              <a:rPr lang="cs-CZ" dirty="0"/>
              <a:t>Nepřekonána zůstává: „</a:t>
            </a:r>
            <a:r>
              <a:rPr lang="cs-CZ" i="1" dirty="0"/>
              <a:t>odcizená struktura výrobních vztahů buržoazní společnosti</a:t>
            </a:r>
            <a:r>
              <a:rPr lang="cs-CZ" dirty="0"/>
              <a:t>“</a:t>
            </a:r>
          </a:p>
        </p:txBody>
      </p:sp>
      <p:pic>
        <p:nvPicPr>
          <p:cNvPr id="2052" name="Picture 4" descr="https://upload.wikimedia.org/wikipedia/commons/0/0f/Mondriaanmode_door_Yves_St_Laurent_(19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199" y="1690688"/>
            <a:ext cx="5097801" cy="5097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747656" y="6311900"/>
            <a:ext cx="4049485" cy="369332"/>
          </a:xfrm>
          <a:prstGeom prst="rect">
            <a:avLst/>
          </a:prstGeom>
          <a:noFill/>
        </p:spPr>
        <p:txBody>
          <a:bodyPr wrap="square" rtlCol="0">
            <a:spAutoFit/>
          </a:bodyPr>
          <a:lstStyle/>
          <a:p>
            <a:r>
              <a:rPr lang="cs-CZ" dirty="0"/>
              <a:t>Modely podle Yves Saint </a:t>
            </a:r>
            <a:r>
              <a:rPr lang="cs-CZ" dirty="0" err="1"/>
              <a:t>Laurent</a:t>
            </a:r>
            <a:r>
              <a:rPr lang="cs-CZ" dirty="0"/>
              <a:t>, 1966</a:t>
            </a:r>
          </a:p>
        </p:txBody>
      </p:sp>
    </p:spTree>
    <p:extLst>
      <p:ext uri="{BB962C8B-B14F-4D97-AF65-F5344CB8AC3E}">
        <p14:creationId xmlns:p14="http://schemas.microsoft.com/office/powerpoint/2010/main" val="3670455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1EDD273-5E28-4E83-9342-F7B98D1A91CE}"/>
              </a:ext>
            </a:extLst>
          </p:cNvPr>
          <p:cNvSpPr>
            <a:spLocks noGrp="1"/>
          </p:cNvSpPr>
          <p:nvPr>
            <p:ph type="title"/>
          </p:nvPr>
        </p:nvSpPr>
        <p:spPr>
          <a:xfrm>
            <a:off x="5445496" y="978776"/>
            <a:ext cx="5925310" cy="526467"/>
          </a:xfrm>
        </p:spPr>
        <p:txBody>
          <a:bodyPr>
            <a:normAutofit fontScale="90000"/>
          </a:bodyPr>
          <a:lstStyle/>
          <a:p>
            <a:r>
              <a:rPr lang="cs-CZ" sz="2400" dirty="0"/>
              <a:t>odmítání hermeneutické útěchy</a:t>
            </a:r>
          </a:p>
        </p:txBody>
      </p:sp>
      <p:pic>
        <p:nvPicPr>
          <p:cNvPr id="4" name="Obrázek 3">
            <a:extLst>
              <a:ext uri="{FF2B5EF4-FFF2-40B4-BE49-F238E27FC236}">
                <a16:creationId xmlns:a16="http://schemas.microsoft.com/office/drawing/2014/main" xmlns="" id="{7327B4A9-B7F4-442B-9E91-64D9552DF623}"/>
              </a:ext>
            </a:extLst>
          </p:cNvPr>
          <p:cNvPicPr>
            <a:picLocks noChangeAspect="1"/>
          </p:cNvPicPr>
          <p:nvPr/>
        </p:nvPicPr>
        <p:blipFill rotWithShape="1">
          <a:blip r:embed="rId2"/>
          <a:srcRect l="7084" r="8555"/>
          <a:stretch/>
        </p:blipFill>
        <p:spPr>
          <a:xfrm>
            <a:off x="20" y="10"/>
            <a:ext cx="2531145" cy="3727154"/>
          </a:xfrm>
          <a:prstGeom prst="roundRect">
            <a:avLst>
              <a:gd name="adj" fmla="val 8594"/>
            </a:avLst>
          </a:prstGeom>
          <a:solidFill>
            <a:srgbClr val="FFFFFF">
              <a:shade val="85000"/>
            </a:srgbClr>
          </a:solidFill>
          <a:ln>
            <a:noFill/>
          </a:ln>
          <a:effectLst>
            <a:reflection blurRad="6350" stA="50000" endA="295" endPos="92000" dist="101600" dir="5400000" sy="-100000" algn="bl" rotWithShape="0"/>
          </a:effectLst>
        </p:spPr>
      </p:pic>
      <p:sp>
        <p:nvSpPr>
          <p:cNvPr id="3" name="Zástupný symbol pro obsah 2">
            <a:extLst>
              <a:ext uri="{FF2B5EF4-FFF2-40B4-BE49-F238E27FC236}">
                <a16:creationId xmlns:a16="http://schemas.microsoft.com/office/drawing/2014/main" xmlns="" id="{A6FE6391-F0BB-4826-8828-8AE87013BFFB}"/>
              </a:ext>
            </a:extLst>
          </p:cNvPr>
          <p:cNvSpPr>
            <a:spLocks noGrp="1"/>
          </p:cNvSpPr>
          <p:nvPr>
            <p:ph idx="1"/>
          </p:nvPr>
        </p:nvSpPr>
        <p:spPr>
          <a:xfrm>
            <a:off x="5445496" y="2321169"/>
            <a:ext cx="5925310" cy="4431323"/>
          </a:xfrm>
        </p:spPr>
        <p:txBody>
          <a:bodyPr>
            <a:normAutofit/>
          </a:bodyPr>
          <a:lstStyle/>
          <a:p>
            <a:r>
              <a:rPr lang="cs-CZ" dirty="0"/>
              <a:t>Jean Francois </a:t>
            </a:r>
            <a:r>
              <a:rPr lang="cs-CZ" dirty="0" err="1"/>
              <a:t>Lyotard</a:t>
            </a:r>
            <a:r>
              <a:rPr lang="cs-CZ" dirty="0"/>
              <a:t>: </a:t>
            </a:r>
            <a:r>
              <a:rPr lang="cs-CZ" b="1" i="1" dirty="0"/>
              <a:t>Vznešené a avantgarda</a:t>
            </a:r>
            <a:r>
              <a:rPr lang="cs-CZ" dirty="0"/>
              <a:t> (1991); </a:t>
            </a:r>
            <a:r>
              <a:rPr lang="cs-CZ" dirty="0" err="1"/>
              <a:t>ein</a:t>
            </a:r>
            <a:r>
              <a:rPr lang="cs-CZ" dirty="0"/>
              <a:t> </a:t>
            </a:r>
            <a:r>
              <a:rPr lang="cs-CZ" dirty="0" err="1"/>
              <a:t>Ereignis</a:t>
            </a:r>
            <a:r>
              <a:rPr lang="cs-CZ" dirty="0"/>
              <a:t> – vyvstávání (dílo „nekonstatuje“),  </a:t>
            </a:r>
            <a:r>
              <a:rPr lang="cs-CZ" dirty="0" err="1"/>
              <a:t>Agitation</a:t>
            </a:r>
            <a:r>
              <a:rPr lang="cs-CZ" dirty="0"/>
              <a:t> – vzrušení</a:t>
            </a:r>
          </a:p>
          <a:p>
            <a:endParaRPr lang="cs-CZ" dirty="0"/>
          </a:p>
          <a:p>
            <a:pPr lvl="0"/>
            <a:r>
              <a:rPr lang="cs-CZ" dirty="0"/>
              <a:t>Richard Murphy: </a:t>
            </a:r>
            <a:r>
              <a:rPr lang="cs-CZ" i="1" dirty="0" err="1"/>
              <a:t>Teoretizace</a:t>
            </a:r>
            <a:r>
              <a:rPr lang="cs-CZ" i="1" dirty="0"/>
              <a:t> avantgardy </a:t>
            </a:r>
            <a:r>
              <a:rPr lang="cs-CZ" dirty="0"/>
              <a:t>(1998)</a:t>
            </a:r>
          </a:p>
          <a:p>
            <a:pPr lvl="1"/>
            <a:r>
              <a:rPr lang="cs-CZ" i="1" dirty="0" err="1"/>
              <a:t>Zerfall</a:t>
            </a:r>
            <a:r>
              <a:rPr lang="cs-CZ" dirty="0"/>
              <a:t> a </a:t>
            </a:r>
            <a:r>
              <a:rPr lang="cs-CZ" i="1" dirty="0" err="1"/>
              <a:t>Zersetzung</a:t>
            </a:r>
            <a:r>
              <a:rPr lang="cs-CZ" dirty="0"/>
              <a:t> (rozpad a rozklad) ideálu organického zpodobení světa.</a:t>
            </a:r>
          </a:p>
          <a:p>
            <a:pPr lvl="1"/>
            <a:r>
              <a:rPr lang="cs-CZ" dirty="0"/>
              <a:t>Umění - zpráva o skutečné nejasnosti světa (o ztracené lidské celistvosti)</a:t>
            </a:r>
          </a:p>
          <a:p>
            <a:pPr lvl="1"/>
            <a:r>
              <a:rPr lang="cs-CZ" dirty="0"/>
              <a:t>Efekt momentu zklamaného očekávání: montáž, negace, nesmysl (odmítání hermeneutické útěchy)</a:t>
            </a:r>
          </a:p>
          <a:p>
            <a:endParaRPr lang="cs-CZ" dirty="0"/>
          </a:p>
        </p:txBody>
      </p:sp>
      <p:pic>
        <p:nvPicPr>
          <p:cNvPr id="5" name="Obrázek 4">
            <a:extLst>
              <a:ext uri="{FF2B5EF4-FFF2-40B4-BE49-F238E27FC236}">
                <a16:creationId xmlns:a16="http://schemas.microsoft.com/office/drawing/2014/main" xmlns="" id="{661DB4F4-2E43-4729-A264-E36D0A44D545}"/>
              </a:ext>
            </a:extLst>
          </p:cNvPr>
          <p:cNvPicPr>
            <a:picLocks noChangeAspect="1"/>
          </p:cNvPicPr>
          <p:nvPr/>
        </p:nvPicPr>
        <p:blipFill rotWithShape="1">
          <a:blip r:embed="rId3"/>
          <a:srcRect l="31127" t="1569" r="46564" b="50000"/>
          <a:stretch/>
        </p:blipFill>
        <p:spPr>
          <a:xfrm>
            <a:off x="2955234" y="1959179"/>
            <a:ext cx="2014331" cy="3535969"/>
          </a:xfrm>
          <a:prstGeom prst="rect">
            <a:avLst/>
          </a:prstGeom>
        </p:spPr>
      </p:pic>
      <p:sp>
        <p:nvSpPr>
          <p:cNvPr id="6" name="TextovéPole 5">
            <a:extLst>
              <a:ext uri="{FF2B5EF4-FFF2-40B4-BE49-F238E27FC236}">
                <a16:creationId xmlns:a16="http://schemas.microsoft.com/office/drawing/2014/main" xmlns="" id="{0354FC18-8E7F-4BA2-B42C-175CD0E8A58D}"/>
              </a:ext>
            </a:extLst>
          </p:cNvPr>
          <p:cNvSpPr txBox="1"/>
          <p:nvPr/>
        </p:nvSpPr>
        <p:spPr>
          <a:xfrm>
            <a:off x="2955234" y="371061"/>
            <a:ext cx="1497496" cy="954107"/>
          </a:xfrm>
          <a:prstGeom prst="rect">
            <a:avLst/>
          </a:prstGeom>
          <a:noFill/>
        </p:spPr>
        <p:txBody>
          <a:bodyPr wrap="square" rtlCol="0">
            <a:spAutoFit/>
          </a:bodyPr>
          <a:lstStyle/>
          <a:p>
            <a:r>
              <a:rPr lang="cs-CZ" sz="1400" dirty="0"/>
              <a:t>Oskar </a:t>
            </a:r>
            <a:r>
              <a:rPr lang="cs-CZ" sz="1400" dirty="0" err="1"/>
              <a:t>Kokoschka</a:t>
            </a:r>
            <a:r>
              <a:rPr lang="cs-CZ" sz="1400" dirty="0"/>
              <a:t>: </a:t>
            </a:r>
            <a:r>
              <a:rPr lang="cs-CZ" sz="1400" i="1" dirty="0"/>
              <a:t>Vrah – naděje žen,  </a:t>
            </a:r>
            <a:r>
              <a:rPr lang="cs-CZ" sz="1400" dirty="0"/>
              <a:t>ilustrace k dramatu,1911.</a:t>
            </a:r>
          </a:p>
        </p:txBody>
      </p:sp>
    </p:spTree>
    <p:extLst>
      <p:ext uri="{BB962C8B-B14F-4D97-AF65-F5344CB8AC3E}">
        <p14:creationId xmlns:p14="http://schemas.microsoft.com/office/powerpoint/2010/main" val="345123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0C7EE6D-1838-4BB5-B3B5-51569C22CB08}"/>
              </a:ext>
            </a:extLst>
          </p:cNvPr>
          <p:cNvSpPr>
            <a:spLocks noGrp="1"/>
          </p:cNvSpPr>
          <p:nvPr>
            <p:ph type="title"/>
          </p:nvPr>
        </p:nvSpPr>
        <p:spPr>
          <a:xfrm>
            <a:off x="5641849" y="360996"/>
            <a:ext cx="5928358" cy="876961"/>
          </a:xfrm>
        </p:spPr>
        <p:txBody>
          <a:bodyPr vert="horz" lIns="274320" tIns="182880" rIns="274320" bIns="182880" rtlCol="0" anchor="ctr" anchorCtr="1">
            <a:noAutofit/>
          </a:bodyPr>
          <a:lstStyle/>
          <a:p>
            <a:r>
              <a:rPr lang="cs-CZ" sz="3000" dirty="0"/>
              <a:t>Exponovaná avantgarda</a:t>
            </a:r>
            <a:endParaRPr lang="en-US" sz="3000" dirty="0">
              <a:solidFill>
                <a:srgbClr val="262626"/>
              </a:solidFill>
            </a:endParaRPr>
          </a:p>
        </p:txBody>
      </p:sp>
      <p:sp>
        <p:nvSpPr>
          <p:cNvPr id="6" name="TextovéPole 5">
            <a:extLst>
              <a:ext uri="{FF2B5EF4-FFF2-40B4-BE49-F238E27FC236}">
                <a16:creationId xmlns:a16="http://schemas.microsoft.com/office/drawing/2014/main" xmlns="" id="{79B079DF-8211-4733-97CD-40A4ED0C0B73}"/>
              </a:ext>
            </a:extLst>
          </p:cNvPr>
          <p:cNvSpPr txBox="1"/>
          <p:nvPr/>
        </p:nvSpPr>
        <p:spPr>
          <a:xfrm>
            <a:off x="5641849" y="2067951"/>
            <a:ext cx="5373154" cy="3139321"/>
          </a:xfrm>
          <a:prstGeom prst="rect">
            <a:avLst/>
          </a:prstGeom>
          <a:noFill/>
        </p:spPr>
        <p:txBody>
          <a:bodyPr wrap="square" rtlCol="0">
            <a:spAutoFit/>
          </a:bodyPr>
          <a:lstStyle/>
          <a:p>
            <a:r>
              <a:rPr lang="cs-CZ" dirty="0"/>
              <a:t>Vystavení = dílo	vs. 	výkladní skříň (pro zákazníky)</a:t>
            </a:r>
          </a:p>
          <a:p>
            <a:r>
              <a:rPr lang="cs-CZ" dirty="0"/>
              <a:t>Umění			vs. 	Tržiště</a:t>
            </a:r>
          </a:p>
          <a:p>
            <a:r>
              <a:rPr lang="cs-CZ" dirty="0"/>
              <a:t>Událost			vs. 	Manifest (persvazivní povahu)</a:t>
            </a:r>
          </a:p>
          <a:p>
            <a:endParaRPr lang="cs-CZ" dirty="0"/>
          </a:p>
          <a:p>
            <a:r>
              <a:rPr lang="cs-CZ" dirty="0"/>
              <a:t>Jaká je/má být funkce umění v moderní společnosti?</a:t>
            </a:r>
          </a:p>
          <a:p>
            <a:endParaRPr lang="cs-CZ" dirty="0"/>
          </a:p>
          <a:p>
            <a:endParaRPr lang="cs-CZ" dirty="0"/>
          </a:p>
          <a:p>
            <a:r>
              <a:rPr lang="cs-CZ" dirty="0"/>
              <a:t>1 – společná: </a:t>
            </a:r>
            <a:r>
              <a:rPr lang="cs-CZ" dirty="0" err="1"/>
              <a:t>Hegel</a:t>
            </a:r>
            <a:r>
              <a:rPr lang="cs-CZ" dirty="0"/>
              <a:t> vs. Marx (Markuse)</a:t>
            </a:r>
          </a:p>
          <a:p>
            <a:r>
              <a:rPr lang="cs-CZ" dirty="0"/>
              <a:t>2 – individuální: meditace/poučení/eskapismus</a:t>
            </a:r>
          </a:p>
          <a:p>
            <a:r>
              <a:rPr lang="cs-CZ" dirty="0"/>
              <a:t>3 – „horká“: prožitek v určitém čase: </a:t>
            </a:r>
            <a:r>
              <a:rPr lang="cs-CZ" dirty="0" err="1"/>
              <a:t>spektákl</a:t>
            </a:r>
            <a:r>
              <a:rPr lang="cs-CZ" dirty="0"/>
              <a:t> s účastí diváka</a:t>
            </a:r>
          </a:p>
        </p:txBody>
      </p:sp>
      <p:pic>
        <p:nvPicPr>
          <p:cNvPr id="11" name="Obrázek 10">
            <a:extLst>
              <a:ext uri="{FF2B5EF4-FFF2-40B4-BE49-F238E27FC236}">
                <a16:creationId xmlns:a16="http://schemas.microsoft.com/office/drawing/2014/main" xmlns="" id="{54DAA7AB-1944-4035-A36D-D6B158FD28FB}"/>
              </a:ext>
            </a:extLst>
          </p:cNvPr>
          <p:cNvPicPr>
            <a:picLocks noChangeAspect="1"/>
          </p:cNvPicPr>
          <p:nvPr/>
        </p:nvPicPr>
        <p:blipFill>
          <a:blip r:embed="rId2"/>
          <a:stretch>
            <a:fillRect/>
          </a:stretch>
        </p:blipFill>
        <p:spPr>
          <a:xfrm>
            <a:off x="0" y="4808"/>
            <a:ext cx="3859418" cy="6858000"/>
          </a:xfrm>
          <a:prstGeom prst="rect">
            <a:avLst/>
          </a:prstGeom>
        </p:spPr>
      </p:pic>
      <p:sp>
        <p:nvSpPr>
          <p:cNvPr id="13" name="TextovéPole 12">
            <a:extLst>
              <a:ext uri="{FF2B5EF4-FFF2-40B4-BE49-F238E27FC236}">
                <a16:creationId xmlns:a16="http://schemas.microsoft.com/office/drawing/2014/main" xmlns="" id="{19912AAB-F57B-4E96-BB0C-55859C26BB21}"/>
              </a:ext>
            </a:extLst>
          </p:cNvPr>
          <p:cNvSpPr txBox="1"/>
          <p:nvPr/>
        </p:nvSpPr>
        <p:spPr>
          <a:xfrm>
            <a:off x="4333461" y="6268278"/>
            <a:ext cx="4823791" cy="646331"/>
          </a:xfrm>
          <a:prstGeom prst="rect">
            <a:avLst/>
          </a:prstGeom>
          <a:noFill/>
        </p:spPr>
        <p:txBody>
          <a:bodyPr wrap="square" rtlCol="0">
            <a:spAutoFit/>
          </a:bodyPr>
          <a:lstStyle/>
          <a:p>
            <a:r>
              <a:rPr lang="cs-CZ" dirty="0"/>
              <a:t>Luise </a:t>
            </a:r>
            <a:r>
              <a:rPr lang="cs-CZ" dirty="0" err="1"/>
              <a:t>Straus</a:t>
            </a:r>
            <a:r>
              <a:rPr lang="cs-CZ" dirty="0"/>
              <a:t> – Max Ernst: koláž na papíře, kolem 1920.</a:t>
            </a:r>
          </a:p>
        </p:txBody>
      </p:sp>
    </p:spTree>
    <p:extLst>
      <p:ext uri="{BB962C8B-B14F-4D97-AF65-F5344CB8AC3E}">
        <p14:creationId xmlns:p14="http://schemas.microsoft.com/office/powerpoint/2010/main" val="3392956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142E20E-2ED8-4BA8-9423-8DF75BABAAAB}"/>
              </a:ext>
            </a:extLst>
          </p:cNvPr>
          <p:cNvSpPr>
            <a:spLocks noGrp="1"/>
          </p:cNvSpPr>
          <p:nvPr>
            <p:ph type="title"/>
          </p:nvPr>
        </p:nvSpPr>
        <p:spPr>
          <a:xfrm>
            <a:off x="960121" y="964692"/>
            <a:ext cx="6092952" cy="1188720"/>
          </a:xfrm>
        </p:spPr>
        <p:txBody>
          <a:bodyPr>
            <a:normAutofit/>
          </a:bodyPr>
          <a:lstStyle/>
          <a:p>
            <a:r>
              <a:rPr lang="cs-CZ" sz="2000"/>
              <a:t>Tradiční „ismy“ a jejich výstavy: nekonečný přehled nebo ….</a:t>
            </a:r>
            <a:br>
              <a:rPr lang="cs-CZ" sz="2000"/>
            </a:br>
            <a:endParaRPr lang="cs-CZ" sz="2000"/>
          </a:p>
        </p:txBody>
      </p:sp>
      <p:sp>
        <p:nvSpPr>
          <p:cNvPr id="3" name="Zástupný symbol pro obsah 2">
            <a:extLst>
              <a:ext uri="{FF2B5EF4-FFF2-40B4-BE49-F238E27FC236}">
                <a16:creationId xmlns:a16="http://schemas.microsoft.com/office/drawing/2014/main" xmlns="" id="{E7AE0D4A-B79F-4CDE-BBB3-271FC960E60A}"/>
              </a:ext>
            </a:extLst>
          </p:cNvPr>
          <p:cNvSpPr>
            <a:spLocks noGrp="1"/>
          </p:cNvSpPr>
          <p:nvPr>
            <p:ph idx="1"/>
          </p:nvPr>
        </p:nvSpPr>
        <p:spPr>
          <a:xfrm>
            <a:off x="960121" y="2638044"/>
            <a:ext cx="6092952" cy="3101983"/>
          </a:xfrm>
        </p:spPr>
        <p:txBody>
          <a:bodyPr>
            <a:normAutofit/>
          </a:bodyPr>
          <a:lstStyle/>
          <a:p>
            <a:pPr>
              <a:lnSpc>
                <a:spcPct val="90000"/>
              </a:lnSpc>
            </a:pPr>
            <a:r>
              <a:rPr lang="cs-CZ" sz="1300" dirty="0"/>
              <a:t>Fauvismus (Podzimní salon, Paříž 1905)</a:t>
            </a:r>
          </a:p>
          <a:p>
            <a:pPr>
              <a:lnSpc>
                <a:spcPct val="90000"/>
              </a:lnSpc>
            </a:pPr>
            <a:r>
              <a:rPr lang="cs-CZ" sz="1300" dirty="0"/>
              <a:t>Expresionismus (</a:t>
            </a:r>
            <a:r>
              <a:rPr lang="cs-CZ" sz="1300" dirty="0" err="1"/>
              <a:t>Blaue</a:t>
            </a:r>
            <a:r>
              <a:rPr lang="cs-CZ" sz="1300" dirty="0"/>
              <a:t> Reiter, Mnichov 1911)</a:t>
            </a:r>
          </a:p>
          <a:p>
            <a:pPr>
              <a:lnSpc>
                <a:spcPct val="90000"/>
              </a:lnSpc>
            </a:pPr>
            <a:r>
              <a:rPr lang="cs-CZ" sz="1300" dirty="0"/>
              <a:t>Kubismus (Podzimní salon 1911)</a:t>
            </a:r>
          </a:p>
          <a:p>
            <a:pPr>
              <a:lnSpc>
                <a:spcPct val="90000"/>
              </a:lnSpc>
            </a:pPr>
            <a:r>
              <a:rPr lang="cs-CZ" sz="1300" dirty="0"/>
              <a:t>Futurismus (koncept T. </a:t>
            </a:r>
            <a:r>
              <a:rPr lang="cs-CZ" sz="1300" dirty="0" err="1"/>
              <a:t>Marinettiho</a:t>
            </a:r>
            <a:r>
              <a:rPr lang="cs-CZ" sz="1300" dirty="0"/>
              <a:t>, 1909, 1912… //Výstava 0,10 v Petrohradě 1916 )</a:t>
            </a:r>
          </a:p>
          <a:p>
            <a:pPr>
              <a:lnSpc>
                <a:spcPct val="90000"/>
              </a:lnSpc>
            </a:pPr>
            <a:r>
              <a:rPr lang="cs-CZ" sz="1300" dirty="0"/>
              <a:t>Abstrakce (Salon </a:t>
            </a:r>
            <a:r>
              <a:rPr lang="cs-CZ" sz="1300" dirty="0" err="1"/>
              <a:t>Section</a:t>
            </a:r>
            <a:r>
              <a:rPr lang="cs-CZ" sz="1300" dirty="0"/>
              <a:t> </a:t>
            </a:r>
            <a:r>
              <a:rPr lang="cs-CZ" sz="1300" dirty="0" err="1"/>
              <a:t>d´Or</a:t>
            </a:r>
            <a:r>
              <a:rPr lang="cs-CZ" sz="1300" dirty="0"/>
              <a:t>, Paříž 1912)</a:t>
            </a:r>
          </a:p>
          <a:p>
            <a:pPr>
              <a:lnSpc>
                <a:spcPct val="90000"/>
              </a:lnSpc>
            </a:pPr>
            <a:r>
              <a:rPr lang="cs-CZ" sz="1300" dirty="0"/>
              <a:t>Dadaismus (Dada-</a:t>
            </a:r>
            <a:r>
              <a:rPr lang="cs-CZ" sz="1300" dirty="0" err="1"/>
              <a:t>Messe</a:t>
            </a:r>
            <a:r>
              <a:rPr lang="cs-CZ" sz="1300" dirty="0"/>
              <a:t>, Berlín 1920, Salon Dada, Paříž 1921)</a:t>
            </a:r>
          </a:p>
          <a:p>
            <a:pPr>
              <a:lnSpc>
                <a:spcPct val="90000"/>
              </a:lnSpc>
            </a:pPr>
            <a:r>
              <a:rPr lang="cs-CZ" sz="1300" dirty="0"/>
              <a:t>Surrealismus (Mezinárodní výstava surrealismu, Paříž, 1938)</a:t>
            </a:r>
          </a:p>
          <a:p>
            <a:pPr>
              <a:lnSpc>
                <a:spcPct val="90000"/>
              </a:lnSpc>
            </a:pPr>
            <a:r>
              <a:rPr lang="cs-CZ" sz="1300" dirty="0"/>
              <a:t>Mezinárodní funkcionalismus (První ruská výstava umění, </a:t>
            </a:r>
            <a:r>
              <a:rPr lang="cs-CZ" sz="1300" dirty="0" err="1"/>
              <a:t>Berlin</a:t>
            </a:r>
            <a:r>
              <a:rPr lang="cs-CZ" sz="1300" dirty="0"/>
              <a:t> 1920 //  </a:t>
            </a:r>
            <a:r>
              <a:rPr lang="cs-CZ" sz="1300" dirty="0" err="1"/>
              <a:t>Bauhaus</a:t>
            </a:r>
            <a:r>
              <a:rPr lang="cs-CZ" sz="1300" dirty="0"/>
              <a:t> Výmar, 1923 // Film </a:t>
            </a:r>
            <a:r>
              <a:rPr lang="cs-CZ" sz="1300" dirty="0" err="1"/>
              <a:t>und</a:t>
            </a:r>
            <a:r>
              <a:rPr lang="cs-CZ" sz="1300" dirty="0"/>
              <a:t> </a:t>
            </a:r>
            <a:r>
              <a:rPr lang="cs-CZ" sz="1300" dirty="0" err="1"/>
              <a:t>Photo</a:t>
            </a:r>
            <a:r>
              <a:rPr lang="cs-CZ" sz="1300" dirty="0"/>
              <a:t>, Stuttgart 1929)</a:t>
            </a:r>
          </a:p>
          <a:p>
            <a:pPr>
              <a:lnSpc>
                <a:spcPct val="90000"/>
              </a:lnSpc>
            </a:pPr>
            <a:r>
              <a:rPr lang="cs-CZ" sz="1300" dirty="0"/>
              <a:t>Neorealismus (Nová věcnost, Mannheim  1926 // </a:t>
            </a:r>
            <a:r>
              <a:rPr lang="cs-CZ" sz="1300" dirty="0" err="1"/>
              <a:t>Regionlismus</a:t>
            </a:r>
            <a:r>
              <a:rPr lang="cs-CZ" sz="1300" dirty="0"/>
              <a:t> v USA)</a:t>
            </a:r>
          </a:p>
          <a:p>
            <a:pPr>
              <a:lnSpc>
                <a:spcPct val="90000"/>
              </a:lnSpc>
            </a:pPr>
            <a:endParaRPr lang="cs-CZ" sz="1300" dirty="0"/>
          </a:p>
        </p:txBody>
      </p:sp>
      <p:pic>
        <p:nvPicPr>
          <p:cNvPr id="6" name="Obrázek 5">
            <a:extLst>
              <a:ext uri="{FF2B5EF4-FFF2-40B4-BE49-F238E27FC236}">
                <a16:creationId xmlns:a16="http://schemas.microsoft.com/office/drawing/2014/main" xmlns="" id="{5866E03E-4E35-48E2-B8DA-33E6B0282DFF}"/>
              </a:ext>
            </a:extLst>
          </p:cNvPr>
          <p:cNvPicPr>
            <a:picLocks noChangeAspect="1"/>
          </p:cNvPicPr>
          <p:nvPr/>
        </p:nvPicPr>
        <p:blipFill rotWithShape="1">
          <a:blip r:embed="rId2"/>
          <a:srcRect l="1438" r="2" b="2"/>
          <a:stretch/>
        </p:blipFill>
        <p:spPr>
          <a:xfrm>
            <a:off x="7532625" y="971703"/>
            <a:ext cx="1773391" cy="2187550"/>
          </a:xfrm>
          <a:prstGeom prst="rect">
            <a:avLst/>
          </a:prstGeom>
          <a:ln w="31750" cap="sq">
            <a:solidFill>
              <a:srgbClr val="FFFFFF"/>
            </a:solidFill>
            <a:miter lim="800000"/>
          </a:ln>
        </p:spPr>
      </p:pic>
      <p:pic>
        <p:nvPicPr>
          <p:cNvPr id="4" name="Obrázek 3">
            <a:extLst>
              <a:ext uri="{FF2B5EF4-FFF2-40B4-BE49-F238E27FC236}">
                <a16:creationId xmlns:a16="http://schemas.microsoft.com/office/drawing/2014/main" xmlns="" id="{09289E78-223F-4220-97E7-5EE6AE390925}"/>
              </a:ext>
            </a:extLst>
          </p:cNvPr>
          <p:cNvPicPr>
            <a:picLocks noChangeAspect="1"/>
          </p:cNvPicPr>
          <p:nvPr/>
        </p:nvPicPr>
        <p:blipFill rotWithShape="1">
          <a:blip r:embed="rId3"/>
          <a:srcRect t="1344" r="-5" b="5839"/>
          <a:stretch/>
        </p:blipFill>
        <p:spPr>
          <a:xfrm>
            <a:off x="9466883" y="964692"/>
            <a:ext cx="1773393" cy="2194560"/>
          </a:xfrm>
          <a:prstGeom prst="rect">
            <a:avLst/>
          </a:prstGeom>
          <a:ln w="31750" cap="sq">
            <a:solidFill>
              <a:srgbClr val="FFFFFF"/>
            </a:solidFill>
            <a:miter lim="800000"/>
          </a:ln>
        </p:spPr>
      </p:pic>
      <p:pic>
        <p:nvPicPr>
          <p:cNvPr id="7" name="Obrázek 6">
            <a:extLst>
              <a:ext uri="{FF2B5EF4-FFF2-40B4-BE49-F238E27FC236}">
                <a16:creationId xmlns:a16="http://schemas.microsoft.com/office/drawing/2014/main" xmlns="" id="{E7B40F46-F0E6-4E31-A58F-8935D98EF77C}"/>
              </a:ext>
            </a:extLst>
          </p:cNvPr>
          <p:cNvPicPr>
            <a:picLocks noChangeAspect="1"/>
          </p:cNvPicPr>
          <p:nvPr/>
        </p:nvPicPr>
        <p:blipFill rotWithShape="1">
          <a:blip r:embed="rId4"/>
          <a:srcRect l="11277" r="10324" b="3"/>
          <a:stretch/>
        </p:blipFill>
        <p:spPr>
          <a:xfrm>
            <a:off x="7532625" y="3328213"/>
            <a:ext cx="3707652" cy="2411813"/>
          </a:xfrm>
          <a:prstGeom prst="rect">
            <a:avLst/>
          </a:prstGeom>
          <a:ln w="31750" cap="sq">
            <a:solidFill>
              <a:srgbClr val="FFFFFF"/>
            </a:solidFill>
            <a:miter lim="800000"/>
          </a:ln>
        </p:spPr>
      </p:pic>
      <p:sp>
        <p:nvSpPr>
          <p:cNvPr id="8" name="TextovéPole 7">
            <a:extLst>
              <a:ext uri="{FF2B5EF4-FFF2-40B4-BE49-F238E27FC236}">
                <a16:creationId xmlns:a16="http://schemas.microsoft.com/office/drawing/2014/main" xmlns="" id="{86436472-58DE-4484-9B02-C7CCF95420E6}"/>
              </a:ext>
            </a:extLst>
          </p:cNvPr>
          <p:cNvSpPr txBox="1"/>
          <p:nvPr/>
        </p:nvSpPr>
        <p:spPr>
          <a:xfrm>
            <a:off x="7532625" y="6077243"/>
            <a:ext cx="3707651" cy="400110"/>
          </a:xfrm>
          <a:prstGeom prst="rect">
            <a:avLst/>
          </a:prstGeom>
          <a:noFill/>
        </p:spPr>
        <p:txBody>
          <a:bodyPr wrap="square" rtlCol="0">
            <a:spAutoFit/>
          </a:bodyPr>
          <a:lstStyle/>
          <a:p>
            <a:r>
              <a:rPr lang="cs-CZ" sz="1000" dirty="0"/>
              <a:t>http://www.hishambizri.com/MA547/jarrod_hopfer/Web/FuturistMusic.html</a:t>
            </a:r>
          </a:p>
        </p:txBody>
      </p:sp>
    </p:spTree>
    <p:extLst>
      <p:ext uri="{BB962C8B-B14F-4D97-AF65-F5344CB8AC3E}">
        <p14:creationId xmlns:p14="http://schemas.microsoft.com/office/powerpoint/2010/main" val="104115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24029" y="-617096"/>
            <a:ext cx="4867971" cy="7811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8" name="Zástupný symbol pro obsah 2"/>
          <p:cNvSpPr>
            <a:spLocks noGrp="1"/>
          </p:cNvSpPr>
          <p:nvPr>
            <p:ph idx="1"/>
          </p:nvPr>
        </p:nvSpPr>
        <p:spPr>
          <a:xfrm>
            <a:off x="4286613" y="1200035"/>
            <a:ext cx="4201077" cy="4781550"/>
          </a:xfrm>
          <a:solidFill>
            <a:schemeClr val="bg1">
              <a:lumMod val="95000"/>
            </a:schemeClr>
          </a:solidFill>
          <a:ln>
            <a:solidFill>
              <a:schemeClr val="tx1"/>
            </a:solidFill>
          </a:ln>
        </p:spPr>
        <p:txBody>
          <a:bodyPr/>
          <a:lstStyle/>
          <a:p>
            <a:pPr marL="0" indent="0" eaLnBrk="1" hangingPunct="1">
              <a:buNone/>
              <a:defRPr/>
            </a:pPr>
            <a:r>
              <a:rPr lang="cs-CZ" altLang="cs-CZ" sz="2000" dirty="0" err="1"/>
              <a:t>Krisztina</a:t>
            </a:r>
            <a:r>
              <a:rPr lang="cs-CZ" altLang="cs-CZ" sz="2000" dirty="0"/>
              <a:t> </a:t>
            </a:r>
            <a:r>
              <a:rPr lang="cs-CZ" altLang="cs-CZ" sz="2000" dirty="0" err="1"/>
              <a:t>Passuth</a:t>
            </a:r>
            <a:r>
              <a:rPr lang="cs-CZ" altLang="cs-CZ" sz="2000" dirty="0"/>
              <a:t>: </a:t>
            </a:r>
            <a:r>
              <a:rPr lang="cs-CZ" altLang="cs-CZ" sz="2000" dirty="0" err="1"/>
              <a:t>The</a:t>
            </a:r>
            <a:r>
              <a:rPr lang="cs-CZ" altLang="cs-CZ" sz="2000" dirty="0"/>
              <a:t> </a:t>
            </a:r>
            <a:r>
              <a:rPr lang="cs-CZ" altLang="cs-CZ" sz="2000" dirty="0" err="1"/>
              <a:t>Exhibition</a:t>
            </a:r>
            <a:r>
              <a:rPr lang="cs-CZ" altLang="cs-CZ" sz="2000" dirty="0"/>
              <a:t> as a </a:t>
            </a:r>
            <a:r>
              <a:rPr lang="cs-CZ" altLang="cs-CZ" sz="2000" dirty="0" err="1"/>
              <a:t>Work</a:t>
            </a:r>
            <a:r>
              <a:rPr lang="cs-CZ" altLang="cs-CZ" sz="2000" dirty="0"/>
              <a:t> </a:t>
            </a:r>
            <a:r>
              <a:rPr lang="cs-CZ" altLang="cs-CZ" sz="2000" dirty="0" err="1"/>
              <a:t>of</a:t>
            </a:r>
            <a:r>
              <a:rPr lang="cs-CZ" altLang="cs-CZ" sz="2000" dirty="0"/>
              <a:t> Art.</a:t>
            </a:r>
            <a:r>
              <a:rPr lang="cs-CZ" altLang="cs-CZ" sz="1400" dirty="0"/>
              <a:t> In: </a:t>
            </a:r>
            <a:r>
              <a:rPr lang="cs-CZ" altLang="cs-CZ" sz="1400" dirty="0" err="1"/>
              <a:t>Timothy</a:t>
            </a:r>
            <a:r>
              <a:rPr lang="cs-CZ" altLang="cs-CZ" sz="1400" dirty="0"/>
              <a:t> O. </a:t>
            </a:r>
            <a:r>
              <a:rPr lang="cs-CZ" altLang="cs-CZ" sz="1400" dirty="0" err="1"/>
              <a:t>Benson</a:t>
            </a:r>
            <a:r>
              <a:rPr lang="cs-CZ" altLang="cs-CZ" sz="1400" dirty="0"/>
              <a:t> (</a:t>
            </a:r>
            <a:r>
              <a:rPr lang="cs-CZ" altLang="cs-CZ" sz="1400" dirty="0" err="1"/>
              <a:t>ed</a:t>
            </a:r>
            <a:r>
              <a:rPr lang="cs-CZ" altLang="cs-CZ" sz="1400" dirty="0"/>
              <a:t>.): </a:t>
            </a:r>
            <a:r>
              <a:rPr lang="cs-CZ" altLang="cs-CZ" sz="1400" i="1" dirty="0" err="1"/>
              <a:t>Central-european</a:t>
            </a:r>
            <a:r>
              <a:rPr lang="cs-CZ" altLang="cs-CZ" sz="1400" i="1" dirty="0"/>
              <a:t> </a:t>
            </a:r>
            <a:r>
              <a:rPr lang="cs-CZ" altLang="cs-CZ" sz="1400" i="1" dirty="0" err="1"/>
              <a:t>Avant-gardes</a:t>
            </a:r>
            <a:endParaRPr lang="cs-CZ" altLang="cs-CZ" sz="1400" i="1" dirty="0"/>
          </a:p>
          <a:p>
            <a:pPr eaLnBrk="1" hangingPunct="1">
              <a:defRPr/>
            </a:pPr>
            <a:endParaRPr lang="cs-CZ" altLang="cs-CZ" sz="2000" dirty="0"/>
          </a:p>
          <a:p>
            <a:pPr marL="0" indent="0">
              <a:buNone/>
              <a:defRPr/>
            </a:pPr>
            <a:endParaRPr lang="cs-CZ" altLang="cs-CZ" sz="2000" dirty="0"/>
          </a:p>
          <a:p>
            <a:pPr eaLnBrk="1" hangingPunct="1">
              <a:defRPr/>
            </a:pPr>
            <a:r>
              <a:rPr lang="cs-CZ" altLang="cs-CZ" sz="2000" dirty="0"/>
              <a:t>1923 – Vilnius (Blok </a:t>
            </a:r>
            <a:r>
              <a:rPr lang="cs-CZ" altLang="cs-CZ" sz="2000" dirty="0" err="1"/>
              <a:t>groupe</a:t>
            </a:r>
            <a:r>
              <a:rPr lang="cs-CZ" altLang="cs-CZ" sz="2000" dirty="0"/>
              <a:t>)</a:t>
            </a:r>
          </a:p>
          <a:p>
            <a:pPr eaLnBrk="1" hangingPunct="1">
              <a:defRPr/>
            </a:pPr>
            <a:r>
              <a:rPr lang="cs-CZ" altLang="cs-CZ" sz="2000" b="1" dirty="0"/>
              <a:t>1923 – Prague (Devětsil)</a:t>
            </a:r>
          </a:p>
          <a:p>
            <a:pPr eaLnBrk="1" hangingPunct="1">
              <a:defRPr/>
            </a:pPr>
            <a:r>
              <a:rPr lang="cs-CZ" altLang="cs-CZ" sz="2000" dirty="0"/>
              <a:t>1924 – </a:t>
            </a:r>
            <a:r>
              <a:rPr lang="cs-CZ" altLang="cs-CZ" sz="2000" dirty="0" err="1"/>
              <a:t>Warsaw</a:t>
            </a:r>
            <a:r>
              <a:rPr lang="cs-CZ" altLang="cs-CZ" sz="2000" dirty="0"/>
              <a:t> (Blok </a:t>
            </a:r>
            <a:r>
              <a:rPr lang="cs-CZ" altLang="cs-CZ" sz="2000" dirty="0" err="1"/>
              <a:t>groupe</a:t>
            </a:r>
            <a:r>
              <a:rPr lang="cs-CZ" altLang="cs-CZ" sz="2000" dirty="0"/>
              <a:t>)</a:t>
            </a:r>
          </a:p>
          <a:p>
            <a:pPr eaLnBrk="1" hangingPunct="1">
              <a:defRPr/>
            </a:pPr>
            <a:r>
              <a:rPr lang="cs-CZ" altLang="cs-CZ" sz="2000" dirty="0"/>
              <a:t>1924 – </a:t>
            </a:r>
            <a:r>
              <a:rPr lang="cs-CZ" altLang="cs-CZ" sz="2000" dirty="0" err="1"/>
              <a:t>Belgrade</a:t>
            </a:r>
            <a:r>
              <a:rPr lang="cs-CZ" altLang="cs-CZ" sz="2000" dirty="0"/>
              <a:t> (Zenit </a:t>
            </a:r>
            <a:r>
              <a:rPr lang="cs-CZ" altLang="cs-CZ" sz="2000" dirty="0" err="1"/>
              <a:t>groupe</a:t>
            </a:r>
            <a:r>
              <a:rPr lang="cs-CZ" altLang="cs-CZ" sz="2000" dirty="0"/>
              <a:t>)</a:t>
            </a:r>
          </a:p>
          <a:p>
            <a:pPr eaLnBrk="1" hangingPunct="1">
              <a:defRPr/>
            </a:pPr>
            <a:r>
              <a:rPr lang="cs-CZ" altLang="cs-CZ" sz="2000" dirty="0"/>
              <a:t>1924 – </a:t>
            </a:r>
            <a:r>
              <a:rPr lang="cs-CZ" altLang="cs-CZ" sz="2000" dirty="0" err="1"/>
              <a:t>Bucharest</a:t>
            </a:r>
            <a:r>
              <a:rPr lang="cs-CZ" altLang="cs-CZ" sz="2000" dirty="0"/>
              <a:t> (</a:t>
            </a:r>
            <a:r>
              <a:rPr lang="cs-CZ" altLang="cs-CZ" sz="2000" dirty="0" err="1"/>
              <a:t>Contimporanul</a:t>
            </a:r>
            <a:r>
              <a:rPr lang="cs-CZ" altLang="cs-CZ" sz="2000" dirty="0"/>
              <a:t>)</a:t>
            </a:r>
          </a:p>
          <a:p>
            <a:pPr eaLnBrk="1" hangingPunct="1">
              <a:defRPr/>
            </a:pPr>
            <a:r>
              <a:rPr lang="cs-CZ" altLang="cs-CZ" sz="2000" b="1" dirty="0"/>
              <a:t>1924 – Brno (Brno Devětsil)</a:t>
            </a:r>
          </a:p>
          <a:p>
            <a:pPr eaLnBrk="1" hangingPunct="1">
              <a:defRPr/>
            </a:pPr>
            <a:endParaRPr lang="cs-CZ" altLang="cs-CZ" sz="2000" dirty="0"/>
          </a:p>
        </p:txBody>
      </p:sp>
      <p:sp>
        <p:nvSpPr>
          <p:cNvPr id="2" name="Nadpis 1"/>
          <p:cNvSpPr>
            <a:spLocks noGrp="1"/>
          </p:cNvSpPr>
          <p:nvPr>
            <p:ph type="title"/>
          </p:nvPr>
        </p:nvSpPr>
        <p:spPr>
          <a:xfrm>
            <a:off x="423081" y="187705"/>
            <a:ext cx="5964070" cy="426444"/>
          </a:xfrm>
          <a:solidFill>
            <a:schemeClr val="accent4">
              <a:lumMod val="40000"/>
              <a:lumOff val="60000"/>
            </a:schemeClr>
          </a:solidFill>
          <a:ln>
            <a:solidFill>
              <a:schemeClr val="tx1"/>
            </a:solidFill>
          </a:ln>
        </p:spPr>
        <p:txBody>
          <a:bodyPr>
            <a:noAutofit/>
          </a:bodyPr>
          <a:lstStyle/>
          <a:p>
            <a:r>
              <a:rPr lang="cs-CZ" sz="3600" dirty="0"/>
              <a:t>C</a:t>
            </a:r>
            <a:r>
              <a:rPr lang="en-US" sz="3600" dirty="0" err="1"/>
              <a:t>entral-european</a:t>
            </a:r>
            <a:r>
              <a:rPr lang="en-US" sz="3600" dirty="0"/>
              <a:t> </a:t>
            </a:r>
            <a:r>
              <a:rPr lang="cs-CZ" sz="3600" dirty="0"/>
              <a:t>A</a:t>
            </a:r>
            <a:r>
              <a:rPr lang="en-US" sz="3600" dirty="0" err="1"/>
              <a:t>vant-gardes</a:t>
            </a:r>
            <a:endParaRPr lang="cs-CZ" sz="3600" dirty="0"/>
          </a:p>
        </p:txBody>
      </p:sp>
      <p:sp>
        <p:nvSpPr>
          <p:cNvPr id="7" name="Pravoúhlý trojúhelník 6"/>
          <p:cNvSpPr/>
          <p:nvPr/>
        </p:nvSpPr>
        <p:spPr>
          <a:xfrm>
            <a:off x="419319" y="1109091"/>
            <a:ext cx="6400800" cy="1695271"/>
          </a:xfrm>
          <a:prstGeom prst="rtTriangle">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419319" y="1602596"/>
            <a:ext cx="4776715" cy="1200329"/>
          </a:xfrm>
          <a:prstGeom prst="rect">
            <a:avLst/>
          </a:prstGeom>
          <a:noFill/>
        </p:spPr>
        <p:txBody>
          <a:bodyPr wrap="square" rtlCol="0">
            <a:spAutoFit/>
          </a:bodyPr>
          <a:lstStyle/>
          <a:p>
            <a:pPr>
              <a:defRPr/>
            </a:pPr>
            <a:r>
              <a:rPr lang="cs-CZ" b="1" dirty="0"/>
              <a:t>1920 Dada-</a:t>
            </a:r>
            <a:r>
              <a:rPr lang="cs-CZ" b="1" dirty="0" err="1"/>
              <a:t>Messe</a:t>
            </a:r>
            <a:r>
              <a:rPr lang="cs-CZ" b="1" dirty="0"/>
              <a:t>, </a:t>
            </a:r>
            <a:r>
              <a:rPr lang="cs-CZ" b="1" dirty="0" err="1"/>
              <a:t>Berlin</a:t>
            </a:r>
            <a:endParaRPr lang="cs-CZ" b="1" dirty="0"/>
          </a:p>
          <a:p>
            <a:pPr>
              <a:defRPr/>
            </a:pPr>
            <a:r>
              <a:rPr lang="cs-CZ" b="1" dirty="0"/>
              <a:t>1921 Salon Dada, Paris</a:t>
            </a:r>
          </a:p>
          <a:p>
            <a:pPr>
              <a:defRPr/>
            </a:pPr>
            <a:r>
              <a:rPr lang="cs-CZ" b="1" dirty="0">
                <a:solidFill>
                  <a:srgbClr val="C00000"/>
                </a:solidFill>
              </a:rPr>
              <a:t>1922 – </a:t>
            </a:r>
            <a:r>
              <a:rPr lang="de-DE" b="1" dirty="0">
                <a:solidFill>
                  <a:srgbClr val="C00000"/>
                </a:solidFill>
              </a:rPr>
              <a:t>Erste russische Kunstausstellung</a:t>
            </a:r>
            <a:r>
              <a:rPr lang="cs-CZ" b="1" dirty="0">
                <a:solidFill>
                  <a:srgbClr val="C00000"/>
                </a:solidFill>
              </a:rPr>
              <a:t>,</a:t>
            </a:r>
            <a:r>
              <a:rPr lang="de-DE" b="1" dirty="0">
                <a:solidFill>
                  <a:srgbClr val="C00000"/>
                </a:solidFill>
              </a:rPr>
              <a:t> Berlin</a:t>
            </a:r>
            <a:endParaRPr lang="cs-CZ" b="1" dirty="0">
              <a:solidFill>
                <a:srgbClr val="C00000"/>
              </a:solidFill>
            </a:endParaRPr>
          </a:p>
          <a:p>
            <a:pPr>
              <a:defRPr/>
            </a:pPr>
            <a:r>
              <a:rPr lang="cs-CZ" b="1" dirty="0">
                <a:solidFill>
                  <a:srgbClr val="C00000"/>
                </a:solidFill>
              </a:rPr>
              <a:t>1923 – </a:t>
            </a:r>
            <a:r>
              <a:rPr lang="cs-CZ" b="1" dirty="0" err="1">
                <a:solidFill>
                  <a:srgbClr val="C00000"/>
                </a:solidFill>
              </a:rPr>
              <a:t>Bauhaus</a:t>
            </a:r>
            <a:r>
              <a:rPr lang="cs-CZ" b="1" dirty="0">
                <a:solidFill>
                  <a:srgbClr val="C00000"/>
                </a:solidFill>
              </a:rPr>
              <a:t>, </a:t>
            </a:r>
            <a:r>
              <a:rPr lang="cs-CZ" b="1" dirty="0" err="1">
                <a:solidFill>
                  <a:srgbClr val="C00000"/>
                </a:solidFill>
              </a:rPr>
              <a:t>Weimar</a:t>
            </a:r>
            <a:endParaRPr lang="cs-CZ" dirty="0">
              <a:solidFill>
                <a:srgbClr val="C00000"/>
              </a:solidFill>
            </a:endParaRPr>
          </a:p>
        </p:txBody>
      </p:sp>
    </p:spTree>
    <p:extLst>
      <p:ext uri="{BB962C8B-B14F-4D97-AF65-F5344CB8AC3E}">
        <p14:creationId xmlns:p14="http://schemas.microsoft.com/office/powerpoint/2010/main" val="28696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98">
                                            <p:txEl>
                                              <p:pRg st="8" end="8"/>
                                            </p:txEl>
                                          </p:spTgt>
                                        </p:tgtEl>
                                        <p:attrNameLst>
                                          <p:attrName>style.visibility</p:attrName>
                                        </p:attrNameLst>
                                      </p:cBhvr>
                                      <p:to>
                                        <p:strVal val="visible"/>
                                      </p:to>
                                    </p:set>
                                    <p:anim calcmode="lin" valueType="num">
                                      <p:cBhvr additive="base">
                                        <p:cTn id="7" dur="500" fill="hold"/>
                                        <p:tgtEl>
                                          <p:spTgt spid="4098">
                                            <p:txEl>
                                              <p:pRg st="8" end="8"/>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9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354ADF6-742F-4AB4-8878-76EA674CB998}"/>
              </a:ext>
            </a:extLst>
          </p:cNvPr>
          <p:cNvSpPr>
            <a:spLocks noGrp="1"/>
          </p:cNvSpPr>
          <p:nvPr>
            <p:ph type="title"/>
          </p:nvPr>
        </p:nvSpPr>
        <p:spPr/>
        <p:txBody>
          <a:bodyPr/>
          <a:lstStyle/>
          <a:p>
            <a:r>
              <a:rPr lang="cs-CZ" dirty="0"/>
              <a:t>instituce</a:t>
            </a:r>
          </a:p>
        </p:txBody>
      </p:sp>
      <p:sp>
        <p:nvSpPr>
          <p:cNvPr id="3" name="Zástupný symbol pro obsah 2">
            <a:extLst>
              <a:ext uri="{FF2B5EF4-FFF2-40B4-BE49-F238E27FC236}">
                <a16:creationId xmlns:a16="http://schemas.microsoft.com/office/drawing/2014/main" xmlns="" id="{D5AED2BE-BF91-4571-A8D1-976935B39C3A}"/>
              </a:ext>
            </a:extLst>
          </p:cNvPr>
          <p:cNvSpPr>
            <a:spLocks noGrp="1"/>
          </p:cNvSpPr>
          <p:nvPr>
            <p:ph idx="1"/>
          </p:nvPr>
        </p:nvSpPr>
        <p:spPr/>
        <p:txBody>
          <a:bodyPr>
            <a:normAutofit fontScale="92500" lnSpcReduction="20000"/>
          </a:bodyPr>
          <a:lstStyle/>
          <a:p>
            <a:r>
              <a:rPr lang="cs-CZ" dirty="0" err="1"/>
              <a:t>Peirre</a:t>
            </a:r>
            <a:r>
              <a:rPr lang="cs-CZ" dirty="0"/>
              <a:t> </a:t>
            </a:r>
            <a:r>
              <a:rPr lang="cs-CZ" dirty="0" err="1"/>
              <a:t>Bourdieu</a:t>
            </a:r>
            <a:r>
              <a:rPr lang="cs-CZ" dirty="0"/>
              <a:t>: kulturní kapitál (kompetence), autorita instituce (veřejná interpretace skutečnosti, umění jako sociální pole, symbolické násilí….</a:t>
            </a:r>
          </a:p>
          <a:p>
            <a:r>
              <a:rPr lang="cs-CZ" dirty="0"/>
              <a:t>Michel </a:t>
            </a:r>
            <a:r>
              <a:rPr lang="cs-CZ" dirty="0" err="1"/>
              <a:t>Foucault</a:t>
            </a:r>
            <a:r>
              <a:rPr lang="cs-CZ" dirty="0"/>
              <a:t>: </a:t>
            </a:r>
            <a:r>
              <a:rPr lang="cs-CZ" dirty="0" err="1"/>
              <a:t>discourse</a:t>
            </a:r>
            <a:r>
              <a:rPr lang="cs-CZ" dirty="0"/>
              <a:t>, instituce, konstrukce</a:t>
            </a:r>
          </a:p>
          <a:p>
            <a:r>
              <a:rPr lang="cs-CZ" dirty="0"/>
              <a:t>Na základě odkazů ke kulturnímu habitu </a:t>
            </a:r>
            <a:r>
              <a:rPr lang="cs-CZ" b="1" dirty="0"/>
              <a:t>výstava definuje, jak zacházet s vystavenými věcmi</a:t>
            </a:r>
            <a:r>
              <a:rPr lang="cs-CZ" dirty="0"/>
              <a:t>: </a:t>
            </a:r>
          </a:p>
          <a:p>
            <a:r>
              <a:rPr lang="cs-CZ" dirty="0"/>
              <a:t>„</a:t>
            </a:r>
            <a:r>
              <a:rPr lang="cs-CZ" i="1" dirty="0"/>
              <a:t>vystavení na posvěceném místě má schopnost posvěcovat</a:t>
            </a:r>
            <a:r>
              <a:rPr lang="cs-CZ" dirty="0"/>
              <a:t>“ (Arthur </a:t>
            </a:r>
            <a:r>
              <a:rPr lang="cs-CZ" dirty="0" err="1"/>
              <a:t>Danto</a:t>
            </a:r>
            <a:r>
              <a:rPr lang="cs-CZ" dirty="0"/>
              <a:t>)</a:t>
            </a:r>
          </a:p>
          <a:p>
            <a:pPr lvl="2"/>
            <a:r>
              <a:rPr lang="cs-CZ" dirty="0"/>
              <a:t>Výstava jako přehlídka vzor(k)ů: (konstruktivisté v Berlíně 1921)</a:t>
            </a:r>
          </a:p>
          <a:p>
            <a:pPr lvl="2"/>
            <a:r>
              <a:rPr lang="cs-CZ" dirty="0"/>
              <a:t>Výstava jako </a:t>
            </a:r>
            <a:r>
              <a:rPr lang="cs-CZ" dirty="0" smtClean="0"/>
              <a:t>manifest (Dada-</a:t>
            </a:r>
            <a:r>
              <a:rPr lang="cs-CZ" dirty="0" err="1" smtClean="0"/>
              <a:t>Messe</a:t>
            </a:r>
            <a:r>
              <a:rPr lang="cs-CZ" dirty="0" smtClean="0"/>
              <a:t> </a:t>
            </a:r>
            <a:r>
              <a:rPr lang="cs-CZ" dirty="0"/>
              <a:t>1920)</a:t>
            </a:r>
          </a:p>
          <a:p>
            <a:pPr lvl="2"/>
            <a:r>
              <a:rPr lang="cs-CZ" dirty="0"/>
              <a:t>Výstava jako důkaz o pokroku (Film </a:t>
            </a:r>
            <a:r>
              <a:rPr lang="cs-CZ" dirty="0" err="1"/>
              <a:t>und</a:t>
            </a:r>
            <a:r>
              <a:rPr lang="cs-CZ" dirty="0"/>
              <a:t> </a:t>
            </a:r>
            <a:r>
              <a:rPr lang="cs-CZ" dirty="0" err="1"/>
              <a:t>Photo</a:t>
            </a:r>
            <a:r>
              <a:rPr lang="cs-CZ" dirty="0"/>
              <a:t> ve Stuttgartu, 1929)</a:t>
            </a:r>
          </a:p>
          <a:p>
            <a:pPr lvl="2"/>
            <a:r>
              <a:rPr lang="cs-CZ" dirty="0"/>
              <a:t>Výstava jako </a:t>
            </a:r>
            <a:r>
              <a:rPr lang="cs-CZ" dirty="0" err="1"/>
              <a:t>spektákl</a:t>
            </a:r>
            <a:r>
              <a:rPr lang="cs-CZ" dirty="0"/>
              <a:t> (surrealistická mezinárodní výstava v Paříži, 1938)</a:t>
            </a:r>
          </a:p>
          <a:p>
            <a:pPr lvl="2"/>
            <a:endParaRPr lang="cs-CZ" dirty="0"/>
          </a:p>
        </p:txBody>
      </p:sp>
    </p:spTree>
    <p:extLst>
      <p:ext uri="{BB962C8B-B14F-4D97-AF65-F5344CB8AC3E}">
        <p14:creationId xmlns:p14="http://schemas.microsoft.com/office/powerpoint/2010/main" val="3083907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D466BDB-AEEC-49C8-A82E-7EEBA7762CE6}"/>
              </a:ext>
            </a:extLst>
          </p:cNvPr>
          <p:cNvSpPr>
            <a:spLocks noGrp="1"/>
          </p:cNvSpPr>
          <p:nvPr>
            <p:ph type="title"/>
          </p:nvPr>
        </p:nvSpPr>
        <p:spPr/>
        <p:txBody>
          <a:bodyPr/>
          <a:lstStyle/>
          <a:p>
            <a:r>
              <a:rPr lang="cs-CZ" dirty="0"/>
              <a:t>literatura</a:t>
            </a:r>
          </a:p>
        </p:txBody>
      </p:sp>
      <p:sp>
        <p:nvSpPr>
          <p:cNvPr id="3" name="Zástupný symbol pro obsah 2">
            <a:extLst>
              <a:ext uri="{FF2B5EF4-FFF2-40B4-BE49-F238E27FC236}">
                <a16:creationId xmlns:a16="http://schemas.microsoft.com/office/drawing/2014/main" xmlns="" id="{99C49AA0-1CF2-4691-A02C-85BBA107B061}"/>
              </a:ext>
            </a:extLst>
          </p:cNvPr>
          <p:cNvSpPr>
            <a:spLocks noGrp="1"/>
          </p:cNvSpPr>
          <p:nvPr>
            <p:ph idx="1"/>
          </p:nvPr>
        </p:nvSpPr>
        <p:spPr/>
        <p:txBody>
          <a:bodyPr/>
          <a:lstStyle/>
          <a:p>
            <a:r>
              <a:rPr lang="cs-CZ" dirty="0" err="1"/>
              <a:t>Bruce</a:t>
            </a:r>
            <a:r>
              <a:rPr lang="cs-CZ" dirty="0"/>
              <a:t> </a:t>
            </a:r>
            <a:r>
              <a:rPr lang="cs-CZ" dirty="0" err="1"/>
              <a:t>Altshuler</a:t>
            </a:r>
            <a:r>
              <a:rPr lang="cs-CZ" dirty="0"/>
              <a:t>:  </a:t>
            </a:r>
            <a:r>
              <a:rPr lang="cs-CZ" i="1" dirty="0" err="1"/>
              <a:t>The</a:t>
            </a:r>
            <a:r>
              <a:rPr lang="cs-CZ" i="1" dirty="0"/>
              <a:t> </a:t>
            </a:r>
            <a:r>
              <a:rPr lang="cs-CZ" i="1" dirty="0" err="1"/>
              <a:t>Avant</a:t>
            </a:r>
            <a:r>
              <a:rPr lang="cs-CZ" i="1" dirty="0"/>
              <a:t>-Garde in </a:t>
            </a:r>
            <a:r>
              <a:rPr lang="cs-CZ" i="1" dirty="0" err="1"/>
              <a:t>Exhibition</a:t>
            </a:r>
            <a:r>
              <a:rPr lang="cs-CZ" i="1" dirty="0"/>
              <a:t>. New Art in </a:t>
            </a:r>
            <a:r>
              <a:rPr lang="cs-CZ" i="1" dirty="0" err="1"/>
              <a:t>the</a:t>
            </a:r>
            <a:r>
              <a:rPr lang="cs-CZ" i="1" dirty="0"/>
              <a:t> 20th </a:t>
            </a:r>
            <a:r>
              <a:rPr lang="cs-CZ" i="1" dirty="0" err="1"/>
              <a:t>Century</a:t>
            </a:r>
            <a:r>
              <a:rPr lang="cs-CZ" dirty="0"/>
              <a:t>. 1994</a:t>
            </a:r>
          </a:p>
          <a:p>
            <a:r>
              <a:rPr lang="de-DE" i="1" dirty="0" smtClean="0"/>
              <a:t>Stationen der Moderne. Die bedeutenden Kunstausstellungen des 20. Jahrhunderts in Deutschland.</a:t>
            </a:r>
            <a:r>
              <a:rPr lang="cs-CZ" i="1" dirty="0" smtClean="0"/>
              <a:t> </a:t>
            </a:r>
            <a:r>
              <a:rPr lang="cs-CZ" dirty="0"/>
              <a:t>(</a:t>
            </a:r>
            <a:r>
              <a:rPr lang="cs-CZ" dirty="0" err="1" smtClean="0"/>
              <a:t>Ausstellungskataloge</a:t>
            </a:r>
            <a:r>
              <a:rPr lang="cs-CZ" dirty="0" smtClean="0"/>
              <a:t> </a:t>
            </a:r>
            <a:r>
              <a:rPr lang="cs-CZ" dirty="0" err="1" smtClean="0"/>
              <a:t>Berlinische</a:t>
            </a:r>
            <a:r>
              <a:rPr lang="cs-CZ" dirty="0" smtClean="0"/>
              <a:t> </a:t>
            </a:r>
            <a:r>
              <a:rPr lang="cs-CZ" dirty="0"/>
              <a:t>Galerie) </a:t>
            </a:r>
            <a:r>
              <a:rPr lang="de-DE" dirty="0" smtClean="0"/>
              <a:t>Museum </a:t>
            </a:r>
            <a:r>
              <a:rPr lang="de-DE" dirty="0"/>
              <a:t>für Moderne Kunst, Photographie und </a:t>
            </a:r>
            <a:r>
              <a:rPr lang="de-DE" dirty="0" smtClean="0"/>
              <a:t>Architektur</a:t>
            </a:r>
            <a:r>
              <a:rPr lang="cs-CZ" dirty="0" smtClean="0"/>
              <a:t>, </a:t>
            </a:r>
            <a:r>
              <a:rPr lang="de-DE" dirty="0" smtClean="0"/>
              <a:t>Berlin1988</a:t>
            </a:r>
            <a:r>
              <a:rPr lang="cs-CZ" dirty="0" smtClean="0"/>
              <a:t>.</a:t>
            </a:r>
            <a:endParaRPr lang="cs-CZ" dirty="0"/>
          </a:p>
        </p:txBody>
      </p:sp>
    </p:spTree>
    <p:extLst>
      <p:ext uri="{BB962C8B-B14F-4D97-AF65-F5344CB8AC3E}">
        <p14:creationId xmlns:p14="http://schemas.microsoft.com/office/powerpoint/2010/main" val="557003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3FD651D-3BA0-43CB-8B8C-A6B368942F63}"/>
              </a:ext>
            </a:extLst>
          </p:cNvPr>
          <p:cNvSpPr>
            <a:spLocks noGrp="1"/>
          </p:cNvSpPr>
          <p:nvPr>
            <p:ph type="title"/>
          </p:nvPr>
        </p:nvSpPr>
        <p:spPr/>
        <p:txBody>
          <a:bodyPr/>
          <a:lstStyle/>
          <a:p>
            <a:r>
              <a:rPr lang="cs-CZ" dirty="0"/>
              <a:t>Exponovaná avantgarda</a:t>
            </a:r>
          </a:p>
        </p:txBody>
      </p:sp>
      <p:sp>
        <p:nvSpPr>
          <p:cNvPr id="3" name="Zástupný symbol pro obsah 2">
            <a:extLst>
              <a:ext uri="{FF2B5EF4-FFF2-40B4-BE49-F238E27FC236}">
                <a16:creationId xmlns:a16="http://schemas.microsoft.com/office/drawing/2014/main" xmlns="" id="{DA9FB66E-8545-4AC4-8B85-0C70FCF502CF}"/>
              </a:ext>
            </a:extLst>
          </p:cNvPr>
          <p:cNvSpPr>
            <a:spLocks noGrp="1"/>
          </p:cNvSpPr>
          <p:nvPr>
            <p:ph idx="1"/>
          </p:nvPr>
        </p:nvSpPr>
        <p:spPr/>
        <p:txBody>
          <a:bodyPr/>
          <a:lstStyle/>
          <a:p>
            <a:r>
              <a:rPr lang="cs-CZ" dirty="0"/>
              <a:t>výstavy</a:t>
            </a:r>
          </a:p>
          <a:p>
            <a:r>
              <a:rPr lang="cs-CZ" dirty="0"/>
              <a:t>avantgardy</a:t>
            </a:r>
          </a:p>
          <a:p>
            <a:r>
              <a:rPr lang="cs-CZ" dirty="0"/>
              <a:t>instituce</a:t>
            </a:r>
          </a:p>
        </p:txBody>
      </p:sp>
    </p:spTree>
    <p:extLst>
      <p:ext uri="{BB962C8B-B14F-4D97-AF65-F5344CB8AC3E}">
        <p14:creationId xmlns:p14="http://schemas.microsoft.com/office/powerpoint/2010/main" val="800539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39BC86E-1FBA-4511-99BC-349AD740B5E0}"/>
              </a:ext>
            </a:extLst>
          </p:cNvPr>
          <p:cNvSpPr>
            <a:spLocks noGrp="1"/>
          </p:cNvSpPr>
          <p:nvPr>
            <p:ph type="title"/>
          </p:nvPr>
        </p:nvSpPr>
        <p:spPr/>
        <p:txBody>
          <a:bodyPr/>
          <a:lstStyle/>
          <a:p>
            <a:r>
              <a:rPr lang="cs-CZ" dirty="0"/>
              <a:t>Výstavy akademie v Paříži: salon</a:t>
            </a:r>
          </a:p>
        </p:txBody>
      </p:sp>
      <p:sp>
        <p:nvSpPr>
          <p:cNvPr id="3" name="Zástupný symbol pro obsah 2">
            <a:extLst>
              <a:ext uri="{FF2B5EF4-FFF2-40B4-BE49-F238E27FC236}">
                <a16:creationId xmlns:a16="http://schemas.microsoft.com/office/drawing/2014/main" xmlns="" id="{34B48570-3696-48C9-9172-5762A388AC71}"/>
              </a:ext>
            </a:extLst>
          </p:cNvPr>
          <p:cNvSpPr>
            <a:spLocks noGrp="1"/>
          </p:cNvSpPr>
          <p:nvPr>
            <p:ph idx="1"/>
          </p:nvPr>
        </p:nvSpPr>
        <p:spPr>
          <a:xfrm>
            <a:off x="495101" y="2153412"/>
            <a:ext cx="3214139" cy="4760454"/>
          </a:xfrm>
        </p:spPr>
        <p:txBody>
          <a:bodyPr>
            <a:normAutofit/>
          </a:bodyPr>
          <a:lstStyle/>
          <a:p>
            <a:r>
              <a:rPr lang="cs-CZ" dirty="0">
                <a:hlinkClick r:id="rId2"/>
              </a:rPr>
              <a:t>https://sites.google.com/a/plu.edu/paris-salon-exhibitions-1667-1880/1667</a:t>
            </a:r>
            <a:endParaRPr lang="cs-CZ" dirty="0"/>
          </a:p>
          <a:p>
            <a:r>
              <a:rPr lang="cs-CZ" dirty="0"/>
              <a:t>Královská akademie malby a sochařství v Paříži (</a:t>
            </a:r>
            <a:r>
              <a:rPr lang="cs-CZ" dirty="0" err="1"/>
              <a:t>zal</a:t>
            </a:r>
            <a:r>
              <a:rPr lang="cs-CZ" dirty="0"/>
              <a:t>. </a:t>
            </a:r>
            <a:r>
              <a:rPr lang="en-US" dirty="0"/>
              <a:t>1648</a:t>
            </a:r>
            <a:r>
              <a:rPr lang="cs-CZ" dirty="0"/>
              <a:t>)</a:t>
            </a:r>
            <a:r>
              <a:rPr lang="en-US" dirty="0"/>
              <a:t> </a:t>
            </a:r>
            <a:endParaRPr lang="cs-CZ" dirty="0"/>
          </a:p>
          <a:p>
            <a:r>
              <a:rPr lang="cs-CZ" dirty="0"/>
              <a:t>reorganizace</a:t>
            </a:r>
            <a:r>
              <a:rPr lang="en-US" dirty="0"/>
              <a:t>1663-1664 </a:t>
            </a:r>
            <a:r>
              <a:rPr lang="cs-CZ" dirty="0"/>
              <a:t>jménem krále Ludvíka XIV:</a:t>
            </a:r>
            <a:r>
              <a:rPr lang="en-US" dirty="0"/>
              <a:t> Jean-Baptiste Colbert, Charles Le Brun</a:t>
            </a:r>
            <a:r>
              <a:rPr lang="cs-CZ" dirty="0"/>
              <a:t>:</a:t>
            </a:r>
          </a:p>
          <a:p>
            <a:pPr lvl="1"/>
            <a:r>
              <a:rPr lang="en-US" i="1" dirty="0"/>
              <a:t>Each year there will be a general assembly in the Academy on the first Saturday in July, at which each officer will bring some piece of his work in order to decorate the premises of the Academy for a few days.</a:t>
            </a:r>
            <a:r>
              <a:rPr lang="en-US" dirty="0"/>
              <a:t> </a:t>
            </a:r>
          </a:p>
          <a:p>
            <a:endParaRPr lang="cs-CZ" dirty="0"/>
          </a:p>
        </p:txBody>
      </p:sp>
      <p:pic>
        <p:nvPicPr>
          <p:cNvPr id="4" name="Obrázek 3">
            <a:extLst>
              <a:ext uri="{FF2B5EF4-FFF2-40B4-BE49-F238E27FC236}">
                <a16:creationId xmlns:a16="http://schemas.microsoft.com/office/drawing/2014/main" xmlns="" id="{94F070B6-B9DB-4D1A-A4E0-2E1A1B0DD81D}"/>
              </a:ext>
            </a:extLst>
          </p:cNvPr>
          <p:cNvPicPr>
            <a:picLocks noChangeAspect="1"/>
          </p:cNvPicPr>
          <p:nvPr/>
        </p:nvPicPr>
        <p:blipFill>
          <a:blip r:embed="rId3"/>
          <a:stretch>
            <a:fillRect/>
          </a:stretch>
        </p:blipFill>
        <p:spPr>
          <a:xfrm>
            <a:off x="3709240" y="2321695"/>
            <a:ext cx="8482760" cy="4592171"/>
          </a:xfrm>
          <a:prstGeom prst="rect">
            <a:avLst/>
          </a:prstGeom>
        </p:spPr>
      </p:pic>
    </p:spTree>
    <p:extLst>
      <p:ext uri="{BB962C8B-B14F-4D97-AF65-F5344CB8AC3E}">
        <p14:creationId xmlns:p14="http://schemas.microsoft.com/office/powerpoint/2010/main" val="556408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557EA09B-31A1-4D1A-B597-DE2E7E6762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3">
            <a:extLst>
              <a:ext uri="{FF2B5EF4-FFF2-40B4-BE49-F238E27FC236}">
                <a16:creationId xmlns:a16="http://schemas.microsoft.com/office/drawing/2014/main" xmlns="" id="{EE468902-EA6D-46B5-88AE-E793D5EEFB47}"/>
              </a:ext>
            </a:extLst>
          </p:cNvPr>
          <p:cNvSpPr>
            <a:spLocks noGrp="1"/>
          </p:cNvSpPr>
          <p:nvPr>
            <p:ph type="title"/>
          </p:nvPr>
        </p:nvSpPr>
        <p:spPr/>
        <p:txBody>
          <a:bodyPr/>
          <a:lstStyle/>
          <a:p>
            <a:endParaRPr lang="cs-CZ"/>
          </a:p>
        </p:txBody>
      </p:sp>
      <p:pic>
        <p:nvPicPr>
          <p:cNvPr id="2050" name="Picture 2" descr="https://f94fc6c8-a-cf8e69bb-s-sites.googlegroups.com/a/plu.edu/paris-salon-exhibitions-1667-1880/salon-de-1880/1880%20salon%20jpg.jpg?attachauth=ANoY7cqx-bagwyCqAyJuxmRP3_eq3ilM7yLONHsleshyOlnDmgp0nc2COxZr3K8d0Uk3mqBVI6TG-imXUqzgLkvd_vJU-ALJ-XhTA-nf7cIdqWFxEO9GoMxcs_C2Bnnykrf0WsjFW4RIgKjVislZPlI69HW5hk5e1QQW2sc5C-2jrhN8Mb9xXAZqlGqy9BisLhW_iGE7jwbLopOSHY8x2ypAlzQiHpfc-LHpHjHfbJcWVYmhprtvJcbH5o6QBMyg4epBXe3MHnMc&amp;attredirects=0">
            <a:extLst>
              <a:ext uri="{FF2B5EF4-FFF2-40B4-BE49-F238E27FC236}">
                <a16:creationId xmlns:a16="http://schemas.microsoft.com/office/drawing/2014/main" xmlns="" id="{3E5046DB-F200-4313-8046-BB3F60655CA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91" t="19100" b="14704"/>
          <a:stretch/>
        </p:blipFill>
        <p:spPr bwMode="auto">
          <a:xfrm>
            <a:off x="20" y="-298164"/>
            <a:ext cx="12191980" cy="715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54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A239580-F45E-4C10-A00B-B4D94AAFD286}"/>
              </a:ext>
            </a:extLst>
          </p:cNvPr>
          <p:cNvSpPr>
            <a:spLocks noGrp="1"/>
          </p:cNvSpPr>
          <p:nvPr>
            <p:ph type="title"/>
          </p:nvPr>
        </p:nvSpPr>
        <p:spPr>
          <a:xfrm>
            <a:off x="804672" y="978776"/>
            <a:ext cx="4486656" cy="1174991"/>
          </a:xfrm>
        </p:spPr>
        <p:txBody>
          <a:bodyPr>
            <a:normAutofit/>
          </a:bodyPr>
          <a:lstStyle/>
          <a:p>
            <a:r>
              <a:rPr lang="cs-CZ" sz="2400" dirty="0"/>
              <a:t>Výroční/jubilejní výstavy</a:t>
            </a:r>
          </a:p>
        </p:txBody>
      </p:sp>
      <p:sp>
        <p:nvSpPr>
          <p:cNvPr id="3" name="Zástupný symbol pro obsah 2">
            <a:extLst>
              <a:ext uri="{FF2B5EF4-FFF2-40B4-BE49-F238E27FC236}">
                <a16:creationId xmlns:a16="http://schemas.microsoft.com/office/drawing/2014/main" xmlns="" id="{DC72B4F4-6DA3-445B-8170-4E13BF8AE7B1}"/>
              </a:ext>
            </a:extLst>
          </p:cNvPr>
          <p:cNvSpPr>
            <a:spLocks noGrp="1"/>
          </p:cNvSpPr>
          <p:nvPr>
            <p:ph idx="1"/>
          </p:nvPr>
        </p:nvSpPr>
        <p:spPr>
          <a:xfrm>
            <a:off x="804672" y="2640692"/>
            <a:ext cx="4486656" cy="3255252"/>
          </a:xfrm>
        </p:spPr>
        <p:txBody>
          <a:bodyPr>
            <a:normAutofit/>
          </a:bodyPr>
          <a:lstStyle/>
          <a:p>
            <a:r>
              <a:rPr lang="cs-CZ" dirty="0"/>
              <a:t>H. </a:t>
            </a:r>
            <a:r>
              <a:rPr lang="cs-CZ" dirty="0" err="1"/>
              <a:t>Bartels</a:t>
            </a:r>
            <a:r>
              <a:rPr lang="cs-CZ" dirty="0"/>
              <a:t>: Stálá výstava Umělecké jednoty, v Hamburku  akvarel na papíře,1884, </a:t>
            </a:r>
            <a:r>
              <a:rPr lang="cs-CZ" dirty="0">
                <a:hlinkClick r:id="rId2"/>
              </a:rPr>
              <a:t>http://www.kollektiveautorschaft.uni-koeln.de/salonkultur.htm</a:t>
            </a:r>
            <a:endParaRPr lang="cs-CZ" dirty="0"/>
          </a:p>
          <a:p>
            <a:endParaRPr lang="cs-CZ" dirty="0"/>
          </a:p>
        </p:txBody>
      </p:sp>
      <p:pic>
        <p:nvPicPr>
          <p:cNvPr id="4" name="Obrázek 3">
            <a:extLst>
              <a:ext uri="{FF2B5EF4-FFF2-40B4-BE49-F238E27FC236}">
                <a16:creationId xmlns:a16="http://schemas.microsoft.com/office/drawing/2014/main" xmlns="" id="{8A6160DD-7973-4933-B3BC-2CC2359A3C85}"/>
              </a:ext>
            </a:extLst>
          </p:cNvPr>
          <p:cNvPicPr>
            <a:picLocks noChangeAspect="1"/>
          </p:cNvPicPr>
          <p:nvPr/>
        </p:nvPicPr>
        <p:blipFill rotWithShape="1">
          <a:blip r:embed="rId3"/>
          <a:srcRect r="-2" b="12248"/>
          <a:stretch/>
        </p:blipFill>
        <p:spPr>
          <a:xfrm>
            <a:off x="6096000" y="10"/>
            <a:ext cx="6096000" cy="6857990"/>
          </a:xfrm>
          <a:prstGeom prst="rect">
            <a:avLst/>
          </a:prstGeom>
        </p:spPr>
      </p:pic>
    </p:spTree>
    <p:extLst>
      <p:ext uri="{BB962C8B-B14F-4D97-AF65-F5344CB8AC3E}">
        <p14:creationId xmlns:p14="http://schemas.microsoft.com/office/powerpoint/2010/main" val="1259955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08A0443-3384-49A3-88C6-EF66BD7D05DC}"/>
              </a:ext>
            </a:extLst>
          </p:cNvPr>
          <p:cNvSpPr>
            <a:spLocks noGrp="1"/>
          </p:cNvSpPr>
          <p:nvPr>
            <p:ph type="title"/>
          </p:nvPr>
        </p:nvSpPr>
        <p:spPr>
          <a:xfrm>
            <a:off x="2231136" y="964692"/>
            <a:ext cx="7729728" cy="585812"/>
          </a:xfrm>
        </p:spPr>
        <p:txBody>
          <a:bodyPr>
            <a:normAutofit fontScale="90000"/>
          </a:bodyPr>
          <a:lstStyle/>
          <a:p>
            <a:r>
              <a:rPr lang="cs-CZ" dirty="0"/>
              <a:t>Od 1818 (Německo): </a:t>
            </a:r>
            <a:r>
              <a:rPr lang="cs-CZ" dirty="0" err="1"/>
              <a:t>Kunstverein</a:t>
            </a:r>
            <a:endParaRPr lang="cs-CZ" dirty="0"/>
          </a:p>
        </p:txBody>
      </p:sp>
      <p:sp>
        <p:nvSpPr>
          <p:cNvPr id="3" name="Zástupný symbol pro obsah 2">
            <a:extLst>
              <a:ext uri="{FF2B5EF4-FFF2-40B4-BE49-F238E27FC236}">
                <a16:creationId xmlns:a16="http://schemas.microsoft.com/office/drawing/2014/main" xmlns="" id="{1FE79838-132B-419D-85A7-9433798D42BC}"/>
              </a:ext>
            </a:extLst>
          </p:cNvPr>
          <p:cNvSpPr>
            <a:spLocks noGrp="1"/>
          </p:cNvSpPr>
          <p:nvPr>
            <p:ph idx="1"/>
          </p:nvPr>
        </p:nvSpPr>
        <p:spPr>
          <a:xfrm>
            <a:off x="2231136" y="1855304"/>
            <a:ext cx="7729728" cy="4585253"/>
          </a:xfrm>
        </p:spPr>
        <p:txBody>
          <a:bodyPr>
            <a:normAutofit lnSpcReduction="10000"/>
          </a:bodyPr>
          <a:lstStyle/>
          <a:p>
            <a:r>
              <a:rPr lang="cs-CZ" i="1" dirty="0"/>
              <a:t>Společnost vlasteneckých přátel umění</a:t>
            </a:r>
            <a:r>
              <a:rPr lang="cs-CZ" dirty="0"/>
              <a:t>: soukromé sbírky „</a:t>
            </a:r>
            <a:r>
              <a:rPr lang="cs-CZ" dirty="0">
                <a:highlight>
                  <a:srgbClr val="C0C0C0"/>
                </a:highlight>
              </a:rPr>
              <a:t>šlechtě ke cti</a:t>
            </a:r>
            <a:r>
              <a:rPr lang="cs-CZ" dirty="0"/>
              <a:t>“ vystaveny </a:t>
            </a:r>
            <a:r>
              <a:rPr lang="cs-CZ" dirty="0">
                <a:highlight>
                  <a:srgbClr val="C0C0C0"/>
                </a:highlight>
              </a:rPr>
              <a:t>na odiv vzdělancům</a:t>
            </a:r>
            <a:r>
              <a:rPr lang="cs-CZ" dirty="0"/>
              <a:t> a vzdělaným cestovatelům (</a:t>
            </a:r>
            <a:r>
              <a:rPr lang="cs-CZ" dirty="0" err="1"/>
              <a:t>Hegel</a:t>
            </a:r>
            <a:r>
              <a:rPr lang="cs-CZ" dirty="0"/>
              <a:t>, Goethe) v Černínském, později </a:t>
            </a:r>
            <a:r>
              <a:rPr lang="cs-CZ" dirty="0" err="1"/>
              <a:t>Štemberském</a:t>
            </a:r>
            <a:r>
              <a:rPr lang="cs-CZ" dirty="0"/>
              <a:t> paláci na Hradčanech.</a:t>
            </a:r>
          </a:p>
          <a:p>
            <a:r>
              <a:rPr lang="cs-CZ" dirty="0"/>
              <a:t>Jednota umělců: 1863 – </a:t>
            </a:r>
            <a:r>
              <a:rPr lang="cs-CZ" i="1" dirty="0"/>
              <a:t>Krasoumná jednota</a:t>
            </a:r>
            <a:r>
              <a:rPr lang="cs-CZ" dirty="0"/>
              <a:t>, pravidelné výstavy v Rudolfinu: </a:t>
            </a:r>
            <a:r>
              <a:rPr lang="cs-CZ" dirty="0">
                <a:highlight>
                  <a:srgbClr val="C0C0C0"/>
                </a:highlight>
              </a:rPr>
              <a:t>pro podporu uměleckého dění </a:t>
            </a:r>
            <a:r>
              <a:rPr lang="cs-CZ" dirty="0"/>
              <a:t>(nákup, poptávka, prodej, vkus, vzdělání)</a:t>
            </a:r>
          </a:p>
          <a:p>
            <a:r>
              <a:rPr lang="cs-CZ" dirty="0"/>
              <a:t>„Pražský salon“: nejpočetněji zastoupené a navštívené výstavy v 90. létech 19. století (1000 kusů uměleckých předmětů)</a:t>
            </a:r>
          </a:p>
          <a:p>
            <a:r>
              <a:rPr lang="cs-CZ" dirty="0">
                <a:latin typeface="Book Antiqua" panose="02040602050305030304" pitchFamily="18" charset="0"/>
              </a:rPr>
              <a:t>„</a:t>
            </a:r>
            <a:r>
              <a:rPr lang="cs-CZ" i="1" dirty="0">
                <a:latin typeface="Book Antiqua" panose="02040602050305030304" pitchFamily="18" charset="0"/>
              </a:rPr>
              <a:t>Výroční trh obrazový</a:t>
            </a:r>
            <a:r>
              <a:rPr lang="cs-CZ" dirty="0">
                <a:latin typeface="Book Antiqua" panose="02040602050305030304" pitchFamily="18" charset="0"/>
              </a:rPr>
              <a:t>“:  „Nikdy nevystoupí banalita, plochost a prázdnota </a:t>
            </a:r>
            <a:r>
              <a:rPr lang="cs-CZ" dirty="0">
                <a:highlight>
                  <a:srgbClr val="C0C0C0"/>
                </a:highlight>
                <a:latin typeface="Book Antiqua" panose="02040602050305030304" pitchFamily="18" charset="0"/>
              </a:rPr>
              <a:t>´měšťanského umění´ </a:t>
            </a:r>
            <a:r>
              <a:rPr lang="cs-CZ" dirty="0">
                <a:latin typeface="Book Antiqua" panose="02040602050305030304" pitchFamily="18" charset="0"/>
              </a:rPr>
              <a:t>do ostřejšího světla než při takovémto výročním trhu. Víte určitě, že všecko, co uvidíte dnes, jste viděli loni a že to uvidíte za rok zase. Je to zoufalá ironie viděti zase tytéž portréty šedivých profesorů a radů s jejich tučnými paničkami, totéž pomalované plátno žánrovým svinstvem všeho druhu – viděti zase na sta, bezduchých jalových krajin, na sta pečlivě malovaných, sádlem zalitých aktů pro </a:t>
            </a:r>
            <a:r>
              <a:rPr lang="cs-CZ" b="1" dirty="0">
                <a:latin typeface="Book Antiqua" panose="02040602050305030304" pitchFamily="18" charset="0"/>
              </a:rPr>
              <a:t>salón měšťana</a:t>
            </a:r>
            <a:r>
              <a:rPr lang="cs-CZ" dirty="0">
                <a:latin typeface="Book Antiqua" panose="02040602050305030304" pitchFamily="18" charset="0"/>
              </a:rPr>
              <a:t>.“</a:t>
            </a:r>
          </a:p>
          <a:p>
            <a:pPr marL="0" indent="0">
              <a:buNone/>
            </a:pPr>
            <a:r>
              <a:rPr lang="cs-CZ" dirty="0">
                <a:latin typeface="Book Antiqua" panose="02040602050305030304" pitchFamily="18" charset="0"/>
              </a:rPr>
              <a:t>				Karel Hlaváček, 1897, </a:t>
            </a:r>
            <a:r>
              <a:rPr lang="cs-CZ" i="1" dirty="0">
                <a:latin typeface="Book Antiqua" panose="02040602050305030304" pitchFamily="18" charset="0"/>
              </a:rPr>
              <a:t>Moderní revue</a:t>
            </a:r>
            <a:r>
              <a:rPr lang="cs-CZ" dirty="0">
                <a:latin typeface="Book Antiqua" panose="02040602050305030304" pitchFamily="18" charset="0"/>
              </a:rPr>
              <a:t>.</a:t>
            </a:r>
          </a:p>
        </p:txBody>
      </p:sp>
      <p:sp>
        <p:nvSpPr>
          <p:cNvPr id="4" name="TextovéPole 3">
            <a:extLst>
              <a:ext uri="{FF2B5EF4-FFF2-40B4-BE49-F238E27FC236}">
                <a16:creationId xmlns:a16="http://schemas.microsoft.com/office/drawing/2014/main" xmlns="" id="{0D5F367E-09BA-4022-9A17-E8320BB79AF7}"/>
              </a:ext>
            </a:extLst>
          </p:cNvPr>
          <p:cNvSpPr txBox="1"/>
          <p:nvPr/>
        </p:nvSpPr>
        <p:spPr>
          <a:xfrm>
            <a:off x="251791" y="2663687"/>
            <a:ext cx="1979345" cy="3693319"/>
          </a:xfrm>
          <a:prstGeom prst="rect">
            <a:avLst/>
          </a:prstGeom>
          <a:noFill/>
        </p:spPr>
        <p:txBody>
          <a:bodyPr wrap="square" rtlCol="0">
            <a:spAutoFit/>
          </a:bodyPr>
          <a:lstStyle/>
          <a:p>
            <a:r>
              <a:rPr lang="cs-CZ" dirty="0">
                <a:latin typeface="Book Antiqua" panose="02040602050305030304" pitchFamily="18" charset="0"/>
              </a:rPr>
              <a:t>Paříž, 1879 a 1880: </a:t>
            </a:r>
            <a:r>
              <a:rPr lang="cs-CZ" dirty="0" err="1">
                <a:latin typeface="Book Antiqua" panose="02040602050305030304" pitchFamily="18" charset="0"/>
              </a:rPr>
              <a:t>Joris</a:t>
            </a:r>
            <a:r>
              <a:rPr lang="cs-CZ" dirty="0">
                <a:latin typeface="Book Antiqua" panose="02040602050305030304" pitchFamily="18" charset="0"/>
              </a:rPr>
              <a:t>-Karl </a:t>
            </a:r>
            <a:r>
              <a:rPr lang="cs-CZ" dirty="0" err="1">
                <a:latin typeface="Book Antiqua" panose="02040602050305030304" pitchFamily="18" charset="0"/>
              </a:rPr>
              <a:t>Huysmans</a:t>
            </a:r>
            <a:r>
              <a:rPr lang="cs-CZ" dirty="0">
                <a:latin typeface="Book Antiqua" panose="02040602050305030304" pitchFamily="18" charset="0"/>
              </a:rPr>
              <a:t>: </a:t>
            </a:r>
          </a:p>
          <a:p>
            <a:endParaRPr lang="cs-CZ" dirty="0">
              <a:latin typeface="Book Antiqua" panose="02040602050305030304" pitchFamily="18" charset="0"/>
            </a:endParaRPr>
          </a:p>
          <a:p>
            <a:r>
              <a:rPr lang="cs-CZ" dirty="0">
                <a:latin typeface="Book Antiqua" panose="02040602050305030304" pitchFamily="18" charset="0"/>
              </a:rPr>
              <a:t>"</a:t>
            </a:r>
            <a:r>
              <a:rPr lang="cs-CZ" i="1" dirty="0">
                <a:latin typeface="Book Antiqua" panose="02040602050305030304" pitchFamily="18" charset="0"/>
              </a:rPr>
              <a:t>je tisíckráte vícero talentu v nejmenším z </a:t>
            </a:r>
            <a:r>
              <a:rPr lang="cs-CZ" i="1" dirty="0" err="1">
                <a:latin typeface="Book Antiqua" panose="02040602050305030304" pitchFamily="18" charset="0"/>
              </a:rPr>
              <a:t>Chéretových</a:t>
            </a:r>
            <a:r>
              <a:rPr lang="cs-CZ" i="1" dirty="0">
                <a:latin typeface="Book Antiqua" panose="02040602050305030304" pitchFamily="18" charset="0"/>
              </a:rPr>
              <a:t> plakátů než ve většině obrazů vystavených na pařížském Salonu</a:t>
            </a:r>
            <a:r>
              <a:rPr lang="cs-CZ" dirty="0">
                <a:latin typeface="Book Antiqua" panose="02040602050305030304" pitchFamily="18" charset="0"/>
              </a:rPr>
              <a:t>." </a:t>
            </a:r>
          </a:p>
          <a:p>
            <a:endParaRPr lang="cs-CZ" dirty="0"/>
          </a:p>
        </p:txBody>
      </p:sp>
    </p:spTree>
    <p:extLst>
      <p:ext uri="{BB962C8B-B14F-4D97-AF65-F5344CB8AC3E}">
        <p14:creationId xmlns:p14="http://schemas.microsoft.com/office/powerpoint/2010/main" val="924915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1976B13-CD03-42E5-B1C4-13703066ED6B}"/>
              </a:ext>
            </a:extLst>
          </p:cNvPr>
          <p:cNvSpPr>
            <a:spLocks noGrp="1"/>
          </p:cNvSpPr>
          <p:nvPr>
            <p:ph type="title"/>
          </p:nvPr>
        </p:nvSpPr>
        <p:spPr>
          <a:xfrm>
            <a:off x="2231136" y="303511"/>
            <a:ext cx="7729728" cy="1188720"/>
          </a:xfrm>
        </p:spPr>
        <p:txBody>
          <a:bodyPr/>
          <a:lstStyle/>
          <a:p>
            <a:r>
              <a:rPr lang="cs-CZ" dirty="0" err="1"/>
              <a:t>Spektákl</a:t>
            </a:r>
            <a:r>
              <a:rPr lang="cs-CZ" dirty="0"/>
              <a:t> a nový divák/</a:t>
            </a:r>
            <a:r>
              <a:rPr lang="cs-CZ" dirty="0" err="1"/>
              <a:t>discourse</a:t>
            </a:r>
            <a:endParaRPr lang="cs-CZ" dirty="0"/>
          </a:p>
        </p:txBody>
      </p:sp>
      <p:pic>
        <p:nvPicPr>
          <p:cNvPr id="1026" name="Picture 2" descr="https://u.smedata.sk/blogidnes/article/1/46/467241/467241_article_photo_9erBPF10_900x.jpeg?r=27bp">
            <a:extLst>
              <a:ext uri="{FF2B5EF4-FFF2-40B4-BE49-F238E27FC236}">
                <a16:creationId xmlns:a16="http://schemas.microsoft.com/office/drawing/2014/main" xmlns="" id="{8FCB5B8E-D5DE-43E1-A3FB-FB104F65AD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233" y="1724840"/>
            <a:ext cx="4474002" cy="310197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xmlns="" id="{9B014CFD-CB6A-4807-A3B4-B1F2DD020A9E}"/>
              </a:ext>
            </a:extLst>
          </p:cNvPr>
          <p:cNvPicPr>
            <a:picLocks noChangeAspect="1"/>
          </p:cNvPicPr>
          <p:nvPr/>
        </p:nvPicPr>
        <p:blipFill>
          <a:blip r:embed="rId3"/>
          <a:stretch>
            <a:fillRect/>
          </a:stretch>
        </p:blipFill>
        <p:spPr>
          <a:xfrm>
            <a:off x="4894979" y="1493828"/>
            <a:ext cx="7185532" cy="4518902"/>
          </a:xfrm>
          <a:prstGeom prst="rect">
            <a:avLst/>
          </a:prstGeom>
        </p:spPr>
      </p:pic>
      <p:sp>
        <p:nvSpPr>
          <p:cNvPr id="5" name="TextovéPole 4">
            <a:extLst>
              <a:ext uri="{FF2B5EF4-FFF2-40B4-BE49-F238E27FC236}">
                <a16:creationId xmlns:a16="http://schemas.microsoft.com/office/drawing/2014/main" xmlns="" id="{704CA54C-3CB5-4D08-9775-45E63512DFB4}"/>
              </a:ext>
            </a:extLst>
          </p:cNvPr>
          <p:cNvSpPr txBox="1"/>
          <p:nvPr/>
        </p:nvSpPr>
        <p:spPr>
          <a:xfrm>
            <a:off x="393895" y="5205046"/>
            <a:ext cx="3882683" cy="1200329"/>
          </a:xfrm>
          <a:prstGeom prst="rect">
            <a:avLst/>
          </a:prstGeom>
          <a:noFill/>
        </p:spPr>
        <p:txBody>
          <a:bodyPr wrap="square" rtlCol="0">
            <a:spAutoFit/>
          </a:bodyPr>
          <a:lstStyle/>
          <a:p>
            <a:r>
              <a:rPr lang="cs-CZ" dirty="0"/>
              <a:t>Jakub </a:t>
            </a:r>
            <a:r>
              <a:rPr lang="cs-CZ" dirty="0" err="1"/>
              <a:t>Schikanaeder</a:t>
            </a:r>
            <a:r>
              <a:rPr lang="cs-CZ" dirty="0"/>
              <a:t>: </a:t>
            </a:r>
            <a:r>
              <a:rPr lang="cs-CZ" i="1" dirty="0"/>
              <a:t>Vražda v domě</a:t>
            </a:r>
            <a:r>
              <a:rPr lang="cs-CZ" dirty="0"/>
              <a:t>, olej na plátně, 203 x 321cm (rozměry  tzv. „kolosálního obrazu“), 1890, vystaven na Zemské jubilejní výstavě 1891.</a:t>
            </a:r>
          </a:p>
        </p:txBody>
      </p:sp>
      <p:sp>
        <p:nvSpPr>
          <p:cNvPr id="6" name="Ovál 5">
            <a:extLst>
              <a:ext uri="{FF2B5EF4-FFF2-40B4-BE49-F238E27FC236}">
                <a16:creationId xmlns:a16="http://schemas.microsoft.com/office/drawing/2014/main" xmlns="" id="{E748B5C6-9277-453A-B09F-A5C25C749D5F}"/>
              </a:ext>
            </a:extLst>
          </p:cNvPr>
          <p:cNvSpPr/>
          <p:nvPr/>
        </p:nvSpPr>
        <p:spPr>
          <a:xfrm>
            <a:off x="458607" y="2096087"/>
            <a:ext cx="1993045" cy="167405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xmlns="" id="{C1FCCF10-7FB9-41A5-B284-E6BD6DB3BC1A}"/>
              </a:ext>
            </a:extLst>
          </p:cNvPr>
          <p:cNvSpPr txBox="1"/>
          <p:nvPr/>
        </p:nvSpPr>
        <p:spPr>
          <a:xfrm>
            <a:off x="5194852" y="6268278"/>
            <a:ext cx="5910470" cy="369332"/>
          </a:xfrm>
          <a:prstGeom prst="rect">
            <a:avLst/>
          </a:prstGeom>
          <a:noFill/>
        </p:spPr>
        <p:txBody>
          <a:bodyPr wrap="square" rtlCol="0">
            <a:spAutoFit/>
          </a:bodyPr>
          <a:lstStyle/>
          <a:p>
            <a:r>
              <a:rPr lang="cs-CZ" dirty="0"/>
              <a:t>Oblíbený žánr: „malovaná neštěstí“ (aktualizace, reportáž)</a:t>
            </a:r>
          </a:p>
        </p:txBody>
      </p:sp>
      <p:pic>
        <p:nvPicPr>
          <p:cNvPr id="8" name="Obrázek 7">
            <a:extLst>
              <a:ext uri="{FF2B5EF4-FFF2-40B4-BE49-F238E27FC236}">
                <a16:creationId xmlns:a16="http://schemas.microsoft.com/office/drawing/2014/main" xmlns="" id="{8B1A4559-4219-415E-8210-2CB8161D6FEE}"/>
              </a:ext>
            </a:extLst>
          </p:cNvPr>
          <p:cNvPicPr>
            <a:picLocks noChangeAspect="1"/>
          </p:cNvPicPr>
          <p:nvPr/>
        </p:nvPicPr>
        <p:blipFill>
          <a:blip r:embed="rId4"/>
          <a:stretch>
            <a:fillRect/>
          </a:stretch>
        </p:blipFill>
        <p:spPr>
          <a:xfrm>
            <a:off x="9639803" y="178490"/>
            <a:ext cx="2247900" cy="2857500"/>
          </a:xfrm>
          <a:prstGeom prst="rect">
            <a:avLst/>
          </a:prstGeom>
        </p:spPr>
      </p:pic>
      <p:sp>
        <p:nvSpPr>
          <p:cNvPr id="9" name="TextovéPole 8">
            <a:extLst>
              <a:ext uri="{FF2B5EF4-FFF2-40B4-BE49-F238E27FC236}">
                <a16:creationId xmlns:a16="http://schemas.microsoft.com/office/drawing/2014/main" xmlns="" id="{B019B5E9-7F91-4275-A4D8-0518B7D71D9C}"/>
              </a:ext>
            </a:extLst>
          </p:cNvPr>
          <p:cNvSpPr txBox="1"/>
          <p:nvPr/>
        </p:nvSpPr>
        <p:spPr>
          <a:xfrm>
            <a:off x="10989543" y="220390"/>
            <a:ext cx="898160" cy="923330"/>
          </a:xfrm>
          <a:prstGeom prst="rect">
            <a:avLst/>
          </a:prstGeom>
          <a:noFill/>
        </p:spPr>
        <p:txBody>
          <a:bodyPr wrap="square" rtlCol="0">
            <a:spAutoFit/>
          </a:bodyPr>
          <a:lstStyle/>
          <a:p>
            <a:r>
              <a:rPr lang="cs-CZ" dirty="0" err="1">
                <a:solidFill>
                  <a:schemeClr val="bg1"/>
                </a:solidFill>
              </a:rPr>
              <a:t>J.Mánes</a:t>
            </a:r>
            <a:endParaRPr lang="cs-CZ" dirty="0">
              <a:solidFill>
                <a:schemeClr val="bg1"/>
              </a:solidFill>
            </a:endParaRPr>
          </a:p>
          <a:p>
            <a:r>
              <a:rPr lang="cs-CZ" dirty="0">
                <a:solidFill>
                  <a:schemeClr val="bg1"/>
                </a:solidFill>
              </a:rPr>
              <a:t>1855: Josefína</a:t>
            </a:r>
          </a:p>
        </p:txBody>
      </p:sp>
    </p:spTree>
    <p:extLst>
      <p:ext uri="{BB962C8B-B14F-4D97-AF65-F5344CB8AC3E}">
        <p14:creationId xmlns:p14="http://schemas.microsoft.com/office/powerpoint/2010/main" val="31815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BD90C0B-06D3-4D5E-844F-26FE7C9F7166}"/>
              </a:ext>
            </a:extLst>
          </p:cNvPr>
          <p:cNvSpPr>
            <a:spLocks noGrp="1"/>
          </p:cNvSpPr>
          <p:nvPr>
            <p:ph type="title"/>
          </p:nvPr>
        </p:nvSpPr>
        <p:spPr>
          <a:xfrm>
            <a:off x="4459458" y="747970"/>
            <a:ext cx="3107533" cy="691830"/>
          </a:xfrm>
        </p:spPr>
        <p:txBody>
          <a:bodyPr>
            <a:normAutofit fontScale="90000"/>
          </a:bodyPr>
          <a:lstStyle/>
          <a:p>
            <a:endParaRPr lang="cs-CZ" dirty="0"/>
          </a:p>
        </p:txBody>
      </p:sp>
      <p:pic>
        <p:nvPicPr>
          <p:cNvPr id="2050" name="Picture 2" descr="Discovery of remains of Norwegian ship Ripple at North Pole, illustration from Le petit journal, December 16, 1893, Arctic, 19th century : Stock Illustration">
            <a:extLst>
              <a:ext uri="{FF2B5EF4-FFF2-40B4-BE49-F238E27FC236}">
                <a16:creationId xmlns:a16="http://schemas.microsoft.com/office/drawing/2014/main" xmlns="" id="{A1640E11-4107-4C13-B76E-135102B84D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7108" y="327025"/>
            <a:ext cx="3471507" cy="45633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ka-perseus-images.s3.amazonaws.com/ee1b27362866bf998d56936ac204a7aa0ac36b44.jpg">
            <a:extLst>
              <a:ext uri="{FF2B5EF4-FFF2-40B4-BE49-F238E27FC236}">
                <a16:creationId xmlns:a16="http://schemas.microsoft.com/office/drawing/2014/main" xmlns="" id="{AF6DE477-7FE0-4B6A-A2FB-8A1C462B6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164" y="327025"/>
            <a:ext cx="7729728" cy="452741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xmlns="" id="{E7CF80EF-C3A0-4D57-B77D-50C9C0FC27CA}"/>
              </a:ext>
            </a:extLst>
          </p:cNvPr>
          <p:cNvSpPr txBox="1"/>
          <p:nvPr/>
        </p:nvSpPr>
        <p:spPr>
          <a:xfrm>
            <a:off x="506437" y="5373858"/>
            <a:ext cx="3291840" cy="1200329"/>
          </a:xfrm>
          <a:prstGeom prst="rect">
            <a:avLst/>
          </a:prstGeom>
          <a:noFill/>
        </p:spPr>
        <p:txBody>
          <a:bodyPr wrap="square" rtlCol="0">
            <a:spAutoFit/>
          </a:bodyPr>
          <a:lstStyle/>
          <a:p>
            <a:r>
              <a:rPr lang="cs-CZ" dirty="0"/>
              <a:t>Ztroskotání norské lodi na severním pólu; ilustrace z časopis </a:t>
            </a:r>
            <a:r>
              <a:rPr lang="fr-FR" dirty="0"/>
              <a:t> </a:t>
            </a:r>
            <a:r>
              <a:rPr lang="fr-FR" i="1" dirty="0"/>
              <a:t>Le petit journal</a:t>
            </a:r>
            <a:r>
              <a:rPr lang="fr-FR" dirty="0"/>
              <a:t>, December 16, 1893</a:t>
            </a:r>
            <a:endParaRPr lang="cs-CZ" dirty="0"/>
          </a:p>
        </p:txBody>
      </p:sp>
      <p:sp>
        <p:nvSpPr>
          <p:cNvPr id="6" name="TextovéPole 5">
            <a:extLst>
              <a:ext uri="{FF2B5EF4-FFF2-40B4-BE49-F238E27FC236}">
                <a16:creationId xmlns:a16="http://schemas.microsoft.com/office/drawing/2014/main" xmlns="" id="{485B10EB-B43A-42CD-BFC8-AE0FBBEFC222}"/>
              </a:ext>
            </a:extLst>
          </p:cNvPr>
          <p:cNvSpPr txBox="1"/>
          <p:nvPr/>
        </p:nvSpPr>
        <p:spPr>
          <a:xfrm>
            <a:off x="4459458" y="5373858"/>
            <a:ext cx="7118253" cy="646331"/>
          </a:xfrm>
          <a:prstGeom prst="rect">
            <a:avLst/>
          </a:prstGeom>
          <a:noFill/>
        </p:spPr>
        <p:txBody>
          <a:bodyPr wrap="square" rtlCol="0">
            <a:spAutoFit/>
          </a:bodyPr>
          <a:lstStyle/>
          <a:p>
            <a:r>
              <a:rPr lang="en-US" dirty="0"/>
              <a:t>Emanuel Leutze, </a:t>
            </a:r>
            <a:r>
              <a:rPr lang="en-US" i="1" dirty="0"/>
              <a:t>Washington Crossing the Delaware</a:t>
            </a:r>
            <a:r>
              <a:rPr lang="en-US" dirty="0"/>
              <a:t>, 1851, </a:t>
            </a:r>
            <a:r>
              <a:rPr lang="cs-CZ" dirty="0"/>
              <a:t>olej na plátně</a:t>
            </a:r>
            <a:r>
              <a:rPr lang="en-US" dirty="0"/>
              <a:t>, 378.5 x 647.7 cm (Metropolitan Museum of Art)</a:t>
            </a:r>
            <a:endParaRPr lang="cs-CZ" dirty="0"/>
          </a:p>
        </p:txBody>
      </p:sp>
      <p:sp>
        <p:nvSpPr>
          <p:cNvPr id="3" name="TextovéPole 2">
            <a:extLst>
              <a:ext uri="{FF2B5EF4-FFF2-40B4-BE49-F238E27FC236}">
                <a16:creationId xmlns:a16="http://schemas.microsoft.com/office/drawing/2014/main" xmlns="" id="{666802EA-4CF2-4373-9331-2198535D36BC}"/>
              </a:ext>
            </a:extLst>
          </p:cNvPr>
          <p:cNvSpPr txBox="1"/>
          <p:nvPr/>
        </p:nvSpPr>
        <p:spPr>
          <a:xfrm>
            <a:off x="4267200" y="747970"/>
            <a:ext cx="2888974" cy="369332"/>
          </a:xfrm>
          <a:prstGeom prst="rect">
            <a:avLst/>
          </a:prstGeom>
          <a:noFill/>
        </p:spPr>
        <p:txBody>
          <a:bodyPr wrap="square" rtlCol="0">
            <a:spAutoFit/>
          </a:bodyPr>
          <a:lstStyle/>
          <a:p>
            <a:r>
              <a:rPr lang="cs-CZ" dirty="0"/>
              <a:t>ZPŘÍTOMNĚNÍ/REPORTÁŽ</a:t>
            </a:r>
          </a:p>
        </p:txBody>
      </p:sp>
    </p:spTree>
    <p:extLst>
      <p:ext uri="{BB962C8B-B14F-4D97-AF65-F5344CB8AC3E}">
        <p14:creationId xmlns:p14="http://schemas.microsoft.com/office/powerpoint/2010/main" val="286032358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lík">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docProps/app.xml><?xml version="1.0" encoding="utf-8"?>
<Properties xmlns="http://schemas.openxmlformats.org/officeDocument/2006/extended-properties" xmlns:vt="http://schemas.openxmlformats.org/officeDocument/2006/docPropsVTypes">
  <TotalTime>94</TotalTime>
  <Words>1321</Words>
  <Application>Microsoft Office PowerPoint</Application>
  <PresentationFormat>Širokoúhlá obrazovka</PresentationFormat>
  <Paragraphs>129</Paragraphs>
  <Slides>23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23</vt:i4>
      </vt:variant>
    </vt:vector>
  </HeadingPairs>
  <TitlesOfParts>
    <vt:vector size="27" baseType="lpstr">
      <vt:lpstr>Arial</vt:lpstr>
      <vt:lpstr>Book Antiqua</vt:lpstr>
      <vt:lpstr>Gill Sans MT</vt:lpstr>
      <vt:lpstr>Balík</vt:lpstr>
      <vt:lpstr>Exponovaná avantgarda</vt:lpstr>
      <vt:lpstr>Exponovaná avantgarda</vt:lpstr>
      <vt:lpstr>Exponovaná avantgarda</vt:lpstr>
      <vt:lpstr>Výstavy akademie v Paříži: salon</vt:lpstr>
      <vt:lpstr>Prezentace aplikace PowerPoint</vt:lpstr>
      <vt:lpstr>Výroční/jubilejní výstavy</vt:lpstr>
      <vt:lpstr>Od 1818 (Německo): Kunstverein</vt:lpstr>
      <vt:lpstr>Spektákl a nový divák/discourse</vt:lpstr>
      <vt:lpstr>Prezentace aplikace PowerPoint</vt:lpstr>
      <vt:lpstr>Prezentace aplikace PowerPoint</vt:lpstr>
      <vt:lpstr>Prezentace aplikace PowerPoint</vt:lpstr>
      <vt:lpstr>Výstavy: Literární salon vznešených dam</vt:lpstr>
      <vt:lpstr>Výstava: „přehledné uspořádání předmětů“</vt:lpstr>
      <vt:lpstr>Evropa  a obchod národů</vt:lpstr>
      <vt:lpstr>Industry, economy a „průmysl“</vt:lpstr>
      <vt:lpstr>Avantgarda</vt:lpstr>
      <vt:lpstr>Avantgarda: teorie</vt:lpstr>
      <vt:lpstr>„Falešné uskutečňování avantgardy“</vt:lpstr>
      <vt:lpstr>odmítání hermeneutické útěchy</vt:lpstr>
      <vt:lpstr>Tradiční „ismy“ a jejich výstavy: nekonečný přehled nebo …. </vt:lpstr>
      <vt:lpstr>Central-european Avant-gardes</vt:lpstr>
      <vt:lpstr>instituce</vt:lpstr>
      <vt:lpstr>literatura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Exponovaná avantgarda</dc:title>
  <dc:creator>Helena</dc:creator>
  <cp:lastModifiedBy>Helena Maňasová Hradská</cp:lastModifiedBy>
  <cp:revision>10</cp:revision>
  <dcterms:created xsi:type="dcterms:W3CDTF">2018-09-24T21:18:23Z</dcterms:created>
  <dcterms:modified xsi:type="dcterms:W3CDTF">2018-10-30T12:33:46Z</dcterms:modified>
</cp:coreProperties>
</file>