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1" r:id="rId3"/>
    <p:sldId id="274" r:id="rId4"/>
    <p:sldId id="272" r:id="rId5"/>
    <p:sldId id="295" r:id="rId6"/>
    <p:sldId id="294" r:id="rId7"/>
    <p:sldId id="275" r:id="rId8"/>
    <p:sldId id="296" r:id="rId9"/>
    <p:sldId id="297" r:id="rId10"/>
    <p:sldId id="298" r:id="rId11"/>
    <p:sldId id="299" r:id="rId12"/>
    <p:sldId id="259" r:id="rId13"/>
    <p:sldId id="276" r:id="rId14"/>
    <p:sldId id="277" r:id="rId15"/>
    <p:sldId id="278" r:id="rId16"/>
    <p:sldId id="287" r:id="rId17"/>
    <p:sldId id="288" r:id="rId18"/>
    <p:sldId id="279" r:id="rId19"/>
    <p:sldId id="282" r:id="rId20"/>
    <p:sldId id="280" r:id="rId21"/>
    <p:sldId id="285" r:id="rId22"/>
    <p:sldId id="260" r:id="rId23"/>
    <p:sldId id="283" r:id="rId24"/>
    <p:sldId id="284" r:id="rId25"/>
    <p:sldId id="286" r:id="rId26"/>
    <p:sldId id="281" r:id="rId27"/>
    <p:sldId id="291" r:id="rId28"/>
    <p:sldId id="300" r:id="rId29"/>
    <p:sldId id="289" r:id="rId30"/>
    <p:sldId id="290" r:id="rId31"/>
    <p:sldId id="292" r:id="rId32"/>
    <p:sldId id="293" r:id="rId33"/>
    <p:sldId id="261" r:id="rId34"/>
    <p:sldId id="262" r:id="rId35"/>
    <p:sldId id="270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ena" initials="H" lastIdx="1" clrIdx="0">
    <p:extLst>
      <p:ext uri="{19B8F6BF-5375-455C-9EA6-DF929625EA0E}">
        <p15:presenceInfo xmlns:p15="http://schemas.microsoft.com/office/powerpoint/2012/main" userId="He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90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9468-B5C8-49BE-9F34-0969FD3B3780}" type="datetimeFigureOut">
              <a:rPr lang="cs-CZ" smtClean="0"/>
              <a:t>6.11.2018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F19-8EFD-493A-939C-CEFDB15FCB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611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9468-B5C8-49BE-9F34-0969FD3B3780}" type="datetimeFigureOut">
              <a:rPr lang="cs-CZ" smtClean="0"/>
              <a:t>6.11.2018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F19-8EFD-493A-939C-CEFDB15FCB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8192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9468-B5C8-49BE-9F34-0969FD3B3780}" type="datetimeFigureOut">
              <a:rPr lang="cs-CZ" smtClean="0"/>
              <a:t>6.11.2018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F19-8EFD-493A-939C-CEFDB15FCB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8052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9468-B5C8-49BE-9F34-0969FD3B3780}" type="datetimeFigureOut">
              <a:rPr lang="cs-CZ" smtClean="0"/>
              <a:t>6.11.2018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F19-8EFD-493A-939C-CEFDB15FCB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2127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9468-B5C8-49BE-9F34-0969FD3B3780}" type="datetimeFigureOut">
              <a:rPr lang="cs-CZ" smtClean="0"/>
              <a:t>6.11.2018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F19-8EFD-493A-939C-CEFDB15FCB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9142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9468-B5C8-49BE-9F34-0969FD3B3780}" type="datetimeFigureOut">
              <a:rPr lang="cs-CZ" smtClean="0"/>
              <a:t>6.11.2018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F19-8EFD-493A-939C-CEFDB15FCB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9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9468-B5C8-49BE-9F34-0969FD3B3780}" type="datetimeFigureOut">
              <a:rPr lang="cs-CZ" smtClean="0"/>
              <a:t>6.11.2018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F19-8EFD-493A-939C-CEFDB15FCB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3797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9468-B5C8-49BE-9F34-0969FD3B3780}" type="datetimeFigureOut">
              <a:rPr lang="cs-CZ" smtClean="0"/>
              <a:t>6.11.2018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F19-8EFD-493A-939C-CEFDB15FCB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1167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9468-B5C8-49BE-9F34-0969FD3B3780}" type="datetimeFigureOut">
              <a:rPr lang="cs-CZ" smtClean="0"/>
              <a:t>6.11.2018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F19-8EFD-493A-939C-CEFDB15FCB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029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9468-B5C8-49BE-9F34-0969FD3B3780}" type="datetimeFigureOut">
              <a:rPr lang="cs-CZ" smtClean="0"/>
              <a:t>6.11.2018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F19-8EFD-493A-939C-CEFDB15FCB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005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D9468-B5C8-49BE-9F34-0969FD3B3780}" type="datetimeFigureOut">
              <a:rPr lang="cs-CZ" smtClean="0"/>
              <a:t>6.11.2018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45F19-8EFD-493A-939C-CEFDB15FCB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5582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D9468-B5C8-49BE-9F34-0969FD3B3780}" type="datetimeFigureOut">
              <a:rPr lang="cs-CZ" smtClean="0"/>
              <a:t>6.11.2018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45F19-8EFD-493A-939C-CEFDB15FCB9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0159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josefchladek.com/book/richard_huelsenbeck_-_dada_almanach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.be/6X7E2i0KMq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kl92oV1kMc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71B2258F-86CA-4D4D-8270-BC05FCDEBFB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text&#10;&#10;Popis vygenerován s velmi vysokou mírou spolehlivosti">
            <a:extLst>
              <a:ext uri="{FF2B5EF4-FFF2-40B4-BE49-F238E27FC236}">
                <a16:creationId xmlns:a16="http://schemas.microsoft.com/office/drawing/2014/main" xmlns="" id="{4220B9D3-0F02-4EE0-8AA0-3B261CCDE4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t="4912" r="-1" b="5669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3032B4-5C08-47DD-83FE-F33745E85A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Erste internationale Dada-Messe, Berlin 1920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9DE20414-1F90-4AA5-86D8-36544EE84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Výstava jako manifest</a:t>
            </a:r>
          </a:p>
        </p:txBody>
      </p:sp>
    </p:spTree>
    <p:extLst>
      <p:ext uri="{BB962C8B-B14F-4D97-AF65-F5344CB8AC3E}">
        <p14:creationId xmlns:p14="http://schemas.microsoft.com/office/powerpoint/2010/main" val="4137628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toutfait.com/issues/volume2/issue_4/articles/graham/images/26_bi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"/>
            <a:ext cx="4597979" cy="685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150125" y="4763069"/>
            <a:ext cx="264766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Marcel Duchamp,  "</a:t>
            </a:r>
            <a:r>
              <a:rPr lang="en-US" b="1" i="1" dirty="0">
                <a:solidFill>
                  <a:schemeClr val="bg1"/>
                </a:solidFill>
              </a:rPr>
              <a:t>Belle </a:t>
            </a:r>
            <a:r>
              <a:rPr lang="en-US" b="1" i="1" dirty="0" err="1">
                <a:solidFill>
                  <a:schemeClr val="bg1"/>
                </a:solidFill>
              </a:rPr>
              <a:t>Haleine</a:t>
            </a:r>
            <a:r>
              <a:rPr lang="en-US" b="1" i="1" dirty="0">
                <a:solidFill>
                  <a:schemeClr val="bg1"/>
                </a:solidFill>
              </a:rPr>
              <a:t> </a:t>
            </a:r>
            <a:r>
              <a:rPr lang="en-US" b="1" i="1" dirty="0" smtClean="0">
                <a:solidFill>
                  <a:schemeClr val="bg1"/>
                </a:solidFill>
              </a:rPr>
              <a:t>(</a:t>
            </a:r>
            <a:r>
              <a:rPr lang="cs-CZ" b="1" i="1" dirty="0" smtClean="0">
                <a:solidFill>
                  <a:schemeClr val="bg1"/>
                </a:solidFill>
              </a:rPr>
              <a:t>Krásný dech</a:t>
            </a:r>
            <a:r>
              <a:rPr lang="en-US" b="1" i="1" dirty="0" smtClean="0">
                <a:solidFill>
                  <a:schemeClr val="bg1"/>
                </a:solidFill>
              </a:rPr>
              <a:t>)</a:t>
            </a:r>
            <a:r>
              <a:rPr lang="en-US" b="1" dirty="0" smtClean="0">
                <a:solidFill>
                  <a:schemeClr val="bg1"/>
                </a:solidFill>
              </a:rPr>
              <a:t>" </a:t>
            </a:r>
            <a:r>
              <a:rPr lang="cs-CZ" b="1" dirty="0" smtClean="0">
                <a:solidFill>
                  <a:schemeClr val="bg1"/>
                </a:solidFill>
              </a:rPr>
              <a:t>lahvička s parfémem </a:t>
            </a:r>
            <a:r>
              <a:rPr lang="en-US" b="1" i="1" dirty="0" err="1" smtClean="0">
                <a:solidFill>
                  <a:schemeClr val="bg1"/>
                </a:solidFill>
              </a:rPr>
              <a:t>Rrose</a:t>
            </a:r>
            <a:r>
              <a:rPr lang="en-US" b="1" i="1" dirty="0" smtClean="0">
                <a:solidFill>
                  <a:schemeClr val="bg1"/>
                </a:solidFill>
              </a:rPr>
              <a:t> </a:t>
            </a:r>
            <a:r>
              <a:rPr lang="en-US" b="1" i="1" dirty="0" err="1">
                <a:solidFill>
                  <a:schemeClr val="bg1"/>
                </a:solidFill>
              </a:rPr>
              <a:t>Sélavy</a:t>
            </a:r>
            <a:r>
              <a:rPr lang="en-US" b="1" dirty="0">
                <a:solidFill>
                  <a:schemeClr val="bg1"/>
                </a:solidFill>
              </a:rPr>
              <a:t> (alias Marcel Duchamp) </a:t>
            </a:r>
            <a:r>
              <a:rPr lang="cs-CZ" b="1" dirty="0" smtClean="0">
                <a:solidFill>
                  <a:schemeClr val="bg1"/>
                </a:solidFill>
              </a:rPr>
              <a:t>s fotografií od </a:t>
            </a:r>
            <a:r>
              <a:rPr lang="en-US" b="1" dirty="0" smtClean="0">
                <a:solidFill>
                  <a:schemeClr val="bg1"/>
                </a:solidFill>
              </a:rPr>
              <a:t>Man</a:t>
            </a:r>
            <a:r>
              <a:rPr lang="cs-CZ" b="1" dirty="0" smtClean="0">
                <a:solidFill>
                  <a:schemeClr val="bg1"/>
                </a:solidFill>
              </a:rPr>
              <a:t>a</a:t>
            </a:r>
            <a:r>
              <a:rPr lang="en-US" b="1" dirty="0" smtClean="0">
                <a:solidFill>
                  <a:schemeClr val="bg1"/>
                </a:solidFill>
              </a:rPr>
              <a:t> Ray</a:t>
            </a:r>
            <a:r>
              <a:rPr lang="cs-CZ" b="1" dirty="0" smtClean="0">
                <a:solidFill>
                  <a:schemeClr val="bg1"/>
                </a:solidFill>
              </a:rPr>
              <a:t>e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  <a:r>
              <a:rPr lang="en-US" b="1" dirty="0">
                <a:solidFill>
                  <a:schemeClr val="bg1"/>
                </a:solidFill>
              </a:rPr>
              <a:t>1921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7172" name="Picture 4" descr="http://npg.si.edu/exhibit/duchamp/images/04_thum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524" y="1116272"/>
            <a:ext cx="4350509" cy="553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553484" y="160111"/>
            <a:ext cx="5330588" cy="1054242"/>
          </a:xfrm>
        </p:spPr>
        <p:txBody>
          <a:bodyPr>
            <a:normAutofit/>
          </a:bodyPr>
          <a:lstStyle/>
          <a:p>
            <a:r>
              <a:rPr lang="cs-CZ" sz="2800" dirty="0" err="1" smtClean="0"/>
              <a:t>Marel</a:t>
            </a:r>
            <a:r>
              <a:rPr lang="cs-CZ" sz="2800" dirty="0" smtClean="0"/>
              <a:t> </a:t>
            </a:r>
            <a:r>
              <a:rPr lang="cs-CZ" sz="2800" dirty="0" err="1" smtClean="0"/>
              <a:t>Duchamp</a:t>
            </a:r>
            <a:r>
              <a:rPr lang="cs-CZ" sz="2800" dirty="0" smtClean="0"/>
              <a:t> alias </a:t>
            </a:r>
            <a:r>
              <a:rPr lang="cs-CZ" sz="2800" dirty="0" err="1" smtClean="0"/>
              <a:t>Rrose</a:t>
            </a:r>
            <a:r>
              <a:rPr lang="cs-CZ" sz="2800" dirty="0" smtClean="0"/>
              <a:t> </a:t>
            </a:r>
            <a:r>
              <a:rPr lang="cs-CZ" sz="2800" dirty="0" err="1" smtClean="0"/>
              <a:t>Sélavy</a:t>
            </a:r>
            <a:endParaRPr lang="cs-CZ" sz="2800" dirty="0"/>
          </a:p>
        </p:txBody>
      </p:sp>
      <p:sp>
        <p:nvSpPr>
          <p:cNvPr id="3" name="Obdélník 2"/>
          <p:cNvSpPr/>
          <p:nvPr/>
        </p:nvSpPr>
        <p:spPr>
          <a:xfrm>
            <a:off x="4876973" y="2730615"/>
            <a:ext cx="21665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Mecenáši v N. Y.:</a:t>
            </a:r>
          </a:p>
          <a:p>
            <a:r>
              <a:rPr lang="de-DE" dirty="0"/>
              <a:t>Katherine Sophie Dreier, </a:t>
            </a:r>
            <a:endParaRPr lang="cs-CZ" dirty="0"/>
          </a:p>
          <a:p>
            <a:endParaRPr lang="cs-CZ" dirty="0"/>
          </a:p>
          <a:p>
            <a:r>
              <a:rPr lang="de-DE" dirty="0"/>
              <a:t>Walter a Louise </a:t>
            </a:r>
            <a:r>
              <a:rPr lang="de-DE" dirty="0" err="1"/>
              <a:t>Arensbergovi</a:t>
            </a:r>
            <a:endParaRPr lang="cs-CZ" dirty="0"/>
          </a:p>
          <a:p>
            <a:endParaRPr lang="cs-CZ" dirty="0"/>
          </a:p>
          <a:p>
            <a:r>
              <a:rPr lang="cs-CZ" dirty="0"/>
              <a:t>1919 Paříž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786356" y="1375193"/>
            <a:ext cx="2257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Jako Žid … nebo jako žena…</a:t>
            </a:r>
          </a:p>
          <a:p>
            <a:endParaRPr lang="cs-CZ" i="1" dirty="0"/>
          </a:p>
          <a:p>
            <a:r>
              <a:rPr lang="cs-CZ" i="1" dirty="0" smtClean="0"/>
              <a:t>„přidaná hodnota“?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22683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9432" y="365125"/>
            <a:ext cx="8242110" cy="753991"/>
          </a:xfrm>
        </p:spPr>
        <p:txBody>
          <a:bodyPr>
            <a:normAutofit/>
          </a:bodyPr>
          <a:lstStyle/>
          <a:p>
            <a:r>
              <a:rPr lang="cs-CZ" dirty="0" smtClean="0"/>
              <a:t>Glazurovaný </a:t>
            </a:r>
            <a:r>
              <a:rPr lang="cs-CZ" dirty="0" err="1" smtClean="0"/>
              <a:t>Apollinaire</a:t>
            </a:r>
            <a:r>
              <a:rPr lang="cs-CZ" dirty="0" smtClean="0"/>
              <a:t>, 1916</a:t>
            </a:r>
            <a:endParaRPr lang="cs-CZ" dirty="0"/>
          </a:p>
        </p:txBody>
      </p:sp>
      <p:pic>
        <p:nvPicPr>
          <p:cNvPr id="11266" name="Picture 2" descr="illus2 (1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32" y="1472251"/>
            <a:ext cx="7833816" cy="538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6918" y="365125"/>
            <a:ext cx="3498136" cy="330012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933813" y="5675872"/>
            <a:ext cx="26443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smtClean="0"/>
              <a:t>ANY ACT RED BY HER TEN OR EPERGNE…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22860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764060" y="184666"/>
            <a:ext cx="10515600" cy="1325563"/>
          </a:xfrm>
        </p:spPr>
        <p:txBody>
          <a:bodyPr/>
          <a:lstStyle/>
          <a:p>
            <a:r>
              <a:rPr lang="cs-CZ" altLang="cs-CZ" dirty="0" smtClean="0"/>
              <a:t>Domů do Výmaru!</a:t>
            </a:r>
            <a:br>
              <a:rPr lang="cs-CZ" altLang="cs-CZ" dirty="0" smtClean="0"/>
            </a:br>
            <a:r>
              <a:rPr lang="cs-CZ" altLang="cs-CZ" dirty="0" smtClean="0"/>
              <a:t>Dada-</a:t>
            </a:r>
            <a:r>
              <a:rPr lang="cs-CZ" altLang="cs-CZ" dirty="0" err="1" smtClean="0"/>
              <a:t>Messe</a:t>
            </a:r>
            <a:r>
              <a:rPr lang="cs-CZ" altLang="cs-CZ" dirty="0"/>
              <a:t>, Berlín 1920</a:t>
            </a:r>
          </a:p>
        </p:txBody>
      </p:sp>
      <p:pic>
        <p:nvPicPr>
          <p:cNvPr id="12291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3378"/>
            <a:ext cx="6948609" cy="5786887"/>
          </a:xfrm>
        </p:spPr>
      </p:pic>
      <p:pic>
        <p:nvPicPr>
          <p:cNvPr id="1026" name="Picture 2" descr="George Grosz. Germany: a Winter's Ta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336" y="0"/>
            <a:ext cx="3708369" cy="6121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768958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230" y="1694895"/>
            <a:ext cx="2876672" cy="494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A182C7A-3197-48CE-8DED-89020C15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673948" cy="1325563"/>
          </a:xfrm>
        </p:spPr>
        <p:txBody>
          <a:bodyPr>
            <a:normAutofit/>
          </a:bodyPr>
          <a:lstStyle/>
          <a:p>
            <a:r>
              <a:rPr lang="cs-CZ" sz="4000"/>
              <a:t>Erste Inernationale Dada-Messe</a:t>
            </a:r>
            <a:endParaRPr lang="cs-CZ" sz="4000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39C9F41-1E9D-4AAA-B411-C1879E01C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93033"/>
            <a:ext cx="4620065" cy="3883929"/>
          </a:xfrm>
        </p:spPr>
        <p:txBody>
          <a:bodyPr>
            <a:normAutofit fontScale="85000" lnSpcReduction="20000"/>
          </a:bodyPr>
          <a:lstStyle/>
          <a:p>
            <a:r>
              <a:rPr lang="cs-CZ" dirty="0" err="1"/>
              <a:t>Berlin</a:t>
            </a:r>
            <a:r>
              <a:rPr lang="cs-CZ" dirty="0"/>
              <a:t>, Knihkupectví Dr. Otty </a:t>
            </a:r>
            <a:r>
              <a:rPr lang="cs-CZ" dirty="0" err="1"/>
              <a:t>Burcharda</a:t>
            </a:r>
            <a:endParaRPr lang="cs-CZ" dirty="0"/>
          </a:p>
          <a:p>
            <a:r>
              <a:rPr lang="cs-CZ" dirty="0"/>
              <a:t>Dva měsíce (červen-srpen 1920)</a:t>
            </a:r>
          </a:p>
          <a:p>
            <a:r>
              <a:rPr lang="cs-CZ" dirty="0"/>
              <a:t>Pořadatelé: George </a:t>
            </a:r>
            <a:r>
              <a:rPr lang="cs-CZ" dirty="0" err="1"/>
              <a:t>Grosz</a:t>
            </a:r>
            <a:r>
              <a:rPr lang="cs-CZ" dirty="0"/>
              <a:t>, Raoul </a:t>
            </a:r>
            <a:r>
              <a:rPr lang="cs-CZ" dirty="0" err="1"/>
              <a:t>Hausmann</a:t>
            </a:r>
            <a:r>
              <a:rPr lang="cs-CZ" dirty="0"/>
              <a:t>, John </a:t>
            </a:r>
            <a:r>
              <a:rPr lang="cs-CZ" dirty="0" err="1"/>
              <a:t>Heartfield</a:t>
            </a:r>
            <a:endParaRPr lang="cs-CZ" dirty="0"/>
          </a:p>
          <a:p>
            <a:r>
              <a:rPr lang="cs-CZ" dirty="0"/>
              <a:t>27 vystavujících </a:t>
            </a:r>
          </a:p>
          <a:p>
            <a:r>
              <a:rPr lang="cs-CZ" dirty="0"/>
              <a:t>174 exponátů (mnoho z nich společných, vč. textových plakátů)</a:t>
            </a:r>
          </a:p>
          <a:p>
            <a:r>
              <a:rPr lang="cs-CZ" dirty="0"/>
              <a:t>Čtyřstránkový katalog</a:t>
            </a:r>
          </a:p>
          <a:p>
            <a:r>
              <a:rPr lang="cs-CZ" dirty="0"/>
              <a:t>Otevření výstavy zahájeno roztažením závěsů jako v divadle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4EB9E895-773A-4A44-BB96-B9BD83C672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3219" y="3518208"/>
            <a:ext cx="4246831" cy="333979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8E693814-83C7-4FD8-8814-A43F6BDF0E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16" r="8716"/>
          <a:stretch/>
        </p:blipFill>
        <p:spPr>
          <a:xfrm>
            <a:off x="7893220" y="111125"/>
            <a:ext cx="4246831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8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8CB67EB-D4B6-46B8-ABCE-57C0B599F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cs-CZ" dirty="0"/>
              <a:t> Dr. Otto </a:t>
            </a:r>
            <a:r>
              <a:rPr lang="cs-CZ" dirty="0" err="1"/>
              <a:t>Burchard</a:t>
            </a:r>
            <a:r>
              <a:rPr lang="cs-CZ" dirty="0"/>
              <a:t> (1892-1965) </a:t>
            </a:r>
            <a:r>
              <a:rPr lang="cs-CZ" i="1" dirty="0" err="1"/>
              <a:t>Finanz</a:t>
            </a:r>
            <a:r>
              <a:rPr lang="cs-CZ" i="1" dirty="0"/>
              <a:t> Dada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D14B0549-B80E-48D4-8568-D015C36FE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142957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sběratel a specialista na čínskou keramiku dynastie Song, pracoval jako knihkupec pro firmu van </a:t>
            </a:r>
            <a:r>
              <a:rPr lang="cs-CZ" dirty="0" err="1"/>
              <a:t>Diemen</a:t>
            </a:r>
            <a:r>
              <a:rPr lang="cs-CZ" dirty="0"/>
              <a:t>.</a:t>
            </a:r>
          </a:p>
          <a:p>
            <a:r>
              <a:rPr lang="cs-CZ" dirty="0"/>
              <a:t>Finančně zajistil výstavu (1000 Marek)</a:t>
            </a:r>
          </a:p>
          <a:p>
            <a:r>
              <a:rPr lang="cs-CZ" dirty="0"/>
              <a:t>Galerie na </a:t>
            </a:r>
            <a:r>
              <a:rPr lang="cs-CZ" dirty="0" err="1"/>
              <a:t>Lützow</a:t>
            </a:r>
            <a:r>
              <a:rPr lang="cs-CZ" dirty="0"/>
              <a:t> </a:t>
            </a:r>
            <a:r>
              <a:rPr lang="cs-CZ" dirty="0" err="1"/>
              <a:t>Ufer</a:t>
            </a:r>
            <a:r>
              <a:rPr lang="cs-CZ" dirty="0"/>
              <a:t> v </a:t>
            </a:r>
            <a:r>
              <a:rPr lang="cs-CZ" dirty="0" err="1"/>
              <a:t>Tiergarten</a:t>
            </a:r>
            <a:r>
              <a:rPr lang="cs-CZ" dirty="0"/>
              <a:t> – nedaleko Ministerstva obrany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D1B8AC89-97FD-45F5-9E47-286642680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094" y="1533968"/>
            <a:ext cx="7712906" cy="516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7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0679466-C2B0-4FD2-AFCF-197FEA1C5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6914" y="2398643"/>
            <a:ext cx="2345636" cy="3988905"/>
          </a:xfrm>
        </p:spPr>
        <p:txBody>
          <a:bodyPr>
            <a:normAutofit fontScale="77500" lnSpcReduction="20000"/>
          </a:bodyPr>
          <a:lstStyle/>
          <a:p>
            <a:r>
              <a:rPr lang="cs-CZ" sz="2000" dirty="0"/>
              <a:t>Po rozhrnutí závěsů, se slavnostním výrazem umělci obdivují svá díla…atmosféra je vážná a napjatá</a:t>
            </a:r>
          </a:p>
          <a:p>
            <a:endParaRPr lang="cs-CZ" sz="2000" dirty="0"/>
          </a:p>
          <a:p>
            <a:r>
              <a:rPr lang="cs-CZ" sz="2000" dirty="0"/>
              <a:t>Tematizace habitu: chování v prostoru před uměleckými díly, zacházení s obrazy</a:t>
            </a:r>
          </a:p>
          <a:p>
            <a:endParaRPr lang="cs-CZ" sz="2000" dirty="0"/>
          </a:p>
          <a:p>
            <a:r>
              <a:rPr lang="cs-CZ" sz="2000" i="1" dirty="0"/>
              <a:t>Dada-Almanach </a:t>
            </a:r>
            <a:r>
              <a:rPr lang="cs-CZ" sz="2000" dirty="0"/>
              <a:t>(160 stran výhradně bez teorie) </a:t>
            </a:r>
            <a:r>
              <a:rPr lang="cs-CZ" sz="2000" dirty="0">
                <a:hlinkClick r:id="rId2"/>
              </a:rPr>
              <a:t>https://josefchladek.com/book/richard_huelsenbeck_-_dada_almanach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E2F95E97-D0A5-4F69-B7F8-543CB66FB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87" y="152240"/>
            <a:ext cx="9247464" cy="7698108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1A9E0D5-0799-411F-B638-1817ED503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9417" y="351873"/>
            <a:ext cx="4316896" cy="1325563"/>
          </a:xfrm>
          <a:solidFill>
            <a:schemeClr val="accent5"/>
          </a:solidFill>
        </p:spPr>
        <p:txBody>
          <a:bodyPr/>
          <a:lstStyle/>
          <a:p>
            <a:r>
              <a:rPr lang="cs-CZ" dirty="0" err="1"/>
              <a:t>Seberironická</a:t>
            </a:r>
            <a:r>
              <a:rPr lang="cs-CZ" dirty="0"/>
              <a:t> inscenace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E008EA1C-DD91-462C-8D92-03911E7F76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03646"/>
            <a:ext cx="2948647" cy="457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62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C6F2CCC-B044-4918-B20B-F1E12B9C1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sz="3500" dirty="0"/>
              <a:t>Skandální „Korektury“ moderního umění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FB625FAB-9998-45FD-A145-C429341D24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4794" y="2093844"/>
            <a:ext cx="3100491" cy="401285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42B525C4-E4BE-4EAC-9A85-21DBEB815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6" y="1448972"/>
            <a:ext cx="7212037" cy="5409028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AE676AC5-B4BA-41E2-8E11-3B3426BD0096}"/>
              </a:ext>
            </a:extLst>
          </p:cNvPr>
          <p:cNvSpPr txBox="1"/>
          <p:nvPr/>
        </p:nvSpPr>
        <p:spPr>
          <a:xfrm>
            <a:off x="8050237" y="6203852"/>
            <a:ext cx="3921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err="1"/>
              <a:t>Korrigeirtes</a:t>
            </a:r>
            <a:r>
              <a:rPr lang="cs-CZ" b="1" dirty="0"/>
              <a:t> </a:t>
            </a:r>
            <a:r>
              <a:rPr lang="cs-CZ" b="1" dirty="0" err="1"/>
              <a:t>Meisterbild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48981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EA56899-7CE6-45B0-AB14-1A520FE6F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Korekce starých mistrů: dílo jako </a:t>
            </a:r>
            <a:r>
              <a:rPr lang="cs-CZ" dirty="0" err="1"/>
              <a:t>měšťákovo</a:t>
            </a:r>
            <a:r>
              <a:rPr lang="cs-CZ" dirty="0"/>
              <a:t> vlastnictví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xmlns="" id="{2F7AF33C-49BB-49D2-A7DF-7B4B2A2F339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0" y="1825625"/>
            <a:ext cx="10515600" cy="2287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Venuše  </a:t>
            </a:r>
            <a:r>
              <a:rPr lang="cs-CZ" i="1" dirty="0" err="1"/>
              <a:t>Mélská</a:t>
            </a:r>
            <a:r>
              <a:rPr lang="cs-CZ" i="1" dirty="0"/>
              <a:t>, Apollon z Belvedéru jsou korigování částečně sentimentálními částečně banálními hlavami </a:t>
            </a:r>
            <a:r>
              <a:rPr lang="cs-CZ" dirty="0"/>
              <a:t>(Rudolf </a:t>
            </a:r>
            <a:r>
              <a:rPr lang="cs-CZ" dirty="0" err="1"/>
              <a:t>Schlichter</a:t>
            </a:r>
            <a:r>
              <a:rPr lang="cs-CZ" dirty="0"/>
              <a:t>)</a:t>
            </a:r>
          </a:p>
          <a:p>
            <a:endParaRPr lang="cs-CZ" dirty="0"/>
          </a:p>
          <a:p>
            <a:r>
              <a:rPr lang="cs-CZ" dirty="0"/>
              <a:t>„Dadaisté neparodují Botticelliho </a:t>
            </a:r>
            <a:r>
              <a:rPr lang="cs-CZ" dirty="0" err="1"/>
              <a:t>Primaveru</a:t>
            </a:r>
            <a:r>
              <a:rPr lang="cs-CZ" dirty="0"/>
              <a:t>, … napadají moudrost kunsthistoriků, kteří z něj učinili </a:t>
            </a:r>
            <a:r>
              <a:rPr lang="cs-CZ" dirty="0" err="1"/>
              <a:t>měšťákovo</a:t>
            </a:r>
            <a:r>
              <a:rPr lang="cs-CZ" dirty="0"/>
              <a:t> vlastnictví.“ </a:t>
            </a:r>
          </a:p>
        </p:txBody>
      </p:sp>
    </p:spTree>
    <p:extLst>
      <p:ext uri="{BB962C8B-B14F-4D97-AF65-F5344CB8AC3E}">
        <p14:creationId xmlns:p14="http://schemas.microsoft.com/office/powerpoint/2010/main" val="2422366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0541" y="1608719"/>
            <a:ext cx="2706516" cy="1707526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9F843616-8B00-41BD-B43F-58FD099531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2990" y="1825625"/>
            <a:ext cx="3250809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/>
              <a:t>Mohu žít bez jídla a pití, nemohu žít bez </a:t>
            </a:r>
            <a:r>
              <a:rPr lang="cs-CZ" dirty="0" smtClean="0"/>
              <a:t>DADA.</a:t>
            </a:r>
            <a:endParaRPr lang="cs-CZ" dirty="0"/>
          </a:p>
          <a:p>
            <a:pPr marL="0" indent="0">
              <a:buNone/>
            </a:pPr>
            <a:r>
              <a:rPr lang="cs-CZ" i="1" dirty="0"/>
              <a:t>Maršál G. </a:t>
            </a:r>
            <a:r>
              <a:rPr lang="cs-CZ" i="1" dirty="0" err="1"/>
              <a:t>Grosz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Já taky </a:t>
            </a:r>
            <a:r>
              <a:rPr lang="cs-CZ" dirty="0" smtClean="0"/>
              <a:t>ne.</a:t>
            </a:r>
            <a:endParaRPr lang="cs-CZ" dirty="0"/>
          </a:p>
          <a:p>
            <a:pPr marL="0" indent="0">
              <a:buNone/>
            </a:pPr>
            <a:r>
              <a:rPr lang="cs-CZ" i="1" dirty="0"/>
              <a:t>John </a:t>
            </a:r>
            <a:r>
              <a:rPr lang="cs-CZ" i="1" dirty="0" err="1"/>
              <a:t>Heartfield</a:t>
            </a:r>
            <a:endParaRPr lang="cs-CZ" i="1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Ani já ne.</a:t>
            </a:r>
          </a:p>
          <a:p>
            <a:pPr marL="0" indent="0">
              <a:buNone/>
            </a:pPr>
            <a:r>
              <a:rPr lang="cs-CZ" i="1" dirty="0"/>
              <a:t>Raoul </a:t>
            </a:r>
            <a:r>
              <a:rPr lang="cs-CZ" i="1" dirty="0" err="1"/>
              <a:t>Haussmann</a:t>
            </a:r>
            <a:endParaRPr lang="cs-CZ" i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F1EC2B6D-7531-4176-AD51-0066344FAA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907406"/>
            <a:ext cx="7746683" cy="1067281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D6763C-246F-44A6-AA75-12FFDB11D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7005" y="225082"/>
            <a:ext cx="3165389" cy="1325563"/>
          </a:xfrm>
          <a:solidFill>
            <a:schemeClr val="accent5"/>
          </a:solidFill>
        </p:spPr>
        <p:txBody>
          <a:bodyPr/>
          <a:lstStyle/>
          <a:p>
            <a:r>
              <a:rPr lang="cs-CZ" dirty="0" err="1" smtClean="0"/>
              <a:t>Werbung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6817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082978F-0362-49FA-BF02-59702510C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Berlín 1919 a volební rétorika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4015249F-32F3-4594-BBCE-FD75E8E12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252" y="1454563"/>
            <a:ext cx="8075160" cy="572327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CDD6FD03-8A87-4C15-BB67-15DC4D045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231" y="276837"/>
            <a:ext cx="5574170" cy="372772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17BAFE4E-9CA6-4364-8DA0-39D900C0EA04}"/>
              </a:ext>
            </a:extLst>
          </p:cNvPr>
          <p:cNvSpPr txBox="1"/>
          <p:nvPr/>
        </p:nvSpPr>
        <p:spPr>
          <a:xfrm>
            <a:off x="381956" y="6056072"/>
            <a:ext cx="26740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Bundesarchiv Bild 146-1972-033-15, Berlin, SPD-Wahlpropaganda.jpg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8214" y="3916880"/>
            <a:ext cx="22098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963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B846843-3BD4-4F7D-9B04-E4A4FD295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Hnutí Dada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603230F1-9354-4097-9B13-95115CC86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443" y="1463160"/>
            <a:ext cx="8161140" cy="4351338"/>
          </a:xfrm>
        </p:spPr>
        <p:txBody>
          <a:bodyPr/>
          <a:lstStyle/>
          <a:p>
            <a:r>
              <a:rPr lang="cs-CZ" i="1" dirty="0"/>
              <a:t>Curych</a:t>
            </a:r>
            <a:r>
              <a:rPr lang="cs-CZ" dirty="0"/>
              <a:t>, 1916 (Hugo </a:t>
            </a:r>
            <a:r>
              <a:rPr lang="cs-CZ" dirty="0" err="1"/>
              <a:t>Ball</a:t>
            </a:r>
            <a:r>
              <a:rPr lang="cs-CZ" dirty="0"/>
              <a:t>, Tristan </a:t>
            </a:r>
            <a:r>
              <a:rPr lang="cs-CZ" dirty="0" err="1"/>
              <a:t>Tzara</a:t>
            </a:r>
            <a:r>
              <a:rPr lang="cs-CZ" dirty="0"/>
              <a:t>)</a:t>
            </a:r>
          </a:p>
          <a:p>
            <a:r>
              <a:rPr lang="cs-CZ" b="1" dirty="0"/>
              <a:t>New York </a:t>
            </a:r>
            <a:r>
              <a:rPr lang="cs-CZ" dirty="0" smtClean="0"/>
              <a:t>1915-1918 </a:t>
            </a:r>
            <a:r>
              <a:rPr lang="cs-CZ" dirty="0"/>
              <a:t>(</a:t>
            </a:r>
            <a:r>
              <a:rPr lang="cs-CZ" dirty="0" smtClean="0"/>
              <a:t>Francis </a:t>
            </a:r>
            <a:r>
              <a:rPr lang="cs-CZ" dirty="0" err="1"/>
              <a:t>Picabia</a:t>
            </a:r>
            <a:r>
              <a:rPr lang="cs-CZ" dirty="0"/>
              <a:t>, Marcel </a:t>
            </a:r>
            <a:r>
              <a:rPr lang="cs-CZ" dirty="0" err="1"/>
              <a:t>Duchamp</a:t>
            </a:r>
            <a:r>
              <a:rPr lang="cs-CZ" dirty="0"/>
              <a:t>)</a:t>
            </a:r>
          </a:p>
          <a:p>
            <a:r>
              <a:rPr lang="cs-CZ" dirty="0" smtClean="0"/>
              <a:t>Německo (</a:t>
            </a:r>
            <a:r>
              <a:rPr lang="cs-CZ" b="1" dirty="0" smtClean="0"/>
              <a:t>Kolín, </a:t>
            </a:r>
            <a:r>
              <a:rPr lang="cs-CZ" b="1" dirty="0"/>
              <a:t>Berlín, Hannover</a:t>
            </a:r>
            <a:r>
              <a:rPr lang="cs-CZ" dirty="0"/>
              <a:t>) </a:t>
            </a:r>
            <a:r>
              <a:rPr lang="cs-CZ" sz="1000" dirty="0">
                <a:hlinkClick r:id="rId2"/>
              </a:rPr>
              <a:t>https://</a:t>
            </a:r>
            <a:r>
              <a:rPr lang="cs-CZ" sz="1000" dirty="0" smtClean="0">
                <a:hlinkClick r:id="rId2"/>
              </a:rPr>
              <a:t>youtu.be/6X7E2i0KMqM</a:t>
            </a:r>
            <a:endParaRPr lang="cs-CZ" sz="1000" dirty="0" smtClean="0"/>
          </a:p>
          <a:p>
            <a:r>
              <a:rPr lang="cs-CZ" b="1" dirty="0" smtClean="0"/>
              <a:t>Paříž</a:t>
            </a:r>
            <a:r>
              <a:rPr lang="cs-CZ" dirty="0" smtClean="0"/>
              <a:t> 1919-1923</a:t>
            </a:r>
            <a:r>
              <a:rPr lang="cs-CZ" dirty="0"/>
              <a:t>: (1921 Dada </a:t>
            </a:r>
            <a:r>
              <a:rPr lang="cs-CZ" dirty="0"/>
              <a:t>sezóna</a:t>
            </a:r>
            <a:r>
              <a:rPr lang="cs-CZ" dirty="0" smtClean="0"/>
              <a:t>) Tristan </a:t>
            </a:r>
            <a:r>
              <a:rPr lang="cs-CZ" dirty="0" err="1" smtClean="0"/>
              <a:t>Tzara</a:t>
            </a:r>
            <a:r>
              <a:rPr lang="cs-CZ" dirty="0" smtClean="0"/>
              <a:t>, F. </a:t>
            </a:r>
            <a:r>
              <a:rPr lang="cs-CZ" dirty="0" err="1" smtClean="0"/>
              <a:t>Picabia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8B807C04-516F-4849-AFC3-FBB7DC989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340" y="-350044"/>
            <a:ext cx="3192660" cy="435133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41C43E8A-7FEF-4C20-BDC5-823D696E7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070" y="4203053"/>
            <a:ext cx="9753600" cy="250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3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7AB591B-9BAC-44EF-B032-2700A33E6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6558025" cy="1711282"/>
          </a:xfr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BEEA1BD7-8723-41C7-B8C4-D3BA2DECB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6558025" cy="5617511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861C6215-ED21-413A-B1BA-C6198A6A5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421" y="-394204"/>
            <a:ext cx="10077158" cy="7416158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434517" y="5050172"/>
            <a:ext cx="9700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Dadasof</a:t>
            </a:r>
            <a:r>
              <a:rPr lang="cs-CZ" dirty="0" smtClean="0"/>
              <a:t> Raoul </a:t>
            </a:r>
            <a:r>
              <a:rPr lang="cs-CZ" dirty="0" err="1" smtClean="0"/>
              <a:t>Hausmann</a:t>
            </a:r>
            <a:r>
              <a:rPr lang="cs-CZ" dirty="0" smtClean="0"/>
              <a:t>       </a:t>
            </a:r>
            <a:r>
              <a:rPr lang="cs-CZ" dirty="0" err="1" smtClean="0"/>
              <a:t>Monteurdada</a:t>
            </a:r>
            <a:r>
              <a:rPr lang="cs-CZ" dirty="0" smtClean="0"/>
              <a:t> John </a:t>
            </a:r>
            <a:r>
              <a:rPr lang="cs-CZ" dirty="0" err="1" smtClean="0"/>
              <a:t>Heartfield</a:t>
            </a:r>
            <a:r>
              <a:rPr lang="cs-CZ" dirty="0" smtClean="0"/>
              <a:t>	</a:t>
            </a:r>
            <a:r>
              <a:rPr lang="cs-CZ" dirty="0" err="1" smtClean="0"/>
              <a:t>Propagandada</a:t>
            </a:r>
            <a:r>
              <a:rPr lang="cs-CZ" dirty="0" smtClean="0"/>
              <a:t> </a:t>
            </a:r>
            <a:r>
              <a:rPr lang="cs-CZ" dirty="0" err="1" smtClean="0"/>
              <a:t>Marschall</a:t>
            </a:r>
            <a:r>
              <a:rPr lang="cs-CZ" dirty="0" smtClean="0"/>
              <a:t> Georg </a:t>
            </a:r>
            <a:r>
              <a:rPr lang="cs-CZ" dirty="0" err="1" smtClean="0"/>
              <a:t>Grosz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4395831" y="5637402"/>
            <a:ext cx="26257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Nikoliv umění, pouze DADA je veliké a J. H. je jeho prorokem!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558481" y="5561901"/>
            <a:ext cx="3271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DADA je úmyslné rozbíjení měšťáckých hodnot, DADA povstalo z proletariátu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627464" y="5637402"/>
            <a:ext cx="2155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Otevřete svou mysl! Osvoboďte se pro nastávající časy.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4709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77434D4-5CE8-432C-8123-D51C0BD1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Karikatura Výmarské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C553A1D-416B-4AE4-8B74-0DD936155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Otto </a:t>
            </a:r>
            <a:r>
              <a:rPr lang="cs-CZ" dirty="0" err="1"/>
              <a:t>Dix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C1C09955-7D90-475D-AAD4-E18FA963D9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470" y="1384953"/>
            <a:ext cx="7182678" cy="49298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69" y="3072713"/>
            <a:ext cx="1647174" cy="283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47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331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15155"/>
            <a:ext cx="3755891" cy="6029305"/>
          </a:xfrm>
        </p:spPr>
      </p:pic>
      <p:pic>
        <p:nvPicPr>
          <p:cNvPr id="13316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36" y="515155"/>
            <a:ext cx="7995164" cy="5771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D1B23016-F4CE-49B8-B9C5-E3BDD2A5473A}"/>
              </a:ext>
            </a:extLst>
          </p:cNvPr>
          <p:cNvSpPr txBox="1"/>
          <p:nvPr/>
        </p:nvSpPr>
        <p:spPr>
          <a:xfrm>
            <a:off x="274432" y="845344"/>
            <a:ext cx="3207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 </a:t>
            </a:r>
            <a:r>
              <a:rPr 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Grosz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-John </a:t>
            </a:r>
            <a:r>
              <a:rPr 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Heartfield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cs-CZ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Zdivočelý maloměšťák 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(montáž)</a:t>
            </a:r>
          </a:p>
        </p:txBody>
      </p:sp>
    </p:spTree>
    <p:extLst>
      <p:ext uri="{BB962C8B-B14F-4D97-AF65-F5344CB8AC3E}">
        <p14:creationId xmlns:p14="http://schemas.microsoft.com/office/powerpoint/2010/main" val="3398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A5DA8E0-F128-46A6-B2D0-7CF707F27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62781"/>
          </a:xfrm>
        </p:spPr>
        <p:txBody>
          <a:bodyPr>
            <a:normAutofit fontScale="90000"/>
          </a:bodyPr>
          <a:lstStyle/>
          <a:p>
            <a:r>
              <a:rPr lang="cs-CZ" dirty="0"/>
              <a:t>Berlín 1919, militarismus a zásahové excesy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73D7D6A0-216D-43B1-B6B5-BFCCC313A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4854" y="1825625"/>
            <a:ext cx="3278945" cy="4351338"/>
          </a:xfrm>
        </p:spPr>
        <p:txBody>
          <a:bodyPr>
            <a:normAutofit/>
          </a:bodyPr>
          <a:lstStyle/>
          <a:p>
            <a:r>
              <a:rPr lang="cs-CZ" dirty="0" err="1"/>
              <a:t>Freikorps</a:t>
            </a:r>
            <a:r>
              <a:rPr lang="cs-CZ" dirty="0"/>
              <a:t> (mj. váleční navrátilci)</a:t>
            </a:r>
          </a:p>
          <a:p>
            <a:r>
              <a:rPr lang="cs-CZ" dirty="0"/>
              <a:t>Po vyhlášení Výmarské republiky a povstání Spartakovců (komunistů) zavraždění Rosy Luxemburgové a Karla </a:t>
            </a:r>
            <a:r>
              <a:rPr lang="cs-CZ" dirty="0" err="1"/>
              <a:t>Liebknechta</a:t>
            </a:r>
            <a:r>
              <a:rPr lang="cs-CZ" dirty="0"/>
              <a:t>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46FA2341-1BE5-4BBA-8AC8-5EB4805F3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96" y="1472066"/>
            <a:ext cx="6366093" cy="482061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78D29118-819D-4C86-A174-EC01E20EEFD4}"/>
              </a:ext>
            </a:extLst>
          </p:cNvPr>
          <p:cNvSpPr txBox="1"/>
          <p:nvPr/>
        </p:nvSpPr>
        <p:spPr>
          <a:xfrm>
            <a:off x="7518264" y="5969514"/>
            <a:ext cx="2883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Julius </a:t>
            </a:r>
            <a:r>
              <a:rPr lang="cs-CZ" dirty="0" err="1"/>
              <a:t>Gipkens</a:t>
            </a:r>
            <a:r>
              <a:rPr lang="cs-CZ" dirty="0"/>
              <a:t>: náborový plakát do „</a:t>
            </a:r>
            <a:r>
              <a:rPr lang="cs-CZ" dirty="0" err="1"/>
              <a:t>Freikorps</a:t>
            </a:r>
            <a:r>
              <a:rPr lang="cs-CZ" dirty="0"/>
              <a:t>“, 1918.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301253A8-0448-4C0A-A839-76449E2AF3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90" t="8722" r="28259" b="36110"/>
          <a:stretch/>
        </p:blipFill>
        <p:spPr>
          <a:xfrm>
            <a:off x="390061" y="1121384"/>
            <a:ext cx="2799595" cy="575982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BB0754F4-8DA6-43D3-85AB-EDA7C081689B}"/>
              </a:ext>
            </a:extLst>
          </p:cNvPr>
          <p:cNvSpPr txBox="1"/>
          <p:nvPr/>
        </p:nvSpPr>
        <p:spPr>
          <a:xfrm>
            <a:off x="1100744" y="1812752"/>
            <a:ext cx="137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-/</a:t>
            </a:r>
            <a:r>
              <a:rPr 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aus</a:t>
            </a: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50569BC0-6605-4895-9619-A5FCDEE77205}"/>
              </a:ext>
            </a:extLst>
          </p:cNvPr>
          <p:cNvSpPr txBox="1"/>
          <p:nvPr/>
        </p:nvSpPr>
        <p:spPr>
          <a:xfrm>
            <a:off x="570657" y="2852378"/>
            <a:ext cx="1908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Hrdost, pýcha, zbroj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BEF92324-939C-402F-99E1-6E95EADB6740}"/>
              </a:ext>
            </a:extLst>
          </p:cNvPr>
          <p:cNvSpPr txBox="1"/>
          <p:nvPr/>
        </p:nvSpPr>
        <p:spPr>
          <a:xfrm>
            <a:off x="669641" y="5613434"/>
            <a:ext cx="2240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Každodenní zkušenost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B84D7315-9C9B-41CE-B7F0-ACE08E5D9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632" y="1080660"/>
            <a:ext cx="3072946" cy="583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5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77434D4-5CE8-432C-8123-D51C0BD1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Karikatura Výmarské republiky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C553A1D-416B-4AE4-8B74-0DD936155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462670" cy="3435488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Georg </a:t>
            </a:r>
            <a:r>
              <a:rPr lang="cs-CZ" dirty="0" err="1"/>
              <a:t>Grosz</a:t>
            </a:r>
            <a:r>
              <a:rPr lang="cs-CZ" dirty="0"/>
              <a:t>: </a:t>
            </a:r>
            <a:r>
              <a:rPr lang="cs-CZ" i="1" dirty="0"/>
              <a:t>Německo, Zimní pohádka </a:t>
            </a:r>
            <a:r>
              <a:rPr lang="cs-CZ" dirty="0"/>
              <a:t>, 1917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Měšťák: tlustý a ustrašený </a:t>
            </a:r>
          </a:p>
          <a:p>
            <a:pPr marL="0" indent="0">
              <a:buNone/>
            </a:pPr>
            <a:r>
              <a:rPr lang="cs-CZ" dirty="0"/>
              <a:t>N</a:t>
            </a:r>
            <a:r>
              <a:rPr lang="cs-CZ" dirty="0" smtClean="0"/>
              <a:t>ámořník-symbol </a:t>
            </a:r>
            <a:r>
              <a:rPr lang="cs-CZ" dirty="0"/>
              <a:t>revoluce</a:t>
            </a:r>
          </a:p>
          <a:p>
            <a:pPr marL="0" indent="0">
              <a:buNone/>
            </a:pPr>
            <a:r>
              <a:rPr lang="cs-CZ" dirty="0"/>
              <a:t>Prostitutka-obraz doby</a:t>
            </a:r>
          </a:p>
          <a:p>
            <a:pPr marL="0" indent="0">
              <a:buNone/>
            </a:pPr>
            <a:r>
              <a:rPr lang="cs-CZ" dirty="0"/>
              <a:t>(svět za ním se bortí)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Tři pilíře společnosti: voják, církev, školství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03974F3A-D6A3-4974-9F2C-9592198A6E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986" y="-66022"/>
            <a:ext cx="4233014" cy="699004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4596C2CF-845F-4A2A-BB2C-6297C35AA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034" y="1027906"/>
            <a:ext cx="2967505" cy="4351338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100" y="4768179"/>
            <a:ext cx="1464442" cy="202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29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3E7E72D-8925-405C-A10D-8343ABB5C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Georg </a:t>
            </a:r>
            <a:r>
              <a:rPr lang="cs-CZ" dirty="0" err="1"/>
              <a:t>Scholz</a:t>
            </a:r>
            <a:endParaRPr lang="cs-CZ" dirty="0"/>
          </a:p>
        </p:txBody>
      </p:sp>
      <p:pic>
        <p:nvPicPr>
          <p:cNvPr id="1026" name="Picture 2" descr="SouvisejÃ­cÃ­ obrÃ¡zek">
            <a:extLst>
              <a:ext uri="{FF2B5EF4-FFF2-40B4-BE49-F238E27FC236}">
                <a16:creationId xmlns:a16="http://schemas.microsoft.com/office/drawing/2014/main" xmlns="" id="{D663493C-D4D4-48F3-9F26-12B37C2C9EC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798" y="0"/>
            <a:ext cx="5038202" cy="709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3B1B984E-67A8-49F4-8F24-BA72C82E1F8B}"/>
              </a:ext>
            </a:extLst>
          </p:cNvPr>
          <p:cNvSpPr txBox="1"/>
          <p:nvPr/>
        </p:nvSpPr>
        <p:spPr>
          <a:xfrm>
            <a:off x="647889" y="2390494"/>
            <a:ext cx="334811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solidFill>
                  <a:srgbClr val="FF0000"/>
                </a:solidFill>
              </a:rPr>
              <a:t>Hindenburgův</a:t>
            </a:r>
            <a:r>
              <a:rPr lang="cs-CZ" dirty="0">
                <a:solidFill>
                  <a:srgbClr val="FF0000"/>
                </a:solidFill>
              </a:rPr>
              <a:t> rosol:</a:t>
            </a:r>
          </a:p>
          <a:p>
            <a:endParaRPr lang="cs-CZ" dirty="0"/>
          </a:p>
          <a:p>
            <a:r>
              <a:rPr lang="cs-CZ" i="1" dirty="0"/>
              <a:t>Na velkém talíři zde leží skleněný zvon, mrtvolně bílá, krví pokrytá hlava vojáka, vedle které je dlouhý nůž a jeden exemplář německých novin. To vše precizně realisticky vymalováno, čímž mezi dadaistickým koktáním ostatních vystavených prací směšně razí.</a:t>
            </a:r>
          </a:p>
          <a:p>
            <a:endParaRPr lang="cs-CZ" dirty="0"/>
          </a:p>
          <a:p>
            <a:r>
              <a:rPr lang="cs-CZ" dirty="0"/>
              <a:t>Kurt </a:t>
            </a:r>
            <a:r>
              <a:rPr lang="cs-CZ" dirty="0" err="1"/>
              <a:t>Bordorff</a:t>
            </a:r>
            <a:r>
              <a:rPr lang="cs-CZ" dirty="0"/>
              <a:t>, </a:t>
            </a:r>
            <a:r>
              <a:rPr lang="cs-CZ" i="1" dirty="0" err="1"/>
              <a:t>Ostpreussische</a:t>
            </a:r>
            <a:r>
              <a:rPr lang="cs-CZ" i="1" dirty="0"/>
              <a:t> </a:t>
            </a:r>
            <a:r>
              <a:rPr lang="cs-CZ" i="1" dirty="0" err="1"/>
              <a:t>Zeitung</a:t>
            </a:r>
            <a:endParaRPr lang="cs-CZ" i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4BA82701-0F4F-4A4D-90B3-CB904FCE62C7}"/>
              </a:ext>
            </a:extLst>
          </p:cNvPr>
          <p:cNvSpPr txBox="1"/>
          <p:nvPr/>
        </p:nvSpPr>
        <p:spPr>
          <a:xfrm>
            <a:off x="5255267" y="5119294"/>
            <a:ext cx="1681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rgbClr val="FF0000"/>
                </a:solidFill>
              </a:rPr>
              <a:t>Průmysloví sedláci</a:t>
            </a:r>
            <a:r>
              <a:rPr lang="cs-CZ" dirty="0"/>
              <a:t>, 1920, olej na dřevě, koláž</a:t>
            </a:r>
          </a:p>
        </p:txBody>
      </p:sp>
    </p:spTree>
    <p:extLst>
      <p:ext uri="{BB962C8B-B14F-4D97-AF65-F5344CB8AC3E}">
        <p14:creationId xmlns:p14="http://schemas.microsoft.com/office/powerpoint/2010/main" val="417894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A09541B-5079-43F9-8763-C6D2C3A0F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Koláž, montáž, „konstrukce“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92795F2C-A71C-4CDF-BDBC-F1D07E938A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951" y="1547446"/>
            <a:ext cx="4197617" cy="520504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825DB553-DFC9-4C88-8B6E-FC2FE13FBC80}"/>
              </a:ext>
            </a:extLst>
          </p:cNvPr>
          <p:cNvSpPr txBox="1"/>
          <p:nvPr/>
        </p:nvSpPr>
        <p:spPr>
          <a:xfrm>
            <a:off x="5132363" y="4543864"/>
            <a:ext cx="1927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Raoul </a:t>
            </a:r>
            <a:r>
              <a:rPr lang="cs-CZ" dirty="0" err="1"/>
              <a:t>Hausmann</a:t>
            </a:r>
            <a:r>
              <a:rPr lang="cs-CZ" dirty="0"/>
              <a:t>: Umělecký kritik/reportér 1919/1920.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B9A989A2-EBEA-46E3-8A66-D2CCFA86C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1804" y="365125"/>
            <a:ext cx="4023441" cy="4989067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8287265" y="5744193"/>
            <a:ext cx="34879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R. </a:t>
            </a:r>
            <a:r>
              <a:rPr lang="cs-CZ" dirty="0" err="1" smtClean="0"/>
              <a:t>Hausmann</a:t>
            </a:r>
            <a:r>
              <a:rPr lang="cs-CZ" dirty="0" smtClean="0"/>
              <a:t>: Dada vítězí, 1920.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003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91FBA40-5868-4A3A-A09A-D2C0DD0DA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4AE98D1-2847-4505-8636-DC5506073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cs-CZ"/>
          </a:p>
        </p:txBody>
      </p:sp>
      <p:pic>
        <p:nvPicPr>
          <p:cNvPr id="2050" name="Picture 2" descr="SouvisejÃ­cÃ­ obrÃ¡zek">
            <a:extLst>
              <a:ext uri="{FF2B5EF4-FFF2-40B4-BE49-F238E27FC236}">
                <a16:creationId xmlns:a16="http://schemas.microsoft.com/office/drawing/2014/main" xmlns="" id="{A1B6A09B-D574-4656-9B69-5C74CC703A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8" y="0"/>
            <a:ext cx="4429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D9DB4AB6-7FEC-4D85-863F-30C864A52850}"/>
              </a:ext>
            </a:extLst>
          </p:cNvPr>
          <p:cNvSpPr txBox="1"/>
          <p:nvPr/>
        </p:nvSpPr>
        <p:spPr>
          <a:xfrm>
            <a:off x="9059594" y="5978769"/>
            <a:ext cx="3012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Raoul </a:t>
            </a:r>
            <a:r>
              <a:rPr lang="cs-CZ" dirty="0" err="1"/>
              <a:t>Hausmann</a:t>
            </a:r>
            <a:r>
              <a:rPr lang="cs-CZ" dirty="0"/>
              <a:t>: mechanická hlava, 1920</a:t>
            </a:r>
          </a:p>
        </p:txBody>
      </p:sp>
    </p:spTree>
    <p:extLst>
      <p:ext uri="{BB962C8B-B14F-4D97-AF65-F5344CB8AC3E}">
        <p14:creationId xmlns:p14="http://schemas.microsoft.com/office/powerpoint/2010/main" val="41622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852817" cy="6850562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206314" y="5428735"/>
            <a:ext cx="3097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G. </a:t>
            </a:r>
            <a:r>
              <a:rPr lang="cs-CZ" dirty="0" err="1" smtClean="0"/>
              <a:t>Grosz</a:t>
            </a:r>
            <a:r>
              <a:rPr lang="cs-CZ" dirty="0" smtClean="0"/>
              <a:t> a bří </a:t>
            </a:r>
            <a:r>
              <a:rPr lang="cs-CZ" dirty="0" err="1" smtClean="0"/>
              <a:t>Herzfeldové</a:t>
            </a:r>
            <a:r>
              <a:rPr lang="cs-CZ" dirty="0" smtClean="0"/>
              <a:t> (stránka z „</a:t>
            </a:r>
            <a:r>
              <a:rPr lang="cs-CZ" dirty="0" err="1" smtClean="0"/>
              <a:t>půměsíčníku</a:t>
            </a:r>
            <a:r>
              <a:rPr lang="cs-CZ" dirty="0" smtClean="0"/>
              <a:t>“)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327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41644BB2-42CB-4A51-82BE-CB2A518947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99607" y="21487"/>
            <a:ext cx="4792394" cy="683651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FC83DCF-44E9-4AF7-9D23-B774C6B9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561407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Johannes </a:t>
            </a:r>
            <a:r>
              <a:rPr lang="cs-CZ" dirty="0" err="1"/>
              <a:t>Baader</a:t>
            </a:r>
            <a:r>
              <a:rPr lang="cs-CZ" dirty="0"/>
              <a:t>: </a:t>
            </a:r>
            <a:r>
              <a:rPr lang="cs-CZ" i="1" dirty="0" err="1"/>
              <a:t>Das</a:t>
            </a:r>
            <a:r>
              <a:rPr lang="cs-CZ" i="1" dirty="0"/>
              <a:t> </a:t>
            </a:r>
            <a:r>
              <a:rPr lang="cs-CZ" i="1" dirty="0" err="1"/>
              <a:t>grosse</a:t>
            </a:r>
            <a:r>
              <a:rPr lang="cs-CZ" i="1" dirty="0"/>
              <a:t> </a:t>
            </a:r>
            <a:r>
              <a:rPr lang="cs-CZ" i="1" dirty="0" err="1"/>
              <a:t>Plasto</a:t>
            </a:r>
            <a:r>
              <a:rPr lang="cs-CZ" i="1" dirty="0"/>
              <a:t>-</a:t>
            </a:r>
            <a:r>
              <a:rPr lang="cs-CZ" i="1" dirty="0" err="1"/>
              <a:t>Dio</a:t>
            </a:r>
            <a:r>
              <a:rPr lang="cs-CZ" i="1" dirty="0"/>
              <a:t>-Dada-Drama</a:t>
            </a:r>
            <a:r>
              <a:rPr lang="cs-CZ" dirty="0"/>
              <a:t>, 1920.</a:t>
            </a:r>
          </a:p>
        </p:txBody>
      </p:sp>
    </p:spTree>
    <p:extLst>
      <p:ext uri="{BB962C8B-B14F-4D97-AF65-F5344CB8AC3E}">
        <p14:creationId xmlns:p14="http://schemas.microsoft.com/office/powerpoint/2010/main" val="165192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4BA9D7A-22A2-4401-8FE7-75F70D2F4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Cabaret</a:t>
            </a:r>
            <a:r>
              <a:rPr lang="cs-CZ" dirty="0"/>
              <a:t> </a:t>
            </a:r>
            <a:r>
              <a:rPr lang="cs-CZ" dirty="0" err="1"/>
              <a:t>Voltaire</a:t>
            </a:r>
            <a:r>
              <a:rPr lang="cs-CZ" dirty="0"/>
              <a:t>, Curych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4F74E171-CCDB-427E-BA83-6DA1C7B7FB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94667" y="0"/>
            <a:ext cx="5097333" cy="712291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1237A938-2132-44B5-89C2-04111ECB49D3}"/>
              </a:ext>
            </a:extLst>
          </p:cNvPr>
          <p:cNvSpPr txBox="1"/>
          <p:nvPr/>
        </p:nvSpPr>
        <p:spPr>
          <a:xfrm>
            <a:off x="5221357" y="6162262"/>
            <a:ext cx="2450193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1200" dirty="0"/>
              <a:t>Marcel </a:t>
            </a:r>
            <a:r>
              <a:rPr lang="cs-CZ" sz="1200" dirty="0" err="1"/>
              <a:t>Janco</a:t>
            </a:r>
            <a:r>
              <a:rPr lang="cs-CZ" sz="1200" dirty="0"/>
              <a:t>, pohlednice „</a:t>
            </a:r>
            <a:r>
              <a:rPr lang="cs-CZ" sz="1200" dirty="0" err="1"/>
              <a:t>Cabaret</a:t>
            </a:r>
            <a:r>
              <a:rPr lang="cs-CZ" sz="1200" dirty="0"/>
              <a:t> </a:t>
            </a:r>
            <a:r>
              <a:rPr lang="cs-CZ" sz="1200" dirty="0" err="1"/>
              <a:t>Voltaire</a:t>
            </a:r>
            <a:r>
              <a:rPr lang="cs-CZ" sz="1200" dirty="0"/>
              <a:t>, 1916, litografie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F2FA5C70-F33C-4B3C-92FD-395A635BA67F}"/>
              </a:ext>
            </a:extLst>
          </p:cNvPr>
          <p:cNvSpPr txBox="1"/>
          <p:nvPr/>
        </p:nvSpPr>
        <p:spPr>
          <a:xfrm>
            <a:off x="302761" y="2419120"/>
            <a:ext cx="3418449" cy="369331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accent1">
                <a:lumMod val="75000"/>
              </a:schemeClr>
            </a:solidFill>
          </a:ln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b="1" dirty="0"/>
              <a:t>Pacifismus a </a:t>
            </a:r>
            <a:r>
              <a:rPr lang="cs-CZ" b="1" dirty="0" err="1"/>
              <a:t>antinationalismus</a:t>
            </a:r>
            <a:r>
              <a:rPr lang="cs-CZ" b="1" dirty="0"/>
              <a:t>, emigrace</a:t>
            </a:r>
          </a:p>
          <a:p>
            <a:endParaRPr lang="cs-CZ" dirty="0"/>
          </a:p>
          <a:p>
            <a:r>
              <a:rPr lang="cs-CZ" b="1" dirty="0"/>
              <a:t>Soirée</a:t>
            </a:r>
            <a:r>
              <a:rPr lang="cs-CZ" dirty="0"/>
              <a:t>: alkohol, jeviště, drogy, popěvky, </a:t>
            </a:r>
            <a:r>
              <a:rPr lang="cs-CZ" dirty="0" err="1"/>
              <a:t>křík</a:t>
            </a:r>
            <a:r>
              <a:rPr lang="cs-CZ" dirty="0"/>
              <a:t>, kostýmy, umělecká díla, osvětlení, manifest, masky, hudba, </a:t>
            </a:r>
            <a:r>
              <a:rPr lang="cs-CZ" dirty="0" err="1"/>
              <a:t>negerské</a:t>
            </a:r>
            <a:r>
              <a:rPr lang="cs-CZ" dirty="0"/>
              <a:t> figurky, poezie, rvačky, publikum, uvolnění, svádění, tance, text, přednášky</a:t>
            </a:r>
          </a:p>
          <a:p>
            <a:endParaRPr lang="cs-CZ" dirty="0"/>
          </a:p>
          <a:p>
            <a:r>
              <a:rPr lang="cs-CZ" dirty="0">
                <a:hlinkClick r:id="rId4"/>
              </a:rPr>
              <a:t>https://www.youtube.com/watch?v=fkl92oV1kMc</a:t>
            </a:r>
            <a:endParaRPr lang="cs-CZ" dirty="0"/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14FA7FDD-DCE9-401B-99ED-FFE8A66A16A7}"/>
              </a:ext>
            </a:extLst>
          </p:cNvPr>
          <p:cNvSpPr txBox="1"/>
          <p:nvPr/>
        </p:nvSpPr>
        <p:spPr>
          <a:xfrm>
            <a:off x="4278400" y="1578643"/>
            <a:ext cx="2276456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 Německa:</a:t>
            </a:r>
          </a:p>
          <a:p>
            <a:r>
              <a:rPr lang="cs-CZ" dirty="0"/>
              <a:t>Hugo </a:t>
            </a:r>
            <a:r>
              <a:rPr lang="cs-CZ" dirty="0" err="1"/>
              <a:t>Ball</a:t>
            </a:r>
            <a:endParaRPr lang="cs-CZ" dirty="0"/>
          </a:p>
          <a:p>
            <a:r>
              <a:rPr lang="cs-CZ" dirty="0"/>
              <a:t>Emmy </a:t>
            </a:r>
            <a:r>
              <a:rPr lang="cs-CZ" dirty="0" err="1"/>
              <a:t>Hennings</a:t>
            </a:r>
            <a:endParaRPr lang="cs-CZ" dirty="0"/>
          </a:p>
          <a:p>
            <a:r>
              <a:rPr lang="cs-CZ" dirty="0"/>
              <a:t>Richard </a:t>
            </a:r>
            <a:r>
              <a:rPr lang="cs-CZ" dirty="0" err="1"/>
              <a:t>Heulsenbeck</a:t>
            </a:r>
            <a:endParaRPr lang="cs-CZ" dirty="0"/>
          </a:p>
          <a:p>
            <a:r>
              <a:rPr lang="cs-CZ" dirty="0"/>
              <a:t>Hans Richter</a:t>
            </a:r>
          </a:p>
          <a:p>
            <a:endParaRPr lang="cs-CZ" dirty="0"/>
          </a:p>
          <a:p>
            <a:r>
              <a:rPr lang="cs-CZ" sz="1400" dirty="0"/>
              <a:t>Z Rumunska:</a:t>
            </a:r>
          </a:p>
          <a:p>
            <a:r>
              <a:rPr lang="cs-CZ" dirty="0"/>
              <a:t>Tristan </a:t>
            </a:r>
            <a:r>
              <a:rPr lang="cs-CZ" dirty="0" err="1"/>
              <a:t>Tzara</a:t>
            </a:r>
            <a:endParaRPr lang="cs-CZ" dirty="0"/>
          </a:p>
          <a:p>
            <a:r>
              <a:rPr lang="cs-CZ" dirty="0"/>
              <a:t>Marcel Janko</a:t>
            </a:r>
          </a:p>
          <a:p>
            <a:endParaRPr lang="cs-CZ" dirty="0"/>
          </a:p>
          <a:p>
            <a:r>
              <a:rPr lang="cs-CZ" dirty="0"/>
              <a:t>Hans </a:t>
            </a:r>
            <a:r>
              <a:rPr lang="cs-CZ" dirty="0" err="1"/>
              <a:t>Arp</a:t>
            </a:r>
            <a:r>
              <a:rPr lang="cs-CZ" dirty="0"/>
              <a:t> (Alsasko)</a:t>
            </a:r>
          </a:p>
          <a:p>
            <a:r>
              <a:rPr lang="cs-CZ" dirty="0"/>
              <a:t>Sophie </a:t>
            </a:r>
            <a:r>
              <a:rPr lang="cs-CZ" dirty="0" err="1"/>
              <a:t>Täuberová</a:t>
            </a:r>
            <a:r>
              <a:rPr lang="cs-CZ" dirty="0"/>
              <a:t> (Švýcarsko)</a:t>
            </a:r>
          </a:p>
          <a:p>
            <a:r>
              <a:rPr lang="cs-CZ" dirty="0"/>
              <a:t>Viking </a:t>
            </a:r>
            <a:r>
              <a:rPr lang="cs-CZ" dirty="0" err="1"/>
              <a:t>Eggeling</a:t>
            </a:r>
            <a:r>
              <a:rPr lang="cs-CZ" dirty="0"/>
              <a:t> (Švédsko)</a:t>
            </a:r>
          </a:p>
        </p:txBody>
      </p:sp>
    </p:spTree>
    <p:extLst>
      <p:ext uri="{BB962C8B-B14F-4D97-AF65-F5344CB8AC3E}">
        <p14:creationId xmlns:p14="http://schemas.microsoft.com/office/powerpoint/2010/main" val="38947257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81BAFE9-1D21-4E33-8955-B9243BC32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788" y="365125"/>
            <a:ext cx="7865012" cy="1325563"/>
          </a:xfrm>
        </p:spPr>
        <p:txBody>
          <a:bodyPr/>
          <a:lstStyle/>
          <a:p>
            <a:r>
              <a:rPr lang="cs-CZ" dirty="0"/>
              <a:t>Raoul </a:t>
            </a:r>
            <a:r>
              <a:rPr lang="cs-CZ" dirty="0" err="1"/>
              <a:t>Hausmann</a:t>
            </a:r>
            <a:r>
              <a:rPr lang="cs-CZ" dirty="0"/>
              <a:t> Večerní toaleta, asambláž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xmlns="" id="{4534D7D5-19CA-4318-BAAF-FF6C903411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1" y="506437"/>
            <a:ext cx="2208976" cy="610453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0F94447C-116E-4685-868C-D6DE452AD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920" y="2078888"/>
            <a:ext cx="3589621" cy="47791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A61E5CDE-2271-4955-97BC-5088A2F16B85}"/>
              </a:ext>
            </a:extLst>
          </p:cNvPr>
          <p:cNvSpPr txBox="1"/>
          <p:nvPr/>
        </p:nvSpPr>
        <p:spPr>
          <a:xfrm>
            <a:off x="10018643" y="5133447"/>
            <a:ext cx="2173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prstClr val="white"/>
                </a:solidFill>
                <a:latin typeface="Calibri Light" panose="020F0302020204030204"/>
              </a:rPr>
              <a:t>Ivan </a:t>
            </a:r>
            <a:r>
              <a:rPr lang="cs-CZ" dirty="0" err="1">
                <a:solidFill>
                  <a:prstClr val="white"/>
                </a:solidFill>
                <a:latin typeface="Calibri Light" panose="020F0302020204030204"/>
              </a:rPr>
              <a:t>Kljun</a:t>
            </a:r>
            <a:r>
              <a:rPr lang="cs-CZ" dirty="0">
                <a:solidFill>
                  <a:prstClr val="white"/>
                </a:solidFill>
                <a:latin typeface="Calibri Light" panose="020F0302020204030204"/>
              </a:rPr>
              <a:t>: Kubistka před svým toaletním stolkem, 1915</a:t>
            </a:r>
          </a:p>
        </p:txBody>
      </p:sp>
    </p:spTree>
    <p:extLst>
      <p:ext uri="{BB962C8B-B14F-4D97-AF65-F5344CB8AC3E}">
        <p14:creationId xmlns:p14="http://schemas.microsoft.com/office/powerpoint/2010/main" val="240704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2AD2B95-F040-4953-A9D1-B698AFB17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Georg </a:t>
            </a:r>
            <a:r>
              <a:rPr lang="cs-CZ" dirty="0" err="1"/>
              <a:t>Grosz</a:t>
            </a:r>
            <a:r>
              <a:rPr lang="cs-CZ" dirty="0"/>
              <a:t>: grafické album </a:t>
            </a:r>
            <a:r>
              <a:rPr lang="cs-CZ" i="1" dirty="0"/>
              <a:t>Gott </a:t>
            </a:r>
            <a:r>
              <a:rPr lang="cs-CZ" i="1" dirty="0" err="1"/>
              <a:t>mit</a:t>
            </a:r>
            <a:r>
              <a:rPr lang="cs-CZ" i="1" dirty="0"/>
              <a:t> </a:t>
            </a:r>
            <a:r>
              <a:rPr lang="cs-CZ" i="1" dirty="0" err="1"/>
              <a:t>uns</a:t>
            </a:r>
            <a:endParaRPr lang="cs-CZ" i="1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xmlns="" id="{26E05F03-7039-4C5B-9F60-4B63D6C37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9309" y="1825625"/>
            <a:ext cx="5473381" cy="435133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33F573FC-84F1-455C-85FA-B184FF0C3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27606"/>
            <a:ext cx="3189575" cy="401269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169D80F3-70FE-4140-8D53-4A39BFD4B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9675" y="2016125"/>
            <a:ext cx="3362325" cy="447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8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CCE2DB0-A7C6-4A90-80B2-41D9F7E0E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cs-CZ" sz="4100" dirty="0"/>
              <a:t>Rudolf </a:t>
            </a:r>
            <a:r>
              <a:rPr lang="cs-CZ" sz="4100" dirty="0" err="1"/>
              <a:t>Schlichter</a:t>
            </a:r>
            <a:r>
              <a:rPr lang="cs-CZ" sz="4100" dirty="0"/>
              <a:t> a John </a:t>
            </a:r>
            <a:r>
              <a:rPr lang="cs-CZ" sz="4100" dirty="0" err="1"/>
              <a:t>Heartfield</a:t>
            </a:r>
            <a:r>
              <a:rPr lang="cs-CZ" sz="4100" dirty="0"/>
              <a:t>: </a:t>
            </a:r>
            <a:r>
              <a:rPr lang="cs-CZ" sz="4100" i="1" dirty="0"/>
              <a:t>Archanděl</a:t>
            </a:r>
          </a:p>
        </p:txBody>
      </p:sp>
      <p:pic>
        <p:nvPicPr>
          <p:cNvPr id="7" name="Zástupný symbol pro obsah 3">
            <a:extLst>
              <a:ext uri="{FF2B5EF4-FFF2-40B4-BE49-F238E27FC236}">
                <a16:creationId xmlns:a16="http://schemas.microsoft.com/office/drawing/2014/main" xmlns="" id="{100791E2-7B9B-4182-BFDE-BD15440978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2" r="1017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7F400EE-A8A5-48AF-B4D6-291B52C6F0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7C5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xmlns="" id="{2CDECCE6-28DC-49C4-B8E3-5EB7AF1902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2" y="2438401"/>
            <a:ext cx="4635572" cy="33293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/>
              <a:t>Zatčení a proces v dubnu 1920:</a:t>
            </a:r>
          </a:p>
          <a:p>
            <a:r>
              <a:rPr lang="cs-CZ" sz="2000" dirty="0" err="1"/>
              <a:t>Baader</a:t>
            </a:r>
            <a:r>
              <a:rPr lang="cs-CZ" sz="2000" dirty="0"/>
              <a:t> jako zodpovědný „</a:t>
            </a:r>
            <a:r>
              <a:rPr lang="cs-CZ" sz="2000" dirty="0" err="1"/>
              <a:t>Oberdada</a:t>
            </a:r>
            <a:r>
              <a:rPr lang="cs-CZ" sz="2000" dirty="0"/>
              <a:t>“</a:t>
            </a:r>
          </a:p>
          <a:p>
            <a:r>
              <a:rPr lang="cs-CZ" sz="2000" dirty="0"/>
              <a:t>Otto </a:t>
            </a:r>
            <a:r>
              <a:rPr lang="cs-CZ" sz="2000" dirty="0" err="1"/>
              <a:t>Burchard</a:t>
            </a:r>
            <a:r>
              <a:rPr lang="cs-CZ" sz="2000" dirty="0"/>
              <a:t> jako majitel </a:t>
            </a:r>
            <a:r>
              <a:rPr lang="cs-CZ" sz="2000" dirty="0" err="1"/>
              <a:t>Kunstsalonu</a:t>
            </a:r>
            <a:endParaRPr lang="cs-CZ" sz="2000" dirty="0"/>
          </a:p>
          <a:p>
            <a:r>
              <a:rPr lang="cs-CZ" sz="2000" dirty="0" err="1"/>
              <a:t>Grosz</a:t>
            </a:r>
            <a:r>
              <a:rPr lang="cs-CZ" sz="2000" dirty="0"/>
              <a:t> jako autor „nactiutrhačských“ kreseb v albu Gott </a:t>
            </a:r>
            <a:r>
              <a:rPr lang="cs-CZ" sz="2000" dirty="0" err="1"/>
              <a:t>mit</a:t>
            </a:r>
            <a:r>
              <a:rPr lang="cs-CZ" sz="2000" dirty="0"/>
              <a:t> </a:t>
            </a:r>
            <a:r>
              <a:rPr lang="cs-CZ" sz="2000" dirty="0" err="1"/>
              <a:t>uns</a:t>
            </a:r>
            <a:r>
              <a:rPr lang="cs-CZ" sz="2000" dirty="0"/>
              <a:t>!</a:t>
            </a:r>
          </a:p>
          <a:p>
            <a:r>
              <a:rPr lang="cs-CZ" sz="2000" dirty="0" err="1"/>
              <a:t>Herzfelde</a:t>
            </a:r>
            <a:r>
              <a:rPr lang="cs-CZ" sz="2000" dirty="0"/>
              <a:t> (</a:t>
            </a:r>
            <a:r>
              <a:rPr lang="cs-CZ" sz="2000" dirty="0" err="1"/>
              <a:t>Hearfield</a:t>
            </a:r>
            <a:r>
              <a:rPr lang="cs-CZ" sz="2000" dirty="0"/>
              <a:t>) jako pořadatel</a:t>
            </a:r>
          </a:p>
          <a:p>
            <a:r>
              <a:rPr lang="cs-CZ" sz="2000" dirty="0" err="1"/>
              <a:t>Schlichter</a:t>
            </a:r>
            <a:r>
              <a:rPr lang="cs-CZ" sz="2000" dirty="0"/>
              <a:t> jako autor „Archanděla“</a:t>
            </a:r>
            <a:endParaRPr lang="en-US" sz="2000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xmlns="" id="{197004D8-C921-4DF5-98B8-1952C8B1D2FE}"/>
              </a:ext>
            </a:extLst>
          </p:cNvPr>
          <p:cNvSpPr txBox="1"/>
          <p:nvPr/>
        </p:nvSpPr>
        <p:spPr>
          <a:xfrm>
            <a:off x="10241280" y="2560031"/>
            <a:ext cx="175846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>
                <a:solidFill>
                  <a:srgbClr val="FF0000"/>
                </a:solidFill>
              </a:rPr>
              <a:t>Pod stropem výstavní místnosti visí, jako plovoucí ryba, vycpaný polní voják s oficiálními označeními a s  maskou prasečí hlavy pod armádní čepicí s důstojnickou kokardou</a:t>
            </a:r>
          </a:p>
        </p:txBody>
      </p:sp>
    </p:spTree>
    <p:extLst>
      <p:ext uri="{BB962C8B-B14F-4D97-AF65-F5344CB8AC3E}">
        <p14:creationId xmlns:p14="http://schemas.microsoft.com/office/powerpoint/2010/main" val="253004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01532" y="102697"/>
            <a:ext cx="9289223" cy="6656266"/>
          </a:xfrm>
        </p:spPr>
      </p:pic>
      <p:sp>
        <p:nvSpPr>
          <p:cNvPr id="14338" name="Nadpis 1"/>
          <p:cNvSpPr>
            <a:spLocks noGrp="1"/>
          </p:cNvSpPr>
          <p:nvPr>
            <p:ph type="title"/>
          </p:nvPr>
        </p:nvSpPr>
        <p:spPr>
          <a:xfrm>
            <a:off x="0" y="102697"/>
            <a:ext cx="8229600" cy="785945"/>
          </a:xfrm>
        </p:spPr>
        <p:txBody>
          <a:bodyPr/>
          <a:lstStyle/>
          <a:p>
            <a:r>
              <a:rPr lang="cs-CZ" altLang="cs-CZ" dirty="0"/>
              <a:t>Salon Dada Paříž 1921</a:t>
            </a:r>
          </a:p>
        </p:txBody>
      </p:sp>
    </p:spTree>
    <p:extLst>
      <p:ext uri="{BB962C8B-B14F-4D97-AF65-F5344CB8AC3E}">
        <p14:creationId xmlns:p14="http://schemas.microsoft.com/office/powerpoint/2010/main" val="98120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640" y="0"/>
            <a:ext cx="3793477" cy="6707395"/>
          </a:xfrm>
        </p:spPr>
      </p:pic>
      <p:pic>
        <p:nvPicPr>
          <p:cNvPr id="15364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4342" y="1044542"/>
            <a:ext cx="2301875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cdn.notonthehighstreet.com/system/product_images/images/001/896/329/preview_antique-style-small-decorative-mirro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579" y="-334851"/>
            <a:ext cx="3543725" cy="355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955" y="2811430"/>
            <a:ext cx="4687037" cy="372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925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029" y="-617096"/>
            <a:ext cx="4867971" cy="78116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3081" y="187705"/>
            <a:ext cx="5964070" cy="426444"/>
          </a:xfr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cs-CZ" sz="3600" dirty="0"/>
              <a:t>C</a:t>
            </a:r>
            <a:r>
              <a:rPr lang="en-US" sz="3600" dirty="0" err="1"/>
              <a:t>entral-european</a:t>
            </a:r>
            <a:r>
              <a:rPr lang="en-US" sz="3600" dirty="0"/>
              <a:t> </a:t>
            </a:r>
            <a:r>
              <a:rPr lang="cs-CZ" sz="3600" dirty="0"/>
              <a:t>A</a:t>
            </a:r>
            <a:r>
              <a:rPr lang="en-US" sz="3600" dirty="0" err="1"/>
              <a:t>vant-gardes</a:t>
            </a:r>
            <a:endParaRPr lang="cs-CZ" sz="3600" dirty="0"/>
          </a:p>
        </p:txBody>
      </p:sp>
      <p:sp>
        <p:nvSpPr>
          <p:cNvPr id="4098" name="Zástupný symbol pro obsah 2"/>
          <p:cNvSpPr>
            <a:spLocks noGrp="1"/>
          </p:cNvSpPr>
          <p:nvPr>
            <p:ph idx="1"/>
          </p:nvPr>
        </p:nvSpPr>
        <p:spPr>
          <a:xfrm>
            <a:off x="4286613" y="1200035"/>
            <a:ext cx="4201077" cy="4781550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cs-CZ" altLang="cs-CZ" sz="2000" dirty="0" err="1"/>
              <a:t>Krisztina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Passuth</a:t>
            </a:r>
            <a:r>
              <a:rPr lang="cs-CZ" altLang="cs-CZ" sz="2000" dirty="0"/>
              <a:t>: </a:t>
            </a:r>
            <a:r>
              <a:rPr lang="cs-CZ" altLang="cs-CZ" sz="2000" dirty="0" err="1"/>
              <a:t>The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Exhibition</a:t>
            </a:r>
            <a:r>
              <a:rPr lang="cs-CZ" altLang="cs-CZ" sz="2000" dirty="0"/>
              <a:t> as a </a:t>
            </a:r>
            <a:r>
              <a:rPr lang="cs-CZ" altLang="cs-CZ" sz="2000" dirty="0" err="1"/>
              <a:t>Work</a:t>
            </a:r>
            <a:r>
              <a:rPr lang="cs-CZ" altLang="cs-CZ" sz="2000" dirty="0"/>
              <a:t>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Art.</a:t>
            </a:r>
            <a:r>
              <a:rPr lang="cs-CZ" altLang="cs-CZ" sz="1400" dirty="0"/>
              <a:t> In: </a:t>
            </a:r>
            <a:r>
              <a:rPr lang="cs-CZ" altLang="cs-CZ" sz="1400" dirty="0" err="1"/>
              <a:t>Timothy</a:t>
            </a:r>
            <a:r>
              <a:rPr lang="cs-CZ" altLang="cs-CZ" sz="1400" dirty="0"/>
              <a:t> O. </a:t>
            </a:r>
            <a:r>
              <a:rPr lang="cs-CZ" altLang="cs-CZ" sz="1400" dirty="0" err="1"/>
              <a:t>Benson</a:t>
            </a:r>
            <a:r>
              <a:rPr lang="cs-CZ" altLang="cs-CZ" sz="1400" dirty="0"/>
              <a:t> (</a:t>
            </a:r>
            <a:r>
              <a:rPr lang="cs-CZ" altLang="cs-CZ" sz="1400" dirty="0" err="1"/>
              <a:t>ed</a:t>
            </a:r>
            <a:r>
              <a:rPr lang="cs-CZ" altLang="cs-CZ" sz="1400" dirty="0"/>
              <a:t>.): </a:t>
            </a:r>
            <a:r>
              <a:rPr lang="cs-CZ" altLang="cs-CZ" sz="1400" i="1" dirty="0" err="1"/>
              <a:t>Central-european</a:t>
            </a:r>
            <a:r>
              <a:rPr lang="cs-CZ" altLang="cs-CZ" sz="1400" i="1" dirty="0"/>
              <a:t> </a:t>
            </a:r>
            <a:r>
              <a:rPr lang="cs-CZ" altLang="cs-CZ" sz="1400" i="1" dirty="0" err="1"/>
              <a:t>Avant-gardes</a:t>
            </a:r>
            <a:endParaRPr lang="cs-CZ" altLang="cs-CZ" sz="1400" i="1" dirty="0"/>
          </a:p>
          <a:p>
            <a:pPr eaLnBrk="1" hangingPunct="1"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1923 – Vilnius (Blok </a:t>
            </a:r>
            <a:r>
              <a:rPr lang="cs-CZ" altLang="cs-CZ" sz="2000" dirty="0" err="1"/>
              <a:t>groupe</a:t>
            </a:r>
            <a:r>
              <a:rPr lang="cs-CZ" altLang="cs-CZ" sz="2000" dirty="0"/>
              <a:t>)</a:t>
            </a:r>
          </a:p>
          <a:p>
            <a:pPr eaLnBrk="1" hangingPunct="1">
              <a:defRPr/>
            </a:pPr>
            <a:r>
              <a:rPr lang="cs-CZ" altLang="cs-CZ" sz="2000" b="1" dirty="0"/>
              <a:t>1923 – Prague (Devětsil)</a:t>
            </a:r>
          </a:p>
          <a:p>
            <a:pPr eaLnBrk="1" hangingPunct="1">
              <a:defRPr/>
            </a:pPr>
            <a:r>
              <a:rPr lang="cs-CZ" altLang="cs-CZ" sz="2000" dirty="0"/>
              <a:t>1924 – </a:t>
            </a:r>
            <a:r>
              <a:rPr lang="cs-CZ" altLang="cs-CZ" sz="2000" dirty="0" err="1"/>
              <a:t>Warsaw</a:t>
            </a:r>
            <a:r>
              <a:rPr lang="cs-CZ" altLang="cs-CZ" sz="2000" dirty="0"/>
              <a:t> (Blok </a:t>
            </a:r>
            <a:r>
              <a:rPr lang="cs-CZ" altLang="cs-CZ" sz="2000" dirty="0" err="1"/>
              <a:t>groupe</a:t>
            </a:r>
            <a:r>
              <a:rPr lang="cs-CZ" altLang="cs-CZ" sz="2000" dirty="0"/>
              <a:t>)</a:t>
            </a:r>
          </a:p>
          <a:p>
            <a:pPr eaLnBrk="1" hangingPunct="1">
              <a:defRPr/>
            </a:pPr>
            <a:r>
              <a:rPr lang="cs-CZ" altLang="cs-CZ" sz="2000" dirty="0"/>
              <a:t>1924 – </a:t>
            </a:r>
            <a:r>
              <a:rPr lang="cs-CZ" altLang="cs-CZ" sz="2000" dirty="0" err="1"/>
              <a:t>Belgrade</a:t>
            </a:r>
            <a:r>
              <a:rPr lang="cs-CZ" altLang="cs-CZ" sz="2000" dirty="0"/>
              <a:t> (Zenit </a:t>
            </a:r>
            <a:r>
              <a:rPr lang="cs-CZ" altLang="cs-CZ" sz="2000" dirty="0" err="1"/>
              <a:t>groupe</a:t>
            </a:r>
            <a:r>
              <a:rPr lang="cs-CZ" altLang="cs-CZ" sz="2000" dirty="0"/>
              <a:t>)</a:t>
            </a:r>
          </a:p>
          <a:p>
            <a:pPr eaLnBrk="1" hangingPunct="1">
              <a:defRPr/>
            </a:pPr>
            <a:r>
              <a:rPr lang="cs-CZ" altLang="cs-CZ" sz="2000" dirty="0"/>
              <a:t>1924 – </a:t>
            </a:r>
            <a:r>
              <a:rPr lang="cs-CZ" altLang="cs-CZ" sz="2000" dirty="0" err="1"/>
              <a:t>Bucharest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Contimporanul</a:t>
            </a:r>
            <a:r>
              <a:rPr lang="cs-CZ" altLang="cs-CZ" sz="2000" dirty="0"/>
              <a:t>)</a:t>
            </a:r>
          </a:p>
          <a:p>
            <a:pPr eaLnBrk="1" hangingPunct="1">
              <a:defRPr/>
            </a:pPr>
            <a:r>
              <a:rPr lang="cs-CZ" altLang="cs-CZ" sz="2000" b="1" dirty="0"/>
              <a:t>1924 – Brno (Brno Devětsil)</a:t>
            </a:r>
          </a:p>
          <a:p>
            <a:pPr eaLnBrk="1" hangingPunct="1">
              <a:defRPr/>
            </a:pPr>
            <a:endParaRPr lang="cs-CZ" altLang="cs-CZ" sz="2000" dirty="0"/>
          </a:p>
        </p:txBody>
      </p:sp>
      <p:sp>
        <p:nvSpPr>
          <p:cNvPr id="7" name="Pravoúhlý trojúhelník 6"/>
          <p:cNvSpPr/>
          <p:nvPr/>
        </p:nvSpPr>
        <p:spPr>
          <a:xfrm>
            <a:off x="419319" y="1109091"/>
            <a:ext cx="6400800" cy="1695271"/>
          </a:xfrm>
          <a:prstGeom prst="rtTriangl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419319" y="1602596"/>
            <a:ext cx="47767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b="1" dirty="0"/>
              <a:t>1920 Dada-</a:t>
            </a:r>
            <a:r>
              <a:rPr lang="cs-CZ" b="1" dirty="0" err="1"/>
              <a:t>Messe</a:t>
            </a:r>
            <a:r>
              <a:rPr lang="cs-CZ" b="1" dirty="0"/>
              <a:t>, </a:t>
            </a:r>
            <a:r>
              <a:rPr lang="cs-CZ" b="1" dirty="0" err="1"/>
              <a:t>Berlin</a:t>
            </a:r>
            <a:endParaRPr lang="cs-CZ" b="1" dirty="0"/>
          </a:p>
          <a:p>
            <a:pPr>
              <a:defRPr/>
            </a:pPr>
            <a:r>
              <a:rPr lang="cs-CZ" b="1" dirty="0"/>
              <a:t>1921 Salon Dada, Paris</a:t>
            </a:r>
          </a:p>
          <a:p>
            <a:pPr>
              <a:defRPr/>
            </a:pPr>
            <a:r>
              <a:rPr lang="cs-CZ" b="1" dirty="0">
                <a:solidFill>
                  <a:srgbClr val="C00000"/>
                </a:solidFill>
              </a:rPr>
              <a:t>1922 – </a:t>
            </a:r>
            <a:r>
              <a:rPr lang="de-DE" b="1">
                <a:solidFill>
                  <a:srgbClr val="C00000"/>
                </a:solidFill>
              </a:rPr>
              <a:t>Erste russische Kunstausstellung</a:t>
            </a:r>
            <a:r>
              <a:rPr lang="cs-CZ" b="1">
                <a:solidFill>
                  <a:srgbClr val="C00000"/>
                </a:solidFill>
              </a:rPr>
              <a:t>,</a:t>
            </a:r>
            <a:r>
              <a:rPr lang="de-DE" b="1">
                <a:solidFill>
                  <a:srgbClr val="C00000"/>
                </a:solidFill>
              </a:rPr>
              <a:t> Berlin</a:t>
            </a:r>
            <a:endParaRPr lang="cs-CZ" b="1">
              <a:solidFill>
                <a:srgbClr val="C00000"/>
              </a:solidFill>
            </a:endParaRPr>
          </a:p>
          <a:p>
            <a:pPr>
              <a:defRPr/>
            </a:pPr>
            <a:r>
              <a:rPr lang="cs-CZ" b="1" dirty="0">
                <a:solidFill>
                  <a:srgbClr val="C00000"/>
                </a:solidFill>
              </a:rPr>
              <a:t>1923 – </a:t>
            </a:r>
            <a:r>
              <a:rPr lang="cs-CZ" b="1" dirty="0" err="1">
                <a:solidFill>
                  <a:srgbClr val="C00000"/>
                </a:solidFill>
              </a:rPr>
              <a:t>Bauhaus</a:t>
            </a:r>
            <a:r>
              <a:rPr lang="cs-CZ" b="1" dirty="0">
                <a:solidFill>
                  <a:srgbClr val="C00000"/>
                </a:solidFill>
              </a:rPr>
              <a:t>, </a:t>
            </a:r>
            <a:r>
              <a:rPr lang="cs-CZ" b="1" dirty="0" err="1">
                <a:solidFill>
                  <a:srgbClr val="C00000"/>
                </a:solidFill>
              </a:rPr>
              <a:t>Weimar</a:t>
            </a:r>
            <a:endParaRPr lang="cs-CZ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602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1D05304-11E6-4D03-B6EF-D737BABD3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Curych, (Hugo </a:t>
            </a:r>
            <a:r>
              <a:rPr lang="cs-CZ" dirty="0" err="1"/>
              <a:t>Ball</a:t>
            </a:r>
            <a:r>
              <a:rPr lang="cs-CZ" dirty="0"/>
              <a:t>, Tristan </a:t>
            </a:r>
            <a:r>
              <a:rPr lang="cs-CZ" dirty="0" err="1"/>
              <a:t>Tzara</a:t>
            </a:r>
            <a:r>
              <a:rPr lang="cs-CZ" dirty="0"/>
              <a:t>, Hans </a:t>
            </a:r>
            <a:r>
              <a:rPr lang="cs-CZ" dirty="0" err="1"/>
              <a:t>Arp</a:t>
            </a:r>
            <a:r>
              <a:rPr lang="cs-CZ" dirty="0"/>
              <a:t>)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33B7896-2B64-4CAA-891E-C55DEB077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Magie </a:t>
            </a:r>
          </a:p>
          <a:p>
            <a:r>
              <a:rPr lang="cs-CZ" dirty="0"/>
              <a:t>Manifest (koncepce)</a:t>
            </a:r>
          </a:p>
          <a:p>
            <a:r>
              <a:rPr lang="cs-CZ" dirty="0"/>
              <a:t>Náhoda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2D73E9D5-B636-4AA8-9D34-6FA18E586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828" y="983286"/>
            <a:ext cx="1897265" cy="235260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8E9E105-A003-4E1E-99EF-DD1CB6493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99" y="1192228"/>
            <a:ext cx="3156315" cy="487859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9BFA2F44-E549-454E-9524-7F92669EF654}"/>
              </a:ext>
            </a:extLst>
          </p:cNvPr>
          <p:cNvSpPr txBox="1"/>
          <p:nvPr/>
        </p:nvSpPr>
        <p:spPr>
          <a:xfrm>
            <a:off x="10125290" y="3678128"/>
            <a:ext cx="2040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Marcel Janko, Maska 1919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17C2AF91-8072-4365-BDE3-29CD47B34EE8}"/>
              </a:ext>
            </a:extLst>
          </p:cNvPr>
          <p:cNvSpPr txBox="1"/>
          <p:nvPr/>
        </p:nvSpPr>
        <p:spPr>
          <a:xfrm>
            <a:off x="6788517" y="5762704"/>
            <a:ext cx="3156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Sophia </a:t>
            </a:r>
            <a:r>
              <a:rPr lang="cs-CZ" dirty="0" err="1" smtClean="0"/>
              <a:t>Taeuber</a:t>
            </a:r>
            <a:r>
              <a:rPr lang="cs-CZ" dirty="0" smtClean="0"/>
              <a:t> </a:t>
            </a:r>
            <a:r>
              <a:rPr lang="cs-CZ" dirty="0"/>
              <a:t>– </a:t>
            </a:r>
            <a:r>
              <a:rPr lang="cs-CZ" dirty="0" err="1"/>
              <a:t>Arp</a:t>
            </a:r>
            <a:r>
              <a:rPr lang="cs-CZ" dirty="0"/>
              <a:t>: tanec, 1916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280D2628-02CD-4C12-B662-E817D3993C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6565" b="9764"/>
          <a:stretch/>
        </p:blipFill>
        <p:spPr>
          <a:xfrm>
            <a:off x="4561066" y="1241495"/>
            <a:ext cx="2211271" cy="239150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9590DA33-37A3-46CC-AA2F-A9056B303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882" y="3036169"/>
            <a:ext cx="2258263" cy="352539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0F40F6B5-925F-4353-8E7F-0D183B05A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9828" y="4547115"/>
            <a:ext cx="2014453" cy="2014453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76F1C1E8-9B96-4A80-B881-DD779767FE5F}"/>
              </a:ext>
            </a:extLst>
          </p:cNvPr>
          <p:cNvSpPr txBox="1"/>
          <p:nvPr/>
        </p:nvSpPr>
        <p:spPr>
          <a:xfrm>
            <a:off x="2953281" y="6070820"/>
            <a:ext cx="1871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Emmy </a:t>
            </a:r>
            <a:r>
              <a:rPr lang="cs-CZ" dirty="0" err="1"/>
              <a:t>Hennings</a:t>
            </a:r>
            <a:r>
              <a:rPr lang="cs-CZ" dirty="0"/>
              <a:t>, 1916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EEFB5123-D09F-41A3-8D26-204E44070A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678" y="3377093"/>
            <a:ext cx="1864690" cy="2633742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xmlns="" id="{2FA48A8A-B1E2-4F0A-9C0A-A27305EC610E}"/>
              </a:ext>
            </a:extLst>
          </p:cNvPr>
          <p:cNvSpPr txBox="1"/>
          <p:nvPr/>
        </p:nvSpPr>
        <p:spPr>
          <a:xfrm>
            <a:off x="237719" y="5988734"/>
            <a:ext cx="2372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Hans </a:t>
            </a:r>
            <a:r>
              <a:rPr lang="cs-CZ" dirty="0" err="1"/>
              <a:t>Arp</a:t>
            </a:r>
            <a:r>
              <a:rPr lang="cs-CZ" dirty="0"/>
              <a:t>: Koláž čtverců dle náhody, 1919</a:t>
            </a:r>
          </a:p>
        </p:txBody>
      </p:sp>
    </p:spTree>
    <p:extLst>
      <p:ext uri="{BB962C8B-B14F-4D97-AF65-F5344CB8AC3E}">
        <p14:creationId xmlns:p14="http://schemas.microsoft.com/office/powerpoint/2010/main" val="2925713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4183" y="0"/>
            <a:ext cx="11818129" cy="1077229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Society </a:t>
            </a:r>
            <a:r>
              <a:rPr lang="cs-CZ" dirty="0" err="1" smtClean="0"/>
              <a:t>of</a:t>
            </a:r>
            <a:r>
              <a:rPr lang="cs-CZ" dirty="0" smtClean="0"/>
              <a:t> Independent </a:t>
            </a:r>
            <a:r>
              <a:rPr lang="cs-CZ" dirty="0" err="1" smtClean="0"/>
              <a:t>Artists</a:t>
            </a:r>
            <a:r>
              <a:rPr lang="cs-CZ" dirty="0" smtClean="0"/>
              <a:t>, výstava </a:t>
            </a:r>
            <a:r>
              <a:rPr lang="cs-CZ" dirty="0" smtClean="0"/>
              <a:t>v New Yorku 1917 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311" y="924639"/>
            <a:ext cx="10133656" cy="604994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342" y="3609608"/>
            <a:ext cx="2095500" cy="2733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638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https://upload.wikimedia.org/wikipedia/commons/thumb/9/90/Fontaine-Duchamp.jpg/220px-Fontaine-Duchamp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4" y="1514820"/>
            <a:ext cx="4011944" cy="534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4389865" y="3235546"/>
            <a:ext cx="60869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Říkají, že každý umělec, který zaplatí šest dolarů, může vystavovat. Pan Richard </a:t>
            </a:r>
            <a:r>
              <a:rPr lang="cs-CZ" dirty="0" err="1" smtClean="0"/>
              <a:t>Mutt</a:t>
            </a:r>
            <a:r>
              <a:rPr lang="cs-CZ" dirty="0" smtClean="0"/>
              <a:t> zaslal fontánu, ale (...)</a:t>
            </a:r>
          </a:p>
          <a:p>
            <a:pPr marL="342900" indent="-342900">
              <a:buAutoNum type="arabicPeriod"/>
            </a:pPr>
            <a:r>
              <a:rPr lang="cs-CZ" dirty="0" smtClean="0"/>
              <a:t>Někteří tvrdili, že je nemorální</a:t>
            </a:r>
          </a:p>
          <a:p>
            <a:pPr marL="342900" indent="-342900">
              <a:buAutoNum type="arabicPeriod"/>
            </a:pPr>
            <a:r>
              <a:rPr lang="cs-CZ" dirty="0" smtClean="0"/>
              <a:t>Jiní, že je to plagiát, obyčejný kus instalace</a:t>
            </a:r>
          </a:p>
          <a:p>
            <a:r>
              <a:rPr lang="cs-CZ" dirty="0" smtClean="0"/>
              <a:t>Pan </a:t>
            </a:r>
            <a:r>
              <a:rPr lang="cs-CZ" dirty="0" err="1" smtClean="0"/>
              <a:t>Mutt</a:t>
            </a:r>
            <a:r>
              <a:rPr lang="cs-CZ" dirty="0" smtClean="0"/>
              <a:t> ale není nemorální (…). Je to příslušenství, které můžete každý den vidět ve výkladní skříni instalatérství.</a:t>
            </a:r>
          </a:p>
          <a:p>
            <a:r>
              <a:rPr lang="cs-CZ" dirty="0" smtClean="0"/>
              <a:t>Zda pan </a:t>
            </a:r>
            <a:r>
              <a:rPr lang="cs-CZ" dirty="0" err="1" smtClean="0"/>
              <a:t>Mutt</a:t>
            </a:r>
            <a:r>
              <a:rPr lang="cs-CZ" dirty="0" smtClean="0"/>
              <a:t> vyrobil vlastníma rukama fontánu není důležité. On ji VYBRAL. Vzal že života obyčejný výrobek, a úhlem pohledu – vytvořil novou myšlenku pro tento předmět. Pokud jde o instalace, celá věc je  absurdní. Jediná umělecká díla, která Amerika vydala, jsou její instalace a mosty.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316" y="281271"/>
            <a:ext cx="4427087" cy="3021487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389865" y="222158"/>
            <a:ext cx="2715904" cy="216982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500" dirty="0" smtClean="0">
                <a:solidFill>
                  <a:schemeClr val="bg1"/>
                </a:solidFill>
              </a:rPr>
              <a:t>Georg </a:t>
            </a:r>
            <a:r>
              <a:rPr lang="cs-CZ" sz="1500" dirty="0" err="1" smtClean="0">
                <a:solidFill>
                  <a:schemeClr val="bg1"/>
                </a:solidFill>
              </a:rPr>
              <a:t>Dickei</a:t>
            </a:r>
            <a:r>
              <a:rPr lang="cs-CZ" sz="1500" dirty="0" smtClean="0">
                <a:solidFill>
                  <a:schemeClr val="bg1"/>
                </a:solidFill>
              </a:rPr>
              <a:t>: „Dá se říci, že Fontána má v sobě více kvalit, jež je třeba vzít v úvahu – například je to její třpytivě bílý povrch, lze dokonce říci, že určitými kvalitami připomíná sochařská díla </a:t>
            </a:r>
            <a:r>
              <a:rPr lang="cs-CZ" sz="1500" dirty="0" err="1" smtClean="0">
                <a:solidFill>
                  <a:schemeClr val="bg1"/>
                </a:solidFill>
              </a:rPr>
              <a:t>Brancusiho</a:t>
            </a:r>
            <a:r>
              <a:rPr lang="cs-CZ" sz="1500" dirty="0" smtClean="0">
                <a:solidFill>
                  <a:schemeClr val="bg1"/>
                </a:solidFill>
              </a:rPr>
              <a:t> nebo </a:t>
            </a:r>
            <a:r>
              <a:rPr lang="cs-CZ" sz="1500" dirty="0" err="1" smtClean="0">
                <a:solidFill>
                  <a:schemeClr val="bg1"/>
                </a:solidFill>
              </a:rPr>
              <a:t>Moora</a:t>
            </a:r>
            <a:r>
              <a:rPr lang="cs-CZ" sz="1500" dirty="0" smtClean="0">
                <a:solidFill>
                  <a:schemeClr val="bg1"/>
                </a:solidFill>
              </a:rPr>
              <a:t>.“</a:t>
            </a:r>
            <a:endParaRPr lang="cs-CZ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79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2">
            <a:extLst>
              <a:ext uri="{FF2B5EF4-FFF2-40B4-BE49-F238E27FC236}">
                <a16:creationId xmlns:a16="http://schemas.microsoft.com/office/drawing/2014/main" xmlns="" id="{1E2E0AFE-704B-4CB8-AB9D-D447278759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ltGray">
          <a:xfrm>
            <a:off x="336883" y="321176"/>
            <a:ext cx="575911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F250EB3-9DA9-4DFB-8AD3-1A8484682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16" y="640263"/>
            <a:ext cx="4911826" cy="1344975"/>
          </a:xfrm>
        </p:spPr>
        <p:txBody>
          <a:bodyPr>
            <a:normAutofit/>
          </a:bodyPr>
          <a:lstStyle/>
          <a:p>
            <a:r>
              <a:rPr lang="cs-CZ" sz="2800"/>
              <a:t>New York 1918 (Francisco Picabia, Marcel Duchamp)</a:t>
            </a:r>
            <a:br>
              <a:rPr lang="cs-CZ" sz="2800"/>
            </a:br>
            <a:endParaRPr lang="cs-CZ" sz="280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EA1DD202-D77C-4D6E-BDF2-EEF1197A3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515" y="2121762"/>
            <a:ext cx="4911827" cy="3626917"/>
          </a:xfrm>
        </p:spPr>
        <p:txBody>
          <a:bodyPr>
            <a:normAutofit/>
          </a:bodyPr>
          <a:lstStyle/>
          <a:p>
            <a:r>
              <a:rPr lang="cs-CZ" sz="2400" dirty="0"/>
              <a:t>Fontána, bicykl, </a:t>
            </a:r>
            <a:r>
              <a:rPr lang="cs-CZ" sz="2400" dirty="0" err="1" smtClean="0"/>
              <a:t>ostenze</a:t>
            </a:r>
            <a:r>
              <a:rPr lang="cs-CZ" sz="2400" dirty="0" smtClean="0"/>
              <a:t>, index</a:t>
            </a:r>
            <a:endParaRPr lang="cs-CZ" sz="2400" dirty="0"/>
          </a:p>
          <a:p>
            <a:r>
              <a:rPr lang="cs-CZ" sz="2400" dirty="0" err="1"/>
              <a:t>Mechanomorfy</a:t>
            </a:r>
            <a:r>
              <a:rPr lang="cs-CZ" sz="2400" dirty="0"/>
              <a:t>, </a:t>
            </a:r>
            <a:r>
              <a:rPr lang="cs-CZ" sz="2400" dirty="0" smtClean="0"/>
              <a:t>časopisy </a:t>
            </a:r>
            <a:r>
              <a:rPr lang="cs-CZ" sz="2400" i="1" dirty="0" smtClean="0"/>
              <a:t>291</a:t>
            </a:r>
            <a:r>
              <a:rPr lang="cs-CZ" sz="2400" i="1" dirty="0"/>
              <a:t>, 391</a:t>
            </a:r>
          </a:p>
          <a:p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26305D2C-1DBC-41E3-8557-9E6712EEF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879" r="-1" b="25551"/>
          <a:stretch/>
        </p:blipFill>
        <p:spPr>
          <a:xfrm>
            <a:off x="6438732" y="437613"/>
            <a:ext cx="2555747" cy="195741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4A75A965-B895-4D9B-8733-43D7FC8992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9" b="5"/>
          <a:stretch/>
        </p:blipFill>
        <p:spPr>
          <a:xfrm>
            <a:off x="9316212" y="380365"/>
            <a:ext cx="2555747" cy="207246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600905BD-FC70-4195-BF57-41908D259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940" y="2810760"/>
            <a:ext cx="5386812" cy="340715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554" y="3049189"/>
            <a:ext cx="2346883" cy="362653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736509" y="4592584"/>
            <a:ext cx="1109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 smtClean="0"/>
              <a:t>Picabia</a:t>
            </a:r>
            <a:r>
              <a:rPr lang="cs-CZ" sz="1400" dirty="0" smtClean="0"/>
              <a:t>: </a:t>
            </a:r>
            <a:r>
              <a:rPr lang="cs-CZ" sz="1400" i="1" dirty="0" smtClean="0"/>
              <a:t>Portrét mladé Američanky, když byla nahá, </a:t>
            </a:r>
            <a:r>
              <a:rPr lang="cs-CZ" sz="1400" dirty="0" smtClean="0"/>
              <a:t>1915</a:t>
            </a:r>
            <a:endParaRPr lang="cs-CZ" sz="1400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1377" y="380365"/>
            <a:ext cx="4613135" cy="594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34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„reklamní“ okolnosti</a:t>
            </a:r>
            <a:endParaRPr lang="cs-CZ" dirty="0"/>
          </a:p>
        </p:txBody>
      </p:sp>
      <p:pic>
        <p:nvPicPr>
          <p:cNvPr id="2050" name="Picture 2" descr="Výsledek obrázku pro Bicycle in window display 191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" y="2318625"/>
            <a:ext cx="5235598" cy="453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275" y="890019"/>
            <a:ext cx="503872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15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415" y="242296"/>
            <a:ext cx="5043985" cy="1859460"/>
          </a:xfrm>
        </p:spPr>
        <p:txBody>
          <a:bodyPr>
            <a:noAutofit/>
          </a:bodyPr>
          <a:lstStyle/>
          <a:p>
            <a:r>
              <a:rPr lang="cs-CZ" sz="3200" dirty="0" smtClean="0"/>
              <a:t>1917 </a:t>
            </a:r>
            <a:r>
              <a:rPr lang="cs-CZ" sz="3200" dirty="0"/>
              <a:t>Society </a:t>
            </a:r>
            <a:r>
              <a:rPr lang="cs-CZ" sz="3200" dirty="0" err="1"/>
              <a:t>of</a:t>
            </a:r>
            <a:r>
              <a:rPr lang="cs-CZ" sz="3200" dirty="0"/>
              <a:t> Independent </a:t>
            </a:r>
            <a:r>
              <a:rPr lang="cs-CZ" sz="3200" dirty="0" err="1" smtClean="0"/>
              <a:t>Artists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 smtClean="0"/>
              <a:t>Marcel </a:t>
            </a:r>
            <a:r>
              <a:rPr lang="cs-CZ" sz="3200" dirty="0" err="1" smtClean="0"/>
              <a:t>Duchamp</a:t>
            </a: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alias </a:t>
            </a:r>
            <a:br>
              <a:rPr lang="cs-CZ" sz="3200" dirty="0" smtClean="0"/>
            </a:br>
            <a:r>
              <a:rPr lang="cs-CZ" sz="3200" i="1" dirty="0" smtClean="0"/>
              <a:t>R.(-</a:t>
            </a:r>
            <a:r>
              <a:rPr lang="cs-CZ" sz="3200" i="1" dirty="0" err="1" smtClean="0"/>
              <a:t>ichard</a:t>
            </a:r>
            <a:r>
              <a:rPr lang="cs-CZ" sz="3200" i="1" dirty="0" smtClean="0"/>
              <a:t>)</a:t>
            </a:r>
            <a:r>
              <a:rPr lang="cs-CZ" sz="3200" i="1" dirty="0" err="1" smtClean="0"/>
              <a:t>Mutt</a:t>
            </a:r>
            <a:endParaRPr lang="cs-CZ" sz="3200" i="1" dirty="0"/>
          </a:p>
        </p:txBody>
      </p:sp>
      <p:pic>
        <p:nvPicPr>
          <p:cNvPr id="5122" name="Picture 2" descr="http://data2.whicdn.com/images/239783/larg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290" y="-19471"/>
            <a:ext cx="5254388" cy="687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6278" t="30823" b="-1"/>
          <a:stretch/>
        </p:blipFill>
        <p:spPr>
          <a:xfrm>
            <a:off x="2743200" y="2422597"/>
            <a:ext cx="4026090" cy="4435402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78941" y="2998573"/>
            <a:ext cx="17217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1911 Constantin </a:t>
            </a:r>
            <a:r>
              <a:rPr lang="cs-CZ" dirty="0" err="1"/>
              <a:t>Brancusi</a:t>
            </a:r>
            <a:r>
              <a:rPr lang="cs-CZ" dirty="0"/>
              <a:t>: </a:t>
            </a:r>
            <a:r>
              <a:rPr lang="cs-CZ" dirty="0" smtClean="0"/>
              <a:t>„</a:t>
            </a:r>
            <a:r>
              <a:rPr lang="cs-CZ" i="1" dirty="0" smtClean="0"/>
              <a:t>Umění skončilo</a:t>
            </a:r>
            <a:r>
              <a:rPr lang="cs-CZ" i="1" dirty="0"/>
              <a:t>. Kdo udělá něco lepšího než tuhle vrtuli? Dokázal bys to</a:t>
            </a:r>
            <a:r>
              <a:rPr lang="cs-CZ" dirty="0"/>
              <a:t>?“</a:t>
            </a:r>
          </a:p>
        </p:txBody>
      </p:sp>
    </p:spTree>
    <p:extLst>
      <p:ext uri="{BB962C8B-B14F-4D97-AF65-F5344CB8AC3E}">
        <p14:creationId xmlns:p14="http://schemas.microsoft.com/office/powerpoint/2010/main" val="152188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507</TotalTime>
  <Words>1153</Words>
  <Application>Microsoft Office PowerPoint</Application>
  <PresentationFormat>Širokoúhlá obrazovka</PresentationFormat>
  <Paragraphs>161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Erste internationale Dada-Messe, Berlin 1920</vt:lpstr>
      <vt:lpstr>Hnutí Dada</vt:lpstr>
      <vt:lpstr>Cabaret Voltaire, Curych</vt:lpstr>
      <vt:lpstr>Curych, (Hugo Ball, Tristan Tzara, Hans Arp) </vt:lpstr>
      <vt:lpstr>Society of Independent Artists, výstava v New Yorku 1917 </vt:lpstr>
      <vt:lpstr>Prezentace aplikace PowerPoint</vt:lpstr>
      <vt:lpstr>New York 1918 (Francisco Picabia, Marcel Duchamp) </vt:lpstr>
      <vt:lpstr>„reklamní“ okolnosti</vt:lpstr>
      <vt:lpstr>1917 Society of Independent Artists Marcel Duchamp alias  R.(-ichard)Mutt</vt:lpstr>
      <vt:lpstr>Marel Duchamp alias Rrose Sélavy</vt:lpstr>
      <vt:lpstr>Glazurovaný Apollinaire, 1916</vt:lpstr>
      <vt:lpstr>Domů do Výmaru! Dada-Messe, Berlín 1920</vt:lpstr>
      <vt:lpstr>Erste Inernationale Dada-Messe</vt:lpstr>
      <vt:lpstr> Dr. Otto Burchard (1892-1965) Finanz Dada</vt:lpstr>
      <vt:lpstr>Seberironická inscenace</vt:lpstr>
      <vt:lpstr>Skandální „Korektury“ moderního umění</vt:lpstr>
      <vt:lpstr>Korekce starých mistrů: dílo jako měšťákovo vlastnictví</vt:lpstr>
      <vt:lpstr>Werbung</vt:lpstr>
      <vt:lpstr>Berlín 1919 a volební rétorika</vt:lpstr>
      <vt:lpstr>Prezentace aplikace PowerPoint</vt:lpstr>
      <vt:lpstr>Karikatura Výmarské republiky</vt:lpstr>
      <vt:lpstr>Prezentace aplikace PowerPoint</vt:lpstr>
      <vt:lpstr>Berlín 1919, militarismus a zásahové excesy</vt:lpstr>
      <vt:lpstr>Karikatura Výmarské republiky</vt:lpstr>
      <vt:lpstr>Georg Scholz</vt:lpstr>
      <vt:lpstr>Koláž, montáž, „konstrukce“</vt:lpstr>
      <vt:lpstr>Prezentace aplikace PowerPoint</vt:lpstr>
      <vt:lpstr>Prezentace aplikace PowerPoint</vt:lpstr>
      <vt:lpstr>Johannes Baader: Das grosse Plasto-Dio-Dada-Drama, 1920.</vt:lpstr>
      <vt:lpstr>Raoul Hausmann Večerní toaleta, asambláž</vt:lpstr>
      <vt:lpstr>Georg Grosz: grafické album Gott mit uns</vt:lpstr>
      <vt:lpstr>Rudolf Schlichter a John Heartfield: Archanděl</vt:lpstr>
      <vt:lpstr>Salon Dada Paříž 1921</vt:lpstr>
      <vt:lpstr>Prezentace aplikace PowerPoint</vt:lpstr>
      <vt:lpstr>Central-european Avant-gardes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Erste internationale Dada-Messe, Berlin 1920</dc:title>
  <dc:creator>Helena</dc:creator>
  <cp:lastModifiedBy>Vladimír Maňas</cp:lastModifiedBy>
  <cp:revision>50</cp:revision>
  <dcterms:created xsi:type="dcterms:W3CDTF">2018-11-05T12:00:51Z</dcterms:created>
  <dcterms:modified xsi:type="dcterms:W3CDTF">2018-11-06T09:03:16Z</dcterms:modified>
</cp:coreProperties>
</file>