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ff/js14/katalogizace/web/pages/01-uvod.html" TargetMode="External"/><Relationship Id="rId2" Type="http://schemas.openxmlformats.org/officeDocument/2006/relationships/hyperlink" Target="http://oldknihovna.nkp.cz/knihovna122/stodola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la.org/files/cataloguing/icp/icp_2009-cs.pdf" TargetMode="External"/><Relationship Id="rId2" Type="http://schemas.openxmlformats.org/officeDocument/2006/relationships/hyperlink" Target="https://is.muni.cz/osoba/40247?obdobi=6944;lang=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iresias.muni.cz/download/katalogizace-2014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18. 9. 2017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ztráta identity knihovní a informační vědy (stává se součástí jednak vědy o počítačích, jednak vědy kognitivní, a vlastně i součástí sociologie vědění);</a:t>
            </a:r>
          </a:p>
          <a:p>
            <a:r>
              <a:rPr lang="cs-CZ" dirty="0"/>
              <a:t>roztržka mezi teoretickou knihovní a informační vědou a její praktickou aplikací – knihovnictvím (knihovníci stále pracují s hmotnými nosiči informací – dokumenty, nikoliv s abstraktně chápanými informacemi. Zajímají je primárně tyto dokumenty samotné, ne jejich </a:t>
            </a:r>
            <a:r>
              <a:rPr lang="cs-CZ" dirty="0" smtClean="0"/>
              <a:t>uživatelé</a:t>
            </a:r>
            <a:r>
              <a:rPr lang="cs-CZ" dirty="0"/>
              <a:t> či tvůrci, kteří stojí na vstupu a výstupu informačního procesu, jednoduše řečeno: centrem zájmu knihovnictví jsou dokumenty; tvůrci informací a jejich uživatelé jsou centrem zájmu knihovnictví jakožto tvůrci a uživatelé dokumentů; zaměřenost na dokumenty je tedy primární, od ní je možno odvozovat sekundární zájem o tvůrce a uživatele </a:t>
            </a:r>
            <a:r>
              <a:rPr lang="cs-CZ" dirty="0" smtClean="0"/>
              <a:t>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8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Paradigmatické obraty v IV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 dokumentu k informaci (vliv počítačové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9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dokumentu k informaci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pramen = hmotný nebo energetický nosič + informace</a:t>
            </a:r>
          </a:p>
          <a:p>
            <a:r>
              <a:rPr lang="cs-CZ" dirty="0" smtClean="0"/>
              <a:t>Dokument = hmotný nosič informace</a:t>
            </a:r>
          </a:p>
          <a:p>
            <a:r>
              <a:rPr lang="cs-CZ" dirty="0" smtClean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 smtClean="0"/>
              <a:t>Vliv počítačové vědy, snaha o exaktnost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2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informačního systému k uživateli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 obrat, metodologický individualismus</a:t>
            </a:r>
          </a:p>
          <a:p>
            <a:r>
              <a:rPr lang="cs-CZ" dirty="0" smtClean="0"/>
              <a:t>Odvrat od reprezentace informace v dokumentu</a:t>
            </a:r>
          </a:p>
          <a:p>
            <a:r>
              <a:rPr lang="cs-CZ" dirty="0" smtClean="0"/>
              <a:t>Zájem o reprezentaci informace v mysli uživatele (teorie ASK)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uživatele k tvůrcům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obrat, metodologický kolektivismus</a:t>
            </a:r>
          </a:p>
          <a:p>
            <a:r>
              <a:rPr lang="cs-CZ" dirty="0" smtClean="0"/>
              <a:t>Jak určitá sociální skupina konstruuje informace (pojem domény)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6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tvůrců informací k bibliografickému universu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Teoretické volání po návratu pojmu dokumenty</a:t>
            </a:r>
          </a:p>
          <a:p>
            <a:r>
              <a:rPr lang="cs-CZ" dirty="0" smtClean="0"/>
              <a:t>Praxe – studie Funkční požadavky na bibliografické záznamy</a:t>
            </a:r>
          </a:p>
          <a:p>
            <a:r>
              <a:rPr lang="cs-CZ" dirty="0" smtClean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1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Přečíst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STODOLA, Jiří. Dokumenty pro uživatele se zrakovým postižením v kontextu knihovní a informační vědy: od zkoumání uživatelů a tvůrců informací k bibliografickému univerzu. </a:t>
            </a:r>
            <a:r>
              <a:rPr lang="cs-CZ" i="1" dirty="0" smtClean="0"/>
              <a:t>Knihovna</a:t>
            </a:r>
            <a:r>
              <a:rPr lang="cs-CZ" dirty="0" smtClean="0"/>
              <a:t>, </a:t>
            </a:r>
            <a:r>
              <a:rPr lang="cs-CZ" dirty="0"/>
              <a:t>2012, roč. 23, č. 2, s. 22-34. ISSN </a:t>
            </a:r>
            <a:r>
              <a:rPr lang="cs-CZ" dirty="0" smtClean="0"/>
              <a:t>1801-3252. Dostupné také </a:t>
            </a:r>
            <a:r>
              <a:rPr lang="cs-CZ" dirty="0"/>
              <a:t>z www: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oldknihovna.nkp.cz/knihovna122/stodola.htm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STODOLA, Jiří. Úvod. In: </a:t>
            </a:r>
            <a:r>
              <a:rPr lang="cs-CZ" i="1" dirty="0" smtClean="0"/>
              <a:t>Sémantické aspekty katalogizace</a:t>
            </a:r>
            <a:r>
              <a:rPr lang="cs-CZ" dirty="0" smtClean="0"/>
              <a:t>. Brno: Masarykova univerzita, 2014. Dostupné z www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is.muni.cz/do/rect/el/estud/ff/js14/katalogizace/web/pages/01-uvod.html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4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Sémantické</a:t>
            </a:r>
          </a:p>
          <a:p>
            <a:r>
              <a:rPr lang="cs-CZ" dirty="0"/>
              <a:t>a</a:t>
            </a:r>
            <a:r>
              <a:rPr lang="cs-CZ" dirty="0" smtClean="0"/>
              <a:t>spekty</a:t>
            </a:r>
          </a:p>
          <a:p>
            <a:r>
              <a:rPr lang="cs-CZ" dirty="0" smtClean="0"/>
              <a:t>katalogizace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77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Sémantický = týkající se významu znaků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Znak (například bibliografický a katalogizační záznam)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Význam</a:t>
            </a:r>
          </a:p>
          <a:p>
            <a:pPr lvl="2"/>
            <a:r>
              <a:rPr lang="cs-CZ" dirty="0" smtClean="0"/>
              <a:t>Intenze (pojem, např. entity dílo, vyjádření, provedení)</a:t>
            </a:r>
          </a:p>
          <a:p>
            <a:pPr lvl="2"/>
            <a:r>
              <a:rPr lang="cs-CZ" dirty="0" smtClean="0"/>
              <a:t>Extenze (soubor předmětů, například entita jednotka)</a:t>
            </a:r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641600" y="3340100"/>
            <a:ext cx="127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Aspekt = úhel pohledu</a:t>
            </a:r>
          </a:p>
          <a:p>
            <a:pPr lvl="1"/>
            <a:r>
              <a:rPr lang="cs-CZ" dirty="0" smtClean="0"/>
              <a:t>Preference sémantiky před </a:t>
            </a:r>
            <a:r>
              <a:rPr lang="cs-CZ" dirty="0" err="1" smtClean="0"/>
              <a:t>syntaktikou</a:t>
            </a:r>
            <a:r>
              <a:rPr lang="cs-CZ" dirty="0" smtClean="0"/>
              <a:t> a pragmatikou</a:t>
            </a:r>
          </a:p>
          <a:p>
            <a:pPr lvl="1"/>
            <a:r>
              <a:rPr lang="cs-CZ" dirty="0" smtClean="0"/>
              <a:t>Práce spíše s pojmem dokument než informace</a:t>
            </a:r>
          </a:p>
          <a:p>
            <a:pPr lvl="1"/>
            <a:r>
              <a:rPr lang="cs-CZ" dirty="0" smtClean="0"/>
              <a:t>Primát objektu před subjektem (realismus)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8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Jmenný a věcný popis dokumentů, někdy chápaný úžeji pouze jako jmenný popis dokumentů, jindy obecněji jako tvorba katalogizačních záznamů pro různé druhy katalogů a jejich organizace.</a:t>
            </a:r>
            <a:r>
              <a:rPr lang="cs-CZ" dirty="0"/>
              <a:t> (TDKIV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5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budeme zabývat?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Katalogizační pravidla </a:t>
            </a:r>
            <a:r>
              <a:rPr lang="cs-CZ" dirty="0" smtClean="0"/>
              <a:t>RDA</a:t>
            </a:r>
            <a:endParaRPr lang="cs-CZ" dirty="0"/>
          </a:p>
          <a:p>
            <a:r>
              <a:rPr lang="cs-CZ" dirty="0"/>
              <a:t>Základy výměnného formátu MARC 21</a:t>
            </a:r>
          </a:p>
          <a:p>
            <a:r>
              <a:rPr lang="cs-CZ" dirty="0"/>
              <a:t>Funkční požadavky na bibliografické záznamy (FRBR)</a:t>
            </a:r>
          </a:p>
          <a:p>
            <a:r>
              <a:rPr lang="cs-CZ" dirty="0"/>
              <a:t>Základní poznatky obecné sémantiky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3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STODOLA, Jiří</a:t>
            </a:r>
            <a:r>
              <a:rPr lang="cs-CZ" dirty="0"/>
              <a:t>. </a:t>
            </a:r>
            <a:r>
              <a:rPr lang="cs-CZ" i="1" dirty="0"/>
              <a:t>Sémantické aspekty katalogizace</a:t>
            </a:r>
            <a:r>
              <a:rPr lang="cs-CZ" dirty="0"/>
              <a:t>. 1. vyd. Brno: Masarykova univerzita, 2014. </a:t>
            </a:r>
            <a:r>
              <a:rPr lang="cs-CZ" dirty="0" err="1"/>
              <a:t>Elportál</a:t>
            </a:r>
            <a:r>
              <a:rPr lang="cs-CZ" dirty="0"/>
              <a:t>. ISSN 1802-128X. </a:t>
            </a:r>
            <a:endParaRPr lang="cs-CZ" dirty="0" smtClean="0"/>
          </a:p>
          <a:p>
            <a:r>
              <a:rPr lang="cs-CZ" dirty="0" smtClean="0"/>
              <a:t>IFLA</a:t>
            </a:r>
            <a:r>
              <a:rPr lang="cs-CZ" dirty="0"/>
              <a:t>. </a:t>
            </a:r>
            <a:r>
              <a:rPr lang="cs-CZ" i="1" dirty="0"/>
              <a:t>Ustanovení mezinárodních principů katalogizace</a:t>
            </a:r>
            <a:r>
              <a:rPr lang="cs-CZ" dirty="0"/>
              <a:t> [online]. 2009, [cit. 2011-09-02]. Dostupný z </a:t>
            </a:r>
            <a:r>
              <a:rPr lang="cs-CZ" dirty="0" smtClean="0"/>
              <a:t>WWW: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www.ifla.org/files/cataloguing/icp/icp_2009-cs.pdf</a:t>
            </a:r>
            <a:endParaRPr lang="cs-CZ" dirty="0"/>
          </a:p>
          <a:p>
            <a:r>
              <a:rPr lang="cs-CZ" dirty="0"/>
              <a:t>IFLA. </a:t>
            </a:r>
            <a:r>
              <a:rPr lang="cs-CZ" i="1" dirty="0"/>
              <a:t>Funkční požadavky na bibliografické záznamy.</a:t>
            </a:r>
            <a:r>
              <a:rPr lang="cs-CZ" dirty="0"/>
              <a:t> Překlad Ludmila </a:t>
            </a:r>
            <a:r>
              <a:rPr lang="cs-CZ" dirty="0" err="1"/>
              <a:t>Celbová</a:t>
            </a:r>
            <a:r>
              <a:rPr lang="cs-CZ" dirty="0"/>
              <a:t>. Praha : Národní knihovna České republiky, 2002. </a:t>
            </a:r>
            <a:r>
              <a:rPr lang="cs-CZ" dirty="0" err="1"/>
              <a:t>iii</a:t>
            </a:r>
            <a:r>
              <a:rPr lang="cs-CZ" dirty="0"/>
              <a:t>, 117 s. ISBN 80-7050-400-5.</a:t>
            </a:r>
          </a:p>
          <a:p>
            <a:r>
              <a:rPr lang="cs-CZ" dirty="0">
                <a:hlinkClick r:id="rId2"/>
              </a:rPr>
              <a:t>STODOLA, Jiří</a:t>
            </a:r>
            <a:r>
              <a:rPr lang="cs-CZ" dirty="0"/>
              <a:t>. </a:t>
            </a:r>
            <a:r>
              <a:rPr lang="cs-CZ" i="1" dirty="0"/>
              <a:t>Katalogizace dokumentů pro zrakově postižené: podle pravidel AACR2 ve formátu MARC 21 s přihlédnutím k pravidlům RDA</a:t>
            </a:r>
            <a:r>
              <a:rPr lang="cs-CZ" dirty="0"/>
              <a:t>. 1. vyd. Brno: Masarykova univerzita, 2014. 125 s. ISBN 978-80-210-7764-5. doi:10.5817/CZ.MUNI.M210-7764-2014. </a:t>
            </a:r>
            <a:r>
              <a:rPr lang="cs-CZ" dirty="0" smtClean="0"/>
              <a:t>Dostupné z WWW: </a:t>
            </a:r>
            <a:r>
              <a:rPr lang="cs-CZ" i="1" dirty="0" smtClean="0">
                <a:hlinkClick r:id="rId4"/>
              </a:rPr>
              <a:t>http</a:t>
            </a:r>
            <a:r>
              <a:rPr lang="cs-CZ" i="1" dirty="0">
                <a:hlinkClick r:id="rId4"/>
              </a:rPr>
              <a:t>://www.teiresias.muni.cz/download/katalogizace-2014.pdf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28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ukončení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/>
              <a:t>Presenční </a:t>
            </a:r>
            <a:r>
              <a:rPr lang="cs-CZ" i="1" smtClean="0"/>
              <a:t>studenti</a:t>
            </a:r>
          </a:p>
          <a:p>
            <a:r>
              <a:rPr lang="cs-CZ" dirty="0" smtClean="0"/>
              <a:t>75</a:t>
            </a:r>
            <a:r>
              <a:rPr lang="cs-CZ" dirty="0"/>
              <a:t>% účast na přednáškách</a:t>
            </a:r>
          </a:p>
          <a:p>
            <a:r>
              <a:rPr lang="cs-CZ" dirty="0"/>
              <a:t>kolokvium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Kombinovaní </a:t>
            </a:r>
            <a:r>
              <a:rPr lang="cs-CZ" i="1" dirty="0" smtClean="0"/>
              <a:t>studenti</a:t>
            </a:r>
          </a:p>
          <a:p>
            <a:r>
              <a:rPr lang="cs-CZ" dirty="0" smtClean="0"/>
              <a:t>seminární </a:t>
            </a:r>
            <a:r>
              <a:rPr lang="cs-CZ" dirty="0"/>
              <a:t>práce v rozsahu 3 600 znaků, vložit do </a:t>
            </a:r>
            <a:r>
              <a:rPr lang="cs-CZ" dirty="0" err="1"/>
              <a:t>odevzdárny</a:t>
            </a:r>
            <a:r>
              <a:rPr lang="cs-CZ" dirty="0"/>
              <a:t> nejpozději na konci zkouškového období</a:t>
            </a:r>
          </a:p>
          <a:p>
            <a:r>
              <a:rPr lang="cs-CZ" dirty="0"/>
              <a:t>kolokvium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8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 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dokumentu byl v knihovní a informační vědě nahrazen pojmem </a:t>
            </a:r>
            <a:r>
              <a:rPr lang="cs-CZ" dirty="0" smtClean="0"/>
              <a:t>informace;</a:t>
            </a:r>
            <a:endParaRPr lang="cs-CZ" dirty="0"/>
          </a:p>
          <a:p>
            <a:r>
              <a:rPr lang="cs-CZ" dirty="0"/>
              <a:t>knihovní a informační věda se od původního studia informačních objektů (dokumentů) a systémů přeorientovala na výzkum uživatelů (tzv. kognitivní obrat</a:t>
            </a:r>
            <a:r>
              <a:rPr lang="cs-CZ" dirty="0" smtClean="0"/>
              <a:t>)</a:t>
            </a:r>
            <a:r>
              <a:rPr lang="cs-CZ" b="1" baseline="30000" dirty="0"/>
              <a:t>;</a:t>
            </a:r>
            <a:endParaRPr lang="cs-CZ" dirty="0"/>
          </a:p>
          <a:p>
            <a:r>
              <a:rPr lang="cs-CZ" dirty="0"/>
              <a:t>a posléze na výzkum tvůrců informací (tzv. sociální obrat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5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356</Words>
  <Application>Microsoft Office PowerPoint</Application>
  <PresentationFormat>Širokoúhlá obrazovka</PresentationFormat>
  <Paragraphs>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Sémantické aspekty katalogizace I.</vt:lpstr>
      <vt:lpstr>Předmět kurzu</vt:lpstr>
      <vt:lpstr>Sémantické</vt:lpstr>
      <vt:lpstr>Aspekty</vt:lpstr>
      <vt:lpstr>Katalogizace</vt:lpstr>
      <vt:lpstr>Čím se budeme zabývat?</vt:lpstr>
      <vt:lpstr>Literatura</vt:lpstr>
      <vt:lpstr>Požadavky na ukončení kurzu</vt:lpstr>
      <vt:lpstr>Dokument a informace</vt:lpstr>
      <vt:lpstr>Důsledky</vt:lpstr>
      <vt:lpstr>Paradigmatické obraty v IV </vt:lpstr>
      <vt:lpstr>Od dokumentu k informaci</vt:lpstr>
      <vt:lpstr>Od informačního systému k uživateli</vt:lpstr>
      <vt:lpstr>Od uživatele k tvůrcům informací</vt:lpstr>
      <vt:lpstr>Od tvůrců informací k bibliografickému universu</vt:lpstr>
      <vt:lpstr>Přečíst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7</cp:revision>
  <dcterms:created xsi:type="dcterms:W3CDTF">2017-09-18T08:06:43Z</dcterms:created>
  <dcterms:modified xsi:type="dcterms:W3CDTF">2017-09-18T09:11:04Z</dcterms:modified>
</cp:coreProperties>
</file>