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Sémantické aspekty katalogizace </a:t>
            </a:r>
            <a:r>
              <a:rPr lang="cs-CZ" dirty="0" err="1" smtClean="0"/>
              <a:t>IiI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</a:t>
            </a:r>
            <a:r>
              <a:rPr lang="cs-CZ" dirty="0" smtClean="0"/>
              <a:t>. 10. 2017</a:t>
            </a:r>
          </a:p>
          <a:p>
            <a:r>
              <a:rPr lang="cs-CZ" dirty="0" smtClean="0"/>
              <a:t>PhDr. Jiří Stodola, PhD.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dělení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Identické</a:t>
            </a:r>
            <a:r>
              <a:rPr lang="cs-CZ" dirty="0" smtClean="0"/>
              <a:t> – když mají stejné virtuální znaky, když jsou vystiženi pomocí jiných aktuálních znaků, jsou informativní (Walter </a:t>
            </a:r>
            <a:r>
              <a:rPr lang="cs-CZ" dirty="0" err="1" smtClean="0"/>
              <a:t>Scott</a:t>
            </a:r>
            <a:r>
              <a:rPr lang="cs-CZ" dirty="0" smtClean="0"/>
              <a:t> = autor </a:t>
            </a:r>
            <a:r>
              <a:rPr lang="cs-CZ" dirty="0" err="1" smtClean="0"/>
              <a:t>Vawerley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Různé</a:t>
            </a:r>
            <a:r>
              <a:rPr lang="cs-CZ" dirty="0" smtClean="0"/>
              <a:t>  - jiný obsah</a:t>
            </a:r>
          </a:p>
          <a:p>
            <a:endParaRPr lang="cs-CZ" dirty="0"/>
          </a:p>
          <a:p>
            <a:r>
              <a:rPr lang="cs-CZ" b="1" dirty="0" smtClean="0"/>
              <a:t>Slučitelné </a:t>
            </a:r>
            <a:r>
              <a:rPr lang="cs-CZ" dirty="0" smtClean="0"/>
              <a:t>– spojením nevzniká spor</a:t>
            </a:r>
          </a:p>
          <a:p>
            <a:r>
              <a:rPr lang="cs-CZ" b="1" dirty="0" smtClean="0"/>
              <a:t>Neslučitelné</a:t>
            </a:r>
            <a:r>
              <a:rPr lang="cs-CZ" dirty="0" smtClean="0"/>
              <a:t> – spojením vzniká spor</a:t>
            </a:r>
          </a:p>
          <a:p>
            <a:endParaRPr lang="cs-CZ" dirty="0"/>
          </a:p>
          <a:p>
            <a:r>
              <a:rPr lang="cs-CZ" b="1" dirty="0" smtClean="0"/>
              <a:t>Nadřazené</a:t>
            </a:r>
            <a:r>
              <a:rPr lang="cs-CZ" dirty="0" smtClean="0"/>
              <a:t> – zahrnuje podřazené pojmy</a:t>
            </a:r>
          </a:p>
          <a:p>
            <a:r>
              <a:rPr lang="cs-CZ" b="1" dirty="0" smtClean="0"/>
              <a:t>Podřazené </a:t>
            </a:r>
            <a:r>
              <a:rPr lang="cs-CZ" dirty="0" smtClean="0"/>
              <a:t>– jsou obsaženy v nadřazených pojmech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87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Konvenční a instrumentální znak objektu, tj. dán dohodou a je třeba vždy rozpoznat jeho označující funkci</a:t>
            </a:r>
          </a:p>
          <a:p>
            <a:r>
              <a:rPr lang="cs-CZ" dirty="0" smtClean="0"/>
              <a:t>Označuje objekty prostřednictvím pojmů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8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Diferenciovaný trojúhelník reference</a:t>
            </a:r>
            <a:endParaRPr lang="cs-CZ" dirty="0"/>
          </a:p>
        </p:txBody>
      </p:sp>
      <p:pic>
        <p:nvPicPr>
          <p:cNvPr id="5122" name="Picture 2" descr="http://1.bp.blogspot.com/-7sZY1q1r-VM/To21IyysOWI/AAAAAAAAADc/vXPXGJjUknk/s1600/pojmyt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698" y="2286000"/>
            <a:ext cx="5689004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9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znaků a věcí</a:t>
            </a:r>
            <a:endParaRPr lang="cs-CZ" dirty="0"/>
          </a:p>
        </p:txBody>
      </p:sp>
      <p:pic>
        <p:nvPicPr>
          <p:cNvPr id="6146" name="Picture 2" descr="http://4.bp.blogspot.com/-rz8hi4HWu9o/TpA-OqcNrwI/AAAAAAAAADg/RAG8ueE1ALc/s1600/tabu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2503487"/>
            <a:ext cx="607695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60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Bibliografický záznam a FRBR</a:t>
            </a:r>
            <a:endParaRPr lang="cs-CZ" dirty="0"/>
          </a:p>
        </p:txBody>
      </p:sp>
      <p:pic>
        <p:nvPicPr>
          <p:cNvPr id="7170" name="Picture 2" descr="http://1.bp.blogspot.com/-2lCKz9-Fj2s/To2UbbJQP1I/AAAAAAAAADY/yoDkzvmE9A8/s1600/ens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362" y="2171700"/>
            <a:ext cx="5781675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3.bp.blogspot.com/-IgRzpNiLDf0/Tom0AitfK7I/AAAAAAAAAC4/_-YYoXvQRnk/s1600/entit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720975"/>
            <a:ext cx="372427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54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Věci, které se k jiným věcem vztahují vztahem reprezentace.</a:t>
            </a:r>
          </a:p>
          <a:p>
            <a:r>
              <a:rPr lang="cs-CZ" dirty="0" smtClean="0"/>
              <a:t>Zastupují jiné věci.</a:t>
            </a:r>
          </a:p>
          <a:p>
            <a:r>
              <a:rPr lang="cs-CZ" dirty="0" smtClean="0"/>
              <a:t>Znaky </a:t>
            </a:r>
          </a:p>
          <a:p>
            <a:pPr lvl="1"/>
            <a:r>
              <a:rPr lang="cs-CZ" dirty="0" smtClean="0"/>
              <a:t>přirozené (kouř je znak ohně)</a:t>
            </a:r>
          </a:p>
          <a:p>
            <a:pPr lvl="1"/>
            <a:r>
              <a:rPr lang="cs-CZ" dirty="0" smtClean="0"/>
              <a:t>Konvenční (slova) – vznikly dohodou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02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znaku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Sv. Augustin: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Znak je totiž věc, která působí, že člověku vytane na mysli kromě představy, kterou vnuká smyslům, ještě něco jiného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b="1" dirty="0" smtClean="0"/>
              <a:t>1) Slovo</a:t>
            </a:r>
            <a:r>
              <a:rPr lang="cs-CZ" dirty="0" smtClean="0"/>
              <a:t> vyvolá </a:t>
            </a:r>
          </a:p>
          <a:p>
            <a:r>
              <a:rPr lang="cs-CZ" b="1" dirty="0" smtClean="0"/>
              <a:t>2 )představu</a:t>
            </a:r>
            <a:r>
              <a:rPr lang="cs-CZ" dirty="0" smtClean="0"/>
              <a:t> sebe sama a</a:t>
            </a:r>
          </a:p>
          <a:p>
            <a:r>
              <a:rPr lang="cs-CZ" dirty="0" smtClean="0"/>
              <a:t>3) </a:t>
            </a:r>
            <a:r>
              <a:rPr lang="cs-CZ" b="1" dirty="0" smtClean="0"/>
              <a:t>představu</a:t>
            </a:r>
            <a:r>
              <a:rPr lang="cs-CZ" dirty="0" smtClean="0"/>
              <a:t> </a:t>
            </a:r>
          </a:p>
          <a:p>
            <a:r>
              <a:rPr lang="cs-CZ" dirty="0" smtClean="0"/>
              <a:t>4) </a:t>
            </a:r>
            <a:r>
              <a:rPr lang="cs-CZ" b="1" dirty="0" smtClean="0"/>
              <a:t>označené věci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6870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znaku</a:t>
            </a:r>
            <a:endParaRPr lang="cs-CZ" dirty="0"/>
          </a:p>
        </p:txBody>
      </p:sp>
      <p:pic>
        <p:nvPicPr>
          <p:cNvPr id="1026" name="Picture 2" descr="http://4.bp.blogspot.com/-9KrcpKL60tc/ToqsiJSgiEI/AAAAAAAAADA/C1lB-O6JIMg/s400/pros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2628900"/>
            <a:ext cx="4826000" cy="276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9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Trojúhelník reference</a:t>
            </a:r>
            <a:endParaRPr lang="cs-CZ" dirty="0"/>
          </a:p>
        </p:txBody>
      </p:sp>
      <p:pic>
        <p:nvPicPr>
          <p:cNvPr id="2050" name="Picture 2" descr="http://1.bp.blogspot.com/-nXw-DkfzcR8/TomIm-VJR_I/AAAAAAAAACw/J-LQmQSDy6Y/s1600/tro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330325"/>
            <a:ext cx="418147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1.bp.blogspot.com/-1Hhbdm0RFcw/TomkHfvk1_I/AAAAAAAAAC0/mNILBtPG-SE/s1600/Obr_1_Trojuhelnik_reference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2817812"/>
            <a:ext cx="38671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1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Aktuálně nebo potenciálně jsoucí věc, v naší terminologii individuum-substance, individuum-akcident, vztah, agregát</a:t>
            </a:r>
          </a:p>
          <a:p>
            <a:r>
              <a:rPr lang="cs-CZ" dirty="0" smtClean="0"/>
              <a:t>Formální objekt – to, co je na objektu vystiženo pojmem (je tu jakési spojení s pojmem)</a:t>
            </a:r>
          </a:p>
          <a:p>
            <a:r>
              <a:rPr lang="cs-CZ" dirty="0" smtClean="0"/>
              <a:t>Materiální objekt – objekt se vším, co mu náleží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12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Přirozený a formální znak objektu – není otázkou konvence, zpřítomňuje objekt bezprostředně</a:t>
            </a:r>
          </a:p>
          <a:p>
            <a:r>
              <a:rPr lang="cs-CZ" b="1" dirty="0" smtClean="0"/>
              <a:t>Subjektivní pojem</a:t>
            </a:r>
            <a:r>
              <a:rPr lang="cs-CZ" dirty="0" smtClean="0"/>
              <a:t> – součást mysli poznávajícího</a:t>
            </a:r>
          </a:p>
          <a:p>
            <a:r>
              <a:rPr lang="cs-CZ" b="1" dirty="0" smtClean="0"/>
              <a:t>Objektivní pojem </a:t>
            </a:r>
            <a:r>
              <a:rPr lang="cs-CZ" dirty="0" smtClean="0"/>
              <a:t>– pojem kladený jako objekt, jde de facto o objekt v úpravě pro myšlení (obecnost) – entity ve FRBR</a:t>
            </a:r>
          </a:p>
          <a:p>
            <a:r>
              <a:rPr lang="cs-CZ" b="1" dirty="0" smtClean="0"/>
              <a:t>Obsah pojmu </a:t>
            </a:r>
            <a:r>
              <a:rPr lang="cs-CZ" dirty="0" smtClean="0"/>
              <a:t>– to, co pojem vystihuje na objektu, obsah vyjádřen pomocí známek, tj. jiných pojmů</a:t>
            </a:r>
          </a:p>
          <a:p>
            <a:r>
              <a:rPr lang="cs-CZ" b="1" dirty="0" smtClean="0"/>
              <a:t>Rozsah pojmu </a:t>
            </a:r>
            <a:r>
              <a:rPr lang="cs-CZ" dirty="0" smtClean="0"/>
              <a:t>– soubor objektů, kterým se dá pojem přidělit</a:t>
            </a:r>
          </a:p>
          <a:p>
            <a:r>
              <a:rPr lang="cs-CZ" dirty="0" smtClean="0"/>
              <a:t>Mezi obsahem a rozsahem je </a:t>
            </a:r>
            <a:r>
              <a:rPr lang="cs-CZ" b="1" dirty="0" smtClean="0"/>
              <a:t>nepřímá úměra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7328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pojmů podle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Kladné</a:t>
            </a:r>
            <a:r>
              <a:rPr lang="cs-CZ" dirty="0" smtClean="0"/>
              <a:t> (existence)</a:t>
            </a:r>
          </a:p>
          <a:p>
            <a:r>
              <a:rPr lang="cs-CZ" b="1" dirty="0" smtClean="0"/>
              <a:t>Záporné</a:t>
            </a:r>
            <a:r>
              <a:rPr lang="cs-CZ" dirty="0" smtClean="0"/>
              <a:t> (nedostatek)</a:t>
            </a:r>
          </a:p>
          <a:p>
            <a:endParaRPr lang="cs-CZ" dirty="0"/>
          </a:p>
          <a:p>
            <a:r>
              <a:rPr lang="cs-CZ" b="1" dirty="0" smtClean="0"/>
              <a:t>Jednoduché</a:t>
            </a:r>
            <a:r>
              <a:rPr lang="cs-CZ" dirty="0" smtClean="0"/>
              <a:t>  (jedna esence – Sokrates)</a:t>
            </a:r>
          </a:p>
          <a:p>
            <a:r>
              <a:rPr lang="cs-CZ" b="1" dirty="0" smtClean="0"/>
              <a:t>Složené</a:t>
            </a:r>
            <a:r>
              <a:rPr lang="cs-CZ" dirty="0" smtClean="0"/>
              <a:t> (více esencí, agregáty – les</a:t>
            </a:r>
          </a:p>
          <a:p>
            <a:endParaRPr lang="cs-CZ" dirty="0"/>
          </a:p>
          <a:p>
            <a:r>
              <a:rPr lang="cs-CZ" b="1" dirty="0" smtClean="0"/>
              <a:t>Absolutní </a:t>
            </a:r>
            <a:r>
              <a:rPr lang="cs-CZ" dirty="0" smtClean="0"/>
              <a:t>(označují pouze předmět pojmu)</a:t>
            </a:r>
          </a:p>
          <a:p>
            <a:r>
              <a:rPr lang="cs-CZ" b="1" dirty="0" err="1" smtClean="0"/>
              <a:t>Konotativní</a:t>
            </a:r>
            <a:r>
              <a:rPr lang="cs-CZ" b="1" dirty="0" smtClean="0"/>
              <a:t> </a:t>
            </a:r>
            <a:r>
              <a:rPr lang="cs-CZ" dirty="0" smtClean="0"/>
              <a:t>(zpřítomňují něco dalšího, např. pojmy akcidentu zpřítomňují substanci)</a:t>
            </a:r>
          </a:p>
          <a:p>
            <a:endParaRPr lang="cs-CZ" dirty="0"/>
          </a:p>
          <a:p>
            <a:r>
              <a:rPr lang="cs-CZ" b="1" dirty="0" smtClean="0"/>
              <a:t>Konkrétní </a:t>
            </a:r>
          </a:p>
          <a:p>
            <a:r>
              <a:rPr lang="cs-CZ" b="1" dirty="0" smtClean="0"/>
              <a:t>Abstraktní</a:t>
            </a:r>
            <a:endParaRPr lang="cs-CZ" b="1" dirty="0"/>
          </a:p>
        </p:txBody>
      </p:sp>
      <p:pic>
        <p:nvPicPr>
          <p:cNvPr id="4102" name="Picture 6" descr="http://3.bp.blogspot.com/-0N37x9wGV8w/Tp06_Na0AUI/AAAAAAAAAEg/Dw_0E3JqyRA/s1600/abstra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4805362"/>
            <a:ext cx="581025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90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pojmů podle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Singulární </a:t>
            </a:r>
            <a:r>
              <a:rPr lang="cs-CZ" dirty="0" smtClean="0"/>
              <a:t>– Sokrates</a:t>
            </a:r>
          </a:p>
          <a:p>
            <a:r>
              <a:rPr lang="cs-CZ" b="1" dirty="0" smtClean="0"/>
              <a:t>Obecné</a:t>
            </a:r>
            <a:r>
              <a:rPr lang="cs-CZ" dirty="0" smtClean="0"/>
              <a:t> – pes</a:t>
            </a:r>
          </a:p>
          <a:p>
            <a:r>
              <a:rPr lang="cs-CZ" b="1" dirty="0" smtClean="0"/>
              <a:t>Kolektivní – </a:t>
            </a:r>
            <a:r>
              <a:rPr lang="cs-CZ" dirty="0" smtClean="0"/>
              <a:t>Masarykova univerzita, les</a:t>
            </a:r>
          </a:p>
          <a:p>
            <a:r>
              <a:rPr lang="cs-CZ" b="1" dirty="0" smtClean="0"/>
              <a:t>Transcendentální</a:t>
            </a:r>
            <a:r>
              <a:rPr lang="cs-CZ" dirty="0" smtClean="0"/>
              <a:t> – jsoucno,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9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384</Words>
  <Application>Microsoft Office PowerPoint</Application>
  <PresentationFormat>Širokoúhlá obrazovka</PresentationFormat>
  <Paragraphs>61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Franklin Gothic Book</vt:lpstr>
      <vt:lpstr>Crop</vt:lpstr>
      <vt:lpstr>Sémantické aspekty katalogizace IiI.</vt:lpstr>
      <vt:lpstr>Znaky</vt:lpstr>
      <vt:lpstr>Definice znaku</vt:lpstr>
      <vt:lpstr>Struktura znaku</vt:lpstr>
      <vt:lpstr>Trojúhelník reference</vt:lpstr>
      <vt:lpstr>Objekt</vt:lpstr>
      <vt:lpstr>Pojem</vt:lpstr>
      <vt:lpstr>Dělení pojmů podle obsahu</vt:lpstr>
      <vt:lpstr>Dělení pojmů podle rozsahu</vt:lpstr>
      <vt:lpstr>Další dělení pojmů</vt:lpstr>
      <vt:lpstr>Znak</vt:lpstr>
      <vt:lpstr>Diferenciovaný trojúhelník reference</vt:lpstr>
      <vt:lpstr>Rozdělení znaků a věcí</vt:lpstr>
      <vt:lpstr>Bibliografický záznam a FRBR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26</cp:revision>
  <dcterms:created xsi:type="dcterms:W3CDTF">2017-09-18T08:06:43Z</dcterms:created>
  <dcterms:modified xsi:type="dcterms:W3CDTF">2017-10-09T08:08:51Z</dcterms:modified>
</cp:coreProperties>
</file>