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4"/>
  </p:notesMasterIdLst>
  <p:sldIdLst>
    <p:sldId id="273" r:id="rId2"/>
    <p:sldId id="330" r:id="rId3"/>
    <p:sldId id="386" r:id="rId4"/>
    <p:sldId id="393" r:id="rId5"/>
    <p:sldId id="394" r:id="rId6"/>
    <p:sldId id="395" r:id="rId7"/>
    <p:sldId id="396" r:id="rId8"/>
    <p:sldId id="398" r:id="rId9"/>
    <p:sldId id="399" r:id="rId10"/>
    <p:sldId id="400" r:id="rId11"/>
    <p:sldId id="401" r:id="rId12"/>
    <p:sldId id="387" r:id="rId13"/>
    <p:sldId id="397" r:id="rId14"/>
    <p:sldId id="402" r:id="rId15"/>
    <p:sldId id="403" r:id="rId16"/>
    <p:sldId id="404" r:id="rId17"/>
    <p:sldId id="388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7" r:id="rId26"/>
    <p:sldId id="418" r:id="rId27"/>
    <p:sldId id="415" r:id="rId28"/>
    <p:sldId id="420" r:id="rId29"/>
    <p:sldId id="421" r:id="rId30"/>
    <p:sldId id="419" r:id="rId31"/>
    <p:sldId id="389" r:id="rId32"/>
    <p:sldId id="422" r:id="rId33"/>
    <p:sldId id="423" r:id="rId34"/>
    <p:sldId id="424" r:id="rId35"/>
    <p:sldId id="425" r:id="rId36"/>
    <p:sldId id="426" r:id="rId37"/>
    <p:sldId id="390" r:id="rId38"/>
    <p:sldId id="391" r:id="rId39"/>
    <p:sldId id="405" r:id="rId40"/>
    <p:sldId id="406" r:id="rId41"/>
    <p:sldId id="407" r:id="rId42"/>
    <p:sldId id="427" r:id="rId43"/>
    <p:sldId id="392" r:id="rId44"/>
    <p:sldId id="385" r:id="rId45"/>
    <p:sldId id="357" r:id="rId46"/>
    <p:sldId id="358" r:id="rId47"/>
    <p:sldId id="359" r:id="rId48"/>
    <p:sldId id="360" r:id="rId49"/>
    <p:sldId id="289" r:id="rId50"/>
    <p:sldId id="287" r:id="rId51"/>
    <p:sldId id="288" r:id="rId52"/>
    <p:sldId id="383" r:id="rId53"/>
    <p:sldId id="384" r:id="rId54"/>
    <p:sldId id="331" r:id="rId55"/>
    <p:sldId id="367" r:id="rId56"/>
    <p:sldId id="368" r:id="rId57"/>
    <p:sldId id="370" r:id="rId58"/>
    <p:sldId id="369" r:id="rId59"/>
    <p:sldId id="371" r:id="rId60"/>
    <p:sldId id="372" r:id="rId61"/>
    <p:sldId id="373" r:id="rId62"/>
    <p:sldId id="374" r:id="rId63"/>
    <p:sldId id="375" r:id="rId64"/>
    <p:sldId id="376" r:id="rId65"/>
    <p:sldId id="377" r:id="rId66"/>
    <p:sldId id="378" r:id="rId67"/>
    <p:sldId id="379" r:id="rId68"/>
    <p:sldId id="332" r:id="rId69"/>
    <p:sldId id="380" r:id="rId70"/>
    <p:sldId id="381" r:id="rId71"/>
    <p:sldId id="382" r:id="rId72"/>
    <p:sldId id="333" r:id="rId7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110" d="100"/>
          <a:sy n="110" d="100"/>
        </p:scale>
        <p:origin x="158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B6356-C000-4006-A87C-25BB88B868B0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B8E54-FBFD-43F8-9422-F9545D549D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027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C0877CB-C3E3-4D83-B76F-D15B16D96761}" type="datetimeFigureOut">
              <a:rPr lang="cs-CZ" smtClean="0"/>
              <a:t>15.11.2017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0B24840-0C39-48F6-91A8-1516041E52A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Knihtisk v Čechách a na Moravě</a:t>
            </a:r>
            <a:br>
              <a:rPr lang="cs-CZ" dirty="0" smtClean="0"/>
            </a:br>
            <a:r>
              <a:rPr lang="cs-CZ" dirty="0" smtClean="0"/>
              <a:t>v 17. století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Dějiny knižní kultury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52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54" y="0"/>
            <a:ext cx="4614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68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" y="0"/>
            <a:ext cx="7897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/>
              <a:t>z</a:t>
            </a:r>
            <a:r>
              <a:rPr lang="cs-CZ" dirty="0" smtClean="0"/>
              <a:t>měna ve 30. letech 17. stol. – zřízení dvou silných institucionálních tiskáren – Tiskárny pražského arcibiskupství a Jezuitské tiskárny</a:t>
            </a:r>
          </a:p>
          <a:p>
            <a:r>
              <a:rPr lang="cs-CZ" dirty="0"/>
              <a:t>o</a:t>
            </a:r>
            <a:r>
              <a:rPr lang="cs-CZ" dirty="0" smtClean="0"/>
              <a:t>bě centry domácích knižních ilustrátorů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22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Arcibiskupská tiskárna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96752"/>
            <a:ext cx="3440792" cy="554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8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Arcibiskupská tiskárna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1"/>
            <a:ext cx="4659690" cy="573208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2736"/>
            <a:ext cx="4464496" cy="579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1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Jezuitská tiskárna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4" y="1174574"/>
            <a:ext cx="4175254" cy="56834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2644"/>
            <a:ext cx="4195610" cy="566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Jezuitská tiskárna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88" y="1162642"/>
            <a:ext cx="4651984" cy="56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 smtClean="0"/>
              <a:t>Soukromé tiskárny:</a:t>
            </a:r>
          </a:p>
          <a:p>
            <a:pPr lvl="2"/>
            <a:r>
              <a:rPr lang="cs-CZ" dirty="0" err="1" smtClean="0"/>
              <a:t>Štípařova</a:t>
            </a:r>
            <a:r>
              <a:rPr lang="cs-CZ" dirty="0" smtClean="0"/>
              <a:t> rodina (přiženili se do ní Urban Baltazar Goliáš a Jan st. </a:t>
            </a:r>
            <a:r>
              <a:rPr lang="cs-CZ" dirty="0" err="1" smtClean="0"/>
              <a:t>Arnolt</a:t>
            </a:r>
            <a:r>
              <a:rPr lang="cs-CZ" dirty="0" smtClean="0"/>
              <a:t> z </a:t>
            </a:r>
            <a:r>
              <a:rPr lang="cs-CZ" dirty="0" err="1" smtClean="0"/>
              <a:t>Dobroslavína</a:t>
            </a:r>
            <a:r>
              <a:rPr lang="cs-CZ" dirty="0" smtClean="0"/>
              <a:t>) = rozvoj novodobých českých novin</a:t>
            </a:r>
          </a:p>
          <a:p>
            <a:pPr lvl="2"/>
            <a:r>
              <a:rPr lang="cs-CZ" dirty="0" smtClean="0"/>
              <a:t>Jiří Černoch (od r. 1672)</a:t>
            </a:r>
          </a:p>
          <a:p>
            <a:pPr lvl="2"/>
            <a:r>
              <a:rPr lang="cs-CZ" dirty="0" smtClean="0"/>
              <a:t>Jan Mikuláš Hampl (od r. 1684)</a:t>
            </a:r>
          </a:p>
          <a:p>
            <a:pPr lvl="2"/>
            <a:r>
              <a:rPr lang="cs-CZ" dirty="0" smtClean="0"/>
              <a:t>Jan Karel Jeřábek (od r. 1686)</a:t>
            </a:r>
          </a:p>
          <a:p>
            <a:pPr lvl="2"/>
            <a:r>
              <a:rPr lang="cs-CZ" dirty="0" smtClean="0"/>
              <a:t>Jiří </a:t>
            </a:r>
            <a:r>
              <a:rPr lang="cs-CZ" dirty="0" err="1" smtClean="0"/>
              <a:t>Laboun</a:t>
            </a:r>
            <a:r>
              <a:rPr lang="cs-CZ" dirty="0" smtClean="0"/>
              <a:t> st. </a:t>
            </a:r>
            <a:r>
              <a:rPr lang="cs-CZ" dirty="0"/>
              <a:t>(od r. 1686</a:t>
            </a:r>
            <a:r>
              <a:rPr lang="cs-CZ" dirty="0" smtClean="0"/>
              <a:t>)</a:t>
            </a:r>
          </a:p>
          <a:p>
            <a:pPr lvl="2"/>
            <a:r>
              <a:rPr lang="cs-CZ" dirty="0" smtClean="0"/>
              <a:t>Vojtěch Jiří Koniáš (od r. 1697)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521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Jan st. </a:t>
            </a:r>
            <a:r>
              <a:rPr lang="cs-CZ" sz="4000" dirty="0" err="1"/>
              <a:t>Arnolt</a:t>
            </a:r>
            <a:r>
              <a:rPr lang="cs-CZ" sz="4000" dirty="0"/>
              <a:t> z </a:t>
            </a:r>
            <a:r>
              <a:rPr lang="cs-CZ" sz="4000" dirty="0" err="1"/>
              <a:t>Dobroslavína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062" y="1457438"/>
            <a:ext cx="4142178" cy="5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9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435766"/>
          </a:xfrm>
        </p:spPr>
        <p:txBody>
          <a:bodyPr/>
          <a:lstStyle/>
          <a:p>
            <a:r>
              <a:rPr lang="cs-CZ" dirty="0"/>
              <a:t>Jiří Černoch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0" y="1427963"/>
            <a:ext cx="4379008" cy="52817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429" y="1416526"/>
            <a:ext cx="4356067" cy="52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3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 smtClean="0"/>
              <a:t>v 17. století 25 firem s cca 50 tiskaři</a:t>
            </a:r>
          </a:p>
          <a:p>
            <a:r>
              <a:rPr lang="cs-CZ" dirty="0"/>
              <a:t>n</a:t>
            </a:r>
            <a:r>
              <a:rPr lang="cs-CZ" dirty="0" smtClean="0"/>
              <a:t>árůst jazykově české produkce</a:t>
            </a:r>
          </a:p>
          <a:p>
            <a:r>
              <a:rPr lang="cs-CZ" dirty="0" smtClean="0"/>
              <a:t> akcent na náboženskou polemiku, nárůst </a:t>
            </a:r>
            <a:r>
              <a:rPr lang="cs-CZ" dirty="0" err="1" smtClean="0"/>
              <a:t>mravněvýchovné</a:t>
            </a:r>
            <a:r>
              <a:rPr lang="cs-CZ" dirty="0" smtClean="0"/>
              <a:t> a nábožensky vzdělavatelské literatury</a:t>
            </a:r>
          </a:p>
          <a:p>
            <a:r>
              <a:rPr lang="cs-CZ" dirty="0"/>
              <a:t>u</a:t>
            </a:r>
            <a:r>
              <a:rPr lang="cs-CZ" dirty="0" smtClean="0"/>
              <a:t>sazování německých příležitostných tiskařů, které angažoval Friedrich Falcký (doloženi většinou jen archivními prameny)</a:t>
            </a:r>
          </a:p>
          <a:p>
            <a:r>
              <a:rPr lang="cs-CZ" dirty="0" smtClean="0"/>
              <a:t>Domácí nekatoličtí tiskaři – činnost násilně zastavena nejpozději ve 20. letech 17. stol.  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86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08112"/>
          </a:xfrm>
        </p:spPr>
        <p:txBody>
          <a:bodyPr/>
          <a:lstStyle/>
          <a:p>
            <a:r>
              <a:rPr lang="cs-CZ" sz="4000" dirty="0"/>
              <a:t>Jan Mikuláš Hampl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4481134" cy="56612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91837"/>
            <a:ext cx="4385926" cy="569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08112"/>
          </a:xfrm>
        </p:spPr>
        <p:txBody>
          <a:bodyPr/>
          <a:lstStyle/>
          <a:p>
            <a:r>
              <a:rPr lang="cs-CZ" sz="4000" dirty="0"/>
              <a:t>Jan Mikuláš Hampl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0" y="1082377"/>
            <a:ext cx="4430741" cy="577562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88740"/>
            <a:ext cx="4437893" cy="576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08112"/>
          </a:xfrm>
        </p:spPr>
        <p:txBody>
          <a:bodyPr/>
          <a:lstStyle/>
          <a:p>
            <a:r>
              <a:rPr lang="cs-CZ" sz="4000" dirty="0"/>
              <a:t>Jan Mikuláš Hampl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76" y="0"/>
            <a:ext cx="6259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008112"/>
          </a:xfrm>
        </p:spPr>
        <p:txBody>
          <a:bodyPr/>
          <a:lstStyle/>
          <a:p>
            <a:r>
              <a:rPr lang="cs-CZ" sz="4000" dirty="0"/>
              <a:t>Jan Mikuláš Hampl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87470"/>
            <a:ext cx="3456384" cy="56705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62" y="1196752"/>
            <a:ext cx="321647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860032" y="570156"/>
            <a:ext cx="3584721" cy="5019084"/>
          </a:xfrm>
        </p:spPr>
        <p:txBody>
          <a:bodyPr/>
          <a:lstStyle/>
          <a:p>
            <a:r>
              <a:rPr lang="cs-CZ" sz="4000" dirty="0"/>
              <a:t>Jan Karel Jeřábek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3" y="0"/>
            <a:ext cx="4357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4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99248" y="44624"/>
            <a:ext cx="7745506" cy="1152128"/>
          </a:xfrm>
        </p:spPr>
        <p:txBody>
          <a:bodyPr/>
          <a:lstStyle/>
          <a:p>
            <a:r>
              <a:rPr lang="cs-CZ" sz="4000" dirty="0"/>
              <a:t>Jan Karel Jeřábek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9007"/>
            <a:ext cx="6729984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4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76056" y="44624"/>
            <a:ext cx="3368698" cy="6120680"/>
          </a:xfrm>
        </p:spPr>
        <p:txBody>
          <a:bodyPr/>
          <a:lstStyle/>
          <a:p>
            <a:r>
              <a:rPr lang="cs-CZ" sz="4000" dirty="0"/>
              <a:t>Jan Karel Jeřábek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3953256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-99392"/>
            <a:ext cx="7756263" cy="1141431"/>
          </a:xfrm>
        </p:spPr>
        <p:txBody>
          <a:bodyPr/>
          <a:lstStyle/>
          <a:p>
            <a:r>
              <a:rPr lang="cs-CZ" sz="4000" dirty="0"/>
              <a:t>Jiří </a:t>
            </a:r>
            <a:r>
              <a:rPr lang="cs-CZ" sz="4000" dirty="0" err="1"/>
              <a:t>Laboun</a:t>
            </a:r>
            <a:r>
              <a:rPr lang="cs-CZ" sz="4000" dirty="0"/>
              <a:t> st.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57" y="836712"/>
            <a:ext cx="6665148" cy="60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2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-99392"/>
            <a:ext cx="7756263" cy="1141431"/>
          </a:xfrm>
        </p:spPr>
        <p:txBody>
          <a:bodyPr/>
          <a:lstStyle/>
          <a:p>
            <a:r>
              <a:rPr lang="cs-CZ" sz="4000" dirty="0"/>
              <a:t>Jiří </a:t>
            </a:r>
            <a:r>
              <a:rPr lang="cs-CZ" sz="4000" dirty="0" err="1"/>
              <a:t>Laboun</a:t>
            </a:r>
            <a:r>
              <a:rPr lang="cs-CZ" sz="4000" dirty="0"/>
              <a:t> st.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25" y="989867"/>
            <a:ext cx="6412992" cy="583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2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-99392"/>
            <a:ext cx="7756263" cy="1141431"/>
          </a:xfrm>
        </p:spPr>
        <p:txBody>
          <a:bodyPr/>
          <a:lstStyle/>
          <a:p>
            <a:r>
              <a:rPr lang="cs-CZ" sz="4000" dirty="0"/>
              <a:t>Jiří </a:t>
            </a:r>
            <a:r>
              <a:rPr lang="cs-CZ" sz="4000" dirty="0" err="1"/>
              <a:t>Laboun</a:t>
            </a:r>
            <a:r>
              <a:rPr lang="cs-CZ" sz="4000" dirty="0"/>
              <a:t> st.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" y="834517"/>
            <a:ext cx="4405665" cy="60234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58604"/>
            <a:ext cx="4369802" cy="59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2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/>
              <a:t>k</a:t>
            </a:r>
            <a:r>
              <a:rPr lang="cs-CZ" dirty="0" smtClean="0"/>
              <a:t>atolicky orientovaná pouze dílna Kašpara </a:t>
            </a:r>
            <a:r>
              <a:rPr lang="cs-CZ" dirty="0" err="1"/>
              <a:t>K</a:t>
            </a:r>
            <a:r>
              <a:rPr lang="cs-CZ" dirty="0" err="1" smtClean="0"/>
              <a:t>argesia</a:t>
            </a:r>
            <a:r>
              <a:rPr lang="cs-CZ" dirty="0" smtClean="0"/>
              <a:t> a jeho dědiců (1605-1615), následovník Tobiáš Leopold (1616-1623)</a:t>
            </a:r>
          </a:p>
          <a:p>
            <a:r>
              <a:rPr lang="cs-CZ" dirty="0" smtClean="0"/>
              <a:t>Před rokem 1620 katolické tiskárny – Jan a Štěpán </a:t>
            </a:r>
            <a:r>
              <a:rPr lang="cs-CZ" dirty="0" err="1" smtClean="0"/>
              <a:t>Bylinové</a:t>
            </a:r>
            <a:r>
              <a:rPr lang="cs-CZ" dirty="0" smtClean="0"/>
              <a:t>, Zikmund </a:t>
            </a:r>
            <a:r>
              <a:rPr lang="cs-CZ" dirty="0" err="1" smtClean="0"/>
              <a:t>Léva</a:t>
            </a:r>
            <a:r>
              <a:rPr lang="cs-CZ" dirty="0" smtClean="0"/>
              <a:t> z </a:t>
            </a:r>
            <a:r>
              <a:rPr lang="cs-CZ" dirty="0" err="1" smtClean="0"/>
              <a:t>B</a:t>
            </a:r>
            <a:r>
              <a:rPr lang="cs-CZ" dirty="0" err="1"/>
              <a:t>rozánek</a:t>
            </a:r>
            <a:r>
              <a:rPr lang="cs-CZ" dirty="0"/>
              <a:t> a </a:t>
            </a:r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endParaRPr lang="cs-CZ" dirty="0" smtClean="0"/>
          </a:p>
          <a:p>
            <a:r>
              <a:rPr lang="cs-CZ" dirty="0" smtClean="0"/>
              <a:t>mezi 1620 a 1700 v Praze působí jen cca 20 tiskařských firem, většinu dílenských pomocníků tvoří Němci</a:t>
            </a:r>
          </a:p>
          <a:p>
            <a:r>
              <a:rPr lang="cs-CZ" dirty="0"/>
              <a:t>t</a:t>
            </a:r>
            <a:r>
              <a:rPr lang="cs-CZ" dirty="0" smtClean="0"/>
              <a:t>ištěná produkce napomáhá pobělohorské rekatolizaci z počátku dovážená ze zahraničí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629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052736"/>
          </a:xfrm>
        </p:spPr>
        <p:txBody>
          <a:bodyPr/>
          <a:lstStyle/>
          <a:p>
            <a:r>
              <a:rPr lang="cs-CZ" sz="4000" dirty="0"/>
              <a:t>Vojtěch Jiří Koniáš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1768"/>
            <a:ext cx="3544462" cy="59462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11768"/>
            <a:ext cx="3884684" cy="59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7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r>
              <a:rPr lang="cs-CZ" dirty="0" smtClean="0"/>
              <a:t>Převládá latinská a německá produkce nad českou, jednotvárná náboženská tvorba</a:t>
            </a:r>
          </a:p>
          <a:p>
            <a:r>
              <a:rPr lang="cs-CZ" dirty="0" smtClean="0"/>
              <a:t>Knihkupecké a nakladatelské aktivity se soustřeďovaly v rukou Němců a Rakušanů:</a:t>
            </a:r>
          </a:p>
          <a:p>
            <a:pPr lvl="2"/>
            <a:r>
              <a:rPr lang="cs-CZ" dirty="0" smtClean="0"/>
              <a:t>Filiálka Kašpara von Ratha (od r. 1628)</a:t>
            </a:r>
          </a:p>
          <a:p>
            <a:pPr lvl="2"/>
            <a:r>
              <a:rPr lang="cs-CZ" dirty="0" smtClean="0"/>
              <a:t>Filiálka Mikuláše </a:t>
            </a:r>
            <a:r>
              <a:rPr lang="cs-CZ" dirty="0" err="1" smtClean="0"/>
              <a:t>Hösinga</a:t>
            </a:r>
            <a:r>
              <a:rPr lang="cs-CZ" dirty="0" smtClean="0"/>
              <a:t> (od r. 1655)</a:t>
            </a:r>
          </a:p>
          <a:p>
            <a:pPr lvl="2"/>
            <a:r>
              <a:rPr lang="cs-CZ" dirty="0" smtClean="0"/>
              <a:t>Filiálka Daniela </a:t>
            </a:r>
            <a:r>
              <a:rPr lang="cs-CZ" dirty="0" err="1" smtClean="0"/>
              <a:t>Wussina</a:t>
            </a:r>
            <a:r>
              <a:rPr lang="cs-CZ" dirty="0" smtClean="0"/>
              <a:t> (od r. 1658)</a:t>
            </a:r>
          </a:p>
          <a:p>
            <a:pPr marL="365125" lvl="2" indent="-365125"/>
            <a:r>
              <a:rPr lang="cs-CZ" sz="2400" dirty="0"/>
              <a:t>R. 1669 – vzniklo pod protektorátem jezuitů nakladatelství Dědictví sv. Václava</a:t>
            </a:r>
          </a:p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879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052736"/>
          </a:xfrm>
        </p:spPr>
        <p:txBody>
          <a:bodyPr/>
          <a:lstStyle/>
          <a:p>
            <a:r>
              <a:rPr lang="cs-CZ" sz="4000" dirty="0"/>
              <a:t>Filiálka Mikuláše </a:t>
            </a:r>
            <a:r>
              <a:rPr lang="cs-CZ" sz="4000" dirty="0" err="1"/>
              <a:t>Hösingna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27132"/>
            <a:ext cx="4673405" cy="603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1052736"/>
          </a:xfrm>
        </p:spPr>
        <p:txBody>
          <a:bodyPr/>
          <a:lstStyle/>
          <a:p>
            <a:r>
              <a:rPr lang="cs-CZ" sz="4000" dirty="0"/>
              <a:t>Filiálka Mikuláše </a:t>
            </a:r>
            <a:r>
              <a:rPr lang="cs-CZ" sz="4000" dirty="0" err="1" smtClean="0"/>
              <a:t>Hösinga</a:t>
            </a: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5" y="836712"/>
            <a:ext cx="8170432" cy="549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7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000" dirty="0"/>
              <a:t>Filiálka Daniela </a:t>
            </a:r>
            <a:r>
              <a:rPr lang="cs-CZ" sz="4000" dirty="0" err="1"/>
              <a:t>Wussina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90880"/>
            <a:ext cx="4909433" cy="59671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69" y="1309307"/>
            <a:ext cx="4335373" cy="554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4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000" dirty="0"/>
              <a:t>Filiálka Daniela </a:t>
            </a:r>
            <a:r>
              <a:rPr lang="cs-CZ" sz="4000" dirty="0" err="1"/>
              <a:t>Wussina</a:t>
            </a:r>
            <a:endParaRPr lang="cs-CZ" sz="4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36" y="836712"/>
            <a:ext cx="4892028" cy="59492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7" y="1268760"/>
            <a:ext cx="4070283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777240" lvl="2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88490" y="0"/>
            <a:ext cx="7756263" cy="908720"/>
          </a:xfrm>
        </p:spPr>
        <p:txBody>
          <a:bodyPr/>
          <a:lstStyle/>
          <a:p>
            <a:r>
              <a:rPr lang="cs-CZ" sz="4000" dirty="0"/>
              <a:t>Filiálka Daniela </a:t>
            </a:r>
            <a:r>
              <a:rPr lang="cs-CZ" sz="4000" dirty="0" err="1"/>
              <a:t>Wussina</a:t>
            </a:r>
            <a:endParaRPr lang="cs-CZ" sz="4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730748"/>
            <a:ext cx="8316416" cy="59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7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523875" lvl="2" indent="-342900"/>
            <a:r>
              <a:rPr lang="cs-CZ" dirty="0" smtClean="0"/>
              <a:t>1613 Kryštof </a:t>
            </a:r>
            <a:r>
              <a:rPr lang="cs-CZ" dirty="0" err="1" smtClean="0"/>
              <a:t>Haugenhoffer</a:t>
            </a:r>
            <a:r>
              <a:rPr lang="cs-CZ" dirty="0" smtClean="0"/>
              <a:t>, záhy odešel do Brna</a:t>
            </a: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Jindřichův </a:t>
            </a:r>
            <a:r>
              <a:rPr lang="cs-CZ" dirty="0"/>
              <a:t>H</a:t>
            </a:r>
            <a:r>
              <a:rPr lang="cs-CZ" dirty="0" smtClean="0"/>
              <a:t>radec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48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523875" lvl="2" indent="-342900"/>
            <a:r>
              <a:rPr lang="cs-CZ" dirty="0" smtClean="0"/>
              <a:t>Po Ondřeji </a:t>
            </a:r>
            <a:r>
              <a:rPr lang="cs-CZ" dirty="0" err="1" smtClean="0"/>
              <a:t>Gradensovi</a:t>
            </a:r>
            <a:r>
              <a:rPr lang="cs-CZ" dirty="0" smtClean="0"/>
              <a:t> vedla tiskárnu jeho vdova Dorota – tiskárnu udržela do r. 1653</a:t>
            </a:r>
          </a:p>
          <a:p>
            <a:pPr marL="523875" lvl="2" indent="-342900"/>
            <a:r>
              <a:rPr lang="cs-CZ" dirty="0" smtClean="0"/>
              <a:t>Provdala se po 4. za Jana st. </a:t>
            </a:r>
            <a:r>
              <a:rPr lang="cs-CZ" dirty="0" err="1" smtClean="0"/>
              <a:t>Arnolta</a:t>
            </a:r>
            <a:r>
              <a:rPr lang="cs-CZ" dirty="0" smtClean="0"/>
              <a:t> z </a:t>
            </a:r>
            <a:r>
              <a:rPr lang="cs-CZ" dirty="0" err="1" smtClean="0"/>
              <a:t>Dobroslavína</a:t>
            </a:r>
            <a:endParaRPr lang="cs-CZ" dirty="0" smtClean="0"/>
          </a:p>
          <a:p>
            <a:pPr marL="523875" lvl="2" indent="-342900"/>
            <a:r>
              <a:rPr lang="cs-CZ" dirty="0" err="1" smtClean="0"/>
              <a:t>Arnolt</a:t>
            </a:r>
            <a:r>
              <a:rPr lang="cs-CZ" dirty="0" smtClean="0"/>
              <a:t> zde pracoval v letech 1655-1685</a:t>
            </a:r>
          </a:p>
          <a:p>
            <a:pPr marL="523875" lvl="2" indent="-342900"/>
            <a:r>
              <a:rPr lang="cs-CZ" dirty="0" smtClean="0"/>
              <a:t>1686 tiskárnu koupil Daniel Vojtěch Kamenický (do r. 1775)</a:t>
            </a:r>
          </a:p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Litomyšl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29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011615" y="2370356"/>
            <a:ext cx="5096889" cy="2066756"/>
          </a:xfrm>
        </p:spPr>
        <p:txBody>
          <a:bodyPr/>
          <a:lstStyle/>
          <a:p>
            <a:r>
              <a:rPr lang="cs-CZ" dirty="0" err="1" smtClean="0"/>
              <a:t>Arnolt</a:t>
            </a:r>
            <a:r>
              <a:rPr lang="cs-CZ" dirty="0" smtClean="0"/>
              <a:t> z </a:t>
            </a:r>
            <a:r>
              <a:rPr lang="cs-CZ" dirty="0" err="1" smtClean="0"/>
              <a:t>Dobroslavína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4475"/>
            <a:ext cx="3456384" cy="632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Kašpar </a:t>
            </a:r>
            <a:r>
              <a:rPr lang="cs-CZ" dirty="0" err="1" smtClean="0"/>
              <a:t>Kargesius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13318"/>
            <a:ext cx="3600400" cy="584468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151" y="1340768"/>
            <a:ext cx="5245344" cy="46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9" y="44624"/>
            <a:ext cx="8784976" cy="2066756"/>
          </a:xfrm>
        </p:spPr>
        <p:txBody>
          <a:bodyPr/>
          <a:lstStyle/>
          <a:p>
            <a:r>
              <a:rPr lang="cs-CZ" dirty="0" err="1" smtClean="0"/>
              <a:t>Arnolt</a:t>
            </a:r>
            <a:r>
              <a:rPr lang="cs-CZ" dirty="0" smtClean="0"/>
              <a:t> z </a:t>
            </a:r>
            <a:r>
              <a:rPr lang="cs-CZ" dirty="0" err="1" smtClean="0"/>
              <a:t>Dobroslavína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7" y="1412776"/>
            <a:ext cx="4434423" cy="546398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94277"/>
            <a:ext cx="4242032" cy="54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9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9" y="44624"/>
            <a:ext cx="8784976" cy="2066756"/>
          </a:xfrm>
        </p:spPr>
        <p:txBody>
          <a:bodyPr/>
          <a:lstStyle/>
          <a:p>
            <a:r>
              <a:rPr lang="cs-CZ" dirty="0" err="1" smtClean="0"/>
              <a:t>Arnolt</a:t>
            </a:r>
            <a:r>
              <a:rPr lang="cs-CZ" dirty="0" smtClean="0"/>
              <a:t> z </a:t>
            </a:r>
            <a:r>
              <a:rPr lang="cs-CZ" dirty="0" err="1" smtClean="0"/>
              <a:t>Dobroslavína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3" y="1584636"/>
            <a:ext cx="3874575" cy="53007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85346"/>
            <a:ext cx="4118706" cy="527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9" y="44624"/>
            <a:ext cx="8784976" cy="1008112"/>
          </a:xfrm>
        </p:spPr>
        <p:txBody>
          <a:bodyPr/>
          <a:lstStyle/>
          <a:p>
            <a:r>
              <a:rPr lang="cs-CZ" sz="4000" dirty="0"/>
              <a:t>Daniel Vojtěch Kamenický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82" y="959796"/>
            <a:ext cx="4472158" cy="589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0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523875" lvl="2" indent="-342900"/>
            <a:r>
              <a:rPr lang="cs-CZ" dirty="0" smtClean="0"/>
              <a:t>1626-1629 – probošt Jan </a:t>
            </a:r>
            <a:r>
              <a:rPr lang="cs-CZ" dirty="0" err="1" smtClean="0"/>
              <a:t>Sixt</a:t>
            </a:r>
            <a:r>
              <a:rPr lang="cs-CZ" dirty="0" smtClean="0"/>
              <a:t> z </a:t>
            </a:r>
            <a:r>
              <a:rPr lang="cs-CZ" dirty="0" err="1" smtClean="0"/>
              <a:t>Lerchenfelsu</a:t>
            </a:r>
            <a:r>
              <a:rPr lang="cs-CZ" dirty="0" smtClean="0"/>
              <a:t>, podle jeho závěti přešla dílna na pražského arcibiskupa kardinála Arnošta Vojtěcha z Harrachu a stala se základem arcibiskupské tiskárny</a:t>
            </a:r>
          </a:p>
          <a:p>
            <a:pPr marL="180975" lvl="2" indent="0">
              <a:buNone/>
            </a:pPr>
            <a:endParaRPr lang="cs-CZ" dirty="0" smtClean="0"/>
          </a:p>
          <a:p>
            <a:pPr marL="180975" lvl="2" indent="0">
              <a:buNone/>
            </a:pPr>
            <a:endParaRPr lang="cs-CZ" dirty="0"/>
          </a:p>
          <a:p>
            <a:pPr marL="180975" lvl="2" indent="595313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Litoměřice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14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Jiří Handl 1597/1612-1616</a:t>
            </a:r>
          </a:p>
          <a:p>
            <a:pPr marL="0" indent="0">
              <a:buNone/>
            </a:pPr>
            <a:r>
              <a:rPr lang="cs-CZ" dirty="0" smtClean="0"/>
              <a:t>Získal tiskárnu Valentina Klína, která patřila rodině Olivetských a r. 1612 ji rozšířil tiskařským vybavením  J. </a:t>
            </a:r>
            <a:r>
              <a:rPr lang="cs-CZ" dirty="0" err="1" smtClean="0"/>
              <a:t>Milichthalera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Ve 20. letech 17. století jediná funkční živnost na Moravě</a:t>
            </a:r>
          </a:p>
          <a:p>
            <a:pPr marL="0" indent="0">
              <a:buNone/>
            </a:pPr>
            <a:r>
              <a:rPr lang="cs-CZ" dirty="0" smtClean="0"/>
              <a:t>Ediční politika vycházela z katolického programu</a:t>
            </a:r>
          </a:p>
          <a:p>
            <a:pPr>
              <a:buFontTx/>
              <a:buChar char="-"/>
            </a:pPr>
            <a:r>
              <a:rPr lang="cs-CZ" dirty="0" smtClean="0"/>
              <a:t>Artikule</a:t>
            </a:r>
          </a:p>
          <a:p>
            <a:pPr>
              <a:buFontTx/>
              <a:buChar char="-"/>
            </a:pPr>
            <a:r>
              <a:rPr lang="cs-CZ" dirty="0" smtClean="0"/>
              <a:t>Jezuitské kancionály (např. </a:t>
            </a:r>
            <a:r>
              <a:rPr lang="cs-CZ" dirty="0" err="1" smtClean="0"/>
              <a:t>Rozenplut</a:t>
            </a:r>
            <a:r>
              <a:rPr lang="cs-CZ" dirty="0" smtClean="0"/>
              <a:t>)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Olomouc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64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8285"/>
            <a:ext cx="4896544" cy="6909279"/>
          </a:xfrm>
        </p:spPr>
      </p:pic>
    </p:spTree>
    <p:extLst>
      <p:ext uri="{BB962C8B-B14F-4D97-AF65-F5344CB8AC3E}">
        <p14:creationId xmlns:p14="http://schemas.microsoft.com/office/powerpoint/2010/main" val="1176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6403086"/>
          </a:xfrm>
        </p:spPr>
      </p:pic>
    </p:spTree>
    <p:extLst>
      <p:ext uri="{BB962C8B-B14F-4D97-AF65-F5344CB8AC3E}">
        <p14:creationId xmlns:p14="http://schemas.microsoft.com/office/powerpoint/2010/main" val="36048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608512" cy="6662910"/>
          </a:xfrm>
        </p:spPr>
      </p:pic>
    </p:spTree>
    <p:extLst>
      <p:ext uri="{BB962C8B-B14F-4D97-AF65-F5344CB8AC3E}">
        <p14:creationId xmlns:p14="http://schemas.microsoft.com/office/powerpoint/2010/main" val="5667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85084" cy="6192688"/>
          </a:xfrm>
        </p:spPr>
      </p:pic>
    </p:spTree>
    <p:extLst>
      <p:ext uri="{BB962C8B-B14F-4D97-AF65-F5344CB8AC3E}">
        <p14:creationId xmlns:p14="http://schemas.microsoft.com/office/powerpoint/2010/main" val="22909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Klášterní tiskárna:</a:t>
            </a:r>
          </a:p>
          <a:p>
            <a:pPr marL="0" indent="0">
              <a:buNone/>
            </a:pPr>
            <a:r>
              <a:rPr lang="cs-CZ" dirty="0" smtClean="0"/>
              <a:t>1595- cca 1612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Louka u Znojma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85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Kašpar </a:t>
            </a:r>
            <a:r>
              <a:rPr lang="cs-CZ" dirty="0" err="1" smtClean="0"/>
              <a:t>Kargesius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97281"/>
            <a:ext cx="3790319" cy="55892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00808"/>
            <a:ext cx="4977554" cy="393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Katolický tisk:</a:t>
            </a:r>
          </a:p>
          <a:p>
            <a:pPr marL="0" indent="0">
              <a:buNone/>
            </a:pPr>
            <a:r>
              <a:rPr lang="cs-CZ" dirty="0" smtClean="0"/>
              <a:t>Kardinál Fr. </a:t>
            </a:r>
            <a:r>
              <a:rPr lang="cs-CZ" dirty="0" smtClean="0"/>
              <a:t>z </a:t>
            </a:r>
            <a:r>
              <a:rPr lang="cs-CZ" dirty="0" err="1" smtClean="0"/>
              <a:t>Dietrichsteina</a:t>
            </a:r>
            <a:r>
              <a:rPr lang="cs-CZ" dirty="0" smtClean="0"/>
              <a:t> přenesl do Mikulova bývalou tiskárnu premonstrátského kláštera v Louce u Znojma</a:t>
            </a:r>
          </a:p>
          <a:p>
            <a:pPr marL="0" indent="0">
              <a:buNone/>
            </a:pPr>
            <a:r>
              <a:rPr lang="cs-CZ" dirty="0" smtClean="0"/>
              <a:t>Dílna působila při gymnáziu jako Piaristická tiskárna 1630-1639, 1640 ji koupil J. B. Werner a přestěhoval ji do Brna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Mikulov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546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Hebrejský tisk:</a:t>
            </a:r>
          </a:p>
          <a:p>
            <a:pPr marL="0" indent="0">
              <a:buNone/>
            </a:pPr>
            <a:r>
              <a:rPr lang="cs-CZ" dirty="0" smtClean="0"/>
              <a:t>Tisk pro židovskou obec – krátkodobé působení brněnské tiskárny F.J. Neumanna z Brna – v působení jeho vdovy Anny Františky v letech 1765-1779, 1785</a:t>
            </a:r>
          </a:p>
          <a:p>
            <a:pPr marL="0" indent="0">
              <a:buNone/>
            </a:pPr>
            <a:r>
              <a:rPr lang="cs-CZ" dirty="0" smtClean="0"/>
              <a:t>Podmínkou bylo otevření paralelní německo-česko-latinské tiskárny (1766)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Mikulov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45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159"/>
            <a:ext cx="4392488" cy="6579209"/>
          </a:xfrm>
        </p:spPr>
      </p:pic>
    </p:spTree>
    <p:extLst>
      <p:ext uri="{BB962C8B-B14F-4D97-AF65-F5344CB8AC3E}">
        <p14:creationId xmlns:p14="http://schemas.microsoft.com/office/powerpoint/2010/main" val="403713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40960" cy="6558752"/>
          </a:xfrm>
        </p:spPr>
      </p:pic>
    </p:spTree>
    <p:extLst>
      <p:ext uri="{BB962C8B-B14F-4D97-AF65-F5344CB8AC3E}">
        <p14:creationId xmlns:p14="http://schemas.microsoft.com/office/powerpoint/2010/main" val="23052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cs-CZ" dirty="0" smtClean="0"/>
              <a:t>V 1. des. 17. stol. – Polák Bartoloměj Albrecht Forman (1601-1611) – 25 titulů </a:t>
            </a:r>
          </a:p>
          <a:p>
            <a:pPr marL="0" indent="0">
              <a:buNone/>
            </a:pPr>
            <a:r>
              <a:rPr lang="cs-CZ" dirty="0" smtClean="0"/>
              <a:t>V r. 1601, 1602 a 1603 se jedná o tisky zemských sněmů</a:t>
            </a:r>
          </a:p>
          <a:p>
            <a:pPr marL="0" indent="0">
              <a:buNone/>
            </a:pPr>
            <a:r>
              <a:rPr lang="cs-CZ" dirty="0" smtClean="0"/>
              <a:t>Od roku 1607 se produkce rozšiřuje</a:t>
            </a:r>
          </a:p>
          <a:p>
            <a:pPr marL="0" indent="0">
              <a:buNone/>
            </a:pPr>
            <a:r>
              <a:rPr lang="cs-CZ" dirty="0" smtClean="0"/>
              <a:t>Českých tisků 18,  latinských 5, německé 3</a:t>
            </a:r>
          </a:p>
          <a:p>
            <a:pPr marL="0" indent="0">
              <a:buNone/>
            </a:pPr>
            <a:r>
              <a:rPr lang="cs-CZ" dirty="0" smtClean="0"/>
              <a:t>2. Němec Kryštof </a:t>
            </a:r>
            <a:r>
              <a:rPr lang="cs-CZ" dirty="0" err="1" smtClean="0"/>
              <a:t>Haugenhoffer</a:t>
            </a:r>
            <a:r>
              <a:rPr lang="cs-CZ" dirty="0" smtClean="0"/>
              <a:t> (1614-1625) – 14 titulů</a:t>
            </a:r>
          </a:p>
          <a:p>
            <a:pPr marL="0" indent="0">
              <a:buNone/>
            </a:pPr>
            <a:r>
              <a:rPr lang="cs-CZ" dirty="0" smtClean="0"/>
              <a:t>Tisky jen latinsky (7) a německy (7) , vydal 2 evangelické zemské sněmy (1618, 1619), velký podíl </a:t>
            </a:r>
            <a:r>
              <a:rPr lang="cs-CZ" dirty="0" err="1" smtClean="0"/>
              <a:t>jezuitik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Před </a:t>
            </a:r>
            <a:r>
              <a:rPr lang="cs-CZ" dirty="0" smtClean="0"/>
              <a:t>Brnem </a:t>
            </a:r>
            <a:r>
              <a:rPr lang="cs-CZ" dirty="0" smtClean="0"/>
              <a:t>působil v Pasově a Jindřichově Hradci (1613), později v Mikulově (1628-1629) jako faktor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43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68" y="116632"/>
            <a:ext cx="5118896" cy="6715488"/>
          </a:xfrm>
        </p:spPr>
      </p:pic>
    </p:spTree>
    <p:extLst>
      <p:ext uri="{BB962C8B-B14F-4D97-AF65-F5344CB8AC3E}">
        <p14:creationId xmlns:p14="http://schemas.microsoft.com/office/powerpoint/2010/main" val="40416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6889"/>
            <a:ext cx="8784976" cy="5956447"/>
          </a:xfrm>
        </p:spPr>
      </p:pic>
    </p:spTree>
    <p:extLst>
      <p:ext uri="{BB962C8B-B14F-4D97-AF65-F5344CB8AC3E}">
        <p14:creationId xmlns:p14="http://schemas.microsoft.com/office/powerpoint/2010/main" val="35171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571"/>
            <a:ext cx="4896544" cy="6610522"/>
          </a:xfrm>
        </p:spPr>
      </p:pic>
    </p:spTree>
    <p:extLst>
      <p:ext uri="{BB962C8B-B14F-4D97-AF65-F5344CB8AC3E}">
        <p14:creationId xmlns:p14="http://schemas.microsoft.com/office/powerpoint/2010/main" val="34224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784976" cy="5937706"/>
          </a:xfrm>
        </p:spPr>
      </p:pic>
    </p:spTree>
    <p:extLst>
      <p:ext uri="{BB962C8B-B14F-4D97-AF65-F5344CB8AC3E}">
        <p14:creationId xmlns:p14="http://schemas.microsoft.com/office/powerpoint/2010/main" val="345243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680520" cy="6512709"/>
          </a:xfrm>
        </p:spPr>
      </p:pic>
      <p:pic>
        <p:nvPicPr>
          <p:cNvPr id="6" name="Zástupný symbol pro obsah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295863" cy="595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4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7" y="1128357"/>
            <a:ext cx="3728273" cy="57332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96752"/>
            <a:ext cx="3785137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896544" cy="6855164"/>
          </a:xfrm>
        </p:spPr>
      </p:pic>
    </p:spTree>
    <p:extLst>
      <p:ext uri="{BB962C8B-B14F-4D97-AF65-F5344CB8AC3E}">
        <p14:creationId xmlns:p14="http://schemas.microsoft.com/office/powerpoint/2010/main" val="275328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640960" cy="6287001"/>
          </a:xfrm>
        </p:spPr>
      </p:pic>
    </p:spTree>
    <p:extLst>
      <p:ext uri="{BB962C8B-B14F-4D97-AF65-F5344CB8AC3E}">
        <p14:creationId xmlns:p14="http://schemas.microsoft.com/office/powerpoint/2010/main" val="23462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632"/>
            <a:ext cx="5616624" cy="6567998"/>
          </a:xfrm>
        </p:spPr>
      </p:pic>
    </p:spTree>
    <p:extLst>
      <p:ext uri="{BB962C8B-B14F-4D97-AF65-F5344CB8AC3E}">
        <p14:creationId xmlns:p14="http://schemas.microsoft.com/office/powerpoint/2010/main" val="84815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8884987" cy="5472608"/>
          </a:xfrm>
        </p:spPr>
      </p:pic>
    </p:spTree>
    <p:extLst>
      <p:ext uri="{BB962C8B-B14F-4D97-AF65-F5344CB8AC3E}">
        <p14:creationId xmlns:p14="http://schemas.microsoft.com/office/powerpoint/2010/main" val="6448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4801"/>
            <a:ext cx="8928992" cy="5508495"/>
          </a:xfrm>
        </p:spPr>
      </p:pic>
    </p:spTree>
    <p:extLst>
      <p:ext uri="{BB962C8B-B14F-4D97-AF65-F5344CB8AC3E}">
        <p14:creationId xmlns:p14="http://schemas.microsoft.com/office/powerpoint/2010/main" val="199230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3773"/>
            <a:ext cx="5328592" cy="6641435"/>
          </a:xfrm>
        </p:spPr>
      </p:pic>
    </p:spTree>
    <p:extLst>
      <p:ext uri="{BB962C8B-B14F-4D97-AF65-F5344CB8AC3E}">
        <p14:creationId xmlns:p14="http://schemas.microsoft.com/office/powerpoint/2010/main" val="403603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6632"/>
            <a:ext cx="5544616" cy="6696798"/>
          </a:xfrm>
        </p:spPr>
      </p:pic>
    </p:spTree>
    <p:extLst>
      <p:ext uri="{BB962C8B-B14F-4D97-AF65-F5344CB8AC3E}">
        <p14:creationId xmlns:p14="http://schemas.microsoft.com/office/powerpoint/2010/main" val="397711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39074"/>
            <a:ext cx="8856984" cy="5570246"/>
          </a:xfrm>
        </p:spPr>
      </p:pic>
    </p:spTree>
    <p:extLst>
      <p:ext uri="{BB962C8B-B14F-4D97-AF65-F5344CB8AC3E}">
        <p14:creationId xmlns:p14="http://schemas.microsoft.com/office/powerpoint/2010/main" val="107559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3568" y="2204864"/>
            <a:ext cx="7745505" cy="4349005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3"/>
            </a:pPr>
            <a:r>
              <a:rPr lang="cs-CZ" dirty="0" smtClean="0"/>
              <a:t>Jan Bernard Werner (1640-1645)</a:t>
            </a:r>
          </a:p>
          <a:p>
            <a:pPr marL="0" indent="0">
              <a:buNone/>
            </a:pPr>
            <a:r>
              <a:rPr lang="cs-CZ" dirty="0" smtClean="0"/>
              <a:t>10 (11) titulů</a:t>
            </a:r>
          </a:p>
          <a:p>
            <a:pPr marL="0" indent="0">
              <a:buNone/>
            </a:pPr>
            <a:r>
              <a:rPr lang="cs-CZ" dirty="0" smtClean="0"/>
              <a:t>Ve větší míře zemské sněmy vždy v české a německé variantě, v roce 1644 české a německé vydání patentů města Brna, 1645 zpráva o švédské fázi třicetileté války.</a:t>
            </a:r>
          </a:p>
          <a:p>
            <a:pPr marL="0" indent="0">
              <a:buNone/>
            </a:pPr>
            <a:r>
              <a:rPr lang="cs-CZ" dirty="0" smtClean="0"/>
              <a:t>Werner koupil již nefungující tiskárnu mikulovských piaristů a přestěhoval ji do Brna</a:t>
            </a:r>
          </a:p>
          <a:p>
            <a:pPr marL="0" indent="0">
              <a:buNone/>
            </a:pPr>
            <a:r>
              <a:rPr lang="cs-CZ" dirty="0" smtClean="0"/>
              <a:t>4. František Ignác </a:t>
            </a:r>
            <a:r>
              <a:rPr lang="cs-CZ" dirty="0" err="1" smtClean="0"/>
              <a:t>Sinapi</a:t>
            </a:r>
            <a:r>
              <a:rPr lang="cs-CZ" dirty="0" smtClean="0"/>
              <a:t> (1688/89-1702) a následovníci</a:t>
            </a:r>
          </a:p>
          <a:p>
            <a:pPr marL="0" indent="0">
              <a:buNone/>
            </a:pPr>
            <a:r>
              <a:rPr lang="cs-CZ" dirty="0" smtClean="0"/>
              <a:t>Funguje v rukou dalších tiskařů až do roku 1854</a:t>
            </a:r>
          </a:p>
          <a:p>
            <a:pPr marL="0" indent="0">
              <a:buNone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852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5760640" cy="6733965"/>
          </a:xfr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67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2" y="33528"/>
            <a:ext cx="8159496" cy="67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8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1369"/>
            <a:ext cx="5112568" cy="6709310"/>
          </a:xfrm>
        </p:spPr>
      </p:pic>
    </p:spTree>
    <p:extLst>
      <p:ext uri="{BB962C8B-B14F-4D97-AF65-F5344CB8AC3E}">
        <p14:creationId xmlns:p14="http://schemas.microsoft.com/office/powerpoint/2010/main" val="27821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15393"/>
            <a:ext cx="9036496" cy="5693927"/>
          </a:xfrm>
        </p:spPr>
      </p:pic>
    </p:spTree>
    <p:extLst>
      <p:ext uri="{BB962C8B-B14F-4D97-AF65-F5344CB8AC3E}">
        <p14:creationId xmlns:p14="http://schemas.microsoft.com/office/powerpoint/2010/main" val="40671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Hebrejský knihtisk</a:t>
            </a:r>
          </a:p>
          <a:p>
            <a:pPr marL="0" indent="0">
              <a:buNone/>
            </a:pPr>
            <a:r>
              <a:rPr lang="cs-CZ" dirty="0" smtClean="0"/>
              <a:t>1754-1802 – František Josef Neumann + pokračovatelé - 1816</a:t>
            </a:r>
          </a:p>
          <a:p>
            <a:pPr marL="0" indent="0">
              <a:buNone/>
            </a:pPr>
            <a:r>
              <a:rPr lang="cs-CZ" dirty="0" smtClean="0"/>
              <a:t>Prolomil monopol </a:t>
            </a:r>
            <a:r>
              <a:rPr lang="cs-CZ" dirty="0" err="1" smtClean="0"/>
              <a:t>sinapiovsko-svobodovské</a:t>
            </a:r>
            <a:r>
              <a:rPr lang="cs-CZ" dirty="0" smtClean="0"/>
              <a:t> tiskárny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715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25"/>
            <a:ext cx="9144000" cy="621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0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434900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Pavel </a:t>
            </a:r>
            <a:r>
              <a:rPr lang="cs-CZ" dirty="0" err="1" smtClean="0"/>
              <a:t>Sessius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13" y="0"/>
            <a:ext cx="6104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812</Words>
  <Application>Microsoft Office PowerPoint</Application>
  <PresentationFormat>Předvádění na obrazovce (4:3)</PresentationFormat>
  <Paragraphs>283</Paragraphs>
  <Slides>72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76" baseType="lpstr">
      <vt:lpstr>Book Antiqua</vt:lpstr>
      <vt:lpstr>Calibri</vt:lpstr>
      <vt:lpstr>Wingdings</vt:lpstr>
      <vt:lpstr>Tvrdý obal</vt:lpstr>
      <vt:lpstr>Knihtisk v Čechách a na Moravě v 17. století</vt:lpstr>
      <vt:lpstr>Praha</vt:lpstr>
      <vt:lpstr>Praha</vt:lpstr>
      <vt:lpstr>Kašpar Kargesius </vt:lpstr>
      <vt:lpstr>Kašpar Kargesius </vt:lpstr>
      <vt:lpstr>Pavel Sessius </vt:lpstr>
      <vt:lpstr>Pavel Sessius </vt:lpstr>
      <vt:lpstr>Pavel Sessius </vt:lpstr>
      <vt:lpstr>Pavel Sessius </vt:lpstr>
      <vt:lpstr>Pavel Sessius </vt:lpstr>
      <vt:lpstr>Pavel Sessius </vt:lpstr>
      <vt:lpstr>Praha</vt:lpstr>
      <vt:lpstr>Arcibiskupská tiskárna </vt:lpstr>
      <vt:lpstr>Arcibiskupská tiskárna </vt:lpstr>
      <vt:lpstr>Jezuitská tiskárna </vt:lpstr>
      <vt:lpstr>Jezuitská tiskárna </vt:lpstr>
      <vt:lpstr>Praha</vt:lpstr>
      <vt:lpstr>Jan st. Arnolt z Dobroslavína</vt:lpstr>
      <vt:lpstr>Jiří Černoch</vt:lpstr>
      <vt:lpstr>Jan Mikuláš Hampl</vt:lpstr>
      <vt:lpstr>Jan Mikuláš Hampl</vt:lpstr>
      <vt:lpstr>Jan Mikuláš Hampl</vt:lpstr>
      <vt:lpstr>Jan Mikuláš Hampl</vt:lpstr>
      <vt:lpstr>Jan Karel Jeřábek</vt:lpstr>
      <vt:lpstr>Jan Karel Jeřábek</vt:lpstr>
      <vt:lpstr>Jan Karel Jeřábek</vt:lpstr>
      <vt:lpstr>Jiří Laboun st.</vt:lpstr>
      <vt:lpstr>Jiří Laboun st.</vt:lpstr>
      <vt:lpstr>Jiří Laboun st.</vt:lpstr>
      <vt:lpstr>Vojtěch Jiří Koniáš</vt:lpstr>
      <vt:lpstr>Praha</vt:lpstr>
      <vt:lpstr>Filiálka Mikuláše Hösingna</vt:lpstr>
      <vt:lpstr>Filiálka Mikuláše Hösinga</vt:lpstr>
      <vt:lpstr>Filiálka Daniela Wussina</vt:lpstr>
      <vt:lpstr>Filiálka Daniela Wussina</vt:lpstr>
      <vt:lpstr>Filiálka Daniela Wussina</vt:lpstr>
      <vt:lpstr>Jindřichův Hradec</vt:lpstr>
      <vt:lpstr>Litomyšl</vt:lpstr>
      <vt:lpstr>Arnolt z Dobroslavína</vt:lpstr>
      <vt:lpstr>Arnolt z Dobroslavína</vt:lpstr>
      <vt:lpstr>Arnolt z Dobroslavína</vt:lpstr>
      <vt:lpstr>Daniel Vojtěch Kamenický</vt:lpstr>
      <vt:lpstr>Litoměřice</vt:lpstr>
      <vt:lpstr>Olomouc</vt:lpstr>
      <vt:lpstr>Prezentace aplikace PowerPoint</vt:lpstr>
      <vt:lpstr>Prezentace aplikace PowerPoint</vt:lpstr>
      <vt:lpstr>Prezentace aplikace PowerPoint</vt:lpstr>
      <vt:lpstr>Prezentace aplikace PowerPoint</vt:lpstr>
      <vt:lpstr>Louka u Znojma</vt:lpstr>
      <vt:lpstr>Mikulov</vt:lpstr>
      <vt:lpstr>Mikulov</vt:lpstr>
      <vt:lpstr>Prezentace aplikace PowerPoint</vt:lpstr>
      <vt:lpstr>Prezentace aplikace PowerPoint</vt:lpstr>
      <vt:lpstr>Brno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Brno</vt:lpstr>
      <vt:lpstr>Prezentace aplikace PowerPoint</vt:lpstr>
      <vt:lpstr>Prezentace aplikace PowerPoint</vt:lpstr>
      <vt:lpstr>Prezentace aplikace PowerPoint</vt:lpstr>
      <vt:lpstr>Brno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Nejvýznamnější rukopisné knihy</dc:title>
  <dc:creator>Karel Maráz</dc:creator>
  <cp:lastModifiedBy>MZK</cp:lastModifiedBy>
  <cp:revision>74</cp:revision>
  <dcterms:created xsi:type="dcterms:W3CDTF">2013-10-12T17:25:31Z</dcterms:created>
  <dcterms:modified xsi:type="dcterms:W3CDTF">2017-11-15T06:14:44Z</dcterms:modified>
</cp:coreProperties>
</file>