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  <p:sldMasterId id="2147483758" r:id="rId2"/>
    <p:sldMasterId id="2147483770" r:id="rId3"/>
    <p:sldMasterId id="2147483782" r:id="rId4"/>
    <p:sldMasterId id="2147483794" r:id="rId5"/>
  </p:sldMasterIdLst>
  <p:notesMasterIdLst>
    <p:notesMasterId r:id="rId40"/>
  </p:notesMasterIdLst>
  <p:sldIdLst>
    <p:sldId id="406" r:id="rId6"/>
    <p:sldId id="448" r:id="rId7"/>
    <p:sldId id="409" r:id="rId8"/>
    <p:sldId id="411" r:id="rId9"/>
    <p:sldId id="435" r:id="rId10"/>
    <p:sldId id="410" r:id="rId11"/>
    <p:sldId id="418" r:id="rId12"/>
    <p:sldId id="420" r:id="rId13"/>
    <p:sldId id="421" r:id="rId14"/>
    <p:sldId id="424" r:id="rId15"/>
    <p:sldId id="426" r:id="rId16"/>
    <p:sldId id="446" r:id="rId17"/>
    <p:sldId id="427" r:id="rId18"/>
    <p:sldId id="428" r:id="rId19"/>
    <p:sldId id="429" r:id="rId20"/>
    <p:sldId id="303" r:id="rId21"/>
    <p:sldId id="361" r:id="rId22"/>
    <p:sldId id="307" r:id="rId23"/>
    <p:sldId id="325" r:id="rId24"/>
    <p:sldId id="308" r:id="rId25"/>
    <p:sldId id="444" r:id="rId26"/>
    <p:sldId id="364" r:id="rId27"/>
    <p:sldId id="365" r:id="rId28"/>
    <p:sldId id="394" r:id="rId29"/>
    <p:sldId id="326" r:id="rId30"/>
    <p:sldId id="445" r:id="rId31"/>
    <p:sldId id="328" r:id="rId32"/>
    <p:sldId id="362" r:id="rId33"/>
    <p:sldId id="432" r:id="rId34"/>
    <p:sldId id="367" r:id="rId35"/>
    <p:sldId id="322" r:id="rId36"/>
    <p:sldId id="434" r:id="rId37"/>
    <p:sldId id="332" r:id="rId38"/>
    <p:sldId id="311" r:id="rId39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368CF11-C154-47E0-A4AF-9BC1E4398C9E}" type="datetimeFigureOut">
              <a:rPr lang="cs-CZ"/>
              <a:pPr>
                <a:defRPr/>
              </a:pPr>
              <a:t>17.10.2018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C97595E-5C66-43AD-9146-D32D1887151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494213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0" y="0"/>
            <a:ext cx="9144000" cy="2344738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1E5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GB" altLang="cs-CZ"/>
          </a:p>
        </p:txBody>
      </p:sp>
      <p:pic>
        <p:nvPicPr>
          <p:cNvPr id="4" name="Picture 26" descr="titl 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517775" y="2565400"/>
            <a:ext cx="5688013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noProof="0"/>
              <a:t>Kliknutím lze upravit styl.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88DE7-C976-4D73-A815-2DB33897312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1367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11E34-0A6F-4F0F-A43D-DC1F12CD80B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39322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50069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50069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76BFD-4323-410E-ABE0-237B22EEC85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64822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74983-66CE-4457-B0CA-D4255A85F77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75263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68AC3-D7AE-4031-B5AD-C2B08538759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66927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FC837-9BDF-4A1B-9846-703CEF794F5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31590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2912-6B56-4A6F-8A8F-6E35C96C521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94962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3AFDC-8A74-4D98-8B23-E102AD9EAB8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4911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34335-8267-44B1-BD33-7C4C3859BCC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45481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61BFB-70D5-42FF-A6AC-FE9BCEE972D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0392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9E5A7-656F-44BB-AEE9-31EB69A4572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888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1A722-E13A-422E-8AFE-742D70D46B4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29556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F3622-C1BA-468F-BFAD-6D30EFC6A8A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55173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322A1-E9F1-4144-AD93-27A18C79AF1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82356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E9267-FF7C-4D94-BAE0-502027B6D1C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63036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CFBAB-A70A-437F-BEF6-DCD0040D1A4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502437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B04F9-841A-46AB-BA1C-97A162138EA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880377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30C0A-89BF-4137-8915-5D98F48A5B3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94359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20950" y="1125538"/>
            <a:ext cx="31400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813425" y="1125538"/>
            <a:ext cx="3141663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167C3-5835-41E0-BF4C-A7996A10650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70859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6BDAA-AAFD-476C-93BC-49CBEAC0175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46382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0D45E-56CC-44D4-ABF6-4E03256159C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98390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544EA-F6D4-47A2-8DFF-3DFD7596238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37543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0F0A1-CF29-40F3-A9EA-061BEE36D5E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015376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2A794-376C-419B-8F2D-67350EAECCA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41189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04D53-D494-468E-8FDB-A779AA8183E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873155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5FCE6-58D6-40C2-9709-50993C497BA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878463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1418D-C149-4D47-9D3D-5EBFBE06C61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956221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2344738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1E5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GB" altLang="cs-CZ"/>
          </a:p>
        </p:txBody>
      </p:sp>
      <p:pic>
        <p:nvPicPr>
          <p:cNvPr id="4" name="Picture 3" descr="titl 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OPVK_MU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5248275"/>
            <a:ext cx="4205288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7775" y="2728913"/>
            <a:ext cx="5688013" cy="2157412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noProof="0"/>
              <a:t>Kliknutím lze upravit styl.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DF8D3-165C-4A0F-962A-5DA9D7AC01A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813189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77CC5-5F4E-4B94-85B1-963D489B11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694943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2A80B-5352-4E74-AC54-0AC9AA7F624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535341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17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17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93575-6A2F-4CCA-9CA7-C3FB0E5CD69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317740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F0054-85F3-4307-A3E4-6EE6F9751CB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52713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804F0-900C-489B-97A3-997F2952CD5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5440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4E64B-0398-4BAB-A857-BC684E2992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713639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6DFF7-662B-4BD3-B6B4-A589C20E193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830002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3E8CE-CB1E-4705-AE73-DBD3636448F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851392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0DAC4-E8E8-4FC7-9B42-2BB8DD5BFC9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421666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3A692-B200-4BB0-9C87-BBB6B6BFC79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669267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2676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2676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2AC80-8897-4D2D-B355-A4282EE0598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109455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D0552-8ED7-4D38-9D3F-B289CF09AE7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924421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6C767-B332-4AEE-B6C9-DD1DE8F5AFB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106389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06E70-F7D9-4247-B46B-8E8124D6D4C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88016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84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84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3C4CA-E371-4D93-B6D6-A7D7F1434FC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75606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E482A-65C3-4F8E-A3F3-4494DF0EA8D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246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5B274-1067-4283-BF96-7324FB43771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681229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95FF5-7F28-45BD-80E8-3DC2A76F129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2742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B97BF-604C-4A27-890F-E790F1BC8B6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973088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CE8CF-2D79-4FED-863A-ADD78AFE79F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200956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83526-AC37-4D87-8C18-2D1057346AC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216320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37B3E-32DE-4299-8925-716AF25DB53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474127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1692275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16922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52C26-8D10-4378-B475-3C521B4E42A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17007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3A8F9-6315-45A9-BF95-AA52C54D7D3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8251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3F478-97DF-498F-A94B-32F0AC7FA07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85814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8EA44-A98A-48D2-8D81-39D7E03A48D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06506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BEC91-3CFA-4DAF-9B28-FF954DEBFBC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81768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1E5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cs-CZ"/>
          </a:p>
        </p:txBody>
      </p:sp>
      <p:pic>
        <p:nvPicPr>
          <p:cNvPr id="1027" name="Picture 25" descr="zahlavi CZ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969696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69696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D47A8733-AEB9-447F-B92A-69B48A8CF7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9" r:id="rId1"/>
    <p:sldLayoutId id="2147484506" r:id="rId2"/>
    <p:sldLayoutId id="2147484507" r:id="rId3"/>
    <p:sldLayoutId id="2147484508" r:id="rId4"/>
    <p:sldLayoutId id="2147484509" r:id="rId5"/>
    <p:sldLayoutId id="2147484510" r:id="rId6"/>
    <p:sldLayoutId id="2147484511" r:id="rId7"/>
    <p:sldLayoutId id="2147484512" r:id="rId8"/>
    <p:sldLayoutId id="2147484513" r:id="rId9"/>
    <p:sldLayoutId id="2147484514" r:id="rId10"/>
    <p:sldLayoutId id="21474845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1E5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cs-CZ"/>
          </a:p>
        </p:txBody>
      </p:sp>
      <p:pic>
        <p:nvPicPr>
          <p:cNvPr id="2051" name="Picture 12" descr="zahlavi CZ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85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969696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1085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69696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CE8832A7-E2EB-449E-8CCB-5F603390745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6" r:id="rId1"/>
    <p:sldLayoutId id="2147484517" r:id="rId2"/>
    <p:sldLayoutId id="2147484518" r:id="rId3"/>
    <p:sldLayoutId id="2147484519" r:id="rId4"/>
    <p:sldLayoutId id="2147484520" r:id="rId5"/>
    <p:sldLayoutId id="2147484521" r:id="rId6"/>
    <p:sldLayoutId id="2147484522" r:id="rId7"/>
    <p:sldLayoutId id="2147484523" r:id="rId8"/>
    <p:sldLayoutId id="2147484524" r:id="rId9"/>
    <p:sldLayoutId id="2147484525" r:id="rId10"/>
    <p:sldLayoutId id="214748452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1E5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cs-CZ"/>
          </a:p>
        </p:txBody>
      </p:sp>
      <p:pic>
        <p:nvPicPr>
          <p:cNvPr id="3075" name="Picture 10" descr="zahlavi CZ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0950" y="1125538"/>
            <a:ext cx="6434138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969696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1106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69696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1C77AC14-B1DB-430B-BE27-28DD20678E0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7" r:id="rId1"/>
    <p:sldLayoutId id="2147484528" r:id="rId2"/>
    <p:sldLayoutId id="2147484529" r:id="rId3"/>
    <p:sldLayoutId id="2147484530" r:id="rId4"/>
    <p:sldLayoutId id="2147484531" r:id="rId5"/>
    <p:sldLayoutId id="2147484532" r:id="rId6"/>
    <p:sldLayoutId id="2147484533" r:id="rId7"/>
    <p:sldLayoutId id="2147484534" r:id="rId8"/>
    <p:sldLayoutId id="2147484535" r:id="rId9"/>
    <p:sldLayoutId id="2147484536" r:id="rId10"/>
    <p:sldLayoutId id="214748453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1E5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cs-CZ"/>
          </a:p>
        </p:txBody>
      </p:sp>
      <p:pic>
        <p:nvPicPr>
          <p:cNvPr id="4099" name="Picture 3" descr="zahlavi CZ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969696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69696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BA91990F-2613-41A3-AE94-CDDF7DA9D2D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4104" name="Picture 16" descr="OPVK_MU_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4643438"/>
            <a:ext cx="5926138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60" r:id="rId1"/>
    <p:sldLayoutId id="2147484538" r:id="rId2"/>
    <p:sldLayoutId id="2147484539" r:id="rId3"/>
    <p:sldLayoutId id="2147484540" r:id="rId4"/>
    <p:sldLayoutId id="2147484541" r:id="rId5"/>
    <p:sldLayoutId id="2147484542" r:id="rId6"/>
    <p:sldLayoutId id="2147484543" r:id="rId7"/>
    <p:sldLayoutId id="2147484544" r:id="rId8"/>
    <p:sldLayoutId id="2147484545" r:id="rId9"/>
    <p:sldLayoutId id="2147484546" r:id="rId10"/>
    <p:sldLayoutId id="214748454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1E5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cs-CZ"/>
          </a:p>
        </p:txBody>
      </p:sp>
      <p:pic>
        <p:nvPicPr>
          <p:cNvPr id="5123" name="Picture 3" descr="zahlavi CZ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969696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69696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BFD87317-E999-40A0-85EB-FE9F74DCCAE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5127" name="Picture 11" descr="OPVK_MU_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3286125"/>
            <a:ext cx="8002588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48" r:id="rId1"/>
    <p:sldLayoutId id="2147484549" r:id="rId2"/>
    <p:sldLayoutId id="2147484550" r:id="rId3"/>
    <p:sldLayoutId id="2147484551" r:id="rId4"/>
    <p:sldLayoutId id="2147484552" r:id="rId5"/>
    <p:sldLayoutId id="2147484553" r:id="rId6"/>
    <p:sldLayoutId id="2147484554" r:id="rId7"/>
    <p:sldLayoutId id="2147484555" r:id="rId8"/>
    <p:sldLayoutId id="2147484556" r:id="rId9"/>
    <p:sldLayoutId id="2147484557" r:id="rId10"/>
    <p:sldLayoutId id="214748455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gitalnicesko.cz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vcr.cz/soubor/strategie-rozvoje-ict-sluzeb-verejne-spravy-pdf.asp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plan.info/img_upload/7bdb1584e3b8a53d337518d988763f8d/strategicky-ramec-narodniho-cloud-computingu-egc-cr.pdf" TargetMode="External"/><Relationship Id="rId2" Type="http://schemas.openxmlformats.org/officeDocument/2006/relationships/hyperlink" Target="http://webdocuments.site44.com/mv-strategickyramecegov2014/export_rack9gab62u2_a_MPR.zi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plan.info/img_upload/7bdb1584e3b8a53d337518d988763f8d/strategicky-ramec-narodniho-cloud-computingu-egc-cr.pdf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echpoint.cz/public/verejnost/sluzby/" TargetMode="External"/><Relationship Id="rId2" Type="http://schemas.openxmlformats.org/officeDocument/2006/relationships/hyperlink" Target="http://www.czechpoint.cz/web/?q=node/48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zechpoint.cz/web/?q=node/23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stitutpraha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lkeopatovice.cz/" TargetMode="External"/><Relationship Id="rId7" Type="http://schemas.openxmlformats.org/officeDocument/2006/relationships/hyperlink" Target="https://joinup.ec.europa.eu/" TargetMode="External"/><Relationship Id="rId2" Type="http://schemas.openxmlformats.org/officeDocument/2006/relationships/hyperlink" Target="https://www.youtube.com/results?search_query=zased%C3%A1n%C3%AD+zastupitelstv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menavas.brno.cz/" TargetMode="External"/><Relationship Id="rId5" Type="http://schemas.openxmlformats.org/officeDocument/2006/relationships/hyperlink" Target="https://otevreno.nmnm.cz/" TargetMode="External"/><Relationship Id="rId4" Type="http://schemas.openxmlformats.org/officeDocument/2006/relationships/hyperlink" Target="http://www.praha.eu/jnp/cz/index.html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kdejsme.cz" TargetMode="External"/><Relationship Id="rId13" Type="http://schemas.openxmlformats.org/officeDocument/2006/relationships/hyperlink" Target="https://www.sluzby-isvs.cz/ISoISVS/" TargetMode="External"/><Relationship Id="rId3" Type="http://schemas.openxmlformats.org/officeDocument/2006/relationships/hyperlink" Target="http://www.czechpoint.cz/" TargetMode="External"/><Relationship Id="rId7" Type="http://schemas.openxmlformats.org/officeDocument/2006/relationships/hyperlink" Target="http://www.mvcr.cz/statistiky.aspx" TargetMode="External"/><Relationship Id="rId12" Type="http://schemas.openxmlformats.org/officeDocument/2006/relationships/hyperlink" Target="https://www.sluzby-isvs.cz/ISDP/" TargetMode="External"/><Relationship Id="rId2" Type="http://schemas.openxmlformats.org/officeDocument/2006/relationships/hyperlink" Target="portal.gov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uzk.cz/" TargetMode="External"/><Relationship Id="rId11" Type="http://schemas.openxmlformats.org/officeDocument/2006/relationships/hyperlink" Target="http://seznam.gov.cz/ovm/welcome.do" TargetMode="External"/><Relationship Id="rId5" Type="http://schemas.openxmlformats.org/officeDocument/2006/relationships/hyperlink" Target="http://www.czso.cz/" TargetMode="External"/><Relationship Id="rId10" Type="http://schemas.openxmlformats.org/officeDocument/2006/relationships/hyperlink" Target="https://www.mojedatovaschranka.cz/sds/welcome.do" TargetMode="External"/><Relationship Id="rId4" Type="http://schemas.openxmlformats.org/officeDocument/2006/relationships/hyperlink" Target="http://wwwinfo.mfcr.cz/ares/" TargetMode="External"/><Relationship Id="rId9" Type="http://schemas.openxmlformats.org/officeDocument/2006/relationships/hyperlink" Target="https://www.mkcr.cz/literatura-a-knihovny-1123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dstest.cz/data/toc.html" TargetMode="External"/><Relationship Id="rId2" Type="http://schemas.openxmlformats.org/officeDocument/2006/relationships/hyperlink" Target="http://www.datoveschranky.inf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edr.mfcr.cz/" TargetMode="External"/><Relationship Id="rId5" Type="http://schemas.openxmlformats.org/officeDocument/2006/relationships/hyperlink" Target="http://www.psp.cz/sqw/sntisk.sqw" TargetMode="External"/><Relationship Id="rId4" Type="http://schemas.openxmlformats.org/officeDocument/2006/relationships/hyperlink" Target="https://apps.odok.cz/kp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ur-lex.europa.eu/oj/direct-access.html" TargetMode="External"/><Relationship Id="rId2" Type="http://schemas.openxmlformats.org/officeDocument/2006/relationships/hyperlink" Target="http://www.vestnikverejnychzakazek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zakazky.muni.cz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vs.cz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rcr.cz/file/175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practice.eu/files/media/media_425.pdf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vcr.cz/clanek/ministerstvo-vnitra-predstavilo-klaudii-novy-symbol-egovernmentu.aspx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zrcr.c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lada.cz/scripts/detail.php?id=2092" TargetMode="External"/><Relationship Id="rId2" Type="http://schemas.openxmlformats.org/officeDocument/2006/relationships/hyperlink" Target="http://www.vlada.cz/cz/clenove-vlady/historie-minulych-vlad/statni-informacni-politika---cesta-k-informacni-spolecnosti---dokument-2089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nger.cz/data/eGon_brozura.pdf" TargetMode="External"/><Relationship Id="rId2" Type="http://schemas.openxmlformats.org/officeDocument/2006/relationships/hyperlink" Target="http://www.vlada.cz/cz/ppov/rvis/rada-vlady-pro-informacni-spolecnost-73372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z/url?sa=t&amp;rct=j&amp;q=&amp;esrc=s&amp;source=web&amp;cd=1&amp;ved=0CCQQFjAA&amp;url=http://www.smocr.cz/data/files/cinnost-informatika/schvalena-strategie.doc&amp;ei=Zax2ULKbLIW2hQeGxoC4Bg&amp;usg=AFQjCNHYwbO83deq1RSTUwjHX4XapGIrDA&amp;sig2=Ph-JbqOtCootM1jV8mwCMA&amp;cad=rj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Strategické dokumenty IP ČR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Digitální Česko </a:t>
            </a:r>
          </a:p>
        </p:txBody>
      </p:sp>
      <p:sp>
        <p:nvSpPr>
          <p:cNvPr id="39939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720725" y="2017713"/>
            <a:ext cx="2555875" cy="4114800"/>
          </a:xfrm>
        </p:spPr>
        <p:txBody>
          <a:bodyPr/>
          <a:lstStyle/>
          <a:p>
            <a:pPr eaLnBrk="1" hangingPunct="1"/>
            <a:r>
              <a:rPr lang="cs-CZ" altLang="cs-CZ" sz="2400"/>
              <a:t>Státní politika v e-komunikacích</a:t>
            </a:r>
          </a:p>
          <a:p>
            <a:pPr eaLnBrk="1" hangingPunct="1"/>
            <a:r>
              <a:rPr lang="cs-CZ" altLang="cs-CZ" sz="2400"/>
              <a:t>Snížení místního DD (digital divide) přístupem k vysoko-rychlostnímu internetu</a:t>
            </a:r>
          </a:p>
        </p:txBody>
      </p:sp>
      <p:graphicFrame>
        <p:nvGraphicFramePr>
          <p:cNvPr id="39940" name="Zástupný symbol pro obsah 2"/>
          <p:cNvGraphicFramePr>
            <a:graphicFrameLocks noGrp="1" noChangeAspect="1"/>
          </p:cNvGraphicFramePr>
          <p:nvPr>
            <p:ph sz="half" idx="2"/>
          </p:nvPr>
        </p:nvGraphicFramePr>
        <p:xfrm>
          <a:off x="3517900" y="1803400"/>
          <a:ext cx="5626100" cy="414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Rastrový obrázek" r:id="rId3" imgW="0" imgH="0" progId="PBrush">
                  <p:embed/>
                </p:oleObj>
              </mc:Choice>
              <mc:Fallback>
                <p:oleObj name="Rastrový obrázek" r:id="rId3" imgW="0" imgH="0" progId="PBrush">
                  <p:embed/>
                  <p:pic>
                    <p:nvPicPr>
                      <p:cNvPr id="39940" name="Zástupný symbol pro obsah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900" y="1803400"/>
                        <a:ext cx="5626100" cy="414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Digitální Česko: Nástroje </a:t>
            </a:r>
          </a:p>
        </p:txBody>
      </p:sp>
      <p:sp>
        <p:nvSpPr>
          <p:cNvPr id="31747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cs-CZ" dirty="0"/>
              <a:t>Zřízení registru pasivní infrastruktury</a:t>
            </a:r>
          </a:p>
          <a:p>
            <a:pPr eaLnBrk="1" hangingPunct="1">
              <a:defRPr/>
            </a:pPr>
            <a:r>
              <a:rPr lang="cs-CZ" dirty="0"/>
              <a:t>Digitální dividenda</a:t>
            </a:r>
          </a:p>
          <a:p>
            <a:pPr eaLnBrk="1" hangingPunct="1">
              <a:defRPr/>
            </a:pPr>
            <a:r>
              <a:rPr lang="cs-CZ" dirty="0"/>
              <a:t>Snížení poplatků za využívání kmitočtů podle přenosové kapacity</a:t>
            </a:r>
          </a:p>
          <a:p>
            <a:pPr eaLnBrk="1" hangingPunct="1">
              <a:defRPr/>
            </a:pPr>
            <a:r>
              <a:rPr lang="cs-CZ" dirty="0"/>
              <a:t>Sjednocení aplikační praxe některých ustanovení zákona o e-komunikacích a stavebního zákona</a:t>
            </a:r>
          </a:p>
          <a:p>
            <a:pPr eaLnBrk="1" hangingPunct="1">
              <a:defRPr/>
            </a:pPr>
            <a:r>
              <a:rPr lang="cs-CZ" dirty="0"/>
              <a:t>Zřídit a zprovoznit informační portál </a:t>
            </a:r>
            <a:r>
              <a:rPr lang="cs-CZ" dirty="0">
                <a:hlinkClick r:id="rId2"/>
              </a:rPr>
              <a:t>www.digitalnicesko.cz</a:t>
            </a:r>
            <a:endParaRPr lang="cs-CZ" dirty="0"/>
          </a:p>
          <a:p>
            <a:pPr eaLnBrk="1" hangingPunct="1">
              <a:defRPr/>
            </a:pPr>
            <a:r>
              <a:rPr lang="cs-CZ" dirty="0"/>
              <a:t>Výběr orgánu pro dohled nad naplňováním státní politiky</a:t>
            </a:r>
          </a:p>
          <a:p>
            <a:pPr eaLnBrk="1" hangingPunct="1">
              <a:defRPr/>
            </a:pPr>
            <a:r>
              <a:rPr lang="cs-CZ" dirty="0"/>
              <a:t>Finanční mechanismy – SF EU, EIB…</a:t>
            </a:r>
          </a:p>
          <a:p>
            <a:pPr eaLnBrk="1" hangingPunct="1">
              <a:defRPr/>
            </a:pPr>
            <a:r>
              <a:rPr lang="cs-CZ" dirty="0"/>
              <a:t>Implementace IPv6/DNSSEC</a:t>
            </a:r>
          </a:p>
          <a:p>
            <a:pPr eaLnBrk="1" hangingPunct="1">
              <a:defRPr/>
            </a:pPr>
            <a:r>
              <a:rPr lang="cs-CZ" dirty="0"/>
              <a:t>2.0 společenské otázky (legální </a:t>
            </a:r>
            <a:r>
              <a:rPr lang="cs-CZ" dirty="0" err="1"/>
              <a:t>digi</a:t>
            </a:r>
            <a:r>
              <a:rPr lang="cs-CZ" dirty="0"/>
              <a:t>-obsah, svoboda internetu, ochrana OÚ, vzdělávání…)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Strategie rozvoje ICT služeb veřejné správy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Návaznost na „Strategický rámec rozvoje veřejné správy České republiky pro období 2014 – 2020“ </a:t>
            </a:r>
          </a:p>
          <a:p>
            <a:r>
              <a:rPr lang="cs-CZ" dirty="0"/>
              <a:t>Identifikovány problémy =&gt; strategická opatření:</a:t>
            </a:r>
          </a:p>
          <a:p>
            <a:pPr lvl="1"/>
            <a:r>
              <a:rPr lang="cs-CZ"/>
              <a:t>C1</a:t>
            </a:r>
            <a:r>
              <a:rPr lang="cs-CZ" dirty="0"/>
              <a:t>) Od nekoordinovaného řízení ICT státu ke koordinovanému, postavenému na jednotné architektuře a jednotných pravidlech. </a:t>
            </a:r>
          </a:p>
          <a:p>
            <a:pPr lvl="1"/>
            <a:r>
              <a:rPr lang="cs-CZ" dirty="0"/>
              <a:t>C2) Od závislosti na dodavatelích k vlastní kompetenci k efektivnímu řízení vývoje a provozu ICT v ČR. </a:t>
            </a:r>
          </a:p>
          <a:p>
            <a:pPr lvl="1"/>
            <a:r>
              <a:rPr lang="cs-CZ" dirty="0"/>
              <a:t>C3) Od nezávislých a nejednotných procesů veřejné správy ke standardizovaným, provázaným, kvalitním, efektivním a měřitelným službám veřejné správy. </a:t>
            </a:r>
          </a:p>
          <a:p>
            <a:pPr lvl="1"/>
            <a:r>
              <a:rPr lang="cs-CZ" dirty="0"/>
              <a:t>C4) Od specializovaných úředních přepážek k digitální samoobsluze umožněné koordinovanou publikaci uživatelsky přívětivých ICT služeb. </a:t>
            </a:r>
          </a:p>
          <a:p>
            <a:pPr lvl="1"/>
            <a:r>
              <a:rPr lang="cs-CZ" dirty="0"/>
              <a:t>C5) Od izolovaných dat k propojeným a otevřeným datům veřejné správy a ke kvalifikovaným rozhodnutím vedoucím k vyšší efektivnosti služeb VS. </a:t>
            </a:r>
          </a:p>
          <a:p>
            <a:pPr lvl="1"/>
            <a:r>
              <a:rPr lang="cs-CZ" dirty="0"/>
              <a:t>C6) Od izolovaných výpočetních systémů ke sdíleným ICT službám (od izolovaných provozních prostředí ke koordinované síti Národních a regionálních datových center propojených bezpečnou komunikační infrastrukturou). </a:t>
            </a:r>
          </a:p>
          <a:p>
            <a:pPr lvl="1"/>
            <a:r>
              <a:rPr lang="cs-CZ" dirty="0"/>
              <a:t>C7) Od izolovaných </a:t>
            </a:r>
            <a:r>
              <a:rPr lang="cs-CZ" dirty="0" err="1"/>
              <a:t>identitních</a:t>
            </a:r>
            <a:r>
              <a:rPr lang="cs-CZ" dirty="0"/>
              <a:t> systémů k jednotným </a:t>
            </a:r>
            <a:r>
              <a:rPr lang="cs-CZ" dirty="0" err="1"/>
              <a:t>identitním</a:t>
            </a:r>
            <a:r>
              <a:rPr lang="cs-CZ" dirty="0"/>
              <a:t> systémům uživatelů služeb veřejné správy a úředníků veřejné správy. </a:t>
            </a:r>
          </a:p>
          <a:p>
            <a:pPr lvl="1"/>
            <a:r>
              <a:rPr lang="cs-CZ" dirty="0"/>
              <a:t>C8) Od pasivního přijímání legislativ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9416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Strategický rámec rozvoje eGovernmentu 2014+</a:t>
            </a:r>
          </a:p>
        </p:txBody>
      </p:sp>
      <p:sp>
        <p:nvSpPr>
          <p:cNvPr id="41987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První návrh 2012, od listopadu v připomínkovém řízení, v březnu plán projednání vládou, ale odloženo na listopad 2013, 11. 2. 2014 odesláno do mezirezortního připomínkového řízení</a:t>
            </a:r>
          </a:p>
          <a:p>
            <a:pPr lvl="1" eaLnBrk="1" hangingPunct="1"/>
            <a:r>
              <a:rPr lang="cs-CZ" altLang="cs-CZ"/>
              <a:t>Ořezáváno, ztrácí se souvislosti a promyšlenost, heslovité</a:t>
            </a:r>
          </a:p>
          <a:p>
            <a:pPr eaLnBrk="1" hangingPunct="1"/>
            <a:r>
              <a:rPr lang="cs-CZ" altLang="cs-CZ"/>
              <a:t>Snaha o modernizaci a zvýšení efektivity VS pomocí eGov, na úrovni státu, krajů i obcí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hlinkClick r:id="rId2"/>
              </a:rPr>
              <a:t>Strategický rámec rozvoje </a:t>
            </a:r>
            <a:r>
              <a:rPr lang="cs-CZ" altLang="cs-CZ" dirty="0" err="1">
                <a:hlinkClick r:id="rId2"/>
              </a:rPr>
              <a:t>eGovernmentu</a:t>
            </a:r>
            <a:r>
              <a:rPr lang="cs-CZ" altLang="cs-CZ" dirty="0">
                <a:hlinkClick r:id="rId2"/>
              </a:rPr>
              <a:t> 2014+</a:t>
            </a:r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cs-CZ" dirty="0"/>
              <a:t>Navazuje na SA a v souladu s Evropa 2020: modernizace VS přes </a:t>
            </a:r>
            <a:r>
              <a:rPr lang="cs-CZ" dirty="0" err="1"/>
              <a:t>eGov</a:t>
            </a:r>
            <a:r>
              <a:rPr lang="cs-CZ" dirty="0"/>
              <a:t>, kde efektivní zapojit komerci, propojení datových fondů</a:t>
            </a:r>
          </a:p>
          <a:p>
            <a:pPr eaLnBrk="1" hangingPunct="1">
              <a:defRPr/>
            </a:pPr>
            <a:r>
              <a:rPr lang="cs-CZ" dirty="0"/>
              <a:t>Cíle: základní registry (ZR), univerzální kontaktní místo, bezpečná e-komunikace G2G a G2C, služby pro informační společnost (</a:t>
            </a:r>
            <a:r>
              <a:rPr lang="cs-CZ" dirty="0" err="1"/>
              <a:t>eHealth</a:t>
            </a:r>
            <a:r>
              <a:rPr lang="cs-CZ" dirty="0"/>
              <a:t>, </a:t>
            </a:r>
            <a:r>
              <a:rPr lang="cs-CZ" dirty="0" err="1"/>
              <a:t>eGov</a:t>
            </a:r>
            <a:r>
              <a:rPr lang="cs-CZ" dirty="0"/>
              <a:t>, </a:t>
            </a:r>
            <a:r>
              <a:rPr lang="cs-CZ" dirty="0" err="1"/>
              <a:t>eKomerce</a:t>
            </a:r>
            <a:r>
              <a:rPr lang="cs-CZ" dirty="0"/>
              <a:t>), </a:t>
            </a:r>
            <a:r>
              <a:rPr lang="cs-CZ" dirty="0" err="1"/>
              <a:t>digitalitace</a:t>
            </a:r>
            <a:r>
              <a:rPr lang="cs-CZ" dirty="0"/>
              <a:t> dokumentů a archivace, vč. knihoven</a:t>
            </a:r>
          </a:p>
          <a:p>
            <a:pPr eaLnBrk="1" hangingPunct="1">
              <a:defRPr/>
            </a:pPr>
            <a:r>
              <a:rPr lang="cs-CZ" dirty="0"/>
              <a:t>Dílčí cíl = plně elektronická podání: např. do 2020 min. 85 % podání vůči VS plně elektronicky, bez doložení údajů v IS VS, bez ohledu na místní a věcnou příslušnost, samoobslužně či </a:t>
            </a:r>
            <a:r>
              <a:rPr lang="cs-CZ" dirty="0" err="1"/>
              <a:t>asistovaně</a:t>
            </a:r>
            <a:endParaRPr lang="cs-CZ" dirty="0"/>
          </a:p>
          <a:p>
            <a:pPr eaLnBrk="1" hangingPunct="1">
              <a:defRPr/>
            </a:pPr>
            <a:r>
              <a:rPr lang="cs-CZ" dirty="0"/>
              <a:t>Elektronické identity občanů (rozšíření datové schránky, identifikátory…) a LTP neřešeny dál, jen souhrn a náznaky</a:t>
            </a:r>
          </a:p>
          <a:p>
            <a:pPr eaLnBrk="1" hangingPunct="1">
              <a:defRPr/>
            </a:pPr>
            <a:r>
              <a:rPr lang="cs-CZ" dirty="0"/>
              <a:t>Navazující strategické plány, aktuálně např. </a:t>
            </a:r>
            <a:r>
              <a:rPr lang="cs-CZ" dirty="0" err="1">
                <a:hlinkClick r:id="rId3"/>
              </a:rPr>
              <a:t>eGovernment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cloud</a:t>
            </a:r>
            <a:r>
              <a:rPr lang="cs-CZ" dirty="0">
                <a:hlinkClick r:id="rId3"/>
              </a:rPr>
              <a:t> ČR</a:t>
            </a:r>
            <a:r>
              <a:rPr lang="cs-CZ" dirty="0"/>
              <a:t> 2015-2020 – nyní plán, pak analýzy (legislativní, ekonomické…), pak přechod IS (soukromý X komerční </a:t>
            </a:r>
            <a:r>
              <a:rPr lang="cs-CZ" dirty="0" err="1"/>
              <a:t>cloud</a:t>
            </a:r>
            <a:r>
              <a:rPr lang="cs-CZ" dirty="0"/>
              <a:t>) – standardizace, více IS na totéž, ekonomicky nevýhodné, bezpečnost, nedostatek odborníků, soustředění na obsah, ne ICT, volitelné pro kraje a nevyužitelné pro utajované informace a bezpečnostní instituce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Obsah rámce eGov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Hl. čtyřvrstvá architektura =&gt; propojování IS VS, elektronizace, zefektivnění, </a:t>
            </a:r>
            <a:r>
              <a:rPr lang="cs-CZ" dirty="0" err="1"/>
              <a:t>Cloud</a:t>
            </a:r>
            <a:r>
              <a:rPr lang="cs-CZ" dirty="0"/>
              <a:t> </a:t>
            </a:r>
            <a:r>
              <a:rPr lang="cs-CZ" dirty="0" err="1"/>
              <a:t>Computing</a:t>
            </a:r>
            <a:endParaRPr lang="cs-CZ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cs-CZ" dirty="0"/>
              <a:t>Služby veřejné správy, např. výměna OP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dirty="0"/>
              <a:t>Sdílené služby informační společnosti, např. zaručené podání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dirty="0"/>
              <a:t>Služby ICT platforem, např. </a:t>
            </a:r>
            <a:r>
              <a:rPr lang="cs-CZ" dirty="0" err="1"/>
              <a:t>hostingové</a:t>
            </a:r>
            <a:r>
              <a:rPr lang="cs-CZ" dirty="0"/>
              <a:t> služby národního centra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dirty="0"/>
              <a:t>Služby datové a komunikační infrastruktury, např. klientská přípojka z mobilní lokace</a:t>
            </a:r>
          </a:p>
          <a:p>
            <a:pPr>
              <a:defRPr/>
            </a:pPr>
            <a:r>
              <a:rPr lang="cs-CZ" dirty="0"/>
              <a:t>Kmenové projekty + jejich vazby – budeme řešit s IS VS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536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eGON</a:t>
            </a:r>
            <a:endParaRPr lang="en-US" altLang="en-US" dirty="0"/>
          </a:p>
        </p:txBody>
      </p:sp>
      <p:pic>
        <p:nvPicPr>
          <p:cNvPr id="15364" name="Zástupný symbol pro obsah 1536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988840"/>
            <a:ext cx="2880360" cy="4114800"/>
          </a:xfrm>
          <a:prstGeom prst="rect">
            <a:avLst/>
          </a:prstGeom>
          <a:ln/>
        </p:spPr>
      </p:pic>
      <p:sp>
        <p:nvSpPr>
          <p:cNvPr id="15363" name="Zástupný symbol pro text 15362"/>
          <p:cNvSpPr>
            <a:spLocks noGrp="1"/>
          </p:cNvSpPr>
          <p:nvPr>
            <p:ph sz="half" idx="2"/>
          </p:nvPr>
        </p:nvSpPr>
        <p:spPr>
          <a:xfrm>
            <a:off x="2987825" y="2017713"/>
            <a:ext cx="5967264" cy="4114800"/>
          </a:xfrm>
        </p:spPr>
        <p:txBody>
          <a:bodyPr>
            <a:normAutofit fontScale="85000" lnSpcReduction="10000"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r>
              <a:rPr lang="cs-CZ" altLang="en-US" dirty="0"/>
              <a:t>Komplexní elektronizace VS, od 2006</a:t>
            </a:r>
          </a:p>
          <a:p>
            <a:r>
              <a:rPr lang="cs-CZ" altLang="en-US" dirty="0"/>
              <a:t>Přeneseně organizmus, vše souvisí se vším</a:t>
            </a:r>
          </a:p>
          <a:p>
            <a:pPr lvl="1"/>
            <a:r>
              <a:rPr lang="cs-CZ" altLang="en-US" dirty="0"/>
              <a:t>Prsty: </a:t>
            </a:r>
            <a:r>
              <a:rPr lang="cs-CZ" altLang="en-US" dirty="0" err="1"/>
              <a:t>CzechPOINT</a:t>
            </a:r>
            <a:r>
              <a:rPr lang="cs-CZ" altLang="en-US" dirty="0"/>
              <a:t> (2007)</a:t>
            </a:r>
          </a:p>
          <a:p>
            <a:pPr lvl="1"/>
            <a:r>
              <a:rPr lang="cs-CZ" altLang="en-US" dirty="0"/>
              <a:t>Srdce: Zákon o elektronických úkonech a autorizované konverzi dokumentů (2008)</a:t>
            </a:r>
          </a:p>
          <a:p>
            <a:pPr lvl="1"/>
            <a:r>
              <a:rPr lang="cs-CZ" altLang="en-US" dirty="0"/>
              <a:t>Oběhová soustava: KIVS pro bezpečný přenos dat (rozvoj od 2009 – dat. schránky)</a:t>
            </a:r>
          </a:p>
          <a:p>
            <a:pPr lvl="1"/>
            <a:r>
              <a:rPr lang="cs-CZ" altLang="en-US" dirty="0"/>
              <a:t>Mozek: ZR – bezpečné a aktuální databáze (2012)</a:t>
            </a:r>
          </a:p>
          <a:p>
            <a:pPr lvl="1"/>
            <a:r>
              <a:rPr lang="cs-CZ" altLang="en-US" dirty="0"/>
              <a:t>+ Portál veřejné správy (2003)</a:t>
            </a:r>
          </a:p>
          <a:p>
            <a:r>
              <a:rPr lang="cs-CZ" altLang="en-US" dirty="0"/>
              <a:t>„</a:t>
            </a:r>
            <a:r>
              <a:rPr lang="cs-CZ" altLang="en-US" dirty="0" err="1"/>
              <a:t>eGON</a:t>
            </a:r>
            <a:r>
              <a:rPr lang="cs-CZ" altLang="en-US" dirty="0"/>
              <a:t> je, stejně jako </a:t>
            </a:r>
            <a:r>
              <a:rPr lang="cs-CZ" altLang="en-US" dirty="0" err="1"/>
              <a:t>eGovernment</a:t>
            </a:r>
            <a:r>
              <a:rPr lang="cs-CZ" altLang="en-US" dirty="0"/>
              <a:t>, vstřícný, jednoduchý a funkční“ (</a:t>
            </a:r>
            <a:r>
              <a:rPr lang="cs-CZ" altLang="en-US" dirty="0" err="1"/>
              <a:t>eGON</a:t>
            </a:r>
            <a:r>
              <a:rPr lang="cs-CZ" altLang="en-US" dirty="0"/>
              <a:t> jako symbol </a:t>
            </a:r>
            <a:r>
              <a:rPr lang="cs-CZ" altLang="en-US" dirty="0" err="1"/>
              <a:t>eGovernmentu</a:t>
            </a:r>
            <a:r>
              <a:rPr lang="cs-CZ" altLang="en-US" dirty="0"/>
              <a:t>)</a:t>
            </a:r>
          </a:p>
          <a:p>
            <a:r>
              <a:rPr lang="cs-CZ" altLang="en-US" dirty="0"/>
              <a:t>závazek vlády co nejvíc e-alternativ služeb občanům a podpora motivace je využívat bez rušení tradiční formy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266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Klaudie</a:t>
            </a:r>
            <a:endParaRPr lang="en-US" altLang="en-US" dirty="0"/>
          </a:p>
        </p:txBody>
      </p:sp>
      <p:pic>
        <p:nvPicPr>
          <p:cNvPr id="26628" name="Zástupný symbol pro obsah 2662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276872"/>
            <a:ext cx="2546875" cy="3600400"/>
          </a:xfrm>
        </p:spPr>
      </p:pic>
      <p:sp>
        <p:nvSpPr>
          <p:cNvPr id="26627" name="Zástupný symbol pro text 26626"/>
          <p:cNvSpPr>
            <a:spLocks noGrp="1"/>
          </p:cNvSpPr>
          <p:nvPr>
            <p:ph sz="half" idx="2"/>
          </p:nvPr>
        </p:nvSpPr>
        <p:spPr>
          <a:xfrm>
            <a:off x="2699793" y="2017713"/>
            <a:ext cx="6255296" cy="4114800"/>
          </a:xfrm>
        </p:spPr>
        <p:txBody>
          <a:bodyPr>
            <a:normAutofit fontScale="92500" lnSpcReduction="10000"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r>
              <a:rPr lang="cs-CZ" altLang="en-US" dirty="0"/>
              <a:t>Od 2011 </a:t>
            </a:r>
            <a:r>
              <a:rPr lang="cs-CZ" altLang="en-US" dirty="0" err="1"/>
              <a:t>eGon</a:t>
            </a:r>
            <a:r>
              <a:rPr lang="cs-CZ" altLang="en-US" dirty="0"/>
              <a:t> už není osamocený</a:t>
            </a:r>
          </a:p>
          <a:p>
            <a:r>
              <a:rPr lang="cs-CZ" altLang="en-US" dirty="0"/>
              <a:t>Cíl Klaudie: „Má jako nová partnerka </a:t>
            </a:r>
            <a:r>
              <a:rPr lang="cs-CZ" altLang="en-US" dirty="0" err="1"/>
              <a:t>eGONa</a:t>
            </a:r>
            <a:r>
              <a:rPr lang="cs-CZ" altLang="en-US" dirty="0"/>
              <a:t> (…) zajistit, aby byly ICT projekty nejen efektivnější a levnější, ale aby také umožnily přechod od současného stavu blížícího se správě majetku k modelu poskytování a odebírání služeb.“ (Ministerstvo vnitra představilo Klaudii, nový symbol </a:t>
            </a:r>
            <a:r>
              <a:rPr lang="cs-CZ" altLang="en-US" dirty="0" err="1"/>
              <a:t>eGovernmentu</a:t>
            </a:r>
            <a:r>
              <a:rPr lang="cs-CZ" altLang="en-US" dirty="0"/>
              <a:t>)</a:t>
            </a:r>
          </a:p>
          <a:p>
            <a:r>
              <a:rPr lang="cs-CZ" altLang="en-US" dirty="0"/>
              <a:t>Snaha o efektivitu a funkčnost se snižujícím se rozpočtem</a:t>
            </a:r>
          </a:p>
          <a:p>
            <a:r>
              <a:rPr lang="cs-CZ" dirty="0" err="1">
                <a:hlinkClick r:id="rId3"/>
              </a:rPr>
              <a:t>eGovernment</a:t>
            </a:r>
            <a:r>
              <a:rPr lang="cs-CZ" dirty="0">
                <a:hlinkClick r:id="rId3"/>
              </a:rPr>
              <a:t> cloud ČR</a:t>
            </a:r>
            <a:r>
              <a:rPr lang="cs-CZ" dirty="0"/>
              <a:t> 2015-2020 – plán, pak analýzy (legislativní, ekonomické…), přechod IS (soukromý X komerční cloud) – standardizace, IS na totéž, bezpečnost, nedostatek odborníků, soustředění na obsah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915179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638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CzechPoint</a:t>
            </a:r>
            <a:endParaRPr lang="en-US" altLang="en-US" dirty="0"/>
          </a:p>
        </p:txBody>
      </p:sp>
      <p:sp>
        <p:nvSpPr>
          <p:cNvPr id="16387" name="Zástupný symbol pro obsah 1638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altLang="en-US" dirty="0"/>
              <a:t>Terminál = pro komunikaci s VS, poskytující ověřené údaje vedené v centrálních registrech </a:t>
            </a:r>
          </a:p>
          <a:p>
            <a:r>
              <a:rPr lang="cs-CZ" altLang="en-US" dirty="0"/>
              <a:t>Cílem zrychlit a zpřístupnit služby občanům – asistované jedno místo pro všechny agendy s písemnými dokumenty</a:t>
            </a:r>
          </a:p>
          <a:p>
            <a:r>
              <a:rPr lang="cs-CZ" altLang="en-US" dirty="0"/>
              <a:t>„obíhají data, ne občan“</a:t>
            </a:r>
          </a:p>
          <a:p>
            <a:r>
              <a:rPr lang="cs-CZ" altLang="en-US" dirty="0"/>
              <a:t>Pilotní spuštění 28. 3. 2007, plné 1. 1. 2008</a:t>
            </a:r>
          </a:p>
          <a:p>
            <a:r>
              <a:rPr lang="cs-CZ" altLang="en-US" dirty="0"/>
              <a:t>V </a:t>
            </a:r>
            <a:r>
              <a:rPr lang="cs-CZ" altLang="en-US" dirty="0">
                <a:hlinkClick r:id="rId2"/>
              </a:rPr>
              <a:t>současnosti</a:t>
            </a:r>
            <a:r>
              <a:rPr lang="cs-CZ" altLang="en-US" dirty="0"/>
              <a:t> přes 7000 (úřady, pošty, zastupitelství, notáři, kanceláře Hospodářské komory), již stabilní</a:t>
            </a:r>
          </a:p>
          <a:p>
            <a:r>
              <a:rPr lang="cs-CZ" altLang="en-US" dirty="0"/>
              <a:t>Bohaté </a:t>
            </a:r>
            <a:r>
              <a:rPr lang="cs-CZ" altLang="en-US" dirty="0">
                <a:hlinkClick r:id="rId3"/>
              </a:rPr>
              <a:t>služby</a:t>
            </a:r>
            <a:r>
              <a:rPr lang="cs-CZ" altLang="en-US" dirty="0"/>
              <a:t>, ale ne na všech všechny, @office, @</a:t>
            </a:r>
            <a:r>
              <a:rPr lang="cs-CZ" altLang="en-US" dirty="0" err="1"/>
              <a:t>home</a:t>
            </a:r>
            <a:r>
              <a:rPr lang="cs-CZ" altLang="en-US" dirty="0"/>
              <a:t>, e-</a:t>
            </a:r>
            <a:r>
              <a:rPr lang="cs-CZ" altLang="en-US" dirty="0" err="1"/>
              <a:t>shop</a:t>
            </a:r>
            <a:endParaRPr lang="cs-CZ" altLang="en-US" dirty="0">
              <a:hlinkClick r:id="rId4"/>
            </a:endParaRPr>
          </a:p>
          <a:p>
            <a:r>
              <a:rPr lang="cs-CZ" altLang="en-US" dirty="0"/>
              <a:t>Problémy hl. SW podporující především MS, nedostatek profesionálnosti na poštách, průhlednost řízení</a:t>
            </a:r>
            <a:endParaRPr lang="cs-CZ" altLang="en-US" dirty="0">
              <a:hlinkClick r:id="rId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2150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Zákon č. 365/2000 Sb., o ISVS</a:t>
            </a:r>
            <a:endParaRPr lang="en-US" altLang="en-US" dirty="0"/>
          </a:p>
        </p:txBody>
      </p:sp>
      <p:sp>
        <p:nvSpPr>
          <p:cNvPr id="21507" name="Zástupný symbol pro obsah 2150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 err="1"/>
              <a:t>Upravuje</a:t>
            </a:r>
            <a:r>
              <a:rPr lang="en-US" altLang="en-US" dirty="0"/>
              <a:t> </a:t>
            </a:r>
            <a:r>
              <a:rPr lang="en-US" altLang="en-US" dirty="0" err="1"/>
              <a:t>služby</a:t>
            </a:r>
            <a:r>
              <a:rPr lang="en-US" altLang="en-US" dirty="0"/>
              <a:t> </a:t>
            </a:r>
            <a:r>
              <a:rPr lang="en-US" altLang="en-US" dirty="0" err="1"/>
              <a:t>Portálu</a:t>
            </a:r>
            <a:r>
              <a:rPr lang="en-US" altLang="en-US" dirty="0"/>
              <a:t> VS – </a:t>
            </a:r>
            <a:r>
              <a:rPr lang="en-US" altLang="en-US" dirty="0" err="1"/>
              <a:t>nejen</a:t>
            </a:r>
            <a:r>
              <a:rPr lang="en-US" altLang="en-US" dirty="0"/>
              <a:t> pro </a:t>
            </a:r>
            <a:r>
              <a:rPr lang="en-US" altLang="en-US" dirty="0" err="1"/>
              <a:t>zpřístupňování</a:t>
            </a:r>
            <a:r>
              <a:rPr lang="en-US" altLang="en-US" dirty="0"/>
              <a:t> </a:t>
            </a:r>
            <a:r>
              <a:rPr lang="en-US" altLang="en-US" dirty="0" err="1"/>
              <a:t>informací</a:t>
            </a:r>
            <a:r>
              <a:rPr lang="en-US" altLang="en-US" dirty="0"/>
              <a:t>, ale </a:t>
            </a:r>
            <a:r>
              <a:rPr lang="en-US" altLang="en-US" dirty="0" err="1"/>
              <a:t>i</a:t>
            </a:r>
            <a:r>
              <a:rPr lang="en-US" altLang="en-US" dirty="0"/>
              <a:t> pro </a:t>
            </a:r>
            <a:r>
              <a:rPr lang="en-US" altLang="en-US" dirty="0" err="1"/>
              <a:t>komunikaci</a:t>
            </a:r>
            <a:endParaRPr lang="en-US" altLang="en-US" dirty="0"/>
          </a:p>
          <a:p>
            <a:r>
              <a:rPr lang="en-US" altLang="en-US" dirty="0" err="1"/>
              <a:t>Důraz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vzájemné</a:t>
            </a:r>
            <a:r>
              <a:rPr lang="en-US" altLang="en-US" dirty="0"/>
              <a:t> </a:t>
            </a:r>
            <a:r>
              <a:rPr lang="en-US" altLang="en-US" dirty="0" err="1"/>
              <a:t>propojení</a:t>
            </a:r>
            <a:r>
              <a:rPr lang="en-US" altLang="en-US" dirty="0"/>
              <a:t> IS VS</a:t>
            </a:r>
            <a:r>
              <a:rPr lang="cs-CZ" altLang="en-US" dirty="0"/>
              <a:t>, VS i samosprávy (tam omezení kapacitami)</a:t>
            </a:r>
            <a:endParaRPr lang="en-US" altLang="en-US" dirty="0"/>
          </a:p>
          <a:p>
            <a:r>
              <a:rPr lang="en-US" altLang="en-US" dirty="0" err="1"/>
              <a:t>Správci</a:t>
            </a:r>
            <a:r>
              <a:rPr lang="en-US" altLang="en-US" dirty="0"/>
              <a:t> IS VS </a:t>
            </a:r>
            <a:r>
              <a:rPr lang="en-US" altLang="en-US" dirty="0" err="1"/>
              <a:t>musí</a:t>
            </a:r>
            <a:r>
              <a:rPr lang="en-US" altLang="en-US" dirty="0"/>
              <a:t> </a:t>
            </a:r>
            <a:r>
              <a:rPr lang="en-US" altLang="en-US" dirty="0" err="1"/>
              <a:t>předávat</a:t>
            </a:r>
            <a:r>
              <a:rPr lang="en-US" altLang="en-US" dirty="0"/>
              <a:t> data do: IS o </a:t>
            </a:r>
            <a:r>
              <a:rPr lang="en-US" altLang="en-US" dirty="0" err="1"/>
              <a:t>datových</a:t>
            </a:r>
            <a:r>
              <a:rPr lang="en-US" altLang="en-US" dirty="0"/>
              <a:t> </a:t>
            </a:r>
            <a:r>
              <a:rPr lang="en-US" altLang="en-US" dirty="0" err="1"/>
              <a:t>prvcích</a:t>
            </a:r>
            <a:r>
              <a:rPr lang="en-US" altLang="en-US" dirty="0"/>
              <a:t> a IS o ISVS</a:t>
            </a:r>
          </a:p>
          <a:p>
            <a:r>
              <a:rPr lang="en-US" altLang="en-US" dirty="0" err="1"/>
              <a:t>Ověřování</a:t>
            </a:r>
            <a:r>
              <a:rPr lang="en-US" altLang="en-US" dirty="0"/>
              <a:t> </a:t>
            </a:r>
            <a:r>
              <a:rPr lang="en-US" altLang="en-US" dirty="0" err="1"/>
              <a:t>výstupů</a:t>
            </a:r>
            <a:r>
              <a:rPr lang="en-US" altLang="en-US" dirty="0"/>
              <a:t> z IS VS </a:t>
            </a:r>
            <a:r>
              <a:rPr lang="en-US" altLang="en-US" dirty="0" err="1"/>
              <a:t>viz</a:t>
            </a:r>
            <a:r>
              <a:rPr lang="en-US" altLang="en-US" dirty="0"/>
              <a:t> </a:t>
            </a:r>
            <a:r>
              <a:rPr lang="en-US" altLang="en-US" dirty="0" err="1"/>
              <a:t>CzechPOINT</a:t>
            </a:r>
            <a:endParaRPr lang="en-US" altLang="en-US" dirty="0"/>
          </a:p>
          <a:p>
            <a:r>
              <a:rPr lang="en-US" altLang="en-US" dirty="0"/>
              <a:t>Od 1. 1. 2008 </a:t>
            </a:r>
            <a:r>
              <a:rPr lang="en-US" altLang="en-US" dirty="0" err="1"/>
              <a:t>weby</a:t>
            </a:r>
            <a:r>
              <a:rPr lang="en-US" altLang="en-US" dirty="0"/>
              <a:t> </a:t>
            </a:r>
            <a:r>
              <a:rPr lang="en-US" altLang="en-US" dirty="0" err="1"/>
              <a:t>státní</a:t>
            </a:r>
            <a:r>
              <a:rPr lang="en-US" altLang="en-US" dirty="0"/>
              <a:t> </a:t>
            </a:r>
            <a:r>
              <a:rPr lang="en-US" altLang="en-US" dirty="0" err="1"/>
              <a:t>správy</a:t>
            </a:r>
            <a:r>
              <a:rPr lang="en-US" altLang="en-US" dirty="0"/>
              <a:t> </a:t>
            </a:r>
            <a:r>
              <a:rPr lang="en-US" altLang="en-US" dirty="0" err="1"/>
              <a:t>přátelské</a:t>
            </a:r>
            <a:r>
              <a:rPr lang="en-US" altLang="en-US" dirty="0"/>
              <a:t> pro </a:t>
            </a:r>
            <a:r>
              <a:rPr lang="en-US" altLang="en-US" dirty="0" err="1"/>
              <a:t>osoby</a:t>
            </a:r>
            <a:r>
              <a:rPr lang="en-US" altLang="en-US" dirty="0"/>
              <a:t> se </a:t>
            </a:r>
            <a:r>
              <a:rPr lang="en-US" altLang="en-US" dirty="0" err="1"/>
              <a:t>zdravotním</a:t>
            </a:r>
            <a:r>
              <a:rPr lang="en-US" altLang="en-US" dirty="0"/>
              <a:t> </a:t>
            </a:r>
            <a:r>
              <a:rPr lang="en-US" altLang="en-US" dirty="0" err="1"/>
              <a:t>postižením</a:t>
            </a:r>
            <a:r>
              <a:rPr lang="en-US" altLang="en-US" dirty="0"/>
              <a:t> (blind-friendly)</a:t>
            </a:r>
            <a:endParaRPr lang="cs-CZ" altLang="en-US" dirty="0"/>
          </a:p>
          <a:p>
            <a:r>
              <a:rPr lang="cs-CZ" altLang="en-US" dirty="0"/>
              <a:t>2008 strategie vytvoření technologických center pod eGon centry na krajích a obcích s rozšířenou působností, koordinace a vzdělávání v eGov =&gt; Institut pro místní správu (</a:t>
            </a:r>
            <a:r>
              <a:rPr lang="cs-CZ" altLang="en-US" dirty="0">
                <a:hlinkClick r:id="rId2"/>
              </a:rPr>
              <a:t>dnes Institut pro veřejnou správu Praha</a:t>
            </a:r>
            <a:r>
              <a:rPr lang="cs-CZ" altLang="en-US" dirty="0"/>
              <a:t>)</a:t>
            </a:r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C774C1-F6B5-4508-9EC2-76F466D93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46C34A-F492-428D-957A-937810FD1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Příště povinná docházka pro prezenční – doc. Špaček</a:t>
            </a:r>
          </a:p>
          <a:p>
            <a:r>
              <a:rPr lang="cs-CZ" dirty="0"/>
              <a:t>Otázky, problémy s látkou, úkoly?</a:t>
            </a:r>
          </a:p>
          <a:p>
            <a:r>
              <a:rPr lang="cs-CZ" dirty="0"/>
              <a:t>Změna! – termín úkolu s otevřenými daty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177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945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 </a:t>
            </a:r>
            <a:r>
              <a:rPr lang="en-US" altLang="en-US" dirty="0" err="1"/>
              <a:t>je</a:t>
            </a:r>
            <a:r>
              <a:rPr lang="en-US" altLang="en-US" dirty="0"/>
              <a:t> KI</a:t>
            </a:r>
            <a:r>
              <a:rPr lang="cs-CZ" altLang="en-US" dirty="0"/>
              <a:t>VS?</a:t>
            </a:r>
            <a:endParaRPr lang="en-US" altLang="en-US" dirty="0"/>
          </a:p>
        </p:txBody>
      </p:sp>
      <p:sp>
        <p:nvSpPr>
          <p:cNvPr id="19459" name="Zástupný symbol pro obsah 1945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en-US" dirty="0"/>
              <a:t>Nutné pro efektivní výměnu dat</a:t>
            </a:r>
            <a:endParaRPr lang="en-US" altLang="en-US" dirty="0"/>
          </a:p>
          <a:p>
            <a:r>
              <a:rPr lang="en-US" altLang="en-US" dirty="0"/>
              <a:t>KIVS je „</a:t>
            </a:r>
            <a:r>
              <a:rPr lang="en-US" altLang="en-US" dirty="0" err="1"/>
              <a:t>jednotný</a:t>
            </a:r>
            <a:r>
              <a:rPr lang="en-US" altLang="en-US" dirty="0"/>
              <a:t> </a:t>
            </a:r>
            <a:r>
              <a:rPr lang="en-US" altLang="en-US" dirty="0" err="1"/>
              <a:t>systém</a:t>
            </a:r>
            <a:r>
              <a:rPr lang="en-US" altLang="en-US" dirty="0"/>
              <a:t> </a:t>
            </a:r>
            <a:r>
              <a:rPr lang="en-US" altLang="en-US" dirty="0" err="1"/>
              <a:t>technické</a:t>
            </a:r>
            <a:r>
              <a:rPr lang="en-US" altLang="en-US" dirty="0"/>
              <a:t>, </a:t>
            </a:r>
            <a:r>
              <a:rPr lang="en-US" altLang="en-US" dirty="0" err="1"/>
              <a:t>síťové</a:t>
            </a:r>
            <a:r>
              <a:rPr lang="en-US" altLang="en-US" dirty="0"/>
              <a:t>, </a:t>
            </a:r>
            <a:r>
              <a:rPr lang="en-US" altLang="en-US" dirty="0" err="1"/>
              <a:t>aplikační</a:t>
            </a:r>
            <a:r>
              <a:rPr lang="en-US" altLang="en-US" dirty="0"/>
              <a:t>, </a:t>
            </a:r>
            <a:r>
              <a:rPr lang="en-US" altLang="en-US" dirty="0" err="1"/>
              <a:t>bezpečnostní</a:t>
            </a:r>
            <a:r>
              <a:rPr lang="en-US" altLang="en-US" dirty="0"/>
              <a:t> a </a:t>
            </a:r>
            <a:r>
              <a:rPr lang="en-US" altLang="en-US" dirty="0" err="1"/>
              <a:t>organizační</a:t>
            </a:r>
            <a:r>
              <a:rPr lang="en-US" altLang="en-US" dirty="0"/>
              <a:t> </a:t>
            </a:r>
            <a:r>
              <a:rPr lang="en-US" altLang="en-US" dirty="0" err="1"/>
              <a:t>struktury</a:t>
            </a:r>
            <a:r>
              <a:rPr lang="en-US" altLang="en-US" dirty="0"/>
              <a:t> </a:t>
            </a:r>
            <a:r>
              <a:rPr lang="en-US" altLang="en-US" dirty="0" err="1"/>
              <a:t>související</a:t>
            </a:r>
            <a:r>
              <a:rPr lang="en-US" altLang="en-US" dirty="0"/>
              <a:t> s </a:t>
            </a:r>
            <a:r>
              <a:rPr lang="en-US" altLang="en-US" dirty="0" err="1"/>
              <a:t>hlasovou</a:t>
            </a:r>
            <a:r>
              <a:rPr lang="en-US" altLang="en-US" dirty="0"/>
              <a:t> i </a:t>
            </a:r>
            <a:r>
              <a:rPr lang="en-US" altLang="en-US" dirty="0" err="1"/>
              <a:t>datovou</a:t>
            </a:r>
            <a:r>
              <a:rPr lang="en-US" altLang="en-US" dirty="0"/>
              <a:t> </a:t>
            </a:r>
            <a:r>
              <a:rPr lang="en-US" altLang="en-US" dirty="0" err="1"/>
              <a:t>komunikací</a:t>
            </a:r>
            <a:r>
              <a:rPr lang="en-US" altLang="en-US" dirty="0"/>
              <a:t> </a:t>
            </a:r>
            <a:r>
              <a:rPr lang="en-US" altLang="en-US" dirty="0" err="1"/>
              <a:t>všech</a:t>
            </a:r>
            <a:r>
              <a:rPr lang="en-US" altLang="en-US" dirty="0"/>
              <a:t> </a:t>
            </a:r>
            <a:r>
              <a:rPr lang="en-US" altLang="en-US" dirty="0" err="1"/>
              <a:t>orgánů</a:t>
            </a:r>
            <a:r>
              <a:rPr lang="en-US" altLang="en-US" dirty="0"/>
              <a:t> </a:t>
            </a:r>
            <a:r>
              <a:rPr lang="en-US" altLang="en-US" dirty="0" err="1"/>
              <a:t>veřejné</a:t>
            </a:r>
            <a:r>
              <a:rPr lang="en-US" altLang="en-US" dirty="0"/>
              <a:t> </a:t>
            </a:r>
            <a:r>
              <a:rPr lang="en-US" altLang="en-US" dirty="0" err="1"/>
              <a:t>moci</a:t>
            </a:r>
            <a:r>
              <a:rPr lang="en-US" altLang="en-US" dirty="0"/>
              <a:t>, ale i </a:t>
            </a:r>
            <a:r>
              <a:rPr lang="en-US" altLang="en-US" dirty="0" err="1"/>
              <a:t>dalších</a:t>
            </a:r>
            <a:r>
              <a:rPr lang="en-US" altLang="en-US" dirty="0"/>
              <a:t> </a:t>
            </a:r>
            <a:r>
              <a:rPr lang="en-US" altLang="en-US" dirty="0" err="1"/>
              <a:t>subjektů</a:t>
            </a:r>
            <a:r>
              <a:rPr lang="en-US" altLang="en-US" dirty="0"/>
              <a:t> </a:t>
            </a:r>
            <a:r>
              <a:rPr lang="en-US" altLang="en-US" dirty="0" err="1"/>
              <a:t>mimo</a:t>
            </a:r>
            <a:r>
              <a:rPr lang="en-US" altLang="en-US" dirty="0"/>
              <a:t> </a:t>
            </a:r>
            <a:r>
              <a:rPr lang="en-US" altLang="en-US" dirty="0" err="1"/>
              <a:t>ni</a:t>
            </a:r>
            <a:r>
              <a:rPr lang="en-US" altLang="en-US" dirty="0"/>
              <a:t>“ (</a:t>
            </a:r>
            <a:r>
              <a:rPr lang="cs-CZ" altLang="en-US" dirty="0"/>
              <a:t>E-</a:t>
            </a:r>
            <a:r>
              <a:rPr lang="cs-CZ" altLang="en-US" dirty="0" err="1"/>
              <a:t>Government</a:t>
            </a:r>
            <a:r>
              <a:rPr lang="cs-CZ" altLang="en-US" dirty="0"/>
              <a:t> - KIVS</a:t>
            </a:r>
            <a:r>
              <a:rPr lang="en-US" altLang="en-US" dirty="0"/>
              <a:t>, 2007)</a:t>
            </a:r>
            <a:r>
              <a:rPr lang="cs-CZ" altLang="en-US" dirty="0"/>
              <a:t> =&gt; </a:t>
            </a:r>
            <a:r>
              <a:rPr lang="en-US" altLang="en-US" dirty="0" err="1"/>
              <a:t>referenční</a:t>
            </a:r>
            <a:r>
              <a:rPr lang="en-US" altLang="en-US" dirty="0"/>
              <a:t> </a:t>
            </a:r>
            <a:r>
              <a:rPr lang="en-US" altLang="en-US" dirty="0" err="1"/>
              <a:t>sdílené</a:t>
            </a:r>
            <a:r>
              <a:rPr lang="en-US" altLang="en-US" dirty="0"/>
              <a:t> a </a:t>
            </a:r>
            <a:r>
              <a:rPr lang="en-US" altLang="en-US" dirty="0" err="1"/>
              <a:t>bezpečné</a:t>
            </a:r>
            <a:r>
              <a:rPr lang="en-US" altLang="en-US" dirty="0"/>
              <a:t> </a:t>
            </a:r>
            <a:r>
              <a:rPr lang="en-US" altLang="en-US" dirty="0" err="1"/>
              <a:t>rozhraní</a:t>
            </a:r>
            <a:endParaRPr lang="cs-CZ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E-služby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Informování, transakce, participace</a:t>
            </a:r>
          </a:p>
          <a:p>
            <a:r>
              <a:rPr lang="cs-CZ" dirty="0"/>
              <a:t>Různé formáty a dostupnost</a:t>
            </a:r>
          </a:p>
          <a:p>
            <a:r>
              <a:rPr lang="cs-CZ" dirty="0"/>
              <a:t>Ne vše </a:t>
            </a:r>
            <a:r>
              <a:rPr lang="cs-CZ" dirty="0" err="1"/>
              <a:t>vyhledatelné</a:t>
            </a:r>
            <a:r>
              <a:rPr lang="cs-CZ" dirty="0"/>
              <a:t> přes Google</a:t>
            </a:r>
          </a:p>
          <a:p>
            <a:r>
              <a:rPr lang="cs-CZ" dirty="0"/>
              <a:t>Zájem některých institucí (správa a samospráva) o otevírání</a:t>
            </a:r>
          </a:p>
          <a:p>
            <a:pPr lvl="1"/>
            <a:r>
              <a:rPr lang="cs-CZ" dirty="0"/>
              <a:t>Využití rozšířených prostředí, např. </a:t>
            </a:r>
            <a:r>
              <a:rPr lang="cs-CZ" dirty="0" err="1"/>
              <a:t>YouTube</a:t>
            </a:r>
            <a:r>
              <a:rPr lang="cs-CZ" dirty="0"/>
              <a:t> pro videozáznamy </a:t>
            </a:r>
            <a:r>
              <a:rPr lang="cs-CZ" dirty="0">
                <a:hlinkClick r:id="rId2"/>
              </a:rPr>
              <a:t>zasedání zastupitelstev</a:t>
            </a:r>
            <a:endParaRPr lang="cs-CZ" dirty="0"/>
          </a:p>
          <a:p>
            <a:pPr lvl="1"/>
            <a:r>
              <a:rPr lang="cs-CZ" dirty="0"/>
              <a:t>Využití vlastních webů, např. stránky měst </a:t>
            </a:r>
            <a:r>
              <a:rPr lang="cs-CZ" dirty="0">
                <a:hlinkClick r:id="rId3"/>
              </a:rPr>
              <a:t>Velké Opatovice</a:t>
            </a:r>
            <a:r>
              <a:rPr lang="cs-CZ" dirty="0"/>
              <a:t>, </a:t>
            </a:r>
            <a:r>
              <a:rPr lang="cs-CZ" dirty="0">
                <a:hlinkClick r:id="rId4"/>
              </a:rPr>
              <a:t>Praha</a:t>
            </a:r>
            <a:r>
              <a:rPr lang="cs-CZ" dirty="0"/>
              <a:t>…</a:t>
            </a:r>
          </a:p>
          <a:p>
            <a:pPr lvl="1"/>
            <a:r>
              <a:rPr lang="cs-CZ" dirty="0"/>
              <a:t>Využití vlastních projektových webů, např. </a:t>
            </a:r>
            <a:r>
              <a:rPr lang="cs-CZ" dirty="0">
                <a:hlinkClick r:id="rId5"/>
              </a:rPr>
              <a:t>Otevřené město – Nové město na Moravě</a:t>
            </a:r>
            <a:r>
              <a:rPr lang="cs-CZ" dirty="0"/>
              <a:t>, </a:t>
            </a:r>
            <a:r>
              <a:rPr lang="cs-CZ" dirty="0">
                <a:hlinkClick r:id="rId6"/>
              </a:rPr>
              <a:t>Participativní rozpočet Brno</a:t>
            </a:r>
            <a:r>
              <a:rPr lang="cs-CZ" dirty="0"/>
              <a:t>…</a:t>
            </a:r>
          </a:p>
          <a:p>
            <a:r>
              <a:rPr lang="cs-CZ" dirty="0"/>
              <a:t>Příklady dobré praxe </a:t>
            </a:r>
            <a:r>
              <a:rPr lang="cs-CZ" dirty="0" err="1">
                <a:hlinkClick r:id="rId7"/>
              </a:rPr>
              <a:t>eGov</a:t>
            </a:r>
            <a:r>
              <a:rPr lang="cs-CZ" dirty="0">
                <a:hlinkClick r:id="rId7"/>
              </a:rPr>
              <a:t> v EU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9506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276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IS VS</a:t>
            </a:r>
          </a:p>
        </p:txBody>
      </p:sp>
      <p:sp>
        <p:nvSpPr>
          <p:cNvPr id="27651" name="Zástupný symbol pro obsah 27650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 err="1">
                <a:hlinkClick r:id="rId2" action="ppaction://hlinkfile"/>
              </a:rPr>
              <a:t>Portál</a:t>
            </a:r>
            <a:r>
              <a:rPr lang="en-US" altLang="en-US" dirty="0">
                <a:hlinkClick r:id="rId2" action="ppaction://hlinkfile"/>
              </a:rPr>
              <a:t> VS ČR</a:t>
            </a:r>
          </a:p>
          <a:p>
            <a:r>
              <a:rPr lang="en-US" altLang="en-US" dirty="0">
                <a:hlinkClick r:id="rId3"/>
              </a:rPr>
              <a:t>Czech POINT</a:t>
            </a:r>
          </a:p>
          <a:p>
            <a:r>
              <a:rPr lang="en-US" altLang="en-US" dirty="0">
                <a:hlinkClick r:id="rId4"/>
              </a:rPr>
              <a:t>ARES</a:t>
            </a:r>
            <a:r>
              <a:rPr lang="en-US" altLang="en-US" dirty="0"/>
              <a:t> – </a:t>
            </a:r>
            <a:r>
              <a:rPr lang="en-US" altLang="en-US" dirty="0" err="1"/>
              <a:t>subjekty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osoby</a:t>
            </a:r>
            <a:endParaRPr lang="en-US" altLang="en-US" dirty="0"/>
          </a:p>
          <a:p>
            <a:r>
              <a:rPr lang="en-US" altLang="en-US" dirty="0" err="1">
                <a:hlinkClick r:id="rId5"/>
              </a:rPr>
              <a:t>Český</a:t>
            </a:r>
            <a:r>
              <a:rPr lang="en-US" altLang="en-US" dirty="0">
                <a:hlinkClick r:id="rId5"/>
              </a:rPr>
              <a:t> </a:t>
            </a:r>
            <a:r>
              <a:rPr lang="en-US" altLang="en-US" dirty="0" err="1">
                <a:hlinkClick r:id="rId5"/>
              </a:rPr>
              <a:t>statistický</a:t>
            </a:r>
            <a:r>
              <a:rPr lang="en-US" altLang="en-US" dirty="0">
                <a:hlinkClick r:id="rId5"/>
              </a:rPr>
              <a:t> </a:t>
            </a:r>
            <a:r>
              <a:rPr lang="en-US" altLang="en-US" dirty="0" err="1">
                <a:hlinkClick r:id="rId5"/>
              </a:rPr>
              <a:t>úřad</a:t>
            </a:r>
            <a:endParaRPr lang="cs-CZ" altLang="en-US" dirty="0">
              <a:hlinkClick r:id="rId5"/>
            </a:endParaRPr>
          </a:p>
          <a:p>
            <a:r>
              <a:rPr lang="en-US" altLang="en-US" dirty="0" err="1">
                <a:hlinkClick r:id="rId6"/>
              </a:rPr>
              <a:t>Český</a:t>
            </a:r>
            <a:r>
              <a:rPr lang="en-US" altLang="en-US" dirty="0">
                <a:hlinkClick r:id="rId6"/>
              </a:rPr>
              <a:t> </a:t>
            </a:r>
            <a:r>
              <a:rPr lang="en-US" altLang="en-US" dirty="0" err="1">
                <a:hlinkClick r:id="rId6"/>
              </a:rPr>
              <a:t>úřad</a:t>
            </a:r>
            <a:r>
              <a:rPr lang="en-US" altLang="en-US" dirty="0">
                <a:hlinkClick r:id="rId6"/>
              </a:rPr>
              <a:t> </a:t>
            </a:r>
            <a:r>
              <a:rPr lang="en-US" altLang="en-US" dirty="0" err="1">
                <a:hlinkClick r:id="rId6"/>
              </a:rPr>
              <a:t>zeměměřičský</a:t>
            </a:r>
            <a:r>
              <a:rPr lang="en-US" altLang="en-US" dirty="0">
                <a:hlinkClick r:id="rId6"/>
              </a:rPr>
              <a:t> a </a:t>
            </a:r>
            <a:r>
              <a:rPr lang="en-US" altLang="en-US" dirty="0" err="1">
                <a:hlinkClick r:id="rId6"/>
              </a:rPr>
              <a:t>katastrální</a:t>
            </a:r>
            <a:endParaRPr lang="en-US" altLang="en-US" dirty="0">
              <a:hlinkClick r:id="rId6"/>
            </a:endParaRPr>
          </a:p>
          <a:p>
            <a:r>
              <a:rPr lang="en-US" altLang="en-US" dirty="0" err="1">
                <a:hlinkClick r:id="rId7"/>
              </a:rPr>
              <a:t>Statistiky</a:t>
            </a:r>
            <a:r>
              <a:rPr lang="en-US" altLang="en-US" dirty="0">
                <a:hlinkClick r:id="rId7"/>
              </a:rPr>
              <a:t> </a:t>
            </a:r>
            <a:r>
              <a:rPr lang="en-US" altLang="en-US" dirty="0" err="1">
                <a:hlinkClick r:id="rId7"/>
              </a:rPr>
              <a:t>Ministerstva</a:t>
            </a:r>
            <a:r>
              <a:rPr lang="en-US" altLang="en-US" dirty="0">
                <a:hlinkClick r:id="rId7"/>
              </a:rPr>
              <a:t> </a:t>
            </a:r>
            <a:r>
              <a:rPr lang="en-US" altLang="en-US" dirty="0" err="1">
                <a:hlinkClick r:id="rId7"/>
              </a:rPr>
              <a:t>vnitra</a:t>
            </a:r>
            <a:r>
              <a:rPr lang="en-US" altLang="en-US" dirty="0">
                <a:hlinkClick r:id="rId7"/>
              </a:rPr>
              <a:t> ČR</a:t>
            </a:r>
            <a:r>
              <a:rPr lang="en-US" altLang="en-US" dirty="0"/>
              <a:t> =&gt; co se s </a:t>
            </a:r>
            <a:r>
              <a:rPr lang="en-US" altLang="en-US" dirty="0" err="1"/>
              <a:t>tím</a:t>
            </a:r>
            <a:r>
              <a:rPr lang="en-US" altLang="en-US" dirty="0"/>
              <a:t> </a:t>
            </a:r>
            <a:r>
              <a:rPr lang="en-US" altLang="en-US" dirty="0" err="1"/>
              <a:t>dá</a:t>
            </a:r>
            <a:r>
              <a:rPr lang="en-US" altLang="en-US" dirty="0"/>
              <a:t> </a:t>
            </a:r>
            <a:r>
              <a:rPr lang="en-US" altLang="en-US" dirty="0" err="1"/>
              <a:t>dělat</a:t>
            </a:r>
            <a:r>
              <a:rPr lang="en-US" altLang="en-US" dirty="0"/>
              <a:t>? </a:t>
            </a:r>
            <a:r>
              <a:rPr lang="en-US" altLang="en-US" dirty="0" err="1"/>
              <a:t>Např</a:t>
            </a:r>
            <a:r>
              <a:rPr lang="en-US" altLang="en-US" dirty="0"/>
              <a:t>. </a:t>
            </a:r>
            <a:r>
              <a:rPr lang="en-US" altLang="en-US" dirty="0" err="1">
                <a:hlinkClick r:id="rId8" action="ppaction://hlinkfile"/>
              </a:rPr>
              <a:t>Kde</a:t>
            </a:r>
            <a:r>
              <a:rPr lang="en-US" altLang="en-US" dirty="0">
                <a:hlinkClick r:id="rId8" action="ppaction://hlinkfile"/>
              </a:rPr>
              <a:t> </a:t>
            </a:r>
            <a:r>
              <a:rPr lang="en-US" altLang="en-US" dirty="0" err="1">
                <a:hlinkClick r:id="rId8" action="ppaction://hlinkfile"/>
              </a:rPr>
              <a:t>jsme</a:t>
            </a:r>
            <a:endParaRPr lang="en-US" altLang="en-US" dirty="0">
              <a:hlinkClick r:id="rId8" action="ppaction://hlinkfile"/>
            </a:endParaRPr>
          </a:p>
          <a:p>
            <a:r>
              <a:rPr lang="en-US" altLang="en-US" dirty="0" err="1">
                <a:hlinkClick r:id="rId9"/>
              </a:rPr>
              <a:t>Registr</a:t>
            </a:r>
            <a:r>
              <a:rPr lang="en-US" altLang="en-US" dirty="0">
                <a:hlinkClick r:id="rId9"/>
              </a:rPr>
              <a:t> a </a:t>
            </a:r>
            <a:r>
              <a:rPr lang="en-US" altLang="en-US" dirty="0" err="1">
                <a:hlinkClick r:id="rId9"/>
              </a:rPr>
              <a:t>adresář</a:t>
            </a:r>
            <a:r>
              <a:rPr lang="en-US" altLang="en-US" dirty="0">
                <a:hlinkClick r:id="rId9"/>
              </a:rPr>
              <a:t> </a:t>
            </a:r>
            <a:r>
              <a:rPr lang="en-US" altLang="en-US" dirty="0" err="1">
                <a:hlinkClick r:id="rId9"/>
              </a:rPr>
              <a:t>knihoven</a:t>
            </a:r>
            <a:r>
              <a:rPr lang="en-US" altLang="en-US" dirty="0"/>
              <a:t> MK</a:t>
            </a:r>
          </a:p>
          <a:p>
            <a:r>
              <a:rPr lang="en-US" altLang="en-US" dirty="0" err="1">
                <a:hlinkClick r:id="rId10"/>
              </a:rPr>
              <a:t>Seznam</a:t>
            </a:r>
            <a:r>
              <a:rPr lang="en-US" altLang="en-US" dirty="0">
                <a:hlinkClick r:id="rId10"/>
              </a:rPr>
              <a:t> </a:t>
            </a:r>
            <a:r>
              <a:rPr lang="en-US" altLang="en-US" dirty="0" err="1">
                <a:hlinkClick r:id="rId10"/>
              </a:rPr>
              <a:t>držitelů</a:t>
            </a:r>
            <a:r>
              <a:rPr lang="en-US" altLang="en-US" dirty="0">
                <a:hlinkClick r:id="rId10"/>
              </a:rPr>
              <a:t> </a:t>
            </a:r>
            <a:r>
              <a:rPr lang="en-US" altLang="en-US" dirty="0" err="1">
                <a:hlinkClick r:id="rId10"/>
              </a:rPr>
              <a:t>datových</a:t>
            </a:r>
            <a:r>
              <a:rPr lang="en-US" altLang="en-US" dirty="0">
                <a:hlinkClick r:id="rId10"/>
              </a:rPr>
              <a:t> </a:t>
            </a:r>
            <a:r>
              <a:rPr lang="en-US" altLang="en-US" dirty="0" err="1">
                <a:hlinkClick r:id="rId10"/>
              </a:rPr>
              <a:t>schránek</a:t>
            </a:r>
            <a:endParaRPr lang="cs-CZ" altLang="en-US" dirty="0">
              <a:hlinkClick r:id="rId11"/>
            </a:endParaRPr>
          </a:p>
          <a:p>
            <a:r>
              <a:rPr lang="en-US" altLang="en-US" dirty="0">
                <a:hlinkClick r:id="rId12"/>
              </a:rPr>
              <a:t>IS o </a:t>
            </a:r>
            <a:r>
              <a:rPr lang="en-US" altLang="en-US" dirty="0" err="1">
                <a:hlinkClick r:id="rId12"/>
              </a:rPr>
              <a:t>datových</a:t>
            </a:r>
            <a:r>
              <a:rPr lang="en-US" altLang="en-US" dirty="0">
                <a:hlinkClick r:id="rId12"/>
              </a:rPr>
              <a:t> </a:t>
            </a:r>
            <a:r>
              <a:rPr lang="en-US" altLang="en-US" dirty="0" err="1">
                <a:hlinkClick r:id="rId12"/>
              </a:rPr>
              <a:t>prvcích</a:t>
            </a:r>
            <a:endParaRPr lang="en-US" altLang="en-US" dirty="0">
              <a:hlinkClick r:id="rId12"/>
            </a:endParaRPr>
          </a:p>
          <a:p>
            <a:r>
              <a:rPr lang="en-US" altLang="en-US" dirty="0">
                <a:hlinkClick r:id="rId13"/>
              </a:rPr>
              <a:t>IS o ISVS</a:t>
            </a:r>
            <a:r>
              <a:rPr lang="en-US" altLang="en-US" dirty="0"/>
              <a:t> – </a:t>
            </a:r>
            <a:r>
              <a:rPr lang="en-US" altLang="en-US" dirty="0" err="1"/>
              <a:t>bohatý</a:t>
            </a:r>
            <a:r>
              <a:rPr lang="en-US" altLang="en-US" dirty="0"/>
              <a:t> </a:t>
            </a:r>
            <a:r>
              <a:rPr lang="en-US" altLang="en-US" dirty="0" err="1"/>
              <a:t>popisný</a:t>
            </a:r>
            <a:r>
              <a:rPr lang="en-US" altLang="en-US" dirty="0"/>
              <a:t> </a:t>
            </a:r>
            <a:r>
              <a:rPr lang="en-US" altLang="en-US" dirty="0" err="1"/>
              <a:t>zdroj</a:t>
            </a:r>
            <a:endParaRPr lang="en-US" altLang="en-US" dirty="0"/>
          </a:p>
          <a:p>
            <a:endParaRPr lang="cs-CZ" altLang="en-US" dirty="0">
              <a:hlinkClick r:id="rId11"/>
            </a:endParaRPr>
          </a:p>
        </p:txBody>
      </p:sp>
    </p:spTree>
    <p:extLst>
      <p:ext uri="{BB962C8B-B14F-4D97-AF65-F5344CB8AC3E}">
        <p14:creationId xmlns:p14="http://schemas.microsoft.com/office/powerpoint/2010/main" val="2014080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2867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IS VS – pro instituce nejen VS a občany</a:t>
            </a:r>
            <a:endParaRPr lang="en-US" altLang="en-US" dirty="0"/>
          </a:p>
        </p:txBody>
      </p:sp>
      <p:sp>
        <p:nvSpPr>
          <p:cNvPr id="28675" name="Zástupný symbol pro obsah 2867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>
                <a:hlinkClick r:id="rId2"/>
              </a:rPr>
              <a:t>Datové</a:t>
            </a:r>
            <a:r>
              <a:rPr lang="en-US" altLang="en-US" dirty="0">
                <a:hlinkClick r:id="rId2"/>
              </a:rPr>
              <a:t> </a:t>
            </a:r>
            <a:r>
              <a:rPr lang="en-US" altLang="en-US" dirty="0" err="1">
                <a:hlinkClick r:id="rId2"/>
              </a:rPr>
              <a:t>schránky</a:t>
            </a:r>
            <a:r>
              <a:rPr lang="en-US" altLang="en-US" dirty="0"/>
              <a:t> – </a:t>
            </a:r>
            <a:r>
              <a:rPr lang="cs-CZ" altLang="en-US" dirty="0"/>
              <a:t>příště</a:t>
            </a:r>
            <a:r>
              <a:rPr lang="en-US" altLang="en-US" dirty="0"/>
              <a:t>; </a:t>
            </a:r>
            <a:r>
              <a:rPr lang="en-US" altLang="en-US" dirty="0" err="1"/>
              <a:t>Jak</a:t>
            </a:r>
            <a:r>
              <a:rPr lang="en-US" altLang="en-US" dirty="0"/>
              <a:t> se </a:t>
            </a:r>
            <a:r>
              <a:rPr lang="en-US" altLang="en-US" dirty="0" err="1"/>
              <a:t>líbí</a:t>
            </a:r>
            <a:r>
              <a:rPr lang="en-US" altLang="en-US" dirty="0"/>
              <a:t>? A co „</a:t>
            </a:r>
            <a:r>
              <a:rPr lang="en-US" altLang="en-US" dirty="0" err="1">
                <a:hlinkClick r:id="rId3"/>
              </a:rPr>
              <a:t>webová</a:t>
            </a:r>
            <a:r>
              <a:rPr lang="en-US" altLang="en-US" dirty="0">
                <a:hlinkClick r:id="rId3"/>
              </a:rPr>
              <a:t> </a:t>
            </a:r>
            <a:r>
              <a:rPr lang="en-US" altLang="en-US" dirty="0" err="1">
                <a:hlinkClick r:id="rId3"/>
              </a:rPr>
              <a:t>aplikace</a:t>
            </a:r>
            <a:r>
              <a:rPr lang="en-US" altLang="en-US" dirty="0"/>
              <a:t>, </a:t>
            </a:r>
            <a:r>
              <a:rPr lang="en-US" altLang="en-US" dirty="0" err="1"/>
              <a:t>která</a:t>
            </a:r>
            <a:r>
              <a:rPr lang="en-US" altLang="en-US" dirty="0"/>
              <a:t> </a:t>
            </a:r>
            <a:r>
              <a:rPr lang="en-US" altLang="en-US" dirty="0" err="1"/>
              <a:t>umožňuje</a:t>
            </a:r>
            <a:r>
              <a:rPr lang="en-US" altLang="en-US" dirty="0"/>
              <a:t> </a:t>
            </a:r>
            <a:r>
              <a:rPr lang="en-US" altLang="en-US" dirty="0" err="1"/>
              <a:t>interaktivním</a:t>
            </a:r>
            <a:r>
              <a:rPr lang="en-US" altLang="en-US" dirty="0"/>
              <a:t> </a:t>
            </a:r>
            <a:r>
              <a:rPr lang="en-US" altLang="en-US" dirty="0" err="1"/>
              <a:t>způsobem</a:t>
            </a:r>
            <a:r>
              <a:rPr lang="en-US" altLang="en-US" dirty="0"/>
              <a:t> </a:t>
            </a:r>
            <a:r>
              <a:rPr lang="en-US" altLang="en-US" dirty="0" err="1"/>
              <a:t>seznámení</a:t>
            </a:r>
            <a:r>
              <a:rPr lang="en-US" altLang="en-US" dirty="0"/>
              <a:t> s </a:t>
            </a:r>
            <a:r>
              <a:rPr lang="en-US" altLang="en-US" dirty="0" err="1"/>
              <a:t>funkcemi</a:t>
            </a:r>
            <a:r>
              <a:rPr lang="en-US" altLang="en-US" dirty="0"/>
              <a:t> a </a:t>
            </a:r>
            <a:r>
              <a:rPr lang="en-US" altLang="en-US" dirty="0" err="1"/>
              <a:t>uživatelským</a:t>
            </a:r>
            <a:r>
              <a:rPr lang="en-US" altLang="en-US" dirty="0"/>
              <a:t> </a:t>
            </a:r>
            <a:r>
              <a:rPr lang="en-US" altLang="en-US" dirty="0" err="1"/>
              <a:t>rozhraním</a:t>
            </a:r>
            <a:r>
              <a:rPr lang="en-US" altLang="en-US" dirty="0"/>
              <a:t> </a:t>
            </a:r>
            <a:r>
              <a:rPr lang="en-US" altLang="en-US" dirty="0" err="1"/>
              <a:t>webového</a:t>
            </a:r>
            <a:r>
              <a:rPr lang="en-US" altLang="en-US" dirty="0"/>
              <a:t> </a:t>
            </a:r>
            <a:r>
              <a:rPr lang="en-US" altLang="en-US" dirty="0" err="1"/>
              <a:t>portálu</a:t>
            </a:r>
            <a:r>
              <a:rPr lang="en-US" altLang="en-US" dirty="0"/>
              <a:t> </a:t>
            </a:r>
            <a:r>
              <a:rPr lang="en-US" altLang="en-US" dirty="0" err="1"/>
              <a:t>datových</a:t>
            </a:r>
            <a:r>
              <a:rPr lang="en-US" altLang="en-US" dirty="0"/>
              <a:t> </a:t>
            </a:r>
            <a:r>
              <a:rPr lang="en-US" altLang="en-US" dirty="0" err="1"/>
              <a:t>schránek</a:t>
            </a:r>
            <a:r>
              <a:rPr lang="en-US" altLang="en-US" dirty="0"/>
              <a:t>“?</a:t>
            </a:r>
          </a:p>
          <a:p>
            <a:pPr algn="just"/>
            <a:r>
              <a:rPr lang="en-US" altLang="en-US" dirty="0" err="1">
                <a:hlinkClick r:id="rId4"/>
              </a:rPr>
              <a:t>Knihovna</a:t>
            </a:r>
            <a:r>
              <a:rPr lang="en-US" altLang="en-US" dirty="0">
                <a:hlinkClick r:id="rId4"/>
              </a:rPr>
              <a:t> </a:t>
            </a:r>
            <a:r>
              <a:rPr lang="en-US" altLang="en-US" dirty="0" err="1">
                <a:hlinkClick r:id="rId4"/>
              </a:rPr>
              <a:t>připravované</a:t>
            </a:r>
            <a:r>
              <a:rPr lang="en-US" altLang="en-US" dirty="0">
                <a:hlinkClick r:id="rId4"/>
              </a:rPr>
              <a:t> </a:t>
            </a:r>
            <a:r>
              <a:rPr lang="en-US" altLang="en-US" dirty="0" err="1">
                <a:hlinkClick r:id="rId4"/>
              </a:rPr>
              <a:t>legislativy</a:t>
            </a:r>
            <a:endParaRPr lang="en-US" altLang="en-US" dirty="0">
              <a:hlinkClick r:id="rId4"/>
            </a:endParaRPr>
          </a:p>
          <a:p>
            <a:r>
              <a:rPr lang="en-US" altLang="en-US" dirty="0" err="1"/>
              <a:t>Poslanecká</a:t>
            </a:r>
            <a:r>
              <a:rPr lang="en-US" altLang="en-US" dirty="0"/>
              <a:t> </a:t>
            </a:r>
            <a:r>
              <a:rPr lang="en-US" altLang="en-US" dirty="0" err="1"/>
              <a:t>sněmovna</a:t>
            </a:r>
            <a:r>
              <a:rPr lang="en-US" altLang="en-US" dirty="0"/>
              <a:t> – </a:t>
            </a:r>
            <a:r>
              <a:rPr lang="en-US" altLang="en-US" dirty="0" err="1"/>
              <a:t>dokumenty</a:t>
            </a:r>
            <a:r>
              <a:rPr lang="en-US" altLang="en-US" dirty="0"/>
              <a:t> – </a:t>
            </a:r>
            <a:r>
              <a:rPr lang="en-US" altLang="en-US" dirty="0" err="1">
                <a:hlinkClick r:id="rId5"/>
              </a:rPr>
              <a:t>sněmovní</a:t>
            </a:r>
            <a:r>
              <a:rPr lang="en-US" altLang="en-US" dirty="0">
                <a:hlinkClick r:id="rId5"/>
              </a:rPr>
              <a:t> </a:t>
            </a:r>
            <a:r>
              <a:rPr lang="en-US" altLang="en-US" dirty="0" err="1">
                <a:hlinkClick r:id="rId5"/>
              </a:rPr>
              <a:t>tisky</a:t>
            </a:r>
            <a:endParaRPr lang="en-US" altLang="en-US" dirty="0">
              <a:hlinkClick r:id="rId5"/>
            </a:endParaRPr>
          </a:p>
          <a:p>
            <a:r>
              <a:rPr lang="en-US" altLang="en-US" dirty="0" err="1">
                <a:hlinkClick r:id="rId6"/>
              </a:rPr>
              <a:t>Centrální</a:t>
            </a:r>
            <a:r>
              <a:rPr lang="en-US" altLang="en-US" dirty="0">
                <a:hlinkClick r:id="rId6"/>
              </a:rPr>
              <a:t> evidence </a:t>
            </a:r>
            <a:r>
              <a:rPr lang="en-US" altLang="en-US" dirty="0" err="1">
                <a:hlinkClick r:id="rId6"/>
              </a:rPr>
              <a:t>dotací</a:t>
            </a:r>
            <a:r>
              <a:rPr lang="en-US" altLang="en-US" dirty="0">
                <a:hlinkClick r:id="rId6"/>
              </a:rPr>
              <a:t> </a:t>
            </a:r>
            <a:r>
              <a:rPr lang="en-US" altLang="en-US" dirty="0" err="1">
                <a:hlinkClick r:id="rId6"/>
              </a:rPr>
              <a:t>ze</a:t>
            </a:r>
            <a:r>
              <a:rPr lang="en-US" altLang="en-US" dirty="0">
                <a:hlinkClick r:id="rId6"/>
              </a:rPr>
              <a:t> </a:t>
            </a:r>
            <a:r>
              <a:rPr lang="en-US" altLang="en-US" dirty="0" err="1">
                <a:hlinkClick r:id="rId6"/>
              </a:rPr>
              <a:t>státního</a:t>
            </a:r>
            <a:r>
              <a:rPr lang="en-US" altLang="en-US" dirty="0">
                <a:hlinkClick r:id="rId6"/>
              </a:rPr>
              <a:t> </a:t>
            </a:r>
            <a:r>
              <a:rPr lang="en-US" altLang="en-US" dirty="0" err="1">
                <a:hlinkClick r:id="rId6"/>
              </a:rPr>
              <a:t>rozpočtu</a:t>
            </a:r>
            <a:r>
              <a:rPr lang="en-US" altLang="en-US" dirty="0"/>
              <a:t> – </a:t>
            </a:r>
            <a:r>
              <a:rPr lang="en-US" altLang="en-US" dirty="0" err="1"/>
              <a:t>některé</a:t>
            </a:r>
            <a:r>
              <a:rPr lang="en-US" altLang="en-US" dirty="0"/>
              <a:t> </a:t>
            </a:r>
            <a:r>
              <a:rPr lang="en-US" altLang="en-US" dirty="0" err="1"/>
              <a:t>záznamy</a:t>
            </a:r>
            <a:r>
              <a:rPr lang="en-US" altLang="en-US" dirty="0"/>
              <a:t> dost </a:t>
            </a:r>
            <a:r>
              <a:rPr lang="en-US" altLang="en-US" dirty="0" err="1"/>
              <a:t>neúplné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9442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Elektronizace veřejných zakázek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VZ = </a:t>
            </a:r>
            <a:r>
              <a:rPr lang="cs-CZ" dirty="0"/>
              <a:t>I částečně hrazeno z veřejných prostředků (limity v zákoně o VZ) – zboží, stavební práce, služby</a:t>
            </a:r>
          </a:p>
          <a:p>
            <a:r>
              <a:rPr lang="cs-CZ" dirty="0"/>
              <a:t>Nelze diskriminace, nutná transparentnost</a:t>
            </a:r>
          </a:p>
          <a:p>
            <a:r>
              <a:rPr lang="cs-CZ" dirty="0"/>
              <a:t>§ 30 Výjimky pro podlimitní veřejné zakázky, písm. h) „ na nákup knih a jiných informačních zdrojů do knihovních fondů“</a:t>
            </a:r>
          </a:p>
          <a:p>
            <a:r>
              <a:rPr lang="cs-CZ" altLang="cs-CZ" dirty="0"/>
              <a:t>Zveřejnění ve </a:t>
            </a:r>
            <a:r>
              <a:rPr lang="cs-CZ" altLang="cs-CZ" dirty="0">
                <a:hlinkClick r:id="rId2"/>
              </a:rPr>
              <a:t>Věstníku veřejných zakázek</a:t>
            </a:r>
            <a:r>
              <a:rPr lang="cs-CZ" altLang="cs-CZ" dirty="0"/>
              <a:t> (vše) + </a:t>
            </a:r>
            <a:r>
              <a:rPr lang="cs-CZ" dirty="0">
                <a:hlinkClick r:id="rId3"/>
              </a:rPr>
              <a:t>Úřední věstník Evropské unie</a:t>
            </a:r>
            <a:r>
              <a:rPr lang="cs-CZ" dirty="0"/>
              <a:t> (jen nadlimitní) - §212</a:t>
            </a:r>
            <a:endParaRPr lang="cs-CZ" altLang="cs-CZ" dirty="0"/>
          </a:p>
          <a:p>
            <a:r>
              <a:rPr lang="cs-CZ" altLang="cs-CZ" dirty="0"/>
              <a:t>Obvykle i web zadavatele, s</a:t>
            </a:r>
            <a:r>
              <a:rPr lang="cs-CZ" dirty="0"/>
              <a:t>ystémy např. </a:t>
            </a:r>
            <a:r>
              <a:rPr lang="cs-CZ" altLang="cs-CZ" dirty="0">
                <a:hlinkClick r:id="rId4"/>
              </a:rPr>
              <a:t>E-ZAK</a:t>
            </a:r>
            <a:r>
              <a:rPr lang="cs-CZ" altLang="cs-CZ" dirty="0"/>
              <a:t>, </a:t>
            </a:r>
            <a:r>
              <a:rPr lang="cs-CZ" altLang="cs-CZ" dirty="0" err="1"/>
              <a:t>eGordion</a:t>
            </a:r>
            <a:r>
              <a:rPr lang="cs-CZ" altLang="cs-CZ" dirty="0"/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4828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225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Od ISVS k základním registrům</a:t>
            </a:r>
            <a:endParaRPr lang="en-US" altLang="en-US" dirty="0"/>
          </a:p>
        </p:txBody>
      </p:sp>
      <p:sp>
        <p:nvSpPr>
          <p:cNvPr id="22531" name="Zástupný symbol pro obsah 22530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dirty="0"/>
              <a:t>IS VS </a:t>
            </a:r>
            <a:r>
              <a:rPr lang="en-US" altLang="en-US" dirty="0" err="1"/>
              <a:t>nespolupracují</a:t>
            </a:r>
            <a:r>
              <a:rPr lang="en-US" altLang="en-US" dirty="0"/>
              <a:t>, </a:t>
            </a:r>
            <a:r>
              <a:rPr lang="en-US" altLang="en-US" dirty="0" err="1"/>
              <a:t>duplikované</a:t>
            </a:r>
            <a:r>
              <a:rPr lang="en-US" altLang="en-US" dirty="0"/>
              <a:t> </a:t>
            </a:r>
            <a:r>
              <a:rPr lang="en-US" altLang="en-US" dirty="0" err="1"/>
              <a:t>informace</a:t>
            </a:r>
            <a:endParaRPr lang="en-US" altLang="en-US" dirty="0"/>
          </a:p>
          <a:p>
            <a:r>
              <a:rPr lang="en-US" altLang="en-US" dirty="0" err="1"/>
              <a:t>Zaznamenané</a:t>
            </a:r>
            <a:r>
              <a:rPr lang="en-US" altLang="en-US" dirty="0"/>
              <a:t> e-</a:t>
            </a:r>
            <a:r>
              <a:rPr lang="en-US" altLang="en-US" dirty="0" err="1"/>
              <a:t>informace</a:t>
            </a:r>
            <a:r>
              <a:rPr lang="en-US" altLang="en-US" dirty="0"/>
              <a:t> pro VS </a:t>
            </a:r>
            <a:r>
              <a:rPr lang="en-US" altLang="en-US" dirty="0" err="1"/>
              <a:t>musí</a:t>
            </a:r>
            <a:r>
              <a:rPr lang="en-US" altLang="en-US" dirty="0"/>
              <a:t> </a:t>
            </a:r>
            <a:r>
              <a:rPr lang="en-US" altLang="en-US" dirty="0" err="1"/>
              <a:t>být</a:t>
            </a:r>
            <a:r>
              <a:rPr lang="en-US" altLang="en-US" dirty="0"/>
              <a:t> </a:t>
            </a:r>
            <a:r>
              <a:rPr lang="en-US" altLang="en-US" dirty="0" err="1"/>
              <a:t>správné</a:t>
            </a:r>
            <a:r>
              <a:rPr lang="en-US" altLang="en-US" dirty="0"/>
              <a:t>, </a:t>
            </a:r>
            <a:r>
              <a:rPr lang="en-US" altLang="en-US" dirty="0" err="1"/>
              <a:t>aktuální</a:t>
            </a:r>
            <a:r>
              <a:rPr lang="en-US" altLang="en-US" dirty="0"/>
              <a:t>, </a:t>
            </a:r>
            <a:r>
              <a:rPr lang="en-US" altLang="en-US" dirty="0" err="1"/>
              <a:t>úplné</a:t>
            </a:r>
            <a:r>
              <a:rPr lang="en-US" altLang="en-US" dirty="0"/>
              <a:t>, </a:t>
            </a:r>
            <a:r>
              <a:rPr lang="en-US" altLang="en-US" dirty="0" err="1"/>
              <a:t>spolehlivě</a:t>
            </a:r>
            <a:r>
              <a:rPr lang="en-US" altLang="en-US" dirty="0"/>
              <a:t> </a:t>
            </a:r>
            <a:r>
              <a:rPr lang="en-US" altLang="en-US" dirty="0" err="1"/>
              <a:t>vedené</a:t>
            </a:r>
            <a:r>
              <a:rPr lang="en-US" altLang="en-US" dirty="0"/>
              <a:t>, a </a:t>
            </a:r>
            <a:r>
              <a:rPr lang="en-US" altLang="en-US" dirty="0" err="1"/>
              <a:t>tedy</a:t>
            </a:r>
            <a:r>
              <a:rPr lang="en-US" altLang="en-US" dirty="0"/>
              <a:t> </a:t>
            </a:r>
            <a:r>
              <a:rPr lang="en-US" altLang="en-US" dirty="0" err="1"/>
              <a:t>věrohodné</a:t>
            </a:r>
            <a:endParaRPr lang="en-US" altLang="en-US" dirty="0"/>
          </a:p>
          <a:p>
            <a:r>
              <a:rPr lang="en-US" altLang="en-US" dirty="0"/>
              <a:t>Proto </a:t>
            </a:r>
            <a:r>
              <a:rPr lang="en-US" altLang="en-US" dirty="0" err="1"/>
              <a:t>vytvořeny</a:t>
            </a:r>
            <a:r>
              <a:rPr lang="en-US" altLang="en-US" dirty="0"/>
              <a:t>, </a:t>
            </a:r>
            <a:r>
              <a:rPr lang="en-US" altLang="en-US" dirty="0" err="1"/>
              <a:t>zabezpečeny</a:t>
            </a:r>
            <a:r>
              <a:rPr lang="en-US" altLang="en-US" dirty="0"/>
              <a:t> a </a:t>
            </a:r>
            <a:r>
              <a:rPr lang="en-US" altLang="en-US" dirty="0" err="1"/>
              <a:t>celou</a:t>
            </a:r>
            <a:r>
              <a:rPr lang="en-US" altLang="en-US" dirty="0"/>
              <a:t> VS </a:t>
            </a:r>
            <a:r>
              <a:rPr lang="en-US" altLang="en-US" dirty="0" err="1"/>
              <a:t>společně</a:t>
            </a:r>
            <a:r>
              <a:rPr lang="en-US" altLang="en-US" dirty="0"/>
              <a:t> </a:t>
            </a:r>
            <a:r>
              <a:rPr lang="en-US" altLang="en-US" dirty="0" err="1"/>
              <a:t>využívány</a:t>
            </a:r>
            <a:r>
              <a:rPr lang="en-US" altLang="en-US" dirty="0"/>
              <a:t> </a:t>
            </a:r>
            <a:r>
              <a:rPr lang="en-US" altLang="en-US" dirty="0" err="1"/>
              <a:t>informace</a:t>
            </a:r>
            <a:r>
              <a:rPr lang="en-US" altLang="en-US" dirty="0"/>
              <a:t> v </a:t>
            </a:r>
            <a:r>
              <a:rPr lang="en-US" altLang="en-US" dirty="0" err="1"/>
              <a:t>registrech</a:t>
            </a:r>
            <a:r>
              <a:rPr lang="en-US" altLang="en-US" dirty="0"/>
              <a:t> VS – </a:t>
            </a:r>
            <a:r>
              <a:rPr lang="en-US" altLang="en-US" dirty="0" err="1"/>
              <a:t>referenční</a:t>
            </a:r>
            <a:r>
              <a:rPr lang="en-US" altLang="en-US" dirty="0"/>
              <a:t> </a:t>
            </a:r>
            <a:r>
              <a:rPr lang="en-US" altLang="en-US" dirty="0" err="1"/>
              <a:t>datové</a:t>
            </a:r>
            <a:r>
              <a:rPr lang="en-US" altLang="en-US" dirty="0"/>
              <a:t> </a:t>
            </a:r>
            <a:r>
              <a:rPr lang="en-US" altLang="en-US" dirty="0" err="1"/>
              <a:t>zdroje</a:t>
            </a:r>
            <a:endParaRPr lang="cs-CZ" altLang="en-US" dirty="0"/>
          </a:p>
          <a:p>
            <a:r>
              <a:rPr lang="cs-CZ" altLang="en-US" dirty="0"/>
              <a:t>Jeden z klíčových plánovaných (2006) registrů hospodářský zahrnující všechny související, např. živnostenský, obchodní, registr ekonomických subjektů ČSÚ a další menší</a:t>
            </a:r>
            <a:endParaRPr lang="cs-CZ" altLang="en-US" dirty="0">
              <a:hlinkClick r:id="rId2"/>
            </a:endParaRPr>
          </a:p>
          <a:p>
            <a:r>
              <a:rPr lang="en-US" altLang="en-US" dirty="0" err="1"/>
              <a:t>Zákon</a:t>
            </a:r>
            <a:r>
              <a:rPr lang="en-US" altLang="en-US" dirty="0"/>
              <a:t> č. 111/2009 Sb., o </a:t>
            </a:r>
            <a:r>
              <a:rPr lang="en-US" altLang="en-US" dirty="0" err="1"/>
              <a:t>základních</a:t>
            </a:r>
            <a:r>
              <a:rPr lang="en-US" altLang="en-US" dirty="0"/>
              <a:t> </a:t>
            </a:r>
            <a:r>
              <a:rPr lang="en-US" altLang="en-US" dirty="0" err="1"/>
              <a:t>registrech</a:t>
            </a:r>
            <a:endParaRPr lang="en-US" altLang="en-US" dirty="0"/>
          </a:p>
          <a:p>
            <a:r>
              <a:rPr lang="en-US" altLang="en-US" dirty="0" err="1"/>
              <a:t>Plán</a:t>
            </a:r>
            <a:r>
              <a:rPr lang="en-US" altLang="en-US" dirty="0"/>
              <a:t> </a:t>
            </a:r>
            <a:r>
              <a:rPr lang="en-US" altLang="en-US" dirty="0" err="1"/>
              <a:t>přípravy</a:t>
            </a:r>
            <a:r>
              <a:rPr lang="en-US" altLang="en-US" dirty="0"/>
              <a:t> </a:t>
            </a:r>
            <a:r>
              <a:rPr lang="en-US" altLang="en-US" dirty="0" err="1"/>
              <a:t>nedodržen</a:t>
            </a:r>
            <a:r>
              <a:rPr lang="en-US" altLang="en-US" dirty="0"/>
              <a:t>, </a:t>
            </a:r>
            <a:r>
              <a:rPr lang="en-US" altLang="en-US" dirty="0" err="1"/>
              <a:t>spuštění</a:t>
            </a:r>
            <a:r>
              <a:rPr lang="en-US" altLang="en-US" dirty="0"/>
              <a:t> </a:t>
            </a:r>
            <a:r>
              <a:rPr lang="en-US" altLang="en-US" dirty="0" err="1"/>
              <a:t>až</a:t>
            </a:r>
            <a:r>
              <a:rPr lang="en-US" altLang="en-US" dirty="0"/>
              <a:t> 1. 7. 2012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2457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Systém základních registrů</a:t>
            </a:r>
            <a:endParaRPr lang="en-US" altLang="en-US" dirty="0"/>
          </a:p>
        </p:txBody>
      </p:sp>
      <p:sp>
        <p:nvSpPr>
          <p:cNvPr id="24579" name="Zástupný symbol pro obsah 2457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ROB (</a:t>
            </a:r>
            <a:r>
              <a:rPr lang="en-US" altLang="en-US" dirty="0" err="1"/>
              <a:t>registr</a:t>
            </a:r>
            <a:r>
              <a:rPr lang="en-US" altLang="en-US" dirty="0"/>
              <a:t> </a:t>
            </a:r>
            <a:r>
              <a:rPr lang="en-US" altLang="en-US" dirty="0" err="1"/>
              <a:t>obyvatel</a:t>
            </a:r>
            <a:r>
              <a:rPr lang="en-US" altLang="en-US" dirty="0"/>
              <a:t>) – o </a:t>
            </a:r>
            <a:r>
              <a:rPr lang="en-US" altLang="en-US" dirty="0" err="1"/>
              <a:t>občanech</a:t>
            </a:r>
            <a:r>
              <a:rPr lang="en-US" altLang="en-US" dirty="0"/>
              <a:t> a </a:t>
            </a:r>
            <a:r>
              <a:rPr lang="en-US" altLang="en-US" dirty="0" err="1"/>
              <a:t>cizincích</a:t>
            </a:r>
            <a:r>
              <a:rPr lang="en-US" altLang="en-US" dirty="0"/>
              <a:t> s </a:t>
            </a:r>
            <a:r>
              <a:rPr lang="en-US" altLang="en-US" dirty="0" err="1"/>
              <a:t>povolením</a:t>
            </a:r>
            <a:r>
              <a:rPr lang="en-US" altLang="en-US" dirty="0"/>
              <a:t> k </a:t>
            </a:r>
            <a:r>
              <a:rPr lang="en-US" altLang="en-US" dirty="0" err="1"/>
              <a:t>pobytu</a:t>
            </a:r>
            <a:endParaRPr lang="en-US" altLang="en-US" dirty="0"/>
          </a:p>
          <a:p>
            <a:r>
              <a:rPr lang="en-US" altLang="en-US" dirty="0"/>
              <a:t>ROS (</a:t>
            </a:r>
            <a:r>
              <a:rPr lang="en-US" altLang="en-US" dirty="0" err="1"/>
              <a:t>registr</a:t>
            </a:r>
            <a:r>
              <a:rPr lang="en-US" altLang="en-US" dirty="0"/>
              <a:t> </a:t>
            </a:r>
            <a:r>
              <a:rPr lang="en-US" altLang="en-US" dirty="0" err="1"/>
              <a:t>osob</a:t>
            </a:r>
            <a:r>
              <a:rPr lang="en-US" altLang="en-US" dirty="0"/>
              <a:t>) – o PO, </a:t>
            </a:r>
            <a:r>
              <a:rPr lang="en-US" altLang="en-US" dirty="0" err="1"/>
              <a:t>podnikajících</a:t>
            </a:r>
            <a:r>
              <a:rPr lang="en-US" altLang="en-US" dirty="0"/>
              <a:t> FO, OVM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nekomerčních</a:t>
            </a:r>
            <a:r>
              <a:rPr lang="en-US" altLang="en-US" dirty="0"/>
              <a:t> </a:t>
            </a:r>
            <a:r>
              <a:rPr lang="en-US" altLang="en-US" dirty="0" err="1"/>
              <a:t>subjektech</a:t>
            </a:r>
            <a:r>
              <a:rPr lang="en-US" altLang="en-US" dirty="0"/>
              <a:t> (OS, </a:t>
            </a:r>
            <a:r>
              <a:rPr lang="en-US" altLang="en-US" dirty="0" err="1"/>
              <a:t>církve</a:t>
            </a:r>
            <a:r>
              <a:rPr lang="en-US" altLang="en-US" dirty="0"/>
              <a:t>…)</a:t>
            </a:r>
          </a:p>
          <a:p>
            <a:r>
              <a:rPr lang="en-US" altLang="en-US" dirty="0"/>
              <a:t>RUIAN (</a:t>
            </a:r>
            <a:r>
              <a:rPr lang="en-US" altLang="en-US" dirty="0" err="1"/>
              <a:t>registr</a:t>
            </a:r>
            <a:r>
              <a:rPr lang="en-US" altLang="en-US" dirty="0"/>
              <a:t> </a:t>
            </a:r>
            <a:r>
              <a:rPr lang="en-US" altLang="en-US" dirty="0" err="1"/>
              <a:t>územní</a:t>
            </a:r>
            <a:r>
              <a:rPr lang="en-US" altLang="en-US" dirty="0"/>
              <a:t> </a:t>
            </a:r>
            <a:r>
              <a:rPr lang="en-US" altLang="en-US" dirty="0" err="1"/>
              <a:t>identifikace</a:t>
            </a:r>
            <a:r>
              <a:rPr lang="en-US" altLang="en-US" dirty="0"/>
              <a:t>, </a:t>
            </a:r>
            <a:r>
              <a:rPr lang="en-US" altLang="en-US" dirty="0" err="1"/>
              <a:t>adres</a:t>
            </a:r>
            <a:r>
              <a:rPr lang="en-US" altLang="en-US" dirty="0"/>
              <a:t> a </a:t>
            </a:r>
            <a:r>
              <a:rPr lang="en-US" altLang="en-US" dirty="0" err="1"/>
              <a:t>nemovitostí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RPP (</a:t>
            </a:r>
            <a:r>
              <a:rPr lang="en-US" altLang="en-US" dirty="0" err="1"/>
              <a:t>registr</a:t>
            </a:r>
            <a:r>
              <a:rPr lang="en-US" altLang="en-US" dirty="0"/>
              <a:t> </a:t>
            </a:r>
            <a:r>
              <a:rPr lang="en-US" altLang="en-US" dirty="0" err="1"/>
              <a:t>práv</a:t>
            </a:r>
            <a:r>
              <a:rPr lang="en-US" altLang="en-US" dirty="0"/>
              <a:t> a </a:t>
            </a:r>
            <a:r>
              <a:rPr lang="en-US" altLang="en-US" dirty="0" err="1"/>
              <a:t>povinností</a:t>
            </a:r>
            <a:r>
              <a:rPr lang="en-US" altLang="en-US" dirty="0"/>
              <a:t>) – </a:t>
            </a:r>
            <a:r>
              <a:rPr lang="en-US" altLang="en-US" dirty="0" err="1"/>
              <a:t>referenční</a:t>
            </a:r>
            <a:r>
              <a:rPr lang="en-US" altLang="en-US" dirty="0"/>
              <a:t> o </a:t>
            </a:r>
            <a:r>
              <a:rPr lang="en-US" altLang="en-US" dirty="0" err="1"/>
              <a:t>působnosti</a:t>
            </a:r>
            <a:r>
              <a:rPr lang="en-US" altLang="en-US" dirty="0"/>
              <a:t> OVM, </a:t>
            </a:r>
            <a:r>
              <a:rPr lang="en-US" altLang="en-US" dirty="0" err="1"/>
              <a:t>mj</a:t>
            </a:r>
            <a:r>
              <a:rPr lang="en-US" altLang="en-US" dirty="0"/>
              <a:t>. </a:t>
            </a:r>
            <a:r>
              <a:rPr lang="en-US" altLang="en-US" dirty="0" err="1"/>
              <a:t>oprávnění</a:t>
            </a:r>
            <a:r>
              <a:rPr lang="en-US" altLang="en-US" dirty="0"/>
              <a:t>, </a:t>
            </a:r>
            <a:r>
              <a:rPr lang="en-US" altLang="en-US" dirty="0" err="1"/>
              <a:t>informace</a:t>
            </a:r>
            <a:r>
              <a:rPr lang="en-US" altLang="en-US" dirty="0"/>
              <a:t> o </a:t>
            </a:r>
            <a:r>
              <a:rPr lang="en-US" altLang="en-US" dirty="0" err="1"/>
              <a:t>změnách</a:t>
            </a:r>
            <a:r>
              <a:rPr lang="en-US" altLang="en-US" dirty="0"/>
              <a:t> v </a:t>
            </a:r>
            <a:r>
              <a:rPr lang="en-US" altLang="en-US" dirty="0" err="1"/>
              <a:t>údajích</a:t>
            </a:r>
            <a:r>
              <a:rPr lang="en-US" altLang="en-US" dirty="0"/>
              <a:t> ap.</a:t>
            </a:r>
          </a:p>
          <a:p>
            <a:r>
              <a:rPr lang="en-US" altLang="en-US" dirty="0"/>
              <a:t>IS ZR (</a:t>
            </a:r>
            <a:r>
              <a:rPr lang="en-US" altLang="en-US" dirty="0" err="1"/>
              <a:t>informační</a:t>
            </a:r>
            <a:r>
              <a:rPr lang="en-US" altLang="en-US" dirty="0"/>
              <a:t> </a:t>
            </a:r>
            <a:r>
              <a:rPr lang="en-US" altLang="en-US" dirty="0" err="1"/>
              <a:t>systém</a:t>
            </a:r>
            <a:r>
              <a:rPr lang="en-US" altLang="en-US" dirty="0"/>
              <a:t> </a:t>
            </a:r>
            <a:r>
              <a:rPr lang="en-US" altLang="en-US" dirty="0" err="1"/>
              <a:t>základních</a:t>
            </a:r>
            <a:r>
              <a:rPr lang="en-US" altLang="en-US" dirty="0"/>
              <a:t> </a:t>
            </a:r>
            <a:r>
              <a:rPr lang="en-US" altLang="en-US" dirty="0" err="1"/>
              <a:t>registrů</a:t>
            </a:r>
            <a:r>
              <a:rPr lang="en-US" altLang="en-US" dirty="0"/>
              <a:t>) – </a:t>
            </a:r>
            <a:r>
              <a:rPr lang="en-US" altLang="en-US" dirty="0" err="1"/>
              <a:t>rámec</a:t>
            </a:r>
            <a:r>
              <a:rPr lang="en-US" altLang="en-US" dirty="0"/>
              <a:t> pro </a:t>
            </a:r>
            <a:r>
              <a:rPr lang="en-US" altLang="en-US" dirty="0" err="1"/>
              <a:t>fungování</a:t>
            </a:r>
            <a:r>
              <a:rPr lang="en-US" altLang="en-US" dirty="0"/>
              <a:t> 4 ZR</a:t>
            </a:r>
          </a:p>
          <a:p>
            <a:r>
              <a:rPr lang="en-US" altLang="en-US" dirty="0"/>
              <a:t>ORG – </a:t>
            </a:r>
            <a:r>
              <a:rPr lang="en-US" altLang="en-US" dirty="0" err="1"/>
              <a:t>převodník</a:t>
            </a:r>
            <a:endParaRPr lang="cs-CZ" altLang="en-US" dirty="0"/>
          </a:p>
          <a:p>
            <a:r>
              <a:rPr lang="en-US" altLang="en-US" dirty="0" err="1"/>
              <a:t>Správa</a:t>
            </a:r>
            <a:r>
              <a:rPr lang="en-US" altLang="en-US" dirty="0"/>
              <a:t> </a:t>
            </a:r>
            <a:r>
              <a:rPr lang="en-US" altLang="en-US" dirty="0" err="1"/>
              <a:t>základních</a:t>
            </a:r>
            <a:r>
              <a:rPr lang="en-US" altLang="en-US" dirty="0"/>
              <a:t> </a:t>
            </a:r>
            <a:r>
              <a:rPr lang="en-US" altLang="en-US" dirty="0" err="1"/>
              <a:t>registrů</a:t>
            </a:r>
            <a:r>
              <a:rPr lang="cs-CZ" altLang="en-US" dirty="0"/>
              <a:t> (úřad pro </a:t>
            </a:r>
            <a:r>
              <a:rPr lang="cs-CZ" altLang="en-US" dirty="0" err="1"/>
              <a:t>provazby</a:t>
            </a:r>
            <a:r>
              <a:rPr lang="cs-CZ" altLang="en-US" dirty="0"/>
              <a:t>)</a:t>
            </a:r>
            <a:endParaRPr lang="en-US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2560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Definice IS ZR</a:t>
            </a:r>
            <a:endParaRPr lang="en-US" altLang="en-US" dirty="0"/>
          </a:p>
        </p:txBody>
      </p:sp>
      <p:pic>
        <p:nvPicPr>
          <p:cNvPr id="25604" name="Zástupný symbol pro obsah 2560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932040" y="2420888"/>
            <a:ext cx="4040188" cy="3252305"/>
          </a:xfrm>
        </p:spPr>
      </p:pic>
      <p:sp>
        <p:nvSpPr>
          <p:cNvPr id="25603" name="Zástupný symbol pro text 25602"/>
          <p:cNvSpPr>
            <a:spLocks noGrp="1"/>
          </p:cNvSpPr>
          <p:nvPr>
            <p:ph sz="half" idx="2"/>
          </p:nvPr>
        </p:nvSpPr>
        <p:spPr>
          <a:xfrm>
            <a:off x="683568" y="2050504"/>
            <a:ext cx="4041775" cy="4114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r>
              <a:rPr lang="en-US" altLang="en-US" dirty="0"/>
              <a:t>IS ZR = </a:t>
            </a:r>
            <a:r>
              <a:rPr lang="en-US" altLang="en-US" dirty="0" err="1"/>
              <a:t>referenční</a:t>
            </a:r>
            <a:r>
              <a:rPr lang="en-US" altLang="en-US" dirty="0"/>
              <a:t> </a:t>
            </a:r>
            <a:r>
              <a:rPr lang="en-US" altLang="en-US" dirty="0" err="1"/>
              <a:t>rozhraní</a:t>
            </a:r>
            <a:endParaRPr lang="en-US" altLang="en-US" dirty="0"/>
          </a:p>
          <a:p>
            <a:r>
              <a:rPr lang="en-US" altLang="en-US" dirty="0" err="1"/>
              <a:t>Komplexní</a:t>
            </a:r>
            <a:r>
              <a:rPr lang="en-US" altLang="en-US" dirty="0"/>
              <a:t> </a:t>
            </a:r>
            <a:r>
              <a:rPr lang="en-US" altLang="en-US" dirty="0" err="1"/>
              <a:t>služby</a:t>
            </a:r>
            <a:r>
              <a:rPr lang="en-US" altLang="en-US" dirty="0"/>
              <a:t> </a:t>
            </a:r>
            <a:r>
              <a:rPr lang="en-US" altLang="en-US" dirty="0" err="1"/>
              <a:t>definované</a:t>
            </a:r>
            <a:r>
              <a:rPr lang="en-US" altLang="en-US" dirty="0"/>
              <a:t> v </a:t>
            </a:r>
            <a:r>
              <a:rPr lang="en-US" altLang="en-US" dirty="0" err="1">
                <a:hlinkClick r:id="rId3"/>
              </a:rPr>
              <a:t>katalogu</a:t>
            </a:r>
            <a:r>
              <a:rPr lang="en-US" altLang="en-US" dirty="0">
                <a:hlinkClick r:id="rId3"/>
              </a:rPr>
              <a:t> </a:t>
            </a:r>
            <a:r>
              <a:rPr lang="en-US" altLang="en-US" dirty="0" err="1">
                <a:hlinkClick r:id="rId3"/>
              </a:rPr>
              <a:t>eGON</a:t>
            </a:r>
            <a:r>
              <a:rPr lang="en-US" altLang="en-US" dirty="0">
                <a:hlinkClick r:id="rId3"/>
              </a:rPr>
              <a:t> </a:t>
            </a:r>
            <a:r>
              <a:rPr lang="en-US" altLang="en-US" dirty="0" err="1">
                <a:hlinkClick r:id="rId3"/>
              </a:rPr>
              <a:t>služeb</a:t>
            </a:r>
            <a:r>
              <a:rPr lang="en-US" altLang="en-US" dirty="0"/>
              <a:t>, pro </a:t>
            </a:r>
            <a:r>
              <a:rPr lang="en-US" altLang="en-US" dirty="0" err="1"/>
              <a:t>všechny</a:t>
            </a:r>
            <a:r>
              <a:rPr lang="en-US" altLang="en-US" dirty="0"/>
              <a:t> </a:t>
            </a:r>
            <a:r>
              <a:rPr lang="en-US" altLang="en-US" dirty="0" err="1"/>
              <a:t>subjekty</a:t>
            </a:r>
            <a:r>
              <a:rPr lang="en-US" altLang="en-US" dirty="0"/>
              <a:t> s </a:t>
            </a:r>
            <a:r>
              <a:rPr lang="en-US" altLang="en-US" dirty="0" err="1"/>
              <a:t>ohledem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oprávnění</a:t>
            </a:r>
            <a:endParaRPr lang="en-US" altLang="en-US" dirty="0"/>
          </a:p>
          <a:p>
            <a:r>
              <a:rPr lang="en-US" altLang="en-US" dirty="0" err="1"/>
              <a:t>Publikuje</a:t>
            </a:r>
            <a:r>
              <a:rPr lang="en-US" altLang="en-US" dirty="0"/>
              <a:t> </a:t>
            </a:r>
            <a:r>
              <a:rPr lang="en-US" altLang="en-US" dirty="0" err="1"/>
              <a:t>služby</a:t>
            </a:r>
            <a:r>
              <a:rPr lang="en-US" altLang="en-US" dirty="0"/>
              <a:t> ZR</a:t>
            </a:r>
          </a:p>
          <a:p>
            <a:r>
              <a:rPr lang="en-US" altLang="en-US" dirty="0" err="1"/>
              <a:t>Ověřuje</a:t>
            </a:r>
            <a:r>
              <a:rPr lang="en-US" altLang="en-US" dirty="0"/>
              <a:t> </a:t>
            </a:r>
            <a:r>
              <a:rPr lang="en-US" altLang="en-US" dirty="0" err="1"/>
              <a:t>oprávnění</a:t>
            </a:r>
            <a:r>
              <a:rPr lang="en-US" altLang="en-US" dirty="0"/>
              <a:t> pro </a:t>
            </a:r>
            <a:r>
              <a:rPr lang="en-US" altLang="en-US" dirty="0" err="1"/>
              <a:t>přístup</a:t>
            </a:r>
            <a:endParaRPr lang="en-US" altLang="en-US" dirty="0"/>
          </a:p>
          <a:p>
            <a:r>
              <a:rPr lang="en-US" altLang="en-US" dirty="0" err="1"/>
              <a:t>Zaznamenává</a:t>
            </a:r>
            <a:r>
              <a:rPr lang="en-US" altLang="en-US" dirty="0"/>
              <a:t> a </a:t>
            </a:r>
            <a:r>
              <a:rPr lang="en-US" altLang="en-US" dirty="0" err="1"/>
              <a:t>ukládá</a:t>
            </a:r>
            <a:r>
              <a:rPr lang="en-US" altLang="en-US" dirty="0"/>
              <a:t> </a:t>
            </a:r>
            <a:r>
              <a:rPr lang="en-US" altLang="en-US" dirty="0" err="1"/>
              <a:t>všechny</a:t>
            </a:r>
            <a:r>
              <a:rPr lang="en-US" altLang="en-US" dirty="0"/>
              <a:t> logy</a:t>
            </a:r>
          </a:p>
          <a:p>
            <a:r>
              <a:rPr lang="en-US" altLang="en-US" dirty="0" err="1"/>
              <a:t>Rozhraní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technologii</a:t>
            </a:r>
            <a:r>
              <a:rPr lang="en-US" altLang="en-US" dirty="0"/>
              <a:t> KIVS</a:t>
            </a:r>
          </a:p>
          <a:p>
            <a:r>
              <a:rPr lang="en-US" altLang="en-US" dirty="0" err="1"/>
              <a:t>Určeno</a:t>
            </a:r>
            <a:r>
              <a:rPr lang="en-US" altLang="en-US" dirty="0"/>
              <a:t> pro VS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bdélník 1025"/>
          <p:cNvSpPr>
            <a:spLocks/>
          </p:cNvSpPr>
          <p:nvPr/>
        </p:nvSpPr>
        <p:spPr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1E5F"/>
              </a:gs>
            </a:gsLst>
            <a:lin ang="10800000" scaled="1"/>
          </a:gradFill>
          <a:ln>
            <a:noFill/>
          </a:ln>
          <a:effectLst/>
        </p:spPr>
        <p:txBody>
          <a:bodyPr/>
          <a:lstStyle/>
          <a:p>
            <a:endParaRPr lang="en-US" altLang="en-US" dirty="0"/>
          </a:p>
        </p:txBody>
      </p:sp>
      <p:sp>
        <p:nvSpPr>
          <p:cNvPr id="1028" name="Nadpis 10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lvl="0"/>
            <a:r>
              <a:rPr lang="cs-CZ" dirty="0"/>
              <a:t>C</a:t>
            </a:r>
            <a:r>
              <a:rPr dirty="0"/>
              <a:t>o z </a:t>
            </a:r>
            <a:r>
              <a:rPr dirty="0" err="1"/>
              <a:t>toho</a:t>
            </a:r>
            <a:r>
              <a:rPr dirty="0"/>
              <a:t> </a:t>
            </a:r>
            <a:r>
              <a:rPr dirty="0" err="1"/>
              <a:t>vylezlo</a:t>
            </a:r>
            <a:r>
              <a:rPr dirty="0"/>
              <a:t>?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20725" y="2017713"/>
            <a:ext cx="2627139" cy="4114800"/>
          </a:xfrm>
        </p:spPr>
        <p:txBody>
          <a:bodyPr/>
          <a:lstStyle/>
          <a:p>
            <a:r>
              <a:rPr lang="cs-CZ" dirty="0"/>
              <a:t>Kmenové projekty </a:t>
            </a:r>
            <a:r>
              <a:rPr lang="cs-CZ" dirty="0" err="1"/>
              <a:t>eGovernmentu</a:t>
            </a:r>
            <a:r>
              <a:rPr lang="cs-CZ" dirty="0"/>
              <a:t> a jejich vazby (Strategický rámec rozvoje </a:t>
            </a:r>
            <a:r>
              <a:rPr lang="cs-CZ" dirty="0" err="1"/>
              <a:t>eGovernmentu</a:t>
            </a:r>
            <a:r>
              <a:rPr lang="cs-CZ" dirty="0"/>
              <a:t> 2014+)</a:t>
            </a:r>
          </a:p>
          <a:p>
            <a:endParaRPr lang="cs-CZ" dirty="0"/>
          </a:p>
        </p:txBody>
      </p:sp>
      <p:pic>
        <p:nvPicPr>
          <p:cNvPr id="7" name="Obrázek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0"/>
            <a:ext cx="579613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4878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Otázky k diskuzi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cs-CZ" dirty="0"/>
              <a:t>Mají podle Vás strategické dokumenty ČR význam? Proč?</a:t>
            </a:r>
          </a:p>
          <a:p>
            <a:pPr eaLnBrk="1" hangingPunct="1">
              <a:defRPr/>
            </a:pPr>
            <a:r>
              <a:rPr lang="cs-CZ" dirty="0"/>
              <a:t>Jaké jsou výhody a nevýhody strategických materiálů?</a:t>
            </a:r>
          </a:p>
          <a:p>
            <a:pPr eaLnBrk="1" hangingPunct="1">
              <a:defRPr/>
            </a:pPr>
            <a:r>
              <a:rPr lang="cs-CZ" dirty="0"/>
              <a:t>Je vhodnější stanovit nižší nebo vyšší cíle?</a:t>
            </a:r>
          </a:p>
          <a:p>
            <a:pPr eaLnBrk="1" hangingPunct="1">
              <a:defRPr/>
            </a:pPr>
            <a:r>
              <a:rPr lang="cs-CZ" dirty="0"/>
              <a:t>Jaký je vztah strategických dokumentů k legislativě?</a:t>
            </a:r>
          </a:p>
          <a:p>
            <a:pPr eaLnBrk="1" hangingPunct="1">
              <a:defRPr/>
            </a:pPr>
            <a:r>
              <a:rPr lang="cs-CZ" dirty="0"/>
              <a:t>Jaké cíle strategických materiálů byly naplněny? Proč?</a:t>
            </a:r>
          </a:p>
          <a:p>
            <a:pPr eaLnBrk="1" hangingPunct="1">
              <a:defRPr/>
            </a:pPr>
            <a:r>
              <a:rPr lang="cs-CZ" dirty="0"/>
              <a:t>Jaké cíle naplněny nebyly? Proč?</a:t>
            </a:r>
          </a:p>
          <a:p>
            <a:pPr eaLnBrk="1" hangingPunct="1">
              <a:defRPr/>
            </a:pPr>
            <a:r>
              <a:rPr lang="cs-CZ" dirty="0"/>
              <a:t>Co by měl obsahovat strategický dokument pro kvalitní využití v praxi?</a:t>
            </a:r>
          </a:p>
          <a:p>
            <a:pPr eaLnBrk="1" hangingPunct="1">
              <a:defRPr/>
            </a:pPr>
            <a:r>
              <a:rPr lang="cs-CZ" dirty="0"/>
              <a:t>Co je vysokorychlostní internet? </a:t>
            </a:r>
          </a:p>
          <a:p>
            <a:pPr eaLnBrk="1" hangingPunct="1">
              <a:defRPr/>
            </a:pPr>
            <a:r>
              <a:rPr lang="cs-CZ" dirty="0"/>
              <a:t>Co jsou digitální dividenda?</a:t>
            </a:r>
          </a:p>
          <a:p>
            <a:pPr eaLnBrk="1" hangingPunct="1">
              <a:defRPr/>
            </a:pPr>
            <a:r>
              <a:rPr lang="cs-CZ" dirty="0"/>
              <a:t>Které priority Vám ve strategických dokumentech ČR chybí a jaké přebývají?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Koordinace IP v ČR do 2000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cs-CZ" altLang="cs-CZ" dirty="0"/>
              <a:t>1990-96 Ministerstvo hospodářství, bez ucelené státní koncepce</a:t>
            </a:r>
          </a:p>
          <a:p>
            <a:pPr lvl="1" eaLnBrk="1" hangingPunct="1">
              <a:defRPr/>
            </a:pPr>
            <a:r>
              <a:rPr lang="cs-CZ" altLang="cs-CZ" dirty="0"/>
              <a:t>1991 Komise vlády pro SIS (Státní informační systém): základ v úloze státních registrů, snaha odstranit roztříštěnost IS – vznik koncepce jednotného IS státní správy</a:t>
            </a:r>
          </a:p>
          <a:p>
            <a:pPr eaLnBrk="1" hangingPunct="1">
              <a:defRPr/>
            </a:pPr>
            <a:r>
              <a:rPr lang="cs-CZ" altLang="cs-CZ" dirty="0"/>
              <a:t>1996 ÚSIS: cílem SIS, nevymezeny kompetence, „Slabý ÚSIS, silné rezorty“ (Smejkal, 2003)</a:t>
            </a:r>
          </a:p>
          <a:p>
            <a:pPr eaLnBrk="1" hangingPunct="1">
              <a:defRPr/>
            </a:pPr>
            <a:r>
              <a:rPr lang="cs-CZ" altLang="cs-CZ" dirty="0"/>
              <a:t>1998 Rada vlády pro SIP (státní informační politiku): hodnocení a koordinace mezi- a nad-rezortní IP</a:t>
            </a:r>
          </a:p>
          <a:p>
            <a:pPr lvl="1" eaLnBrk="1" hangingPunct="1">
              <a:defRPr/>
            </a:pPr>
            <a:r>
              <a:rPr lang="cs-CZ" dirty="0"/>
              <a:t>Informační politika ČR: spíše aktivizační studie o významu IT, teze rozvoje IS VS, nefungovala</a:t>
            </a:r>
            <a:endParaRPr lang="cs-CZ" altLang="cs-CZ" dirty="0"/>
          </a:p>
          <a:p>
            <a:pPr eaLnBrk="1" hangingPunct="1">
              <a:defRPr/>
            </a:pPr>
            <a:r>
              <a:rPr lang="cs-CZ" dirty="0"/>
              <a:t>1999</a:t>
            </a:r>
          </a:p>
          <a:p>
            <a:pPr lvl="1" eaLnBrk="1" hangingPunct="1">
              <a:defRPr/>
            </a:pPr>
            <a:r>
              <a:rPr lang="cs-CZ" dirty="0"/>
              <a:t>Národní telekomunikační politika</a:t>
            </a:r>
          </a:p>
          <a:p>
            <a:pPr lvl="1" eaLnBrk="1" hangingPunct="1">
              <a:defRPr/>
            </a:pPr>
            <a:r>
              <a:rPr lang="cs-CZ" dirty="0"/>
              <a:t>Státní informační politika</a:t>
            </a:r>
          </a:p>
          <a:p>
            <a:pPr eaLnBrk="1" hangingPunct="1">
              <a:defRPr/>
            </a:pPr>
            <a:r>
              <a:rPr lang="cs-CZ" altLang="cs-CZ" dirty="0"/>
              <a:t>2000 ÚSIS =</a:t>
            </a:r>
            <a:r>
              <a:rPr lang="en-US" altLang="cs-CZ" dirty="0"/>
              <a:t>&gt;</a:t>
            </a:r>
            <a:r>
              <a:rPr lang="cs-CZ" altLang="cs-CZ" dirty="0"/>
              <a:t> ÚVIS: z. o IS VS, již kompetence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3174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Otázky</a:t>
            </a:r>
            <a:endParaRPr lang="en-US" altLang="en-US" dirty="0"/>
          </a:p>
        </p:txBody>
      </p:sp>
      <p:sp>
        <p:nvSpPr>
          <p:cNvPr id="31747" name="Zástupný symbol pro obsah 3174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dirty="0"/>
              <a:t>Co je </a:t>
            </a:r>
            <a:r>
              <a:rPr lang="en-US" altLang="en-US" dirty="0" err="1"/>
              <a:t>eGovernment</a:t>
            </a:r>
            <a:r>
              <a:rPr lang="en-US" altLang="en-US" dirty="0"/>
              <a:t>?</a:t>
            </a:r>
          </a:p>
          <a:p>
            <a:r>
              <a:rPr lang="en-US" altLang="en-US" dirty="0" err="1"/>
              <a:t>Vztahy</a:t>
            </a:r>
            <a:r>
              <a:rPr lang="en-US" altLang="en-US" dirty="0"/>
              <a:t> </a:t>
            </a:r>
            <a:r>
              <a:rPr lang="en-US" altLang="en-US" dirty="0" err="1"/>
              <a:t>kterých</a:t>
            </a:r>
            <a:r>
              <a:rPr lang="en-US" altLang="en-US" dirty="0"/>
              <a:t> </a:t>
            </a:r>
            <a:r>
              <a:rPr lang="en-US" altLang="en-US" dirty="0" err="1"/>
              <a:t>subjektů</a:t>
            </a:r>
            <a:r>
              <a:rPr lang="en-US" altLang="en-US" dirty="0"/>
              <a:t> </a:t>
            </a:r>
            <a:r>
              <a:rPr lang="en-US" altLang="en-US" dirty="0" err="1"/>
              <a:t>eGovernment</a:t>
            </a:r>
            <a:r>
              <a:rPr lang="en-US" altLang="en-US" dirty="0"/>
              <a:t> </a:t>
            </a:r>
            <a:r>
              <a:rPr lang="en-US" altLang="en-US" dirty="0" err="1"/>
              <a:t>zasahuje</a:t>
            </a:r>
            <a:r>
              <a:rPr lang="en-US" altLang="en-US" dirty="0"/>
              <a:t>?</a:t>
            </a:r>
          </a:p>
          <a:p>
            <a:r>
              <a:rPr lang="en-US" altLang="en-US" dirty="0" err="1"/>
              <a:t>Jaké</a:t>
            </a:r>
            <a:r>
              <a:rPr lang="en-US" altLang="en-US" dirty="0"/>
              <a:t> </a:t>
            </a:r>
            <a:r>
              <a:rPr lang="en-US" altLang="en-US" dirty="0" err="1"/>
              <a:t>znáte</a:t>
            </a:r>
            <a:r>
              <a:rPr lang="en-US" altLang="en-US" dirty="0"/>
              <a:t> </a:t>
            </a:r>
            <a:r>
              <a:rPr lang="en-US" altLang="en-US" dirty="0" err="1"/>
              <a:t>služby</a:t>
            </a:r>
            <a:r>
              <a:rPr lang="en-US" altLang="en-US" dirty="0"/>
              <a:t> </a:t>
            </a:r>
            <a:r>
              <a:rPr lang="en-US" altLang="en-US" dirty="0" err="1"/>
              <a:t>eGovernmetu</a:t>
            </a:r>
            <a:r>
              <a:rPr lang="en-US" altLang="en-US" dirty="0"/>
              <a:t>? </a:t>
            </a:r>
            <a:r>
              <a:rPr lang="en-US" altLang="en-US" dirty="0" err="1"/>
              <a:t>Jaké</a:t>
            </a:r>
            <a:r>
              <a:rPr lang="en-US" altLang="en-US" dirty="0"/>
              <a:t> </a:t>
            </a:r>
            <a:r>
              <a:rPr lang="en-US" altLang="en-US" dirty="0" err="1"/>
              <a:t>jste</a:t>
            </a:r>
            <a:r>
              <a:rPr lang="en-US" altLang="en-US" dirty="0"/>
              <a:t> </a:t>
            </a:r>
            <a:r>
              <a:rPr lang="en-US" altLang="en-US" dirty="0" err="1"/>
              <a:t>si</a:t>
            </a:r>
            <a:r>
              <a:rPr lang="en-US" altLang="en-US" dirty="0"/>
              <a:t> </a:t>
            </a:r>
            <a:r>
              <a:rPr lang="en-US" altLang="en-US" dirty="0" err="1"/>
              <a:t>vyzkoušeli</a:t>
            </a:r>
            <a:r>
              <a:rPr lang="en-US" altLang="en-US" dirty="0"/>
              <a:t>?</a:t>
            </a:r>
          </a:p>
          <a:p>
            <a:r>
              <a:rPr lang="en-US" altLang="en-US" dirty="0"/>
              <a:t>Co </a:t>
            </a:r>
            <a:r>
              <a:rPr lang="en-US" altLang="en-US" dirty="0" err="1"/>
              <a:t>jsou</a:t>
            </a:r>
            <a:r>
              <a:rPr lang="en-US" altLang="en-US" dirty="0"/>
              <a:t> </a:t>
            </a:r>
            <a:r>
              <a:rPr lang="en-US" altLang="en-US" dirty="0" err="1"/>
              <a:t>symboly</a:t>
            </a:r>
            <a:r>
              <a:rPr lang="en-US" altLang="en-US" dirty="0"/>
              <a:t> </a:t>
            </a:r>
            <a:r>
              <a:rPr lang="en-US" altLang="en-US" dirty="0" err="1"/>
              <a:t>eGovernmentu</a:t>
            </a:r>
            <a:r>
              <a:rPr lang="en-US" altLang="en-US" dirty="0"/>
              <a:t>?</a:t>
            </a:r>
          </a:p>
          <a:p>
            <a:r>
              <a:rPr lang="en-US" altLang="en-US" dirty="0"/>
              <a:t>Co </a:t>
            </a:r>
            <a:r>
              <a:rPr lang="en-US" altLang="en-US" dirty="0" err="1"/>
              <a:t>řeší</a:t>
            </a:r>
            <a:r>
              <a:rPr lang="en-US" altLang="en-US" dirty="0"/>
              <a:t> </a:t>
            </a:r>
            <a:r>
              <a:rPr lang="en-US" altLang="en-US" dirty="0" err="1"/>
              <a:t>zákon</a:t>
            </a:r>
            <a:r>
              <a:rPr lang="en-US" altLang="en-US" dirty="0"/>
              <a:t> o e-</a:t>
            </a:r>
            <a:r>
              <a:rPr lang="en-US" altLang="en-US" dirty="0" err="1"/>
              <a:t>komunikacích</a:t>
            </a:r>
            <a:r>
              <a:rPr lang="en-US" altLang="en-US" dirty="0"/>
              <a:t>?</a:t>
            </a:r>
          </a:p>
          <a:p>
            <a:r>
              <a:rPr lang="en-US" altLang="en-US" dirty="0"/>
              <a:t>K </a:t>
            </a:r>
            <a:r>
              <a:rPr lang="en-US" altLang="en-US" dirty="0" err="1"/>
              <a:t>čemu</a:t>
            </a:r>
            <a:r>
              <a:rPr lang="en-US" altLang="en-US" dirty="0"/>
              <a:t> </a:t>
            </a:r>
            <a:r>
              <a:rPr lang="en-US" altLang="en-US" dirty="0" err="1"/>
              <a:t>slouží</a:t>
            </a:r>
            <a:r>
              <a:rPr lang="en-US" altLang="en-US" dirty="0"/>
              <a:t> </a:t>
            </a:r>
            <a:r>
              <a:rPr lang="en-US" altLang="en-US" dirty="0" err="1"/>
              <a:t>Portál</a:t>
            </a:r>
            <a:r>
              <a:rPr lang="en-US" altLang="en-US" dirty="0"/>
              <a:t> VS?</a:t>
            </a:r>
          </a:p>
          <a:p>
            <a:r>
              <a:rPr lang="en-US" altLang="en-US" dirty="0" err="1"/>
              <a:t>Najdu</a:t>
            </a:r>
            <a:r>
              <a:rPr lang="en-US" altLang="en-US" dirty="0"/>
              <a:t>, </a:t>
            </a:r>
            <a:r>
              <a:rPr lang="en-US" altLang="en-US" dirty="0" err="1"/>
              <a:t>kde</a:t>
            </a:r>
            <a:r>
              <a:rPr lang="en-US" altLang="en-US" dirty="0"/>
              <a:t> je </a:t>
            </a:r>
            <a:r>
              <a:rPr lang="en-US" altLang="en-US" dirty="0" err="1"/>
              <a:t>nejbližší</a:t>
            </a:r>
            <a:r>
              <a:rPr lang="en-US" altLang="en-US" dirty="0"/>
              <a:t> </a:t>
            </a:r>
            <a:r>
              <a:rPr lang="en-US" altLang="en-US" dirty="0" err="1"/>
              <a:t>CzechPOINT</a:t>
            </a:r>
            <a:r>
              <a:rPr lang="en-US" altLang="en-US" dirty="0"/>
              <a:t>? </a:t>
            </a:r>
            <a:r>
              <a:rPr lang="en-US" altLang="en-US" dirty="0" err="1"/>
              <a:t>Jak</a:t>
            </a:r>
            <a:r>
              <a:rPr lang="en-US" altLang="en-US" dirty="0"/>
              <a:t>?</a:t>
            </a:r>
          </a:p>
          <a:p>
            <a:r>
              <a:rPr lang="en-US" altLang="en-US" dirty="0" err="1"/>
              <a:t>Když</a:t>
            </a:r>
            <a:r>
              <a:rPr lang="en-US" altLang="en-US" dirty="0"/>
              <a:t> </a:t>
            </a:r>
            <a:r>
              <a:rPr lang="en-US" altLang="en-US" dirty="0" err="1"/>
              <a:t>chci</a:t>
            </a:r>
            <a:r>
              <a:rPr lang="en-US" altLang="en-US" dirty="0"/>
              <a:t> </a:t>
            </a:r>
            <a:r>
              <a:rPr lang="en-US" altLang="en-US" dirty="0" err="1"/>
              <a:t>zjistit</a:t>
            </a:r>
            <a:r>
              <a:rPr lang="en-US" altLang="en-US" dirty="0"/>
              <a:t> </a:t>
            </a:r>
            <a:r>
              <a:rPr lang="en-US" altLang="en-US" dirty="0" err="1"/>
              <a:t>bližší</a:t>
            </a:r>
            <a:r>
              <a:rPr lang="en-US" altLang="en-US" dirty="0"/>
              <a:t> </a:t>
            </a:r>
            <a:r>
              <a:rPr lang="en-US" altLang="en-US" dirty="0" err="1"/>
              <a:t>informace</a:t>
            </a:r>
            <a:r>
              <a:rPr lang="en-US" altLang="en-US" dirty="0"/>
              <a:t> o </a:t>
            </a:r>
            <a:r>
              <a:rPr lang="en-US" altLang="en-US" dirty="0" err="1"/>
              <a:t>ekonomickém</a:t>
            </a:r>
            <a:r>
              <a:rPr lang="en-US" altLang="en-US" dirty="0"/>
              <a:t> </a:t>
            </a:r>
            <a:r>
              <a:rPr lang="en-US" altLang="en-US" dirty="0" err="1"/>
              <a:t>subjektu</a:t>
            </a:r>
            <a:r>
              <a:rPr lang="en-US" altLang="en-US" dirty="0"/>
              <a:t>, se </a:t>
            </a:r>
            <a:r>
              <a:rPr lang="en-US" altLang="en-US" dirty="0" err="1"/>
              <a:t>kterým</a:t>
            </a:r>
            <a:r>
              <a:rPr lang="en-US" altLang="en-US" dirty="0"/>
              <a:t> </a:t>
            </a:r>
            <a:r>
              <a:rPr lang="en-US" altLang="en-US" dirty="0" err="1"/>
              <a:t>chci</a:t>
            </a:r>
            <a:r>
              <a:rPr lang="en-US" altLang="en-US" dirty="0"/>
              <a:t> </a:t>
            </a:r>
            <a:r>
              <a:rPr lang="en-US" altLang="en-US" dirty="0" err="1"/>
              <a:t>navázat</a:t>
            </a:r>
            <a:r>
              <a:rPr lang="en-US" altLang="en-US" dirty="0"/>
              <a:t> </a:t>
            </a:r>
            <a:r>
              <a:rPr lang="en-US" altLang="en-US" dirty="0" err="1"/>
              <a:t>spolupráci</a:t>
            </a:r>
            <a:r>
              <a:rPr lang="en-US" altLang="en-US" dirty="0"/>
              <a:t>, co </a:t>
            </a:r>
            <a:r>
              <a:rPr lang="en-US" altLang="en-US" dirty="0" err="1"/>
              <a:t>použiji</a:t>
            </a:r>
            <a:r>
              <a:rPr lang="en-US" altLang="en-US" dirty="0"/>
              <a:t>?</a:t>
            </a:r>
          </a:p>
          <a:p>
            <a:r>
              <a:rPr lang="en-US" altLang="en-US" dirty="0" err="1"/>
              <a:t>Zjistím</a:t>
            </a:r>
            <a:r>
              <a:rPr lang="en-US" altLang="en-US" dirty="0"/>
              <a:t> </a:t>
            </a:r>
            <a:r>
              <a:rPr lang="en-US" altLang="en-US" dirty="0" err="1"/>
              <a:t>majitele</a:t>
            </a:r>
            <a:r>
              <a:rPr lang="en-US" altLang="en-US" dirty="0"/>
              <a:t> </a:t>
            </a:r>
            <a:r>
              <a:rPr lang="en-US" altLang="en-US" dirty="0" err="1"/>
              <a:t>konkrétního</a:t>
            </a:r>
            <a:r>
              <a:rPr lang="en-US" altLang="en-US" dirty="0"/>
              <a:t> </a:t>
            </a:r>
            <a:r>
              <a:rPr lang="en-US" altLang="en-US" dirty="0" err="1"/>
              <a:t>bytu</a:t>
            </a:r>
            <a:r>
              <a:rPr lang="en-US" altLang="en-US" dirty="0"/>
              <a:t>? </a:t>
            </a:r>
            <a:r>
              <a:rPr lang="en-US" altLang="en-US" dirty="0" err="1"/>
              <a:t>Jak</a:t>
            </a:r>
            <a:r>
              <a:rPr lang="en-US" altLang="en-US" dirty="0"/>
              <a:t>?</a:t>
            </a:r>
          </a:p>
          <a:p>
            <a:r>
              <a:rPr lang="en-US" altLang="en-US" dirty="0" err="1"/>
              <a:t>Zjistím</a:t>
            </a:r>
            <a:r>
              <a:rPr lang="en-US" altLang="en-US" dirty="0"/>
              <a:t>, </a:t>
            </a:r>
            <a:r>
              <a:rPr lang="en-US" altLang="en-US" dirty="0" err="1"/>
              <a:t>jak</a:t>
            </a:r>
            <a:r>
              <a:rPr lang="en-US" altLang="en-US" dirty="0"/>
              <a:t> </a:t>
            </a:r>
            <a:r>
              <a:rPr lang="en-US" altLang="en-US" dirty="0" err="1"/>
              <a:t>má</a:t>
            </a:r>
            <a:r>
              <a:rPr lang="en-US" altLang="en-US" dirty="0"/>
              <a:t> </a:t>
            </a:r>
            <a:r>
              <a:rPr lang="en-US" altLang="en-US" dirty="0" err="1"/>
              <a:t>vypadat</a:t>
            </a:r>
            <a:r>
              <a:rPr lang="en-US" altLang="en-US" dirty="0"/>
              <a:t> </a:t>
            </a:r>
            <a:r>
              <a:rPr lang="en-US" altLang="en-US" dirty="0" err="1"/>
              <a:t>změna</a:t>
            </a:r>
            <a:r>
              <a:rPr lang="en-US" altLang="en-US" dirty="0"/>
              <a:t> </a:t>
            </a:r>
            <a:r>
              <a:rPr lang="en-US" altLang="en-US" dirty="0" err="1"/>
              <a:t>autorského</a:t>
            </a:r>
            <a:r>
              <a:rPr lang="en-US" altLang="en-US" dirty="0"/>
              <a:t> </a:t>
            </a:r>
            <a:r>
              <a:rPr lang="en-US" altLang="en-US" dirty="0" err="1"/>
              <a:t>zákona</a:t>
            </a:r>
            <a:r>
              <a:rPr lang="en-US" altLang="en-US" dirty="0"/>
              <a:t> a </a:t>
            </a:r>
            <a:r>
              <a:rPr lang="en-US" altLang="en-US" dirty="0" err="1"/>
              <a:t>jak</a:t>
            </a:r>
            <a:r>
              <a:rPr lang="en-US" altLang="en-US" dirty="0"/>
              <a:t> </a:t>
            </a:r>
            <a:r>
              <a:rPr lang="en-US" altLang="en-US" dirty="0" err="1"/>
              <a:t>daleko</a:t>
            </a:r>
            <a:r>
              <a:rPr lang="en-US" altLang="en-US" dirty="0"/>
              <a:t> je </a:t>
            </a:r>
            <a:r>
              <a:rPr lang="en-US" altLang="en-US" dirty="0" err="1"/>
              <a:t>proces</a:t>
            </a:r>
            <a:r>
              <a:rPr lang="en-US" altLang="en-US" dirty="0"/>
              <a:t> </a:t>
            </a:r>
            <a:r>
              <a:rPr lang="en-US" altLang="en-US" dirty="0" err="1"/>
              <a:t>jejího</a:t>
            </a:r>
            <a:r>
              <a:rPr lang="en-US" altLang="en-US" dirty="0"/>
              <a:t> </a:t>
            </a:r>
            <a:r>
              <a:rPr lang="en-US" altLang="en-US" dirty="0" err="1"/>
              <a:t>schvalování</a:t>
            </a:r>
            <a:r>
              <a:rPr lang="en-US" altLang="en-US" dirty="0"/>
              <a:t>? </a:t>
            </a:r>
            <a:r>
              <a:rPr lang="en-US" altLang="en-US" dirty="0" err="1"/>
              <a:t>Kde</a:t>
            </a:r>
            <a:r>
              <a:rPr lang="en-US" altLang="en-US" dirty="0"/>
              <a:t>?</a:t>
            </a:r>
          </a:p>
          <a:p>
            <a:r>
              <a:rPr lang="en-US" altLang="en-US" dirty="0" err="1"/>
              <a:t>Kde</a:t>
            </a:r>
            <a:r>
              <a:rPr lang="en-US" altLang="en-US" dirty="0"/>
              <a:t> </a:t>
            </a:r>
            <a:r>
              <a:rPr lang="en-US" altLang="en-US" dirty="0" err="1"/>
              <a:t>zjistím</a:t>
            </a:r>
            <a:r>
              <a:rPr lang="en-US" altLang="en-US" dirty="0"/>
              <a:t>, </a:t>
            </a:r>
            <a:r>
              <a:rPr lang="en-US" altLang="en-US" dirty="0" err="1"/>
              <a:t>jako</a:t>
            </a:r>
            <a:r>
              <a:rPr lang="en-US" altLang="en-US" dirty="0"/>
              <a:t> </a:t>
            </a:r>
            <a:r>
              <a:rPr lang="en-US" altLang="en-US" dirty="0" err="1"/>
              <a:t>služby</a:t>
            </a:r>
            <a:r>
              <a:rPr lang="en-US" altLang="en-US" dirty="0"/>
              <a:t> </a:t>
            </a:r>
            <a:r>
              <a:rPr lang="en-US" altLang="en-US" dirty="0" err="1"/>
              <a:t>mohu</a:t>
            </a:r>
            <a:r>
              <a:rPr lang="en-US" altLang="en-US" dirty="0"/>
              <a:t> </a:t>
            </a:r>
            <a:r>
              <a:rPr lang="en-US" altLang="en-US" dirty="0" err="1"/>
              <a:t>chtít</a:t>
            </a:r>
            <a:r>
              <a:rPr lang="en-US" altLang="en-US" dirty="0"/>
              <a:t> od </a:t>
            </a:r>
            <a:r>
              <a:rPr lang="en-US" altLang="en-US" dirty="0" err="1"/>
              <a:t>okolních</a:t>
            </a:r>
            <a:r>
              <a:rPr lang="en-US" altLang="en-US" dirty="0"/>
              <a:t> </a:t>
            </a:r>
            <a:r>
              <a:rPr lang="en-US" altLang="en-US" dirty="0" err="1"/>
              <a:t>obecním</a:t>
            </a:r>
            <a:r>
              <a:rPr lang="en-US" altLang="en-US" dirty="0"/>
              <a:t> a </a:t>
            </a:r>
            <a:r>
              <a:rPr lang="en-US" altLang="en-US" dirty="0" err="1"/>
              <a:t>podobných</a:t>
            </a:r>
            <a:r>
              <a:rPr lang="en-US" altLang="en-US" dirty="0"/>
              <a:t> </a:t>
            </a:r>
            <a:r>
              <a:rPr lang="en-US" altLang="en-US" dirty="0" err="1"/>
              <a:t>úřadů</a:t>
            </a:r>
            <a:r>
              <a:rPr lang="en-US" alt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683308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34817"/>
          <p:cNvSpPr>
            <a:spLocks noGrp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Děkuji za pozornost.</a:t>
            </a:r>
            <a:endParaRPr lang="en-US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Zdroje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eaLnBrk="1" hangingPunct="1">
              <a:defRPr/>
            </a:pPr>
            <a:r>
              <a:rPr lang="cs-CZ" dirty="0"/>
              <a:t>Národní telekomunikační politika. </a:t>
            </a:r>
            <a:r>
              <a:rPr lang="cs-CZ" i="1" dirty="0"/>
              <a:t>IT /pint </a:t>
            </a:r>
            <a:r>
              <a:rPr lang="cs-CZ" dirty="0"/>
              <a:t>[online]. 1999 [cit. 2013-10-03]. Dostupné z: http://www.itpoint.cz/zprava-1999/?i=narodni-telekomunikacni-politika-cr-16 </a:t>
            </a:r>
            <a:endParaRPr lang="cs-CZ" dirty="0">
              <a:hlinkClick r:id="rId2"/>
            </a:endParaRPr>
          </a:p>
          <a:p>
            <a:pPr eaLnBrk="1" hangingPunct="1">
              <a:defRPr/>
            </a:pPr>
            <a:r>
              <a:rPr lang="cs-CZ" dirty="0"/>
              <a:t>Efektivní veřejná správa a přátelské veřejné služby: Strategie realizace Smart </a:t>
            </a:r>
            <a:r>
              <a:rPr lang="cs-CZ" dirty="0" err="1"/>
              <a:t>Administration</a:t>
            </a:r>
            <a:r>
              <a:rPr lang="cs-CZ" dirty="0"/>
              <a:t> v období 2007 – 2015. </a:t>
            </a:r>
            <a:r>
              <a:rPr lang="cs-CZ" i="1" dirty="0"/>
              <a:t>Ministerstvo vnitra </a:t>
            </a:r>
            <a:r>
              <a:rPr lang="cs-CZ" dirty="0"/>
              <a:t>[online]. 2007 [cit. 2013-10-03]. Dostupné z: http://www.mvcr.cz/soubor/modernizace-dokumenty-strategie-pdf.aspx </a:t>
            </a:r>
          </a:p>
          <a:p>
            <a:pPr eaLnBrk="1" hangingPunct="1">
              <a:defRPr/>
            </a:pPr>
            <a:r>
              <a:rPr lang="cs-CZ" dirty="0"/>
              <a:t>Koncepce budování informačních systémů veřejné správy. </a:t>
            </a:r>
            <a:r>
              <a:rPr lang="cs-CZ" i="1" dirty="0"/>
              <a:t>Fakulta informatiky </a:t>
            </a:r>
            <a:r>
              <a:rPr lang="cs-CZ" i="1" dirty="0" err="1"/>
              <a:t>Masarkovy</a:t>
            </a:r>
            <a:r>
              <a:rPr lang="cs-CZ" i="1" dirty="0"/>
              <a:t> univerzity </a:t>
            </a:r>
            <a:r>
              <a:rPr lang="cs-CZ" dirty="0"/>
              <a:t>[online]. 1999 [cit. 2013-10-03]. Dostupné z: http://www.fi.muni.cz/~smid/ISVS.htm</a:t>
            </a:r>
          </a:p>
          <a:p>
            <a:pPr eaLnBrk="1" hangingPunct="1">
              <a:defRPr/>
            </a:pPr>
            <a:r>
              <a:rPr lang="cs-CZ" dirty="0"/>
              <a:t>Národní Lisabonský program 2005-2008 (Národní program reforem ČR). </a:t>
            </a:r>
            <a:r>
              <a:rPr lang="cs-CZ" i="1" dirty="0"/>
              <a:t>Ministerstvo vnitra </a:t>
            </a:r>
            <a:r>
              <a:rPr lang="cs-CZ" dirty="0"/>
              <a:t>[online]. 2005 [cit. 2013-10-03]. Dostupné z: http://www.mvcr.cz/soubor/nar-progr-ref-pdf.aspx </a:t>
            </a:r>
          </a:p>
          <a:p>
            <a:pPr eaLnBrk="1" hangingPunct="1">
              <a:defRPr/>
            </a:pPr>
            <a:r>
              <a:rPr lang="cs-CZ" dirty="0"/>
              <a:t>Prosazování a implementování </a:t>
            </a:r>
            <a:r>
              <a:rPr lang="cs-CZ" dirty="0" err="1"/>
              <a:t>eGovernmentu</a:t>
            </a:r>
            <a:r>
              <a:rPr lang="cs-CZ" dirty="0"/>
              <a:t> v České republice v letech 1999-2006 včetně hlavních existujících překážek a soubor opatření k urychlení jeho dalšího rozvoje. </a:t>
            </a:r>
            <a:r>
              <a:rPr lang="cs-CZ" i="1" dirty="0"/>
              <a:t>Ivan Langer </a:t>
            </a:r>
            <a:r>
              <a:rPr lang="cs-CZ" dirty="0"/>
              <a:t>[online]. 2006 [cit. 2013-10-03]. Dostupné z: http://http://www.langer.cz/data/publikace/eGovernment.doc</a:t>
            </a:r>
          </a:p>
          <a:p>
            <a:pPr eaLnBrk="1" hangingPunct="1">
              <a:defRPr/>
            </a:pPr>
            <a:r>
              <a:rPr lang="cs-CZ" dirty="0"/>
              <a:t>SMEJKAL, Vladimír. </a:t>
            </a:r>
            <a:r>
              <a:rPr lang="cs-CZ" i="1" dirty="0"/>
              <a:t>Informační systémy veřejné správy ČR</a:t>
            </a:r>
            <a:r>
              <a:rPr lang="cs-CZ" dirty="0"/>
              <a:t>. Vyd. 1. V Praze: Vysoká škola ekonomická v Praze, 2003, 121 s. ISBN 80-245-0533-9. </a:t>
            </a:r>
          </a:p>
          <a:p>
            <a:pPr eaLnBrk="1" hangingPunct="1">
              <a:defRPr/>
            </a:pPr>
            <a:r>
              <a:rPr lang="cs-CZ" dirty="0"/>
              <a:t>Státní informační a komunikační politika (e-Česko 2006). </a:t>
            </a:r>
            <a:r>
              <a:rPr lang="cs-CZ" i="1" dirty="0"/>
              <a:t>Institut umění </a:t>
            </a:r>
            <a:r>
              <a:rPr lang="cs-CZ" dirty="0"/>
              <a:t>[online]. 2004 [cit. 2013-10-03]. Dostupné z: http://www.culturenet.cz/res/data/002/000269.pdf</a:t>
            </a:r>
          </a:p>
          <a:p>
            <a:pPr eaLnBrk="1" hangingPunct="1">
              <a:defRPr/>
            </a:pPr>
            <a:r>
              <a:rPr lang="cs-CZ" dirty="0"/>
              <a:t>Státní informační politika - cesta k informační společnosti. </a:t>
            </a:r>
            <a:r>
              <a:rPr lang="cs-CZ" i="1" dirty="0"/>
              <a:t>Vláda České republiky </a:t>
            </a:r>
            <a:r>
              <a:rPr lang="cs-CZ" dirty="0"/>
              <a:t>[online]. 1999 [cit. 2013-10-03]. Dostupné z: http://www.vlada.cz/cz/clenove-vlady/historie-minulych-vlad/statni-informacni-politika---cesta-k-informacni-spolecnosti---dokument-2089/</a:t>
            </a:r>
          </a:p>
          <a:p>
            <a:pPr eaLnBrk="1" hangingPunct="1">
              <a:defRPr/>
            </a:pPr>
            <a:r>
              <a:rPr lang="cs-CZ" dirty="0"/>
              <a:t>Státní politika v elektronických komunikacích – Digitální Česko. </a:t>
            </a:r>
            <a:r>
              <a:rPr lang="cs-CZ" i="1" dirty="0"/>
              <a:t>Ministerstvo průmyslu a obchodu </a:t>
            </a:r>
            <a:r>
              <a:rPr lang="cs-CZ" dirty="0"/>
              <a:t>[online]. 2011 [cit. 2013-10-03]. Dostupné z: http://download.mpo.cz/get/43273/48548/573486/priloha001.pdf </a:t>
            </a:r>
          </a:p>
          <a:p>
            <a:pPr eaLnBrk="1" hangingPunct="1">
              <a:defRPr/>
            </a:pPr>
            <a:r>
              <a:rPr lang="cs-CZ" dirty="0"/>
              <a:t>Strategický rámec rozvoje </a:t>
            </a:r>
            <a:r>
              <a:rPr lang="cs-CZ" dirty="0" err="1"/>
              <a:t>eGovernmentu</a:t>
            </a:r>
            <a:r>
              <a:rPr lang="cs-CZ" dirty="0"/>
              <a:t> 2014+. </a:t>
            </a:r>
            <a:r>
              <a:rPr lang="cs-CZ" i="1" dirty="0"/>
              <a:t>Iniciativa informatiky pro občany</a:t>
            </a:r>
            <a:r>
              <a:rPr lang="cs-CZ" dirty="0"/>
              <a:t> [online]. 2013 [cit. 2013-10-03]. Dostupné z: http://iio.707.cz/userFiles/dokumenty/sr-egov-2013/2013-07-15/strategickyramec.docx </a:t>
            </a:r>
          </a:p>
          <a:p>
            <a:pPr eaLnBrk="1" hangingPunct="1">
              <a:defRPr/>
            </a:pPr>
            <a:r>
              <a:rPr lang="cs-CZ" dirty="0"/>
              <a:t>Strategie rozvoje služeb pro informační společnost. </a:t>
            </a:r>
            <a:r>
              <a:rPr lang="cs-CZ" i="1" dirty="0" err="1"/>
              <a:t>Egovernment</a:t>
            </a:r>
            <a:r>
              <a:rPr lang="cs-CZ" i="1" dirty="0"/>
              <a:t> </a:t>
            </a:r>
            <a:r>
              <a:rPr lang="cs-CZ" dirty="0"/>
              <a:t>[online]. 2008 [cit. 2013-10-03]. Dostupné z: http://www.egovernment.cz/strategie%20ISSS.doc</a:t>
            </a:r>
          </a:p>
          <a:p>
            <a:pPr eaLnBrk="1" hangingPunct="1">
              <a:defRPr/>
            </a:pPr>
            <a:r>
              <a:rPr lang="cs-CZ" dirty="0"/>
              <a:t>ŠPAČEK, David. </a:t>
            </a:r>
            <a:r>
              <a:rPr lang="cs-CZ" i="1" dirty="0" err="1"/>
              <a:t>EGovernment</a:t>
            </a:r>
            <a:r>
              <a:rPr lang="cs-CZ" i="1" dirty="0"/>
              <a:t>: cíle, trendy a přístupy k jeho hodnocení</a:t>
            </a:r>
            <a:r>
              <a:rPr lang="cs-CZ" dirty="0"/>
              <a:t>. Vyd. 1. V Praze: C.H. Beck, 2012, </a:t>
            </a:r>
            <a:r>
              <a:rPr lang="cs-CZ" dirty="0" err="1"/>
              <a:t>xix</a:t>
            </a:r>
            <a:r>
              <a:rPr lang="cs-CZ" dirty="0"/>
              <a:t>, 258 s. ISBN 978-807-4002-618.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3276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Zdroje</a:t>
            </a:r>
            <a:endParaRPr lang="en-US" altLang="en-US" dirty="0"/>
          </a:p>
        </p:txBody>
      </p:sp>
      <p:sp>
        <p:nvSpPr>
          <p:cNvPr id="32771" name="Zástupný symbol pro obsah 32770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E-</a:t>
            </a:r>
            <a:r>
              <a:rPr lang="cs-CZ" dirty="0" err="1"/>
              <a:t>Government</a:t>
            </a:r>
            <a:r>
              <a:rPr lang="cs-CZ" dirty="0"/>
              <a:t> [online]. Archiv stránek bývalého Ministerstva informatiky [cit. 2012-02-10]. Dostupné z: http://aplikace.mvcr.cz/archiv2008/micr/egovernment/default.htm</a:t>
            </a:r>
          </a:p>
          <a:p>
            <a:r>
              <a:rPr lang="cs-CZ" dirty="0"/>
              <a:t>E-</a:t>
            </a:r>
            <a:r>
              <a:rPr lang="cs-CZ" dirty="0" err="1"/>
              <a:t>Government</a:t>
            </a:r>
            <a:r>
              <a:rPr lang="cs-CZ" dirty="0"/>
              <a:t> – KIVS (6. díl). ISVS.CZ. </a:t>
            </a:r>
            <a:r>
              <a:rPr lang="it-IT" dirty="0"/>
              <a:t>[online]. </a:t>
            </a:r>
            <a:r>
              <a:rPr lang="cs-CZ" dirty="0"/>
              <a:t>22. 8. 2007 </a:t>
            </a:r>
            <a:r>
              <a:rPr lang="it-IT" dirty="0"/>
              <a:t>[cit. 201</a:t>
            </a:r>
            <a:r>
              <a:rPr lang="cs-CZ" dirty="0"/>
              <a:t>4</a:t>
            </a:r>
            <a:r>
              <a:rPr lang="it-IT" dirty="0"/>
              <a:t>-0</a:t>
            </a:r>
            <a:r>
              <a:rPr lang="cs-CZ" dirty="0"/>
              <a:t>9</a:t>
            </a:r>
            <a:r>
              <a:rPr lang="it-IT" dirty="0"/>
              <a:t>-26]. Dostupné z: http://www.isvs.cz/e-government-kivs-6-dil/</a:t>
            </a:r>
            <a:endParaRPr lang="cs-CZ" dirty="0"/>
          </a:p>
          <a:p>
            <a:r>
              <a:rPr lang="cs-CZ" dirty="0"/>
              <a:t>MV ČR. </a:t>
            </a:r>
            <a:r>
              <a:rPr lang="cs-CZ" dirty="0" err="1"/>
              <a:t>eGON</a:t>
            </a:r>
            <a:r>
              <a:rPr lang="cs-CZ" dirty="0"/>
              <a:t> jako symbol </a:t>
            </a:r>
            <a:r>
              <a:rPr lang="cs-CZ" dirty="0" err="1"/>
              <a:t>eGovernmentu</a:t>
            </a:r>
            <a:r>
              <a:rPr lang="cs-CZ" dirty="0"/>
              <a:t> - moderního, přátelského a efektivního úřadu</a:t>
            </a:r>
            <a:r>
              <a:rPr lang="cs-CZ" altLang="en-US" dirty="0"/>
              <a:t>. Ministerstvo vnitra České republiky. </a:t>
            </a:r>
            <a:r>
              <a:rPr lang="it-IT" altLang="en-US" dirty="0"/>
              <a:t>[online]. </a:t>
            </a:r>
            <a:r>
              <a:rPr lang="cs-CZ" dirty="0"/>
              <a:t>© 2014 </a:t>
            </a:r>
            <a:r>
              <a:rPr lang="it-IT" altLang="en-US" dirty="0"/>
              <a:t>[cit. 201</a:t>
            </a:r>
            <a:r>
              <a:rPr lang="cs-CZ" altLang="en-US" dirty="0"/>
              <a:t>4</a:t>
            </a:r>
            <a:r>
              <a:rPr lang="it-IT" altLang="en-US" dirty="0"/>
              <a:t>-0</a:t>
            </a:r>
            <a:r>
              <a:rPr lang="cs-CZ" altLang="en-US" dirty="0"/>
              <a:t>9</a:t>
            </a:r>
            <a:r>
              <a:rPr lang="it-IT" altLang="en-US" dirty="0"/>
              <a:t>-26]. Dostupné z: http://www.mvcr.cz/clanek/egon-93.aspx</a:t>
            </a:r>
            <a:endParaRPr lang="cs-CZ" altLang="en-US" dirty="0"/>
          </a:p>
          <a:p>
            <a:r>
              <a:rPr lang="cs-CZ" dirty="0"/>
              <a:t>MV ČR. Klaudie – od správy majetku k modelu poskytování a odebírání služeb</a:t>
            </a:r>
            <a:r>
              <a:rPr lang="cs-CZ" altLang="en-US" dirty="0"/>
              <a:t>. Ministerstvo vnitra České republiky. </a:t>
            </a:r>
            <a:r>
              <a:rPr lang="it-IT" altLang="en-US" dirty="0"/>
              <a:t>[online]. </a:t>
            </a:r>
            <a:r>
              <a:rPr lang="cs-CZ" dirty="0"/>
              <a:t>© 2014 </a:t>
            </a:r>
            <a:r>
              <a:rPr lang="it-IT" altLang="en-US" dirty="0"/>
              <a:t>[cit. 201</a:t>
            </a:r>
            <a:r>
              <a:rPr lang="cs-CZ" altLang="en-US" dirty="0"/>
              <a:t>4</a:t>
            </a:r>
            <a:r>
              <a:rPr lang="it-IT" altLang="en-US" dirty="0"/>
              <a:t>-0</a:t>
            </a:r>
            <a:r>
              <a:rPr lang="cs-CZ" altLang="en-US" dirty="0"/>
              <a:t>9</a:t>
            </a:r>
            <a:r>
              <a:rPr lang="it-IT" altLang="en-US" dirty="0"/>
              <a:t>-26]. Dostupné z: http://www.mvcr.cz/clanek/klaudie-od-spravy-majetku-k-modelu-poskytovani-a-odebirani-sluzeb.aspx?q=Y2hudW09Mg==</a:t>
            </a:r>
            <a:endParaRPr lang="cs-CZ" altLang="en-US" dirty="0"/>
          </a:p>
          <a:p>
            <a:r>
              <a:rPr lang="cs-CZ" dirty="0"/>
              <a:t>MV ČR. Co poskytuje </a:t>
            </a:r>
            <a:r>
              <a:rPr lang="cs-CZ" dirty="0" err="1"/>
              <a:t>CzechPOINT</a:t>
            </a:r>
            <a:r>
              <a:rPr lang="cs-CZ" dirty="0"/>
              <a:t>. </a:t>
            </a:r>
            <a:r>
              <a:rPr lang="cs-CZ" dirty="0" err="1"/>
              <a:t>CzechPOINT</a:t>
            </a:r>
            <a:r>
              <a:rPr lang="cs-CZ" dirty="0"/>
              <a:t> [online]. © 2014 [cit. 2014-10-1]. Dostupné z: http://www.czechpoint.cz/web/index.php?q=node/23</a:t>
            </a:r>
          </a:p>
          <a:p>
            <a:pPr lvl="0"/>
            <a:r>
              <a:rPr lang="cs-CZ" dirty="0"/>
              <a:t>NOVÁK, Pavel. Ministerstvo vnitra představilo Klaudii, nový symbol </a:t>
            </a:r>
            <a:r>
              <a:rPr lang="cs-CZ" dirty="0" err="1"/>
              <a:t>eGovernmentu</a:t>
            </a:r>
            <a:r>
              <a:rPr lang="cs-CZ" dirty="0"/>
              <a:t>. </a:t>
            </a:r>
            <a:r>
              <a:rPr lang="cs-CZ" i="1" dirty="0"/>
              <a:t>Ministerstvo vnitra České republiky</a:t>
            </a:r>
            <a:r>
              <a:rPr lang="cs-CZ" dirty="0"/>
              <a:t> [online]. © 2014 [cit. 2014-10-1]. Dostupné z: </a:t>
            </a:r>
            <a:r>
              <a:rPr lang="cs-CZ" dirty="0">
                <a:hlinkClick r:id="rId2"/>
              </a:rPr>
              <a:t>http://www.mvcr.cz/clanek/ministerstvo-vnitra-predstavilo-klaudii-novy-symbol-egovernmentu.aspx</a:t>
            </a:r>
            <a:endParaRPr lang="cs-CZ" dirty="0"/>
          </a:p>
          <a:p>
            <a:r>
              <a:rPr lang="cs-CZ" dirty="0"/>
              <a:t>PETERKA, Jiří. Kolik budou stát základní registry? Lupa [online]. 25. 7. 2011 </a:t>
            </a:r>
            <a:r>
              <a:rPr lang="pl-PL" dirty="0"/>
              <a:t>[cit. 2014-9-06]. ISSN 1213-0702. Dostupné z: http://www.lupa.cz/clanky/kolik-budou-stat-zakladni-registry/</a:t>
            </a:r>
            <a:endParaRPr lang="cs-CZ" dirty="0"/>
          </a:p>
          <a:p>
            <a:endParaRPr lang="cs-CZ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3379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Zdroje</a:t>
            </a:r>
            <a:endParaRPr lang="en-US" altLang="en-US" dirty="0"/>
          </a:p>
        </p:txBody>
      </p:sp>
      <p:sp>
        <p:nvSpPr>
          <p:cNvPr id="33795" name="Zástupný symbol pro obsah 3379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REICHL, Jiří. </a:t>
            </a:r>
            <a:r>
              <a:rPr lang="en-US" altLang="en-US" dirty="0" err="1"/>
              <a:t>Schválen</a:t>
            </a:r>
            <a:r>
              <a:rPr lang="en-US" altLang="en-US" dirty="0"/>
              <a:t> </a:t>
            </a:r>
            <a:r>
              <a:rPr lang="en-US" altLang="en-US" dirty="0" err="1"/>
              <a:t>návrh</a:t>
            </a:r>
            <a:r>
              <a:rPr lang="en-US" altLang="en-US" dirty="0"/>
              <a:t> </a:t>
            </a:r>
            <a:r>
              <a:rPr lang="en-US" altLang="en-US" dirty="0" err="1"/>
              <a:t>novely</a:t>
            </a:r>
            <a:r>
              <a:rPr lang="en-US" altLang="en-US" dirty="0"/>
              <a:t> </a:t>
            </a:r>
            <a:r>
              <a:rPr lang="en-US" altLang="en-US" dirty="0" err="1"/>
              <a:t>zákona</a:t>
            </a:r>
            <a:r>
              <a:rPr lang="en-US" altLang="en-US" dirty="0"/>
              <a:t> o </a:t>
            </a:r>
            <a:r>
              <a:rPr lang="en-US" altLang="en-US" dirty="0" err="1"/>
              <a:t>základních</a:t>
            </a:r>
            <a:r>
              <a:rPr lang="en-US" altLang="en-US" dirty="0"/>
              <a:t> </a:t>
            </a:r>
            <a:r>
              <a:rPr lang="en-US" altLang="en-US" dirty="0" err="1"/>
              <a:t>registrech</a:t>
            </a:r>
            <a:r>
              <a:rPr lang="en-US" altLang="en-US" dirty="0"/>
              <a:t> a </a:t>
            </a:r>
            <a:r>
              <a:rPr lang="en-US" altLang="en-US" dirty="0" err="1"/>
              <a:t>novely</a:t>
            </a:r>
            <a:r>
              <a:rPr lang="en-US" altLang="en-US" dirty="0"/>
              <a:t> </a:t>
            </a:r>
            <a:r>
              <a:rPr lang="en-US" altLang="en-US" dirty="0" err="1"/>
              <a:t>krizového</a:t>
            </a:r>
            <a:r>
              <a:rPr lang="en-US" altLang="en-US" dirty="0"/>
              <a:t> </a:t>
            </a:r>
            <a:r>
              <a:rPr lang="en-US" altLang="en-US" dirty="0" err="1"/>
              <a:t>zákona</a:t>
            </a:r>
            <a:r>
              <a:rPr lang="cs-CZ" altLang="en-US" dirty="0"/>
              <a:t>. Ministerstvo vnitra České republiky. </a:t>
            </a:r>
            <a:r>
              <a:rPr lang="it-IT" altLang="en-US" dirty="0"/>
              <a:t>[online]. </a:t>
            </a:r>
            <a:r>
              <a:rPr lang="cs-CZ" altLang="en-US" dirty="0"/>
              <a:t>2010 </a:t>
            </a:r>
            <a:r>
              <a:rPr lang="it-IT" altLang="en-US" dirty="0"/>
              <a:t>[cit. 201</a:t>
            </a:r>
            <a:r>
              <a:rPr lang="cs-CZ" altLang="en-US" dirty="0"/>
              <a:t>4</a:t>
            </a:r>
            <a:r>
              <a:rPr lang="it-IT" altLang="en-US" dirty="0"/>
              <a:t>-0</a:t>
            </a:r>
            <a:r>
              <a:rPr lang="cs-CZ" altLang="en-US" dirty="0"/>
              <a:t>9</a:t>
            </a:r>
            <a:r>
              <a:rPr lang="it-IT" altLang="en-US" dirty="0"/>
              <a:t>-26]. Dostupné z: http://www.mvcr.cz/clanek/schvalen-navrh-novely-zakona-o-zakladnich-registrech-a-novely-krizoveho-zakona.aspx</a:t>
            </a:r>
            <a:endParaRPr lang="cs-CZ" dirty="0"/>
          </a:p>
          <a:p>
            <a:r>
              <a:rPr lang="en-US" dirty="0"/>
              <a:t>SLÁMOVÁ, Hana. </a:t>
            </a:r>
            <a:r>
              <a:rPr lang="cs-CZ" dirty="0"/>
              <a:t>SIKP Přednáška X a, e-</a:t>
            </a:r>
            <a:r>
              <a:rPr lang="cs-CZ" dirty="0" err="1"/>
              <a:t>Government</a:t>
            </a:r>
            <a:r>
              <a:rPr lang="cs-CZ" dirty="0"/>
              <a:t>. Hana Slámová </a:t>
            </a:r>
            <a:r>
              <a:rPr lang="it-IT" dirty="0"/>
              <a:t>[online]. </a:t>
            </a:r>
            <a:r>
              <a:rPr lang="cs-CZ" dirty="0"/>
              <a:t>2009 </a:t>
            </a:r>
            <a:r>
              <a:rPr lang="it-IT" dirty="0"/>
              <a:t>[cit. 201</a:t>
            </a:r>
            <a:r>
              <a:rPr lang="cs-CZ" dirty="0"/>
              <a:t>4</a:t>
            </a:r>
            <a:r>
              <a:rPr lang="it-IT" dirty="0"/>
              <a:t>-0</a:t>
            </a:r>
            <a:r>
              <a:rPr lang="cs-CZ" dirty="0"/>
              <a:t>9</a:t>
            </a:r>
            <a:r>
              <a:rPr lang="it-IT" dirty="0"/>
              <a:t>-26]. Dostupné z: http://hasl.slamow.com/content/view/195/75/</a:t>
            </a:r>
            <a:endParaRPr lang="cs-CZ" dirty="0"/>
          </a:p>
          <a:p>
            <a:r>
              <a:rPr lang="cs-CZ" dirty="0"/>
              <a:t>Strategický rámec rozvoje </a:t>
            </a:r>
            <a:r>
              <a:rPr lang="cs-CZ" dirty="0" err="1"/>
              <a:t>eGovernmentu</a:t>
            </a:r>
            <a:r>
              <a:rPr lang="cs-CZ" dirty="0"/>
              <a:t> 2014+, verze z 11.2.2014; odesláno do meziresortního připomínkového řízení. Dostupné z: http://webdocuments.site44.com/mv-strategickyramecegov2014/export_rack9gab62u2_a_MPR.zip</a:t>
            </a:r>
          </a:p>
          <a:p>
            <a:r>
              <a:rPr lang="cs-CZ" dirty="0"/>
              <a:t>ŠPAČEK, David. </a:t>
            </a:r>
            <a:r>
              <a:rPr lang="cs-CZ" i="1" dirty="0" err="1"/>
              <a:t>EGovernment</a:t>
            </a:r>
            <a:r>
              <a:rPr lang="cs-CZ" i="1" dirty="0"/>
              <a:t>: cíle, trendy a přístupy k jeho hodnocení</a:t>
            </a:r>
            <a:r>
              <a:rPr lang="cs-CZ" dirty="0"/>
              <a:t>. Vyd. 1. V Praze: C.H. Beck, 2012, </a:t>
            </a:r>
            <a:r>
              <a:rPr lang="cs-CZ" dirty="0" err="1"/>
              <a:t>xix</a:t>
            </a:r>
            <a:r>
              <a:rPr lang="cs-CZ" dirty="0"/>
              <a:t>, 258 s. Beckova edice ekonomie. ISBN 978-807-4002-618.</a:t>
            </a:r>
          </a:p>
          <a:p>
            <a:pPr lvl="0"/>
            <a:r>
              <a:rPr lang="cs-CZ" dirty="0"/>
              <a:t>Testovací prostředí. Datové schránky [online]. © 2011 [cit. 2014-10-1]. Dostupné z: http://www.datoveschranky.info/cz/o-datovych-schrankach/testovaci-prostredi-id34697/</a:t>
            </a:r>
          </a:p>
          <a:p>
            <a:r>
              <a:rPr lang="cs-CZ" altLang="en-US" dirty="0"/>
              <a:t>Zákon č. 127/2005 Sb., o elektronických komunikacích a o změně některých souvisejících zákonů (zákon o elektronických komunikacích), ve znění pozdějších předpisů</a:t>
            </a:r>
          </a:p>
          <a:p>
            <a:r>
              <a:rPr lang="en-US" altLang="en-US" dirty="0"/>
              <a:t>Z</a:t>
            </a:r>
            <a:r>
              <a:rPr lang="cs-CZ" altLang="en-US" dirty="0" err="1"/>
              <a:t>ákon</a:t>
            </a:r>
            <a:r>
              <a:rPr lang="en-US" altLang="en-US" dirty="0"/>
              <a:t> č. 300/2008 o e-</a:t>
            </a:r>
            <a:r>
              <a:rPr lang="en-US" altLang="en-US" dirty="0" err="1"/>
              <a:t>úkonech</a:t>
            </a:r>
            <a:r>
              <a:rPr lang="en-US" altLang="en-US" dirty="0"/>
              <a:t>, </a:t>
            </a:r>
            <a:r>
              <a:rPr lang="en-US" altLang="en-US" dirty="0" err="1"/>
              <a:t>osobních</a:t>
            </a:r>
            <a:r>
              <a:rPr lang="en-US" altLang="en-US" dirty="0"/>
              <a:t> </a:t>
            </a:r>
            <a:r>
              <a:rPr lang="en-US" altLang="en-US" dirty="0" err="1"/>
              <a:t>číslech</a:t>
            </a:r>
            <a:r>
              <a:rPr lang="en-US" altLang="en-US" dirty="0"/>
              <a:t> a </a:t>
            </a:r>
            <a:r>
              <a:rPr lang="en-US" altLang="en-US" dirty="0" err="1"/>
              <a:t>autorizované</a:t>
            </a:r>
            <a:r>
              <a:rPr lang="en-US" altLang="en-US" dirty="0"/>
              <a:t> </a:t>
            </a:r>
            <a:r>
              <a:rPr lang="en-US" altLang="en-US" dirty="0" err="1"/>
              <a:t>konverzi</a:t>
            </a:r>
            <a:r>
              <a:rPr lang="en-US" altLang="en-US" dirty="0"/>
              <a:t> </a:t>
            </a:r>
            <a:r>
              <a:rPr lang="en-US" altLang="en-US" dirty="0" err="1"/>
              <a:t>dokumentů</a:t>
            </a:r>
            <a:r>
              <a:rPr lang="cs-CZ" altLang="en-US" dirty="0"/>
              <a:t>, ve znění pozdějších předpisů</a:t>
            </a:r>
            <a:r>
              <a:rPr lang="en-US" altLang="en-US" dirty="0"/>
              <a:t> </a:t>
            </a:r>
            <a:endParaRPr lang="cs-CZ" altLang="en-US" dirty="0"/>
          </a:p>
          <a:p>
            <a:endParaRPr lang="en-US" altLang="en-US" dirty="0">
              <a:hlinkClick r:id="rId2"/>
            </a:endParaRPr>
          </a:p>
          <a:p>
            <a:endParaRPr lang="en-US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rgbClr val="54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1213-0702</a:t>
            </a: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hlinkClick r:id="rId2"/>
              </a:rPr>
              <a:t>Státní informační politika - cesta k informační společnosti</a:t>
            </a:r>
            <a:endParaRPr lang="cs-CZ" altLang="cs-CZ" dirty="0"/>
          </a:p>
        </p:txBody>
      </p:sp>
      <p:sp>
        <p:nvSpPr>
          <p:cNvPr id="3379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Spíše deklaratorní charakter o informační společnosti, ICT a mezinárodních vlivech, ale 1. ucelená polistopadová koncepce IP, vč. </a:t>
            </a:r>
            <a:r>
              <a:rPr lang="cs-CZ" altLang="cs-CZ" dirty="0">
                <a:hlinkClick r:id="rId3"/>
              </a:rPr>
              <a:t>harmonogramu</a:t>
            </a:r>
            <a:endParaRPr lang="cs-CZ" altLang="cs-CZ" dirty="0"/>
          </a:p>
          <a:p>
            <a:pPr eaLnBrk="1" hangingPunct="1"/>
            <a:r>
              <a:rPr lang="cs-CZ" altLang="cs-CZ" dirty="0"/>
              <a:t>Některé cíle stále relevantní:</a:t>
            </a:r>
          </a:p>
          <a:p>
            <a:pPr lvl="1" eaLnBrk="1" hangingPunct="1"/>
            <a:r>
              <a:rPr lang="cs-CZ" altLang="cs-CZ" dirty="0"/>
              <a:t>Informační gramotnost: C (</a:t>
            </a:r>
            <a:r>
              <a:rPr lang="cs-CZ" altLang="cs-CZ" dirty="0" err="1"/>
              <a:t>consumer</a:t>
            </a:r>
            <a:r>
              <a:rPr lang="cs-CZ" altLang="cs-CZ" dirty="0"/>
              <a:t>) i G (veřejná správa - VS)</a:t>
            </a:r>
          </a:p>
          <a:p>
            <a:pPr lvl="1" eaLnBrk="1" hangingPunct="1"/>
            <a:r>
              <a:rPr lang="cs-CZ" altLang="cs-CZ" dirty="0"/>
              <a:t>Informatizovaná demokracie: portál VS (SPI), důraz na knihovny</a:t>
            </a:r>
          </a:p>
          <a:p>
            <a:pPr lvl="1" eaLnBrk="1" hangingPunct="1"/>
            <a:r>
              <a:rPr lang="cs-CZ" altLang="cs-CZ" dirty="0"/>
              <a:t>Rozvoj IS VS: vytvoření neveřejného SIS, klíčový e-podpis, hl. legislativní, ne technické problémy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SIP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Komunikační infrastruktura: mezi IS VS</a:t>
            </a:r>
          </a:p>
          <a:p>
            <a:r>
              <a:rPr lang="cs-CZ" altLang="cs-CZ"/>
              <a:t>Důvěryhodnost a bezpečnost IS a ochrana osobních dat: eID (elektronický identifikátor) a e-podpis pro přístup k vlastním OÚ (osobní údaje) v IS VS</a:t>
            </a:r>
          </a:p>
          <a:p>
            <a:r>
              <a:rPr lang="cs-CZ" altLang="cs-CZ"/>
              <a:t>E-obchod: centrální CA (certifikační autorita) EU</a:t>
            </a:r>
          </a:p>
          <a:p>
            <a:r>
              <a:rPr lang="cs-CZ" altLang="cs-CZ"/>
              <a:t>Transparentní ekonomické prostředí: finanční transparentnost v soukromé i veřejné sféře</a:t>
            </a:r>
          </a:p>
          <a:p>
            <a:r>
              <a:rPr lang="cs-CZ" altLang="cs-CZ"/>
              <a:t>Informační společnost: stabilní a bezpečná: informační podpora krizového managementu, environmentální ochrana, národní bezpečnost (i ICT)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IP v ČR 2001-2006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cs-CZ" altLang="cs-CZ" dirty="0"/>
              <a:t>ČR se v </a:t>
            </a:r>
            <a:r>
              <a:rPr lang="cs-CZ" altLang="cs-CZ" b="1" dirty="0"/>
              <a:t>2001</a:t>
            </a:r>
            <a:r>
              <a:rPr lang="cs-CZ" altLang="cs-CZ" dirty="0"/>
              <a:t> připojila k </a:t>
            </a:r>
            <a:r>
              <a:rPr lang="cs-CZ" altLang="cs-CZ" b="1" dirty="0" err="1"/>
              <a:t>eEurope</a:t>
            </a:r>
            <a:r>
              <a:rPr lang="cs-CZ" altLang="cs-CZ" b="1" dirty="0"/>
              <a:t>+</a:t>
            </a:r>
            <a:r>
              <a:rPr lang="cs-CZ" altLang="cs-CZ" dirty="0"/>
              <a:t> 2003, pak šla s EU (i po Lisabonu)</a:t>
            </a:r>
          </a:p>
          <a:p>
            <a:pPr eaLnBrk="1" hangingPunct="1">
              <a:defRPr/>
            </a:pPr>
            <a:r>
              <a:rPr lang="cs-CZ" altLang="cs-CZ" dirty="0"/>
              <a:t>2003 </a:t>
            </a:r>
            <a:r>
              <a:rPr lang="cs-CZ" altLang="cs-CZ" b="1" dirty="0"/>
              <a:t>MI ČR</a:t>
            </a:r>
            <a:r>
              <a:rPr lang="cs-CZ" altLang="cs-CZ" dirty="0"/>
              <a:t> (zánik ÚVIS) - ústřední orgán státní správy (SS) pro ICT, telekomunikace a poštovní služby – celé budování informační společnosti, hl. elektronizace VS</a:t>
            </a:r>
          </a:p>
          <a:p>
            <a:pPr eaLnBrk="1" hangingPunct="1">
              <a:defRPr/>
            </a:pPr>
            <a:r>
              <a:rPr lang="cs-CZ" dirty="0"/>
              <a:t>2004 Státní informační a komunikační politika (e-Česko 2006) – transformováno </a:t>
            </a:r>
            <a:r>
              <a:rPr lang="cs-CZ" dirty="0" err="1"/>
              <a:t>eEurope</a:t>
            </a:r>
            <a:r>
              <a:rPr lang="cs-CZ" dirty="0"/>
              <a:t> 2005</a:t>
            </a:r>
          </a:p>
          <a:p>
            <a:pPr eaLnBrk="1" hangingPunct="1">
              <a:defRPr/>
            </a:pPr>
            <a:r>
              <a:rPr lang="cs-CZ" dirty="0"/>
              <a:t>2005 Národní Lisabonský program 2005-2008 (NP reforem ČR)</a:t>
            </a:r>
          </a:p>
          <a:p>
            <a:pPr eaLnBrk="1" hangingPunct="1">
              <a:defRPr/>
            </a:pPr>
            <a:r>
              <a:rPr lang="cs-CZ" altLang="cs-CZ" dirty="0"/>
              <a:t>2006/7 zánik MI ČR </a:t>
            </a:r>
          </a:p>
          <a:p>
            <a:pPr eaLnBrk="1" hangingPunct="1">
              <a:defRPr/>
            </a:pPr>
            <a:r>
              <a:rPr lang="cs-CZ" altLang="cs-CZ" b="1" dirty="0"/>
              <a:t>2007 vznik </a:t>
            </a:r>
            <a:r>
              <a:rPr lang="cs-CZ" altLang="cs-CZ" b="1" dirty="0">
                <a:hlinkClick r:id="rId2"/>
              </a:rPr>
              <a:t>Rady vlády</a:t>
            </a:r>
            <a:r>
              <a:rPr lang="cs-CZ" altLang="cs-CZ" b="1" dirty="0"/>
              <a:t> pro (konkurenceschopnost a) informační společnost, koordinuje aktivity MV (Ministerstvo vnitra), MPO (Ministerstvo průmyslu a obchodu) a MMR (Ministerstvo pro místní rozvoj) v oblasti IP</a:t>
            </a:r>
          </a:p>
          <a:p>
            <a:pPr eaLnBrk="1" hangingPunct="1">
              <a:defRPr/>
            </a:pPr>
            <a:r>
              <a:rPr lang="cs-CZ" dirty="0"/>
              <a:t>Po </a:t>
            </a:r>
            <a:r>
              <a:rPr lang="cs-CZ" b="1" dirty="0"/>
              <a:t>2006</a:t>
            </a:r>
            <a:r>
              <a:rPr lang="cs-CZ" dirty="0"/>
              <a:t> soubor opatření pro urychlení rozvoje </a:t>
            </a:r>
            <a:r>
              <a:rPr lang="cs-CZ" dirty="0" err="1"/>
              <a:t>eGovernmentu</a:t>
            </a:r>
            <a:r>
              <a:rPr lang="cs-CZ" dirty="0"/>
              <a:t> v České republice + </a:t>
            </a:r>
            <a:r>
              <a:rPr lang="cs-CZ" b="1" dirty="0">
                <a:hlinkClick r:id="rId3"/>
              </a:rPr>
              <a:t>zahájení </a:t>
            </a:r>
            <a:r>
              <a:rPr lang="cs-CZ" b="1" dirty="0" err="1">
                <a:hlinkClick r:id="rId3"/>
              </a:rPr>
              <a:t>eGona</a:t>
            </a:r>
            <a:endParaRPr lang="cs-CZ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Strategické dokumenty od r. 2006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cs-CZ" altLang="cs-CZ" dirty="0"/>
              <a:t>Prosazování a implementování </a:t>
            </a:r>
            <a:r>
              <a:rPr lang="cs-CZ" altLang="cs-CZ" dirty="0" err="1"/>
              <a:t>eGovernmentu</a:t>
            </a:r>
            <a:r>
              <a:rPr lang="cs-CZ" altLang="cs-CZ" dirty="0"/>
              <a:t> v ČR v letech 1999 – 2006 včetně hlavních existujících překážek a soubor opatření k urychlení jeho dalšího rozvoje – podrobná kritika, vč. výzkumů, protiopatření</a:t>
            </a:r>
          </a:p>
          <a:p>
            <a:pPr lvl="1" eaLnBrk="1" hangingPunct="1">
              <a:defRPr/>
            </a:pPr>
            <a:r>
              <a:rPr lang="cs-CZ" dirty="0"/>
              <a:t>Zrušení MI ČR, vznik Rady vlády pro informační společnost</a:t>
            </a:r>
          </a:p>
          <a:p>
            <a:pPr lvl="1" eaLnBrk="1" hangingPunct="1">
              <a:defRPr/>
            </a:pPr>
            <a:r>
              <a:rPr lang="cs-CZ" dirty="0"/>
              <a:t>Vybudování </a:t>
            </a:r>
            <a:r>
              <a:rPr lang="cs-CZ" dirty="0" err="1"/>
              <a:t>CzechPOINTů</a:t>
            </a:r>
            <a:r>
              <a:rPr lang="cs-CZ" dirty="0"/>
              <a:t>, centrálních registrů a sdílení dat </a:t>
            </a:r>
          </a:p>
          <a:p>
            <a:pPr lvl="1" eaLnBrk="1" hangingPunct="1">
              <a:defRPr/>
            </a:pPr>
            <a:r>
              <a:rPr lang="cs-CZ" dirty="0"/>
              <a:t>Elektronizace procesů ve/s VS, rozvoj </a:t>
            </a:r>
            <a:r>
              <a:rPr lang="cs-CZ" dirty="0" err="1"/>
              <a:t>eDemocracy</a:t>
            </a:r>
            <a:endParaRPr lang="cs-CZ" dirty="0"/>
          </a:p>
          <a:p>
            <a:pPr eaLnBrk="1" hangingPunct="1">
              <a:defRPr/>
            </a:pPr>
            <a:r>
              <a:rPr lang="cs-CZ" altLang="cs-CZ" dirty="0"/>
              <a:t>Efektivní veřejná správa a přátelské veřejné služby: Strategie realizace Smart </a:t>
            </a:r>
            <a:r>
              <a:rPr lang="cs-CZ" altLang="cs-CZ" dirty="0" err="1"/>
              <a:t>Administration</a:t>
            </a:r>
            <a:r>
              <a:rPr lang="cs-CZ" altLang="cs-CZ" dirty="0"/>
              <a:t> v období 2007 – 2015</a:t>
            </a:r>
          </a:p>
          <a:p>
            <a:pPr eaLnBrk="1" hangingPunct="1">
              <a:defRPr/>
            </a:pPr>
            <a:r>
              <a:rPr lang="cs-CZ" altLang="cs-CZ" dirty="0"/>
              <a:t>Strategie rozvoje služeb pro „informační společnost“ – velmi stručné, hl. milníky a priority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Strategie Smart Administration (SA)</a:t>
            </a:r>
            <a:endParaRPr lang="en-GB" altLang="cs-CZ"/>
          </a:p>
        </p:txBody>
      </p:sp>
      <p:sp>
        <p:nvSpPr>
          <p:cNvPr id="38915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cs-CZ" altLang="cs-CZ" dirty="0">
                <a:hlinkClick r:id="rId2"/>
              </a:rPr>
              <a:t>Analýza</a:t>
            </a:r>
            <a:r>
              <a:rPr lang="cs-CZ" altLang="cs-CZ" dirty="0"/>
              <a:t> současného stavu </a:t>
            </a:r>
          </a:p>
          <a:p>
            <a:pPr eaLnBrk="1" hangingPunct="1">
              <a:defRPr/>
            </a:pPr>
            <a:r>
              <a:rPr lang="cs-CZ" altLang="cs-CZ" dirty="0"/>
              <a:t>Využití strukturálních fondů</a:t>
            </a:r>
          </a:p>
          <a:p>
            <a:pPr eaLnBrk="1" hangingPunct="1">
              <a:defRPr/>
            </a:pPr>
            <a:r>
              <a:rPr lang="cs-CZ" altLang="cs-CZ" dirty="0"/>
              <a:t>Snaha provázat jednotlivé části VS, navázat na započaté iniciativy a doplnit je (část přehodnotit)</a:t>
            </a:r>
          </a:p>
          <a:p>
            <a:pPr eaLnBrk="1" hangingPunct="1">
              <a:defRPr/>
            </a:pPr>
            <a:r>
              <a:rPr lang="cs-CZ" dirty="0"/>
              <a:t>Vize do 2015 (výběr):</a:t>
            </a:r>
          </a:p>
          <a:p>
            <a:pPr lvl="1" eaLnBrk="1" hangingPunct="1">
              <a:defRPr/>
            </a:pPr>
            <a:r>
              <a:rPr lang="cs-CZ" dirty="0"/>
              <a:t>Služby VS orientované na klienta + řízení lidských zdrojů</a:t>
            </a:r>
          </a:p>
          <a:p>
            <a:pPr lvl="1" eaLnBrk="1" hangingPunct="1">
              <a:defRPr/>
            </a:pPr>
            <a:r>
              <a:rPr lang="cs-CZ" dirty="0"/>
              <a:t>Flexibilita a průhlednost, kontrola kvality</a:t>
            </a:r>
          </a:p>
          <a:p>
            <a:pPr lvl="1" eaLnBrk="1" hangingPunct="1">
              <a:defRPr/>
            </a:pPr>
            <a:r>
              <a:rPr lang="cs-CZ" dirty="0"/>
              <a:t>Bezpečné sdílení dat i SPI (svobodný přístup k informacím)</a:t>
            </a:r>
          </a:p>
          <a:p>
            <a:pPr lvl="1" eaLnBrk="1" hangingPunct="1">
              <a:defRPr/>
            </a:pPr>
            <a:r>
              <a:rPr lang="cs-CZ" dirty="0"/>
              <a:t>...</a:t>
            </a:r>
          </a:p>
          <a:p>
            <a:pPr eaLnBrk="1" hangingPunct="1"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Návaznost SA na Hexagon veřejné správy</a:t>
            </a:r>
            <a:endParaRPr lang="en-GB" altLang="cs-CZ"/>
          </a:p>
        </p:txBody>
      </p:sp>
      <p:pic>
        <p:nvPicPr>
          <p:cNvPr id="38915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2017713"/>
            <a:ext cx="4633913" cy="4598987"/>
          </a:xfrm>
        </p:spPr>
      </p:pic>
      <p:sp>
        <p:nvSpPr>
          <p:cNvPr id="47107" name="Rectangl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en-US" sz="2200"/>
              <a:t>Občan = klient, co nejméně zátěže, průhlednost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200"/>
              <a:t>Legislativa: jen když nutná, srozumitelná a jasná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200"/>
              <a:t>Organizace výkonu VS: rovnováha efektivnosti a přiblížení občanovi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200"/>
              <a:t>Úředník: kvalita výkonu na všech úrovních, LLL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200"/>
              <a:t>Technologie: nástroj, ne cíl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200"/>
              <a:t>Finance: efektivnost, provázanost</a:t>
            </a:r>
            <a:endParaRPr lang="en-GB" altLang="en-US" sz="2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TMU">
  <a:themeElements>
    <a:clrScheme name="MU_PPTprezentace_sablona_CZ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MU_PPTprezentace_sablona_CZ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MU_PPTprezentace_sablona_CZ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_PPTprezentace_sablona_CZ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_PPTprezentace_sablona_CZ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měsi">
  <a:themeElements>
    <a:clrScheme name="1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Směsi">
      <a:majorFont>
        <a:latin typeface="Tahoma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měsi">
  <a:themeElements>
    <a:clrScheme name="2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Směsi">
      <a:majorFont>
        <a:latin typeface="Tahoma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U_PPTprezentace_sablona_CZ">
  <a:themeElements>
    <a:clrScheme name="1_MU_PPTprezentace_sablona_CZ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MU_PPTprezentace_sablona_CZ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MU_PPTprezentace_sablona_CZ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_PPTprezentace_sablona_CZ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_PPTprezentace_sablona_CZ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Směsi">
  <a:themeElements>
    <a:clrScheme name="3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3_Směsi">
      <a:majorFont>
        <a:latin typeface="Tahoma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3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SITMU</Template>
  <TotalTime>2914</TotalTime>
  <Words>2613</Words>
  <Application>Microsoft Office PowerPoint</Application>
  <PresentationFormat>Předvádění na obrazovce (4:3)</PresentationFormat>
  <Paragraphs>242</Paragraphs>
  <Slides>34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5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5" baseType="lpstr">
      <vt:lpstr>Arial</vt:lpstr>
      <vt:lpstr>Calibri</vt:lpstr>
      <vt:lpstr>Tahoma</vt:lpstr>
      <vt:lpstr>Trebuchet MS</vt:lpstr>
      <vt:lpstr>Wingdings</vt:lpstr>
      <vt:lpstr>SITMU</vt:lpstr>
      <vt:lpstr>1_Směsi</vt:lpstr>
      <vt:lpstr>2_Směsi</vt:lpstr>
      <vt:lpstr>1_MU_PPTprezentace_sablona_CZ</vt:lpstr>
      <vt:lpstr>3_Směsi</vt:lpstr>
      <vt:lpstr>Rastrový obrázek</vt:lpstr>
      <vt:lpstr>Strategické dokumenty IP ČR</vt:lpstr>
      <vt:lpstr>Organizace</vt:lpstr>
      <vt:lpstr>Koordinace IP v ČR do 2000</vt:lpstr>
      <vt:lpstr>Státní informační politika - cesta k informační společnosti</vt:lpstr>
      <vt:lpstr>SIP</vt:lpstr>
      <vt:lpstr>IP v ČR 2001-2006</vt:lpstr>
      <vt:lpstr>Strategické dokumenty od r. 2006</vt:lpstr>
      <vt:lpstr>Strategie Smart Administration (SA)</vt:lpstr>
      <vt:lpstr>Návaznost SA na Hexagon veřejné správy</vt:lpstr>
      <vt:lpstr>Digitální Česko </vt:lpstr>
      <vt:lpstr>Digitální Česko: Nástroje </vt:lpstr>
      <vt:lpstr>Strategie rozvoje ICT služeb veřejné správy</vt:lpstr>
      <vt:lpstr>Strategický rámec rozvoje eGovernmentu 2014+</vt:lpstr>
      <vt:lpstr>Strategický rámec rozvoje eGovernmentu 2014+</vt:lpstr>
      <vt:lpstr>Obsah rámce eGov</vt:lpstr>
      <vt:lpstr>eGON</vt:lpstr>
      <vt:lpstr>Klaudie</vt:lpstr>
      <vt:lpstr>CzechPoint</vt:lpstr>
      <vt:lpstr>Zákon č. 365/2000 Sb., o ISVS</vt:lpstr>
      <vt:lpstr>Co je KIVS?</vt:lpstr>
      <vt:lpstr>E-služby</vt:lpstr>
      <vt:lpstr>IS VS</vt:lpstr>
      <vt:lpstr>IS VS – pro instituce nejen VS a občany</vt:lpstr>
      <vt:lpstr>Elektronizace veřejných zakázek</vt:lpstr>
      <vt:lpstr>Od ISVS k základním registrům</vt:lpstr>
      <vt:lpstr>Systém základních registrů</vt:lpstr>
      <vt:lpstr>Definice IS ZR</vt:lpstr>
      <vt:lpstr>Co z toho vylezlo?</vt:lpstr>
      <vt:lpstr>Otázky k diskuzi</vt:lpstr>
      <vt:lpstr>Otázky</vt:lpstr>
      <vt:lpstr>Děkuji za pozornost.</vt:lpstr>
      <vt:lpstr>Zdroje</vt:lpstr>
      <vt:lpstr>Zdroje</vt:lpstr>
      <vt:lpstr>Zdroje</vt:lpstr>
    </vt:vector>
  </TitlesOfParts>
  <Company>Lenovo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EGovernment, e-zdravotnictví, e-archivnictví</dc:title>
  <dc:creator>Pavla</dc:creator>
  <cp:lastModifiedBy>Pavla Kovářová</cp:lastModifiedBy>
  <cp:revision>285</cp:revision>
  <dcterms:created xsi:type="dcterms:W3CDTF">2011-10-11T16:04:15Z</dcterms:created>
  <dcterms:modified xsi:type="dcterms:W3CDTF">2018-10-17T19:49:26Z</dcterms:modified>
</cp:coreProperties>
</file>