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  <p:sldMasterId id="2147483758" r:id="rId2"/>
    <p:sldMasterId id="2147483770" r:id="rId3"/>
    <p:sldMasterId id="2147483782" r:id="rId4"/>
    <p:sldMasterId id="2147483794" r:id="rId5"/>
  </p:sldMasterIdLst>
  <p:notesMasterIdLst>
    <p:notesMasterId r:id="rId35"/>
  </p:notesMasterIdLst>
  <p:sldIdLst>
    <p:sldId id="439" r:id="rId6"/>
    <p:sldId id="438" r:id="rId7"/>
    <p:sldId id="383" r:id="rId8"/>
    <p:sldId id="348" r:id="rId9"/>
    <p:sldId id="366" r:id="rId10"/>
    <p:sldId id="396" r:id="rId11"/>
    <p:sldId id="314" r:id="rId12"/>
    <p:sldId id="317" r:id="rId13"/>
    <p:sldId id="404" r:id="rId14"/>
    <p:sldId id="399" r:id="rId15"/>
    <p:sldId id="405" r:id="rId16"/>
    <p:sldId id="400" r:id="rId17"/>
    <p:sldId id="441" r:id="rId18"/>
    <p:sldId id="436" r:id="rId19"/>
    <p:sldId id="442" r:id="rId20"/>
    <p:sldId id="437" r:id="rId21"/>
    <p:sldId id="393" r:id="rId22"/>
    <p:sldId id="369" r:id="rId23"/>
    <p:sldId id="403" r:id="rId24"/>
    <p:sldId id="337" r:id="rId25"/>
    <p:sldId id="338" r:id="rId26"/>
    <p:sldId id="339" r:id="rId27"/>
    <p:sldId id="340" r:id="rId28"/>
    <p:sldId id="341" r:id="rId29"/>
    <p:sldId id="342" r:id="rId30"/>
    <p:sldId id="343" r:id="rId31"/>
    <p:sldId id="344" r:id="rId32"/>
    <p:sldId id="382" r:id="rId33"/>
    <p:sldId id="433" r:id="rId34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tableStyles" Target="tableStyles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368CF11-C154-47E0-A4AF-9BC1E4398C9E}" type="datetimeFigureOut">
              <a:rPr lang="cs-CZ"/>
              <a:pPr>
                <a:defRPr/>
              </a:pPr>
              <a:t>11.10.2018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C97595E-5C66-43AD-9146-D32D1887151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494213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1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GB" altLang="cs-CZ"/>
          </a:p>
        </p:txBody>
      </p:sp>
      <p:pic>
        <p:nvPicPr>
          <p:cNvPr id="4" name="Picture 26" descr="titl 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17775" y="2565400"/>
            <a:ext cx="568801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noProof="0"/>
              <a:t>Kliknutím lze upravit styl.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88DE7-C976-4D73-A815-2DB33897312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81367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B11E34-0A6F-4F0F-A43D-DC1F12CD80B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39322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76BFD-4323-410E-ABE0-237B22EEC85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648227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74983-66CE-4457-B0CA-D4255A85F77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75263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68AC3-D7AE-4031-B5AD-C2B08538759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669273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FC837-9BDF-4A1B-9846-703CEF794F5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315902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02912-6B56-4A6F-8A8F-6E35C96C521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949623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3AFDC-8A74-4D98-8B23-E102AD9EAB8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49115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34335-8267-44B1-BD33-7C4C3859BCC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454813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561BFB-70D5-42FF-A6AC-FE9BCEE972D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903925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9E5A7-656F-44BB-AEE9-31EB69A4572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9888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31A722-E13A-422E-8AFE-742D70D46B4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95562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F3622-C1BA-468F-BFAD-6D30EFC6A8A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551735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7322A1-E9F1-4144-AD93-27A18C79AF1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823569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E9267-FF7C-4D94-BAE0-502027B6D1C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63036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CFBAB-A70A-437F-BEF6-DCD0040D1A4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02437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B04F9-841A-46AB-BA1C-97A162138EA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880377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730C0A-89BF-4137-8915-5D98F48A5B3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943593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167C3-5835-41E0-BF4C-A7996A10650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70859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6BDAA-AAFD-476C-93BC-49CBEAC0175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746382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F0D45E-56CC-44D4-ABF6-4E03256159C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098390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544EA-F6D4-47A2-8DFF-3DFD7596238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37543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0F0A1-CF29-40F3-A9EA-061BEE36D5E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015376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F2A794-376C-419B-8F2D-67350EAECCA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411891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704D53-D494-468E-8FDB-A779AA8183E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873155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5FCE6-58D6-40C2-9709-50993C497BA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878463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1418D-C149-4D47-9D3D-5EBFBE06C61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9562212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GB" altLang="cs-CZ"/>
          </a:p>
        </p:txBody>
      </p:sp>
      <p:pic>
        <p:nvPicPr>
          <p:cNvPr id="4" name="Picture 3" descr="titl 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 descr="OPVK_MU_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925" y="5248275"/>
            <a:ext cx="4205288" cy="80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22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17775" y="2728913"/>
            <a:ext cx="5688013" cy="2157412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noProof="0"/>
              <a:t>Kliknutím lze upravit styl.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DF8D3-165C-4A0F-962A-5DA9D7AC01A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8131894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77CC5-5F4E-4B94-85B1-963D489B111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6949433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2A80B-5352-4E74-AC54-0AC9AA7F624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353416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993575-6A2F-4CCA-9CA7-C3FB0E5CD69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3177400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F0054-85F3-4307-A3E4-6EE6F9751CB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3527133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6804F0-900C-489B-97A3-997F2952CD5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54402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4E64B-0398-4BAB-A857-BC684E2992F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7136394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6DFF7-662B-4BD3-B6B4-A589C20E193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8300020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F3E8CE-CB1E-4705-AE73-DBD3636448F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8513925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0DAC4-E8E8-4FC7-9B42-2BB8DD5BFC9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216662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3A692-B200-4BB0-9C87-BBB6B6BFC79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6692671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2676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2676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2AC80-8897-4D2D-B355-A4282EE0598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1094556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D0552-8ED7-4D38-9D3F-B289CF09AE7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244213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6C767-B332-4AEE-B6C9-DD1DE8F5AFB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1063892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A06E70-F7D9-4247-B46B-8E8124D6D4C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8880163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3C4CA-E371-4D93-B6D6-A7D7F1434FC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3756065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4E482A-65C3-4F8E-A3F3-4494DF0EA8D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2467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5B274-1067-4283-BF96-7324FB43771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6812296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295FF5-7F28-45BD-80E8-3DC2A76F129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7429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B97BF-604C-4A27-890F-E790F1BC8B6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730880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CE8CF-2D79-4FED-863A-ADD78AFE79F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2009560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83526-AC37-4D87-8C18-2D1057346AC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2163207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D37B3E-32DE-4299-8925-716AF25DB53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4741277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16922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16922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D52C26-8D10-4378-B475-3C521B4E42A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17007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3A8F9-6315-45A9-BF95-AA52C54D7D3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58251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3F478-97DF-498F-A94B-32F0AC7FA07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85814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8EA44-A98A-48D2-8D81-39D7E03A48D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06506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8BEC91-3CFA-4DAF-9B28-FF954DEBFBC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81768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4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9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cs-CZ"/>
          </a:p>
        </p:txBody>
      </p:sp>
      <p:pic>
        <p:nvPicPr>
          <p:cNvPr id="1027" name="Picture 25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9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969696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969696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D47A8733-AEB9-447F-B92A-69B48A8CF7E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9" r:id="rId1"/>
    <p:sldLayoutId id="2147484506" r:id="rId2"/>
    <p:sldLayoutId id="2147484507" r:id="rId3"/>
    <p:sldLayoutId id="2147484508" r:id="rId4"/>
    <p:sldLayoutId id="2147484509" r:id="rId5"/>
    <p:sldLayoutId id="2147484510" r:id="rId6"/>
    <p:sldLayoutId id="2147484511" r:id="rId7"/>
    <p:sldLayoutId id="2147484512" r:id="rId8"/>
    <p:sldLayoutId id="2147484513" r:id="rId9"/>
    <p:sldLayoutId id="2147484514" r:id="rId10"/>
    <p:sldLayoutId id="214748451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cs-CZ"/>
          </a:p>
        </p:txBody>
      </p:sp>
      <p:pic>
        <p:nvPicPr>
          <p:cNvPr id="2051" name="Picture 12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969696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969696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CE8832A7-E2EB-449E-8CCB-5F603390745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16" r:id="rId1"/>
    <p:sldLayoutId id="2147484517" r:id="rId2"/>
    <p:sldLayoutId id="2147484518" r:id="rId3"/>
    <p:sldLayoutId id="2147484519" r:id="rId4"/>
    <p:sldLayoutId id="2147484520" r:id="rId5"/>
    <p:sldLayoutId id="2147484521" r:id="rId6"/>
    <p:sldLayoutId id="2147484522" r:id="rId7"/>
    <p:sldLayoutId id="2147484523" r:id="rId8"/>
    <p:sldLayoutId id="2147484524" r:id="rId9"/>
    <p:sldLayoutId id="2147484525" r:id="rId10"/>
    <p:sldLayoutId id="2147484526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cs-CZ"/>
          </a:p>
        </p:txBody>
      </p:sp>
      <p:pic>
        <p:nvPicPr>
          <p:cNvPr id="3075" name="Picture 10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969696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969696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1C77AC14-B1DB-430B-BE27-28DD20678E0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27" r:id="rId1"/>
    <p:sldLayoutId id="2147484528" r:id="rId2"/>
    <p:sldLayoutId id="2147484529" r:id="rId3"/>
    <p:sldLayoutId id="2147484530" r:id="rId4"/>
    <p:sldLayoutId id="2147484531" r:id="rId5"/>
    <p:sldLayoutId id="2147484532" r:id="rId6"/>
    <p:sldLayoutId id="2147484533" r:id="rId7"/>
    <p:sldLayoutId id="2147484534" r:id="rId8"/>
    <p:sldLayoutId id="2147484535" r:id="rId9"/>
    <p:sldLayoutId id="2147484536" r:id="rId10"/>
    <p:sldLayoutId id="2147484537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cs-CZ"/>
          </a:p>
        </p:txBody>
      </p:sp>
      <p:pic>
        <p:nvPicPr>
          <p:cNvPr id="4099" name="Picture 3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178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969696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2211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969696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BA91990F-2613-41A3-AE94-CDDF7DA9D2D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pic>
        <p:nvPicPr>
          <p:cNvPr id="4104" name="Picture 16" descr="OPVK_MU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4643438"/>
            <a:ext cx="5926138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60" r:id="rId1"/>
    <p:sldLayoutId id="2147484538" r:id="rId2"/>
    <p:sldLayoutId id="2147484539" r:id="rId3"/>
    <p:sldLayoutId id="2147484540" r:id="rId4"/>
    <p:sldLayoutId id="2147484541" r:id="rId5"/>
    <p:sldLayoutId id="2147484542" r:id="rId6"/>
    <p:sldLayoutId id="2147484543" r:id="rId7"/>
    <p:sldLayoutId id="2147484544" r:id="rId8"/>
    <p:sldLayoutId id="2147484545" r:id="rId9"/>
    <p:sldLayoutId id="2147484546" r:id="rId10"/>
    <p:sldLayoutId id="2147484547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cs-CZ"/>
          </a:p>
        </p:txBody>
      </p:sp>
      <p:pic>
        <p:nvPicPr>
          <p:cNvPr id="5123" name="Picture 3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969696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969696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BFD87317-E999-40A0-85EB-FE9F74DCCAE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pic>
        <p:nvPicPr>
          <p:cNvPr id="5127" name="Picture 11" descr="OPVK_MU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3286125"/>
            <a:ext cx="8002588" cy="152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48" r:id="rId1"/>
    <p:sldLayoutId id="2147484549" r:id="rId2"/>
    <p:sldLayoutId id="2147484550" r:id="rId3"/>
    <p:sldLayoutId id="2147484551" r:id="rId4"/>
    <p:sldLayoutId id="2147484552" r:id="rId5"/>
    <p:sldLayoutId id="2147484553" r:id="rId6"/>
    <p:sldLayoutId id="2147484554" r:id="rId7"/>
    <p:sldLayoutId id="2147484555" r:id="rId8"/>
    <p:sldLayoutId id="2147484556" r:id="rId9"/>
    <p:sldLayoutId id="2147484557" r:id="rId10"/>
    <p:sldLayoutId id="2147484558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igital-agenda-data.eu/" TargetMode="External"/><Relationship Id="rId2" Type="http://schemas.openxmlformats.org/officeDocument/2006/relationships/hyperlink" Target="https://ec.europa.eu/digital-agenda/en/scoreboard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uropa.eu/rapid/press-release_MEMO-10-200_cs.htm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europa.eu/rapid/pressReleasesAction.do?reference=MEMO/10/200&amp;format=HTML&amp;aged=1&amp;language=CS&amp;guiLanguage=en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ec.europa.eu/newsroom/dae/document.cfm?action=display&amp;doc_id=17338" TargetMode="Externa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ec.europa.eu/newsroom/dae/document.cfm?action=display&amp;doc_id=17338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ec.europa.eu/newsroom/dae/document.cfm?action=display&amp;doc_id=17338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roparl.europa.eu/portal/cs" TargetMode="External"/><Relationship Id="rId7" Type="http://schemas.openxmlformats.org/officeDocument/2006/relationships/hyperlink" Target="http://www.enisa.europa.eu/" TargetMode="External"/><Relationship Id="rId2" Type="http://schemas.openxmlformats.org/officeDocument/2006/relationships/hyperlink" Target="http://www.consilium.europa.eu/cs/european-council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ircabc.europa.eu/" TargetMode="External"/><Relationship Id="rId5" Type="http://schemas.openxmlformats.org/officeDocument/2006/relationships/hyperlink" Target="http://ec.europa.eu/dgs/information_society/index_en.htm" TargetMode="External"/><Relationship Id="rId4" Type="http://schemas.openxmlformats.org/officeDocument/2006/relationships/hyperlink" Target="http://ec.europa.eu/index_en.htm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ec.europa.eu/eurostat/web/main/home" TargetMode="External"/><Relationship Id="rId13" Type="http://schemas.openxmlformats.org/officeDocument/2006/relationships/hyperlink" Target="http://www.euroskop.cz/" TargetMode="External"/><Relationship Id="rId18" Type="http://schemas.openxmlformats.org/officeDocument/2006/relationships/hyperlink" Target="http://portal.mpsv.cz/eures" TargetMode="External"/><Relationship Id="rId3" Type="http://schemas.openxmlformats.org/officeDocument/2006/relationships/hyperlink" Target="http://eur-lex.europa.eu/n-lex/index_cs.htm" TargetMode="External"/><Relationship Id="rId7" Type="http://schemas.openxmlformats.org/officeDocument/2006/relationships/hyperlink" Target="http://epp.eurostat.ec.europa.eu/portal/page/portal/eurostat/home/" TargetMode="External"/><Relationship Id="rId12" Type="http://schemas.openxmlformats.org/officeDocument/2006/relationships/hyperlink" Target="http://europa.eu/europedirect/index_cs.htm" TargetMode="External"/><Relationship Id="rId17" Type="http://schemas.openxmlformats.org/officeDocument/2006/relationships/hyperlink" Target="http://ec.europa.eu/eqf/home_en.htm" TargetMode="External"/><Relationship Id="rId2" Type="http://schemas.openxmlformats.org/officeDocument/2006/relationships/hyperlink" Target="http://eur-lex.europa.eu/cs/index.htm" TargetMode="External"/><Relationship Id="rId16" Type="http://schemas.openxmlformats.org/officeDocument/2006/relationships/hyperlink" Target="http://www.eurodesk.cz/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bookshop.europa.eu/cs/home/?request_locale=cs" TargetMode="External"/><Relationship Id="rId11" Type="http://schemas.openxmlformats.org/officeDocument/2006/relationships/hyperlink" Target="http://ec.europa.eu/avservices/ebs/schedule.cfm" TargetMode="External"/><Relationship Id="rId5" Type="http://schemas.openxmlformats.org/officeDocument/2006/relationships/hyperlink" Target="http://cordis.europa.eu/" TargetMode="External"/><Relationship Id="rId15" Type="http://schemas.openxmlformats.org/officeDocument/2006/relationships/hyperlink" Target="http://ted.europa.eu/TED/main/HomePage.do" TargetMode="External"/><Relationship Id="rId10" Type="http://schemas.openxmlformats.org/officeDocument/2006/relationships/hyperlink" Target="https://data.europa.eu/euodp/en/home" TargetMode="External"/><Relationship Id="rId19" Type="http://schemas.openxmlformats.org/officeDocument/2006/relationships/hyperlink" Target="http://www.euhrou.cz/" TargetMode="External"/><Relationship Id="rId4" Type="http://schemas.openxmlformats.org/officeDocument/2006/relationships/hyperlink" Target="http://publications.europa.eu/cs/browse-by-subject" TargetMode="External"/><Relationship Id="rId9" Type="http://schemas.openxmlformats.org/officeDocument/2006/relationships/hyperlink" Target="http://ec.europa.eu/COMMFrontOffice/publicopinion/index.cfm" TargetMode="External"/><Relationship Id="rId14" Type="http://schemas.openxmlformats.org/officeDocument/2006/relationships/hyperlink" Target="http://www.eurion.cz/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joinup.ec.europa.eu/" TargetMode="Externa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data.gov.uk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europa.eu/about-eu/institutions-bodies/index_cs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sz="4800" dirty="0"/>
              <a:t>Informační politika Evropské unie</a:t>
            </a:r>
            <a:br>
              <a:rPr lang="cs-CZ" altLang="cs-CZ" sz="4800" dirty="0"/>
            </a:br>
            <a:endParaRPr lang="cs-CZ" altLang="cs-CZ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Evropa 2020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altLang="cs-CZ" dirty="0"/>
              <a:t>Strategie pro všechny oblasti vývoje</a:t>
            </a:r>
          </a:p>
          <a:p>
            <a:pPr>
              <a:defRPr/>
            </a:pPr>
            <a:r>
              <a:rPr lang="cs-CZ" altLang="cs-CZ" dirty="0"/>
              <a:t>Patrné proti hospodářské krizi (důraz na ekonomické)</a:t>
            </a:r>
          </a:p>
          <a:p>
            <a:pPr>
              <a:defRPr/>
            </a:pPr>
            <a:r>
              <a:rPr lang="cs-CZ" altLang="cs-CZ" dirty="0"/>
              <a:t>Prioritní oblasti:</a:t>
            </a:r>
          </a:p>
          <a:p>
            <a:pPr lvl="1">
              <a:defRPr/>
            </a:pPr>
            <a:r>
              <a:rPr lang="cs-CZ" altLang="cs-CZ" dirty="0"/>
              <a:t>Inteligentní růst: inovace, mládež, </a:t>
            </a:r>
            <a:r>
              <a:rPr lang="cs-CZ" altLang="cs-CZ" b="1" dirty="0"/>
              <a:t>digitální agenda</a:t>
            </a:r>
          </a:p>
          <a:p>
            <a:pPr lvl="1">
              <a:defRPr/>
            </a:pPr>
            <a:r>
              <a:rPr lang="cs-CZ" altLang="cs-CZ" dirty="0"/>
              <a:t>Udržitelný růst: ekologie, globalizace</a:t>
            </a:r>
          </a:p>
          <a:p>
            <a:pPr lvl="1">
              <a:defRPr/>
            </a:pPr>
            <a:r>
              <a:rPr lang="cs-CZ" altLang="cs-CZ" dirty="0"/>
              <a:t>Růst se začleněním: pracovní trh, proti chudobě</a:t>
            </a:r>
          </a:p>
          <a:p>
            <a:pPr>
              <a:defRPr/>
            </a:pPr>
            <a:r>
              <a:rPr lang="cs-CZ" altLang="cs-CZ" dirty="0"/>
              <a:t>2013 zhodnocení stavu (ekonomická krize)</a:t>
            </a:r>
          </a:p>
          <a:p>
            <a:pPr lvl="1">
              <a:defRPr/>
            </a:pPr>
            <a:r>
              <a:rPr lang="cs-CZ" altLang="cs-CZ" dirty="0"/>
              <a:t>Přiblížení cílům: vzdělávání, klima, energie</a:t>
            </a:r>
          </a:p>
          <a:p>
            <a:pPr lvl="1">
              <a:defRPr/>
            </a:pPr>
            <a:r>
              <a:rPr lang="cs-CZ" altLang="cs-CZ" dirty="0"/>
              <a:t>Nepřiblížení: zaměstnanost, </a:t>
            </a:r>
            <a:r>
              <a:rPr lang="cs-CZ" altLang="cs-CZ" dirty="0" err="1"/>
              <a:t>VaV</a:t>
            </a:r>
            <a:r>
              <a:rPr lang="cs-CZ" altLang="cs-CZ" dirty="0"/>
              <a:t> (výzkum a vývoj) a snižování chudoby</a:t>
            </a:r>
          </a:p>
          <a:p>
            <a:pPr lvl="1">
              <a:defRPr/>
            </a:pPr>
            <a:r>
              <a:rPr lang="cs-CZ" altLang="cs-CZ" dirty="0"/>
              <a:t>Růst propasti mezi státy i v nich</a:t>
            </a:r>
          </a:p>
          <a:p>
            <a:pPr>
              <a:defRPr/>
            </a:pPr>
            <a:r>
              <a:rPr lang="cs-CZ" altLang="cs-CZ" dirty="0"/>
              <a:t>Revize (2015) s ohledem na konzultace se </a:t>
            </a:r>
            <a:r>
              <a:rPr lang="cs-CZ" altLang="cs-CZ" dirty="0" err="1"/>
              <a:t>stakeholdery</a:t>
            </a:r>
            <a:endParaRPr lang="cs-CZ" alt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Digitální agenda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altLang="cs-CZ" dirty="0"/>
              <a:t>Cílem „zajistit udržitelný hospodářský a sociální přínos jednotného digitálního trhu, založeného na rychlém a superrychlém internetu a interoperabilních aplikacích“ </a:t>
            </a:r>
          </a:p>
          <a:p>
            <a:pPr>
              <a:defRPr/>
            </a:pPr>
            <a:r>
              <a:rPr lang="cs-CZ" altLang="cs-CZ" dirty="0"/>
              <a:t>Výchozí stav (problémy): </a:t>
            </a:r>
          </a:p>
          <a:p>
            <a:pPr lvl="1">
              <a:defRPr/>
            </a:pPr>
            <a:r>
              <a:rPr lang="cs-CZ" altLang="cs-CZ" dirty="0"/>
              <a:t>Roztříštěné digitální trhy, </a:t>
            </a:r>
            <a:r>
              <a:rPr lang="cs-CZ" dirty="0"/>
              <a:t>interoperabilita</a:t>
            </a:r>
          </a:p>
          <a:p>
            <a:pPr lvl="1">
              <a:defRPr/>
            </a:pPr>
            <a:r>
              <a:rPr lang="cs-CZ" dirty="0"/>
              <a:t>Rostoucí </a:t>
            </a:r>
            <a:r>
              <a:rPr lang="cs-CZ" dirty="0" err="1"/>
              <a:t>kyberkriminalita</a:t>
            </a:r>
            <a:r>
              <a:rPr lang="cs-CZ" dirty="0"/>
              <a:t> a nízká důvěra</a:t>
            </a:r>
          </a:p>
          <a:p>
            <a:pPr lvl="1">
              <a:defRPr/>
            </a:pPr>
            <a:r>
              <a:rPr lang="cs-CZ" dirty="0"/>
              <a:t>Nedostatečné investice do sítí</a:t>
            </a:r>
          </a:p>
          <a:p>
            <a:pPr lvl="1">
              <a:defRPr/>
            </a:pPr>
            <a:r>
              <a:rPr lang="cs-CZ" dirty="0"/>
              <a:t>Nedostatečný výzkum a inovace</a:t>
            </a:r>
          </a:p>
          <a:p>
            <a:pPr lvl="1">
              <a:defRPr/>
            </a:pPr>
            <a:r>
              <a:rPr lang="cs-CZ" dirty="0"/>
              <a:t>Nedostatky v oblasti počítačové gramotnosti</a:t>
            </a:r>
          </a:p>
          <a:p>
            <a:pPr lvl="1">
              <a:defRPr/>
            </a:pPr>
            <a:r>
              <a:rPr lang="cs-CZ" dirty="0"/>
              <a:t>Promarněné příležitosti při řešení společenských výzev</a:t>
            </a:r>
            <a:endParaRPr lang="cs-CZ" altLang="cs-CZ" dirty="0"/>
          </a:p>
          <a:p>
            <a:pPr>
              <a:defRPr/>
            </a:pPr>
            <a:r>
              <a:rPr lang="cs-CZ" altLang="cs-CZ" dirty="0"/>
              <a:t>Každoročně zhodnocení, za </a:t>
            </a:r>
            <a:r>
              <a:rPr lang="cs-CZ" altLang="cs-CZ" dirty="0">
                <a:hlinkClick r:id="rId2"/>
              </a:rPr>
              <a:t>EU</a:t>
            </a:r>
            <a:r>
              <a:rPr lang="cs-CZ" altLang="cs-CZ" dirty="0"/>
              <a:t> i </a:t>
            </a:r>
            <a:r>
              <a:rPr lang="cs-CZ" altLang="cs-CZ" dirty="0">
                <a:hlinkClick r:id="rId3"/>
              </a:rPr>
              <a:t>srovnání</a:t>
            </a:r>
            <a:r>
              <a:rPr lang="cs-CZ" altLang="cs-CZ" dirty="0"/>
              <a:t> států</a:t>
            </a:r>
          </a:p>
          <a:p>
            <a:pPr>
              <a:defRPr/>
            </a:pPr>
            <a:r>
              <a:rPr lang="cs-CZ" altLang="cs-CZ" dirty="0"/>
              <a:t>VYTVOŘTE mentální mapu </a:t>
            </a:r>
            <a:r>
              <a:rPr lang="cs-CZ" altLang="cs-CZ" dirty="0">
                <a:hlinkClick r:id="rId4"/>
              </a:rPr>
              <a:t>digitální agendy</a:t>
            </a:r>
            <a:r>
              <a:rPr lang="cs-CZ" altLang="cs-CZ" dirty="0"/>
              <a:t> – v 7 </a:t>
            </a:r>
            <a:r>
              <a:rPr lang="cs-CZ" altLang="cs-CZ" dirty="0" err="1"/>
              <a:t>miniskupinách</a:t>
            </a:r>
            <a:r>
              <a:rPr lang="cs-CZ" altLang="cs-CZ" dirty="0"/>
              <a:t> po jednotlivých větvích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altLang="cs-CZ"/>
            </a:br>
            <a:r>
              <a:rPr lang="cs-CZ" altLang="cs-CZ"/>
              <a:t>Digitální agenda - </a:t>
            </a:r>
            <a:r>
              <a:rPr lang="cs-CZ" altLang="cs-CZ">
                <a:hlinkClick r:id="rId2"/>
              </a:rPr>
              <a:t>7 prioritních oblastí činnosti</a:t>
            </a:r>
            <a:endParaRPr lang="cs-CZ" altLang="cs-CZ"/>
          </a:p>
        </p:txBody>
      </p:sp>
      <p:sp>
        <p:nvSpPr>
          <p:cNvPr id="2048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/>
              <a:t>Jednotný digitální trh</a:t>
            </a:r>
          </a:p>
          <a:p>
            <a:r>
              <a:rPr lang="cs-CZ" altLang="cs-CZ"/>
              <a:t>Zlepšení rámcových podmínek pro interoperabilitu mezi výrobky a službami v oblasti ICT </a:t>
            </a:r>
          </a:p>
          <a:p>
            <a:r>
              <a:rPr lang="cs-CZ" altLang="cs-CZ"/>
              <a:t>Posílení důvěry v internet a jeho bezpečnost</a:t>
            </a:r>
          </a:p>
          <a:p>
            <a:r>
              <a:rPr lang="cs-CZ" altLang="cs-CZ"/>
              <a:t>Záruka výrazně rychlejšího internetového připojení </a:t>
            </a:r>
          </a:p>
          <a:p>
            <a:r>
              <a:rPr lang="cs-CZ" altLang="cs-CZ"/>
              <a:t>Podpora investic do výzkumu a vývoje</a:t>
            </a:r>
          </a:p>
          <a:p>
            <a:r>
              <a:rPr lang="cs-CZ" altLang="cs-CZ"/>
              <a:t>Zvýšení digitální gramotnosti a začlenění</a:t>
            </a:r>
          </a:p>
          <a:p>
            <a:r>
              <a:rPr lang="cs-CZ" altLang="cs-CZ"/>
              <a:t>Zavádění ICT k řešení společenských úkolů, např. změna klimatu, zdravotní péče a stárnoucí populace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hlinkClick r:id="rId2"/>
              </a:rPr>
              <a:t>Hodnocení Digitální agendy 2016</a:t>
            </a:r>
            <a:endParaRPr lang="cs-CZ" altLang="cs-CZ"/>
          </a:p>
        </p:txBody>
      </p:sp>
      <p:pic>
        <p:nvPicPr>
          <p:cNvPr id="22531" name="Zástupný symbol pro obsah 3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" y="2357438"/>
            <a:ext cx="4646613" cy="3951287"/>
          </a:xfrm>
        </p:spPr>
      </p:pic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cs-CZ" sz="2400" dirty="0"/>
              <a:t>ČR proti EU </a:t>
            </a:r>
          </a:p>
          <a:p>
            <a:pPr lvl="1">
              <a:defRPr/>
            </a:pPr>
            <a:r>
              <a:rPr lang="cs-CZ" sz="1800" dirty="0"/>
              <a:t>dobré připojení, lidský kapitál a integrace digitálních technologií, </a:t>
            </a:r>
          </a:p>
          <a:p>
            <a:pPr lvl="1">
              <a:defRPr/>
            </a:pPr>
            <a:r>
              <a:rPr lang="cs-CZ" sz="1800" dirty="0"/>
              <a:t>slabší použití internetu a nejslabší digitální veřejné služby</a:t>
            </a:r>
            <a:endParaRPr lang="cs-CZ" sz="2200" u="sng" dirty="0"/>
          </a:p>
          <a:p>
            <a:pPr>
              <a:defRPr/>
            </a:pPr>
            <a:r>
              <a:rPr lang="cs-CZ" sz="2400" dirty="0"/>
              <a:t>Digitální veřejné služby</a:t>
            </a:r>
          </a:p>
          <a:p>
            <a:pPr lvl="1">
              <a:defRPr/>
            </a:pPr>
            <a:r>
              <a:rPr lang="cs-CZ" sz="1800" dirty="0"/>
              <a:t>26 % populace využívá interaktivní služby </a:t>
            </a:r>
            <a:r>
              <a:rPr lang="cs-CZ" sz="1800" dirty="0" err="1"/>
              <a:t>eGov</a:t>
            </a:r>
            <a:r>
              <a:rPr lang="cs-CZ" sz="1800" dirty="0"/>
              <a:t> (ČR 3. nejslabší)</a:t>
            </a:r>
          </a:p>
          <a:p>
            <a:pPr lvl="1">
              <a:defRPr/>
            </a:pPr>
            <a:r>
              <a:rPr lang="cs-CZ" sz="1800" dirty="0"/>
              <a:t>Od 2011 nárůst o 10 % v počtu lidí, kteří vyberou online kanál při potřebě veřejné služby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hlinkClick r:id="rId2"/>
              </a:rPr>
              <a:t>Hodnocení Digitální agendy 2016</a:t>
            </a:r>
            <a:endParaRPr lang="cs-CZ" alt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dirty="0"/>
              <a:t>Připojení</a:t>
            </a:r>
          </a:p>
          <a:p>
            <a:pPr lvl="1">
              <a:defRPr/>
            </a:pPr>
            <a:r>
              <a:rPr lang="cs-CZ" dirty="0"/>
              <a:t>97 % domácností s připojením, 71 % rychlé</a:t>
            </a:r>
          </a:p>
          <a:p>
            <a:pPr lvl="1">
              <a:defRPr/>
            </a:pPr>
            <a:r>
              <a:rPr lang="cs-CZ" dirty="0"/>
              <a:t>Mobilní připojení nejvíc v Estonsku a nordických státech</a:t>
            </a:r>
          </a:p>
          <a:p>
            <a:pPr lvl="1">
              <a:defRPr/>
            </a:pPr>
            <a:r>
              <a:rPr lang="cs-CZ" dirty="0"/>
              <a:t>Cena rychlého připojení klesá, ale velké rozdíly ve státech</a:t>
            </a:r>
          </a:p>
          <a:p>
            <a:pPr>
              <a:defRPr/>
            </a:pPr>
            <a:r>
              <a:rPr lang="cs-CZ" dirty="0"/>
              <a:t>Lidský kapitál</a:t>
            </a:r>
          </a:p>
          <a:p>
            <a:pPr lvl="1">
              <a:defRPr/>
            </a:pPr>
            <a:r>
              <a:rPr lang="cs-CZ" dirty="0"/>
              <a:t>76 % online týdně, 67 % denně, podobný růst (od nejrozšířenějšího: nezaměstnaní, </a:t>
            </a:r>
            <a:r>
              <a:rPr lang="cs-CZ" dirty="0" err="1"/>
              <a:t>low</a:t>
            </a:r>
            <a:r>
              <a:rPr lang="cs-CZ" dirty="0"/>
              <a:t> </a:t>
            </a:r>
            <a:r>
              <a:rPr lang="cs-CZ" dirty="0" err="1"/>
              <a:t>edu</a:t>
            </a:r>
            <a:r>
              <a:rPr lang="cs-CZ" dirty="0"/>
              <a:t>, starší, senioři)</a:t>
            </a:r>
          </a:p>
          <a:p>
            <a:pPr lvl="1">
              <a:defRPr/>
            </a:pPr>
            <a:r>
              <a:rPr lang="cs-CZ" dirty="0"/>
              <a:t>Největší bariéry přístupu doma: nepotřebnost, nedostatečné dovednosti a finance</a:t>
            </a:r>
          </a:p>
          <a:p>
            <a:pPr lvl="1">
              <a:defRPr/>
            </a:pPr>
            <a:r>
              <a:rPr lang="cs-CZ" dirty="0"/>
              <a:t>45 % nedostatečné digitální dovednosti, 21 % nemá žádné; v pracovně aktivních 37 % nedostatečné, 13 % žádné</a:t>
            </a:r>
          </a:p>
          <a:p>
            <a:pPr lvl="1">
              <a:defRPr/>
            </a:pPr>
            <a:r>
              <a:rPr lang="cs-CZ" dirty="0"/>
              <a:t>Zaměstnaných ICT specialistů roste, stále jejich deficit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hlinkClick r:id="rId2"/>
              </a:rPr>
              <a:t>Hodnocení Digitální agendy 2016</a:t>
            </a:r>
            <a:endParaRPr lang="cs-CZ" alt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cs-CZ" dirty="0"/>
              <a:t>Použití internetu</a:t>
            </a:r>
          </a:p>
          <a:p>
            <a:pPr lvl="1">
              <a:defRPr/>
            </a:pPr>
            <a:r>
              <a:rPr lang="cs-CZ" dirty="0"/>
              <a:t>Od nejvyužívanějšího: zpravodajství; nakupování; sociální sítě; bankovnictví; hudba, video a hry; video on </a:t>
            </a:r>
            <a:r>
              <a:rPr lang="cs-CZ" dirty="0" err="1"/>
              <a:t>demand</a:t>
            </a:r>
            <a:r>
              <a:rPr lang="cs-CZ" dirty="0"/>
              <a:t> (TV); </a:t>
            </a:r>
            <a:r>
              <a:rPr lang="cs-CZ" dirty="0" err="1"/>
              <a:t>videohovory</a:t>
            </a:r>
            <a:r>
              <a:rPr lang="cs-CZ" dirty="0"/>
              <a:t> =&gt; nárůst, ale malý</a:t>
            </a:r>
          </a:p>
          <a:p>
            <a:pPr lvl="1">
              <a:defRPr/>
            </a:pPr>
            <a:r>
              <a:rPr lang="cs-CZ" dirty="0"/>
              <a:t>Bariéry nakupování online: preference osobního nakupování (75 % nenakupujících), bezpečnostní hrozby (27 %), důvěra pro přijetí nebo reklamaci (19 %), nedostatek dovedností (18 %) a bez platební karty (13 %); ČR nejslabší bezpečnostní obavy (proti) i odpovědné chování (pro)</a:t>
            </a:r>
          </a:p>
          <a:p>
            <a:pPr lvl="1">
              <a:defRPr/>
            </a:pPr>
            <a:r>
              <a:rPr lang="cs-CZ" dirty="0"/>
              <a:t>Slabý nárůst využití SNS, silný u mobilních zařízení</a:t>
            </a:r>
          </a:p>
          <a:p>
            <a:pPr>
              <a:defRPr/>
            </a:pPr>
            <a:r>
              <a:rPr lang="cs-CZ" dirty="0"/>
              <a:t>Integrace digitálních technologií</a:t>
            </a:r>
          </a:p>
          <a:p>
            <a:pPr lvl="1">
              <a:defRPr/>
            </a:pPr>
            <a:r>
              <a:rPr lang="cs-CZ" dirty="0"/>
              <a:t>1/5 firem vysoce digitalizovaná, ČR slabě podprůměr</a:t>
            </a:r>
          </a:p>
          <a:p>
            <a:pPr lvl="1">
              <a:defRPr/>
            </a:pPr>
            <a:r>
              <a:rPr lang="cs-CZ" dirty="0"/>
              <a:t>Slabý postup v digitálních prodejích</a:t>
            </a:r>
          </a:p>
          <a:p>
            <a:pPr lvl="1">
              <a:defRPr/>
            </a:pPr>
            <a:r>
              <a:rPr lang="cs-CZ" dirty="0"/>
              <a:t>Firmy stále nedostatečně připravené na bezpečnostní rizika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/>
              <a:t>Strategie EU pro jednotný digitální trh</a:t>
            </a:r>
            <a:endParaRPr lang="cs-CZ" altLang="cs-CZ"/>
          </a:p>
        </p:txBody>
      </p:sp>
      <p:sp>
        <p:nvSpPr>
          <p:cNvPr id="25603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en-US" sz="1800" dirty="0"/>
              <a:t>Představena 6. 5. 2015 =&gt; posílení ekonomiky EU pomocí IT + ochrana občanů v e-prostředí</a:t>
            </a:r>
          </a:p>
          <a:p>
            <a:r>
              <a:rPr lang="cs-CZ" altLang="en-US" sz="1800" dirty="0"/>
              <a:t>Problém hranic členských států pro silný </a:t>
            </a:r>
            <a:r>
              <a:rPr lang="cs-CZ" altLang="en-US" sz="1800" dirty="0" err="1"/>
              <a:t>digi</a:t>
            </a:r>
            <a:r>
              <a:rPr lang="cs-CZ" altLang="en-US" sz="1800" dirty="0"/>
              <a:t>-trh (právo spotřebitele i firmy)</a:t>
            </a:r>
          </a:p>
          <a:p>
            <a:r>
              <a:rPr lang="cs-CZ" altLang="en-US" sz="1800" dirty="0"/>
              <a:t>Nová strategie 16 opatření ve třech oblastech:</a:t>
            </a:r>
          </a:p>
          <a:p>
            <a:pPr marL="914400" lvl="1" indent="-457200">
              <a:buFont typeface="Trebuchet MS" panose="020B0603020202020204" pitchFamily="34" charset="0"/>
              <a:buAutoNum type="arabicPeriod"/>
            </a:pPr>
            <a:r>
              <a:rPr lang="cs-CZ" altLang="en-US" sz="1800" dirty="0"/>
              <a:t>Lepší přístup k digitálnímu zboží a službám pro spotřebitele a podniky – hl. přeshraniční </a:t>
            </a:r>
            <a:r>
              <a:rPr lang="cs-CZ" altLang="en-US" sz="1800" dirty="0" err="1"/>
              <a:t>eCommerce</a:t>
            </a:r>
            <a:r>
              <a:rPr lang="cs-CZ" altLang="en-US" sz="1800" dirty="0"/>
              <a:t>, harmonizace a snížení nákladů na doručování, konec </a:t>
            </a:r>
            <a:r>
              <a:rPr lang="cs-CZ" altLang="en-US" sz="1800" dirty="0" err="1"/>
              <a:t>geoblockingu</a:t>
            </a:r>
            <a:r>
              <a:rPr lang="cs-CZ" altLang="en-US" sz="1800" dirty="0"/>
              <a:t> + reforma autorského práva</a:t>
            </a:r>
          </a:p>
          <a:p>
            <a:pPr marL="914400" lvl="1" indent="-457200">
              <a:buFont typeface="Trebuchet MS" panose="020B0603020202020204" pitchFamily="34" charset="0"/>
              <a:buAutoNum type="arabicPeriod"/>
            </a:pPr>
            <a:r>
              <a:rPr lang="cs-CZ" altLang="en-US" sz="1800" dirty="0"/>
              <a:t>Vhodné prostředí pro rozvoj digitálních sítí a služeb – hl. telekomunikace (4G), soukromí na internetu (reforma od 1995 + prošetření gigantů)</a:t>
            </a:r>
          </a:p>
          <a:p>
            <a:pPr marL="914400" lvl="1" indent="-457200">
              <a:buFont typeface="Trebuchet MS" panose="020B0603020202020204" pitchFamily="34" charset="0"/>
              <a:buAutoNum type="arabicPeriod"/>
            </a:pPr>
            <a:r>
              <a:rPr lang="cs-CZ" altLang="en-US" sz="1800" dirty="0"/>
              <a:t>Maximalizace růstového potenciálu digitální ekonomiky – snazší komerční analýza big data (personalizace) + volný pohyb po EU, digitalizace VS, zdravotnictví, dopravy…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Orgány EU odpovědné za IP</a:t>
            </a:r>
            <a:endParaRPr lang="en-GB" altLang="cs-CZ"/>
          </a:p>
        </p:txBody>
      </p:sp>
      <p:sp>
        <p:nvSpPr>
          <p:cNvPr id="26627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>
                <a:hlinkClick r:id="rId2"/>
              </a:rPr>
              <a:t>Rada Evropské Unie</a:t>
            </a:r>
            <a:r>
              <a:rPr lang="cs-CZ" altLang="cs-CZ" dirty="0"/>
              <a:t> a Evropská rada</a:t>
            </a:r>
          </a:p>
          <a:p>
            <a:r>
              <a:rPr lang="cs-CZ" altLang="cs-CZ" dirty="0">
                <a:hlinkClick r:id="rId3"/>
              </a:rPr>
              <a:t>Evropský parlament</a:t>
            </a:r>
            <a:endParaRPr lang="cs-CZ" altLang="cs-CZ" dirty="0"/>
          </a:p>
          <a:p>
            <a:r>
              <a:rPr lang="cs-CZ" altLang="cs-CZ" dirty="0">
                <a:hlinkClick r:id="rId4"/>
              </a:rPr>
              <a:t>Evropská komise</a:t>
            </a:r>
            <a:r>
              <a:rPr lang="cs-CZ" altLang="cs-CZ" dirty="0"/>
              <a:t> + část </a:t>
            </a:r>
            <a:r>
              <a:rPr lang="cs-CZ" altLang="cs-CZ" dirty="0">
                <a:hlinkClick r:id="rId5"/>
              </a:rPr>
              <a:t>Generální ředitelství pro informační společnost a média</a:t>
            </a:r>
            <a:r>
              <a:rPr lang="cs-CZ" altLang="cs-CZ" dirty="0"/>
              <a:t> (DG CONNECT)</a:t>
            </a:r>
          </a:p>
          <a:p>
            <a:r>
              <a:rPr lang="cs-CZ" altLang="en-US" dirty="0"/>
              <a:t>Dílčí orgány (projekty)</a:t>
            </a:r>
          </a:p>
          <a:p>
            <a:pPr lvl="1"/>
            <a:r>
              <a:rPr lang="cs-CZ" altLang="cs-CZ" dirty="0">
                <a:hlinkClick r:id="rId6"/>
              </a:rPr>
              <a:t>CIRCABC</a:t>
            </a:r>
            <a:r>
              <a:rPr lang="cs-CZ" altLang="cs-CZ" dirty="0"/>
              <a:t> (</a:t>
            </a:r>
            <a:r>
              <a:rPr lang="cs-CZ" altLang="en-US" dirty="0"/>
              <a:t>Středisko komunikačních a informačních zdrojů pro správní orgány, podniky a občany) </a:t>
            </a:r>
            <a:r>
              <a:rPr lang="cs-CZ" altLang="cs-CZ" dirty="0"/>
              <a:t>– podpora přehlednosti IZ a komunikace</a:t>
            </a:r>
            <a:endParaRPr lang="en-GB" altLang="cs-CZ" dirty="0"/>
          </a:p>
          <a:p>
            <a:pPr lvl="1"/>
            <a:r>
              <a:rPr lang="cs-CZ" altLang="cs-CZ" dirty="0">
                <a:hlinkClick r:id="rId7"/>
              </a:rPr>
              <a:t>ENISA</a:t>
            </a:r>
            <a:endParaRPr lang="cs-CZ" altLang="cs-CZ" dirty="0"/>
          </a:p>
          <a:p>
            <a:endParaRPr lang="cs-CZ" altLang="en-US" dirty="0"/>
          </a:p>
          <a:p>
            <a:pPr lvl="1"/>
            <a:endParaRPr lang="cs-CZ" alt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text 1"/>
          <p:cNvSpPr>
            <a:spLocks noGrp="1"/>
          </p:cNvSpPr>
          <p:nvPr>
            <p:ph type="body" idx="1"/>
          </p:nvPr>
        </p:nvSpPr>
        <p:spPr>
          <a:xfrm>
            <a:off x="468313" y="836613"/>
            <a:ext cx="4040187" cy="639762"/>
          </a:xfrm>
        </p:spPr>
        <p:txBody>
          <a:bodyPr/>
          <a:lstStyle/>
          <a:p>
            <a:r>
              <a:rPr lang="cs-CZ" altLang="cs-CZ"/>
              <a:t>Zveřejnění dokumentů EU</a:t>
            </a:r>
          </a:p>
        </p:txBody>
      </p:sp>
      <p:sp>
        <p:nvSpPr>
          <p:cNvPr id="27651" name="Rectangle 3"/>
          <p:cNvSpPr>
            <a:spLocks noGrp="1"/>
          </p:cNvSpPr>
          <p:nvPr>
            <p:ph sz="half" idx="2"/>
          </p:nvPr>
        </p:nvSpPr>
        <p:spPr>
          <a:xfrm>
            <a:off x="468313" y="1476375"/>
            <a:ext cx="3959225" cy="4760913"/>
          </a:xfrm>
        </p:spPr>
        <p:txBody>
          <a:bodyPr/>
          <a:lstStyle/>
          <a:p>
            <a:r>
              <a:rPr lang="cs-CZ" altLang="cs-CZ" dirty="0"/>
              <a:t>Právo:</a:t>
            </a:r>
            <a:endParaRPr lang="cs-CZ" altLang="cs-CZ" dirty="0">
              <a:hlinkClick r:id="rId2"/>
            </a:endParaRPr>
          </a:p>
          <a:p>
            <a:pPr lvl="1"/>
            <a:r>
              <a:rPr lang="cs-CZ" altLang="cs-CZ" dirty="0" err="1">
                <a:hlinkClick r:id="rId2"/>
              </a:rPr>
              <a:t>EurLex</a:t>
            </a:r>
            <a:endParaRPr lang="cs-CZ" altLang="cs-CZ" dirty="0"/>
          </a:p>
          <a:p>
            <a:pPr lvl="1"/>
            <a:r>
              <a:rPr lang="cs-CZ" altLang="cs-CZ" dirty="0">
                <a:hlinkClick r:id="rId3"/>
              </a:rPr>
              <a:t>N-Lex</a:t>
            </a:r>
            <a:endParaRPr lang="cs-CZ" altLang="cs-CZ" dirty="0"/>
          </a:p>
          <a:p>
            <a:pPr lvl="1"/>
            <a:r>
              <a:rPr lang="cs-CZ" altLang="cs-CZ" dirty="0">
                <a:hlinkClick r:id="rId4"/>
              </a:rPr>
              <a:t>Právo a publikace EU</a:t>
            </a:r>
            <a:endParaRPr lang="cs-CZ" altLang="cs-CZ" dirty="0"/>
          </a:p>
          <a:p>
            <a:r>
              <a:rPr lang="cs-CZ" altLang="cs-CZ" dirty="0" err="1"/>
              <a:t>VaV</a:t>
            </a:r>
            <a:r>
              <a:rPr lang="cs-CZ" altLang="cs-CZ" dirty="0"/>
              <a:t> a odborné publikace</a:t>
            </a:r>
          </a:p>
          <a:p>
            <a:pPr lvl="1"/>
            <a:r>
              <a:rPr lang="cs-CZ" altLang="cs-CZ" dirty="0">
                <a:hlinkClick r:id="rId5"/>
              </a:rPr>
              <a:t>CORDIS</a:t>
            </a:r>
            <a:endParaRPr lang="cs-CZ" altLang="cs-CZ" dirty="0"/>
          </a:p>
          <a:p>
            <a:pPr lvl="1"/>
            <a:r>
              <a:rPr lang="cs-CZ" altLang="cs-CZ" dirty="0">
                <a:hlinkClick r:id="rId6"/>
              </a:rPr>
              <a:t>EU </a:t>
            </a:r>
            <a:r>
              <a:rPr lang="cs-CZ" altLang="cs-CZ" dirty="0" err="1">
                <a:hlinkClick r:id="rId6"/>
              </a:rPr>
              <a:t>Bookshop</a:t>
            </a:r>
            <a:endParaRPr lang="cs-CZ" altLang="cs-CZ" dirty="0"/>
          </a:p>
          <a:p>
            <a:r>
              <a:rPr lang="cs-CZ" altLang="cs-CZ" dirty="0"/>
              <a:t>Statistiky a data</a:t>
            </a:r>
            <a:endParaRPr lang="cs-CZ" altLang="cs-CZ" dirty="0">
              <a:hlinkClick r:id="rId7"/>
            </a:endParaRPr>
          </a:p>
          <a:p>
            <a:pPr lvl="1"/>
            <a:r>
              <a:rPr lang="cs-CZ" altLang="cs-CZ" dirty="0" err="1">
                <a:hlinkClick r:id="rId8"/>
              </a:rPr>
              <a:t>Eurostat</a:t>
            </a:r>
            <a:endParaRPr lang="cs-CZ" altLang="cs-CZ" dirty="0"/>
          </a:p>
          <a:p>
            <a:pPr lvl="1"/>
            <a:r>
              <a:rPr lang="cs-CZ" altLang="cs-CZ" dirty="0" err="1">
                <a:hlinkClick r:id="rId9"/>
              </a:rPr>
              <a:t>Eurobarometr</a:t>
            </a:r>
            <a:endParaRPr lang="cs-CZ" altLang="cs-CZ" dirty="0"/>
          </a:p>
          <a:p>
            <a:pPr lvl="1"/>
            <a:r>
              <a:rPr lang="cs-CZ" altLang="cs-CZ" dirty="0">
                <a:hlinkClick r:id="rId10"/>
              </a:rPr>
              <a:t>Open data EU</a:t>
            </a:r>
            <a:endParaRPr lang="cs-CZ" altLang="cs-CZ" dirty="0"/>
          </a:p>
        </p:txBody>
      </p:sp>
      <p:sp>
        <p:nvSpPr>
          <p:cNvPr id="27652" name="Zástupný symbol pro text 2"/>
          <p:cNvSpPr>
            <a:spLocks noGrp="1"/>
          </p:cNvSpPr>
          <p:nvPr>
            <p:ph type="body" sz="quarter" idx="3"/>
          </p:nvPr>
        </p:nvSpPr>
        <p:spPr>
          <a:xfrm>
            <a:off x="4656138" y="836613"/>
            <a:ext cx="4041775" cy="639762"/>
          </a:xfrm>
        </p:spPr>
        <p:txBody>
          <a:bodyPr/>
          <a:lstStyle/>
          <a:p>
            <a:r>
              <a:rPr lang="cs-CZ" altLang="cs-CZ"/>
              <a:t>Sdělování veřejnosti o EU</a:t>
            </a:r>
          </a:p>
        </p:txBody>
      </p:sp>
      <p:sp>
        <p:nvSpPr>
          <p:cNvPr id="27653" name="Zástupný symbol pro obsah 3"/>
          <p:cNvSpPr>
            <a:spLocks noGrp="1"/>
          </p:cNvSpPr>
          <p:nvPr>
            <p:ph sz="quarter" idx="4"/>
          </p:nvPr>
        </p:nvSpPr>
        <p:spPr>
          <a:xfrm>
            <a:off x="4656138" y="1476375"/>
            <a:ext cx="3960812" cy="4760913"/>
          </a:xfrm>
        </p:spPr>
        <p:txBody>
          <a:bodyPr/>
          <a:lstStyle/>
          <a:p>
            <a:r>
              <a:rPr lang="cs-CZ" altLang="cs-CZ" dirty="0">
                <a:hlinkClick r:id="rId11"/>
              </a:rPr>
              <a:t>Zpravodajství EU</a:t>
            </a:r>
            <a:endParaRPr lang="cs-CZ" altLang="cs-CZ" dirty="0"/>
          </a:p>
          <a:p>
            <a:r>
              <a:rPr lang="cs-CZ" altLang="cs-CZ" dirty="0">
                <a:hlinkClick r:id="rId12"/>
              </a:rPr>
              <a:t>Europe Direct</a:t>
            </a:r>
            <a:endParaRPr lang="cs-CZ" altLang="cs-CZ" dirty="0"/>
          </a:p>
          <a:p>
            <a:r>
              <a:rPr lang="cs-CZ" altLang="cs-CZ" dirty="0"/>
              <a:t>V ČR </a:t>
            </a:r>
            <a:r>
              <a:rPr lang="cs-CZ" altLang="cs-CZ" dirty="0">
                <a:hlinkClick r:id="rId13"/>
              </a:rPr>
              <a:t>Euroskop</a:t>
            </a:r>
            <a:r>
              <a:rPr lang="cs-CZ" altLang="cs-CZ" dirty="0"/>
              <a:t> a </a:t>
            </a:r>
            <a:r>
              <a:rPr lang="cs-CZ" altLang="cs-CZ" dirty="0">
                <a:hlinkClick r:id="rId14"/>
              </a:rPr>
              <a:t>Eurion</a:t>
            </a:r>
            <a:endParaRPr lang="cs-CZ" altLang="cs-CZ" dirty="0"/>
          </a:p>
          <a:p>
            <a:r>
              <a:rPr lang="cs-CZ" altLang="cs-CZ" dirty="0">
                <a:hlinkClick r:id="rId15"/>
              </a:rPr>
              <a:t>Dodatek k Úřednímu věstníku EU</a:t>
            </a:r>
            <a:r>
              <a:rPr lang="cs-CZ" altLang="cs-CZ" dirty="0"/>
              <a:t> (obchodní příležitosti)</a:t>
            </a:r>
          </a:p>
          <a:p>
            <a:endParaRPr lang="cs-CZ" altLang="cs-CZ" dirty="0"/>
          </a:p>
          <a:p>
            <a:r>
              <a:rPr lang="cs-CZ" altLang="cs-CZ" dirty="0">
                <a:hlinkClick r:id="rId16"/>
              </a:rPr>
              <a:t>EuroDesk</a:t>
            </a:r>
            <a:endParaRPr lang="cs-CZ" altLang="cs-CZ" dirty="0"/>
          </a:p>
          <a:p>
            <a:r>
              <a:rPr lang="cs-CZ" altLang="cs-CZ" dirty="0">
                <a:hlinkClick r:id="rId17"/>
              </a:rPr>
              <a:t>Ploteus</a:t>
            </a:r>
            <a:endParaRPr lang="cs-CZ" altLang="cs-CZ" dirty="0"/>
          </a:p>
          <a:p>
            <a:r>
              <a:rPr lang="cs-CZ" altLang="cs-CZ" dirty="0">
                <a:hlinkClick r:id="rId18"/>
              </a:rPr>
              <a:t>EURES</a:t>
            </a:r>
            <a:endParaRPr lang="cs-CZ" altLang="cs-CZ" dirty="0"/>
          </a:p>
          <a:p>
            <a:r>
              <a:rPr lang="cs-CZ" altLang="cs-CZ" dirty="0">
                <a:hlinkClick r:id="rId19"/>
              </a:rPr>
              <a:t>Evropa vstříc lidem</a:t>
            </a:r>
            <a:endParaRPr lang="cs-CZ" alt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Úkol</a:t>
            </a:r>
          </a:p>
        </p:txBody>
      </p:sp>
      <p:sp>
        <p:nvSpPr>
          <p:cNvPr id="358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Napište téma VŠKP a najděte k němu: </a:t>
            </a:r>
          </a:p>
          <a:p>
            <a:pPr marL="971550" lvl="1" indent="-457200">
              <a:buFont typeface="+mj-lt"/>
              <a:buAutoNum type="arabicPeriod"/>
              <a:defRPr/>
            </a:pPr>
            <a:r>
              <a:rPr lang="cs-CZ" altLang="cs-CZ" dirty="0"/>
              <a:t>právní dokument EU</a:t>
            </a:r>
          </a:p>
          <a:p>
            <a:pPr marL="971550" lvl="1" indent="-457200">
              <a:buFont typeface="+mj-lt"/>
              <a:buAutoNum type="arabicPeriod"/>
              <a:defRPr/>
            </a:pPr>
            <a:r>
              <a:rPr lang="cs-CZ" altLang="cs-CZ" dirty="0"/>
              <a:t>zprávu/(neprávní) dokument na oficiálním zdroji EU</a:t>
            </a:r>
          </a:p>
          <a:p>
            <a:pPr>
              <a:defRPr/>
            </a:pPr>
            <a:r>
              <a:rPr lang="cs-CZ" altLang="cs-CZ" dirty="0"/>
              <a:t>Napište jejich název a URL</a:t>
            </a:r>
          </a:p>
          <a:p>
            <a:pPr>
              <a:defRPr/>
            </a:pPr>
            <a:r>
              <a:rPr lang="cs-CZ" altLang="cs-CZ" dirty="0"/>
              <a:t>Vše do odevzdávárny v IS</a:t>
            </a:r>
          </a:p>
          <a:p>
            <a:pPr>
              <a:defRPr/>
            </a:pPr>
            <a:r>
              <a:rPr lang="cs-CZ" altLang="cs-CZ" dirty="0"/>
              <a:t>Nutné využít 2 různé zdroje</a:t>
            </a:r>
          </a:p>
          <a:p>
            <a:pPr>
              <a:defRPr/>
            </a:pPr>
            <a:r>
              <a:rPr lang="cs-CZ" altLang="cs-CZ" dirty="0"/>
              <a:t>Cíl: </a:t>
            </a:r>
            <a:r>
              <a:rPr lang="cs-CZ" altLang="cs-CZ" dirty="0" err="1"/>
              <a:t>proklikat</a:t>
            </a:r>
            <a:r>
              <a:rPr lang="cs-CZ" altLang="cs-CZ" dirty="0"/>
              <a:t> si zdroje IP EU, uvědomit si nabídku, vč. možného využití pro libovolné téma v oboru</a:t>
            </a:r>
          </a:p>
          <a:p>
            <a:pPr lvl="1"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Úkoly, organizace</a:t>
            </a:r>
          </a:p>
        </p:txBody>
      </p:sp>
      <p:sp>
        <p:nvSpPr>
          <p:cNvPr id="10243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en-US" dirty="0"/>
              <a:t>Nějaké problémy?</a:t>
            </a:r>
          </a:p>
          <a:p>
            <a:r>
              <a:rPr lang="cs-CZ" altLang="en-US" dirty="0"/>
              <a:t>Týmy z části stanovené, pokyny v IS, termíny prezentací =&gt; 1-3 (2. 11.), 4-6 (23. 12.), zbytek 7. 12.</a:t>
            </a:r>
          </a:p>
          <a:p>
            <a:r>
              <a:rPr lang="cs-CZ" altLang="en-US" dirty="0"/>
              <a:t>Zatím odevzdané úkoly</a:t>
            </a:r>
          </a:p>
          <a:p>
            <a:pPr lvl="1"/>
            <a:r>
              <a:rPr lang="cs-CZ" altLang="en-US" dirty="0"/>
              <a:t>Kauzy IP – hledání, rozlišení obecné/informační politiky</a:t>
            </a:r>
          </a:p>
          <a:p>
            <a:pPr lvl="1"/>
            <a:r>
              <a:rPr lang="cs-CZ" altLang="en-US" dirty="0"/>
              <a:t>Obchodní sdělení – 4 sledované prvky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D49B88F9-8621-42DE-8BE7-F47CCDA80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588" y="4406900"/>
            <a:ext cx="8091487" cy="1362075"/>
          </a:xfrm>
        </p:spPr>
        <p:txBody>
          <a:bodyPr/>
          <a:lstStyle/>
          <a:p>
            <a:pPr algn="just">
              <a:defRPr/>
            </a:pPr>
            <a:r>
              <a:rPr lang="cs-CZ"/>
              <a:t>Znáte nějaké příklady dobré praxe </a:t>
            </a:r>
            <a:r>
              <a:rPr lang="cs-CZ">
                <a:hlinkClick r:id="rId2"/>
              </a:rPr>
              <a:t>eGov v EU</a:t>
            </a:r>
            <a:r>
              <a:rPr lang="cs-CZ"/>
              <a:t>?</a:t>
            </a:r>
            <a:endParaRPr 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706D51BA-9BD8-44EA-9F13-C621AEF01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1641475"/>
            <a:ext cx="7772400" cy="1500188"/>
          </a:xfrm>
        </p:spPr>
        <p:txBody>
          <a:bodyPr/>
          <a:lstStyle/>
          <a:p>
            <a:pPr>
              <a:defRPr/>
            </a:pPr>
            <a:r>
              <a:rPr lang="cs-CZ" sz="4000" b="1" cap="all" dirty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Znáte nějaké projekty </a:t>
            </a:r>
            <a:r>
              <a:rPr lang="cs-CZ" sz="4000" b="1" cap="all" dirty="0" err="1">
                <a:solidFill>
                  <a:srgbClr val="00287D"/>
                </a:solidFill>
                <a:latin typeface="+mj-lt"/>
                <a:ea typeface="+mj-ea"/>
                <a:cs typeface="+mj-cs"/>
              </a:rPr>
              <a:t>egov</a:t>
            </a:r>
            <a:r>
              <a:rPr lang="cs-CZ" sz="4000" b="1" cap="all" dirty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 v </a:t>
            </a:r>
            <a:r>
              <a:rPr lang="cs-CZ" sz="4000" b="1" cap="all" dirty="0" err="1">
                <a:solidFill>
                  <a:srgbClr val="00287D"/>
                </a:solidFill>
                <a:latin typeface="+mj-lt"/>
                <a:ea typeface="+mj-ea"/>
                <a:cs typeface="+mj-cs"/>
              </a:rPr>
              <a:t>čr</a:t>
            </a:r>
            <a:r>
              <a:rPr lang="cs-CZ" sz="4000" b="1" cap="all" dirty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4337">
            <a:extLst>
              <a:ext uri="{FF2B5EF4-FFF2-40B4-BE49-F238E27FC236}">
                <a16:creationId xmlns:a16="http://schemas.microsoft.com/office/drawing/2014/main" id="{A8DF6753-1981-47CA-9C09-E87AA3A4B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Projekty eGov v EU</a:t>
            </a:r>
            <a:r>
              <a:rPr lang="cs-CZ" altLang="en-US"/>
              <a:t> - Estonsko</a:t>
            </a:r>
            <a:endParaRPr lang="en-US" altLang="en-US"/>
          </a:p>
        </p:txBody>
      </p:sp>
      <p:sp>
        <p:nvSpPr>
          <p:cNvPr id="40963" name="Zástupný symbol pro obsah 14338">
            <a:extLst>
              <a:ext uri="{FF2B5EF4-FFF2-40B4-BE49-F238E27FC236}">
                <a16:creationId xmlns:a16="http://schemas.microsoft.com/office/drawing/2014/main" id="{21E159E7-8C37-4FB4-A506-B6728C7848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8" y="2017713"/>
            <a:ext cx="8081962" cy="4532312"/>
          </a:xfrm>
        </p:spPr>
        <p:txBody>
          <a:bodyPr/>
          <a:lstStyle/>
          <a:p>
            <a:pPr marL="255588" indent="-255588"/>
            <a:r>
              <a:rPr lang="cs-CZ" altLang="en-US"/>
              <a:t>eID od ledna 2002 (e-podpis, soukromé i veřejné e-služby), květen 2007 zahájen mobilní ID, kompletní e-registrace nové firmy i ze zahraničí (nutné eID)</a:t>
            </a:r>
          </a:p>
          <a:p>
            <a:pPr marL="255588" indent="-255588"/>
            <a:r>
              <a:rPr lang="cs-CZ" altLang="en-US"/>
              <a:t>Od října 2005 hlasování přes internet zvláštním zařízením, od 2007 registrovaným neposílány papíry, od 2011 možnost přes mobilní telefon</a:t>
            </a:r>
          </a:p>
          <a:p>
            <a:pPr marL="255588" indent="-255588"/>
            <a:r>
              <a:rPr lang="cs-CZ" altLang="en-US"/>
              <a:t>eTaxBoard (eMaksuamet) pro sledování a úpravy daňového přiznání (využití eID)</a:t>
            </a:r>
          </a:p>
          <a:p>
            <a:pPr marL="255588" indent="-255588"/>
            <a:r>
              <a:rPr lang="cs-CZ" altLang="en-US"/>
              <a:t>Velmi rozšířené bezdrátové připojení zdarma</a:t>
            </a:r>
          </a:p>
          <a:p>
            <a:pPr marL="255588" indent="-255588"/>
            <a:endParaRPr lang="cs-CZ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4337">
            <a:extLst>
              <a:ext uri="{FF2B5EF4-FFF2-40B4-BE49-F238E27FC236}">
                <a16:creationId xmlns:a16="http://schemas.microsoft.com/office/drawing/2014/main" id="{8A60D156-6800-4384-A67C-4AC84AE32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Projekty eGov v EU</a:t>
            </a:r>
            <a:r>
              <a:rPr lang="cs-CZ" altLang="en-US"/>
              <a:t> - Dánsko</a:t>
            </a:r>
            <a:endParaRPr lang="en-US" altLang="en-US"/>
          </a:p>
        </p:txBody>
      </p:sp>
      <p:sp>
        <p:nvSpPr>
          <p:cNvPr id="14339" name="Zástupný symbol pro obsah 14338">
            <a:extLst>
              <a:ext uri="{FF2B5EF4-FFF2-40B4-BE49-F238E27FC236}">
                <a16:creationId xmlns:a16="http://schemas.microsoft.com/office/drawing/2014/main" id="{3E547EF4-7477-4746-AF41-439511D524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8" y="2017713"/>
            <a:ext cx="8081962" cy="4532312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cs-CZ"/>
              <a:t>2005 povinnost fakturovat centrálním úřadům elektronicky + pro to web na otevřených standardech a open source komponentech (=&gt; evropský projekt PEPPOL)</a:t>
            </a:r>
          </a:p>
          <a:p>
            <a:pPr>
              <a:defRPr/>
            </a:pPr>
            <a:r>
              <a:rPr lang="cs-CZ"/>
              <a:t>Ve strategii 2007-2010 požadavek na hodnocení projektů eGov, povinnost pro projekty eGov nad 10 mil. DKK tvořit podnikatelský plán (hodnocení rizik, podpora rozhodování, návratnost investic…), a to i pro monitoring a reporting</a:t>
            </a:r>
          </a:p>
          <a:p>
            <a:pPr>
              <a:defRPr/>
            </a:pPr>
            <a:r>
              <a:rPr lang="cs-CZ"/>
              <a:t>Podpora využití mobilních zařízení pro veřejné služby, výslovně „bez ohledu na bezpečnostní rizika“</a:t>
            </a:r>
          </a:p>
          <a:p>
            <a:pPr>
              <a:defRPr/>
            </a:pPr>
            <a:r>
              <a:rPr lang="cs-CZ"/>
              <a:t>Centrální portál s nabídkami práce + přístup k CV bance, personalizovaným reklamám…</a:t>
            </a:r>
          </a:p>
          <a:p>
            <a:pPr>
              <a:defRPr/>
            </a:pPr>
            <a:r>
              <a:rPr lang="cs-CZ"/>
              <a:t>Plně interaktivní služba studentských půjček a grantů (informace i zpracování)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4337">
            <a:extLst>
              <a:ext uri="{FF2B5EF4-FFF2-40B4-BE49-F238E27FC236}">
                <a16:creationId xmlns:a16="http://schemas.microsoft.com/office/drawing/2014/main" id="{FD19A459-939E-4EE5-98B2-B91ED0608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P</a:t>
            </a:r>
            <a:r>
              <a:rPr lang="en-US" altLang="en-US"/>
              <a:t>rojekty eGov v EU</a:t>
            </a:r>
            <a:r>
              <a:rPr lang="cs-CZ" altLang="en-US"/>
              <a:t> - Belgie</a:t>
            </a:r>
            <a:endParaRPr lang="en-US" altLang="en-US"/>
          </a:p>
        </p:txBody>
      </p:sp>
      <p:sp>
        <p:nvSpPr>
          <p:cNvPr id="14339" name="Zástupný symbol pro obsah 14338">
            <a:extLst>
              <a:ext uri="{FF2B5EF4-FFF2-40B4-BE49-F238E27FC236}">
                <a16:creationId xmlns:a16="http://schemas.microsoft.com/office/drawing/2014/main" id="{D3DE7212-2F11-44BA-A91A-47E074E1E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8" y="2017713"/>
            <a:ext cx="8081962" cy="453231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/>
              <a:t>První test e-voleb 1991 (ale postup jako u papírových)</a:t>
            </a:r>
          </a:p>
          <a:p>
            <a:pPr>
              <a:defRPr/>
            </a:pPr>
            <a:r>
              <a:rPr lang="cs-CZ"/>
              <a:t>Od září 2008 všechny vnitřní vládní dokumenty v ODF</a:t>
            </a:r>
          </a:p>
          <a:p>
            <a:pPr>
              <a:defRPr/>
            </a:pPr>
            <a:r>
              <a:rPr lang="cs-CZ"/>
              <a:t>Jeden z pilotních států eID, od konce 2004 povinné pro každého Belgičana nad 12 let (pro děti zvláštní karta), funkce ID + cestovní (pas i dráhy) + e-podpis + zprostředkování e-služeb (např. e-nákup vstupenek na fotbal) </a:t>
            </a:r>
          </a:p>
          <a:p>
            <a:pPr>
              <a:defRPr/>
            </a:pPr>
            <a:r>
              <a:rPr lang="cs-CZ"/>
              <a:t>Web pro setkávání občanů se zájmem podílet se na realizaci projektů zvyšujících kvalitu života v místě (už nefunguje)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4337">
            <a:extLst>
              <a:ext uri="{FF2B5EF4-FFF2-40B4-BE49-F238E27FC236}">
                <a16:creationId xmlns:a16="http://schemas.microsoft.com/office/drawing/2014/main" id="{2997E8E0-BA05-43E0-9CD8-FA0B392D7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Další p</a:t>
            </a:r>
            <a:r>
              <a:rPr lang="en-US" altLang="en-US"/>
              <a:t>rojekty eGov v EU</a:t>
            </a:r>
          </a:p>
        </p:txBody>
      </p:sp>
      <p:sp>
        <p:nvSpPr>
          <p:cNvPr id="44035" name="Zástupný symbol pro obsah 14338">
            <a:extLst>
              <a:ext uri="{FF2B5EF4-FFF2-40B4-BE49-F238E27FC236}">
                <a16:creationId xmlns:a16="http://schemas.microsoft.com/office/drawing/2014/main" id="{A79B44F4-F90A-4DE5-8541-6117B9CA83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8" y="2017713"/>
            <a:ext cx="8081962" cy="4532312"/>
          </a:xfrm>
        </p:spPr>
        <p:txBody>
          <a:bodyPr/>
          <a:lstStyle/>
          <a:p>
            <a:pPr marL="255588" indent="-255588"/>
            <a:r>
              <a:rPr lang="cs-CZ" altLang="en-US" dirty="0"/>
              <a:t>VB</a:t>
            </a:r>
          </a:p>
          <a:p>
            <a:pPr marL="555625" lvl="1" indent="-212725"/>
            <a:r>
              <a:rPr lang="cs-CZ" altLang="en-US" dirty="0"/>
              <a:t>Personalizované služby citlivé na potřeby uživatelů</a:t>
            </a:r>
          </a:p>
          <a:p>
            <a:pPr marL="555625" lvl="1" indent="-212725"/>
            <a:r>
              <a:rPr lang="cs-CZ" altLang="en-US" dirty="0"/>
              <a:t>Silné prosazení </a:t>
            </a:r>
            <a:r>
              <a:rPr lang="cs-CZ" altLang="en-US" dirty="0">
                <a:hlinkClick r:id="rId2"/>
              </a:rPr>
              <a:t>Open Data</a:t>
            </a:r>
            <a:endParaRPr lang="cs-CZ" altLang="en-US" dirty="0"/>
          </a:p>
          <a:p>
            <a:pPr marL="255588" indent="-255588"/>
            <a:r>
              <a:rPr lang="cs-CZ" altLang="en-US" dirty="0"/>
              <a:t>Maďarsko: TrafficPOINT online přístup občanům k foto a </a:t>
            </a:r>
            <a:r>
              <a:rPr lang="cs-CZ" altLang="en-US" dirty="0" err="1"/>
              <a:t>info</a:t>
            </a:r>
            <a:r>
              <a:rPr lang="cs-CZ" altLang="en-US" dirty="0"/>
              <a:t> policie při spáchání přestupku a zahájení řízení (už nefunkční)</a:t>
            </a:r>
          </a:p>
          <a:p>
            <a:pPr marL="255588" indent="-255588"/>
            <a:r>
              <a:rPr lang="cs-CZ" altLang="en-US" dirty="0"/>
              <a:t>Francie, Malta, Řecko: návrhy občanů i expertů pro zlepšení e-služeb + e-debaty o navrhované legislativě a politice</a:t>
            </a:r>
          </a:p>
          <a:p>
            <a:pPr marL="555625" lvl="1" indent="-212725"/>
            <a:endParaRPr lang="cs-CZ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Obdélník 1025">
            <a:extLst>
              <a:ext uri="{FF2B5EF4-FFF2-40B4-BE49-F238E27FC236}">
                <a16:creationId xmlns:a16="http://schemas.microsoft.com/office/drawing/2014/main" id="{38F043F0-2FC2-4460-A543-EE633C39C2BE}"/>
              </a:ext>
            </a:extLst>
          </p:cNvPr>
          <p:cNvSpPr>
            <a:spLocks/>
          </p:cNvSpPr>
          <p:nvPr/>
        </p:nvSpPr>
        <p:spPr bwMode="auto">
          <a:xfrm>
            <a:off x="-2147483648" y="-2147483648"/>
            <a:ext cx="0" cy="0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108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FEDE2019-CC15-42BF-BB61-18461B4D6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725" y="2017713"/>
            <a:ext cx="2627313" cy="41148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/>
              <a:t>Kmenové projekty </a:t>
            </a:r>
            <a:r>
              <a:rPr lang="cs-CZ" dirty="0" err="1"/>
              <a:t>eGovernmentu</a:t>
            </a:r>
            <a:r>
              <a:rPr lang="cs-CZ" dirty="0"/>
              <a:t> a jejich vazby (Strategický rámec rozvoje </a:t>
            </a:r>
            <a:r>
              <a:rPr lang="cs-CZ" dirty="0" err="1"/>
              <a:t>eGovernmentu</a:t>
            </a:r>
            <a:r>
              <a:rPr lang="cs-CZ" dirty="0"/>
              <a:t> 2014+)</a:t>
            </a:r>
          </a:p>
          <a:p>
            <a:pPr>
              <a:defRPr/>
            </a:pPr>
            <a:endParaRPr lang="cs-CZ" dirty="0"/>
          </a:p>
        </p:txBody>
      </p:sp>
      <p:pic>
        <p:nvPicPr>
          <p:cNvPr id="45060" name="Obrázek 6">
            <a:extLst>
              <a:ext uri="{FF2B5EF4-FFF2-40B4-BE49-F238E27FC236}">
                <a16:creationId xmlns:a16="http://schemas.microsoft.com/office/drawing/2014/main" id="{C823FFE0-705D-4CB0-8C3F-02ACB08C1D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0"/>
            <a:ext cx="579596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1" name="Nadpis 2">
            <a:extLst>
              <a:ext uri="{FF2B5EF4-FFF2-40B4-BE49-F238E27FC236}">
                <a16:creationId xmlns:a16="http://schemas.microsoft.com/office/drawing/2014/main" id="{6F2D9CF3-B297-481A-B55C-178FECEC1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>
            <a:extLst>
              <a:ext uri="{FF2B5EF4-FFF2-40B4-BE49-F238E27FC236}">
                <a16:creationId xmlns:a16="http://schemas.microsoft.com/office/drawing/2014/main" id="{C9D6CCEE-8061-454C-89BD-98724A81B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Výzkumy služeb eGov</a:t>
            </a:r>
          </a:p>
        </p:txBody>
      </p:sp>
      <p:sp>
        <p:nvSpPr>
          <p:cNvPr id="46083" name="Zástupný symbol pro obsah 2">
            <a:extLst>
              <a:ext uri="{FF2B5EF4-FFF2-40B4-BE49-F238E27FC236}">
                <a16:creationId xmlns:a16="http://schemas.microsoft.com/office/drawing/2014/main" id="{6C0F6E6A-3598-450B-9D8B-2C7F527718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8" y="2017713"/>
            <a:ext cx="8081962" cy="4532312"/>
          </a:xfrm>
        </p:spPr>
        <p:txBody>
          <a:bodyPr/>
          <a:lstStyle/>
          <a:p>
            <a:pPr marL="255588" indent="-255588"/>
            <a:r>
              <a:rPr lang="cs-CZ" altLang="en-US"/>
              <a:t>Příprava (analýza potřeb)</a:t>
            </a:r>
          </a:p>
          <a:p>
            <a:pPr marL="255588" indent="-255588"/>
            <a:r>
              <a:rPr lang="cs-CZ" altLang="en-US"/>
              <a:t>Neustálá úprava fungujícího dle zpětné vazby (akční výzkum)</a:t>
            </a:r>
          </a:p>
          <a:p>
            <a:pPr marL="255588" indent="-255588"/>
            <a:r>
              <a:rPr lang="cs-CZ" altLang="en-US"/>
              <a:t>Zhodnocení zavedeného (evaluační výzkum)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>
            <a:extLst>
              <a:ext uri="{FF2B5EF4-FFF2-40B4-BE49-F238E27FC236}">
                <a16:creationId xmlns:a16="http://schemas.microsoft.com/office/drawing/2014/main" id="{F3C747F5-6721-43F7-84F0-389029A0E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/>
              <a:t>Výzkum – co stanovit? (5. úkol)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FC4E341-AC3B-4702-A124-2F946FBBD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8" y="2017713"/>
            <a:ext cx="8081962" cy="4532312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cs-CZ" dirty="0" err="1"/>
              <a:t>Desk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: co, kde, jak v literatuře (i webové prezentace, šedá literatura, osobní kontakty…)</a:t>
            </a:r>
          </a:p>
          <a:p>
            <a:pPr>
              <a:defRPr/>
            </a:pPr>
            <a:r>
              <a:rPr lang="cs-CZ" dirty="0"/>
              <a:t>Účel výzkumu: výzkumný problém, otázka, hypotézy, operacionalizace proměnných, předpokládané využití výsledků</a:t>
            </a:r>
          </a:p>
          <a:p>
            <a:pPr>
              <a:defRPr/>
            </a:pPr>
            <a:r>
              <a:rPr lang="cs-CZ" dirty="0"/>
              <a:t>Populace, vzorek, sběr dat, vstup do terénu, počet…</a:t>
            </a:r>
          </a:p>
          <a:p>
            <a:pPr>
              <a:defRPr/>
            </a:pPr>
            <a:r>
              <a:rPr lang="cs-CZ" dirty="0"/>
              <a:t>Výzkumné metody, nástroje</a:t>
            </a:r>
          </a:p>
          <a:p>
            <a:pPr>
              <a:defRPr/>
            </a:pPr>
            <a:r>
              <a:rPr lang="cs-CZ" dirty="0"/>
              <a:t>Omezení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Příklad – již známý projekt </a:t>
            </a:r>
            <a:r>
              <a:rPr lang="cs-CZ" dirty="0" err="1"/>
              <a:t>eGov</a:t>
            </a:r>
            <a:r>
              <a:rPr lang="cs-CZ" dirty="0"/>
              <a:t> (pro všechny stejný)</a:t>
            </a:r>
          </a:p>
          <a:p>
            <a:pPr>
              <a:defRPr/>
            </a:pPr>
            <a:r>
              <a:rPr lang="cs-CZ" dirty="0"/>
              <a:t>Skupiny cca 5 lidí </a:t>
            </a:r>
            <a:r>
              <a:rPr lang="cs-CZ"/>
              <a:t>vlastní návrh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Zdroje:</a:t>
            </a:r>
          </a:p>
        </p:txBody>
      </p:sp>
      <p:sp>
        <p:nvSpPr>
          <p:cNvPr id="163843" name="Rectangle 3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defRPr/>
            </a:pPr>
            <a:r>
              <a:rPr lang="en-US" dirty="0"/>
              <a:t>Communication from the Commission to the Council, the European Parliament, the European Economic and Social Committee and the Committee of the Regions</a:t>
            </a:r>
            <a:r>
              <a:rPr lang="cs-CZ" dirty="0"/>
              <a:t>: </a:t>
            </a:r>
            <a:r>
              <a:rPr lang="en-US" dirty="0"/>
              <a:t>Taking stock of the Europe 2020 strategy</a:t>
            </a:r>
            <a:r>
              <a:rPr lang="cs-CZ" dirty="0"/>
              <a:t> </a:t>
            </a:r>
            <a:r>
              <a:rPr lang="en-US" dirty="0"/>
              <a:t>for smart, sustainable and inclusive</a:t>
            </a:r>
            <a:r>
              <a:rPr lang="cs-CZ" dirty="0"/>
              <a:t>,</a:t>
            </a:r>
            <a:r>
              <a:rPr lang="en-US" dirty="0"/>
              <a:t> COM</a:t>
            </a:r>
            <a:r>
              <a:rPr lang="cs-CZ" dirty="0"/>
              <a:t>(2014) 130</a:t>
            </a:r>
            <a:r>
              <a:rPr lang="en-US" dirty="0"/>
              <a:t> final</a:t>
            </a:r>
            <a:endParaRPr lang="cs-CZ" dirty="0"/>
          </a:p>
          <a:p>
            <a:pPr>
              <a:defRPr/>
            </a:pPr>
            <a:r>
              <a:rPr lang="cs-CZ" dirty="0"/>
              <a:t>Digital Agenda </a:t>
            </a:r>
            <a:r>
              <a:rPr lang="cs-CZ" dirty="0" err="1"/>
              <a:t>Targets</a:t>
            </a:r>
            <a:r>
              <a:rPr lang="cs-CZ" dirty="0"/>
              <a:t> </a:t>
            </a:r>
            <a:r>
              <a:rPr lang="cs-CZ" dirty="0" err="1"/>
              <a:t>Progess</a:t>
            </a:r>
            <a:r>
              <a:rPr lang="cs-CZ" dirty="0"/>
              <a:t> report. Digital agenda </a:t>
            </a:r>
            <a:r>
              <a:rPr lang="en-GB" dirty="0"/>
              <a:t>[online]. [cit. 201</a:t>
            </a:r>
            <a:r>
              <a:rPr lang="cs-CZ" dirty="0"/>
              <a:t>5</a:t>
            </a:r>
            <a:r>
              <a:rPr lang="en-GB" dirty="0"/>
              <a:t>-</a:t>
            </a:r>
            <a:r>
              <a:rPr lang="cs-CZ" dirty="0"/>
              <a:t>10</a:t>
            </a:r>
            <a:r>
              <a:rPr lang="en-GB" dirty="0"/>
              <a:t>-</a:t>
            </a:r>
            <a:r>
              <a:rPr lang="cs-CZ" dirty="0"/>
              <a:t>08</a:t>
            </a:r>
            <a:r>
              <a:rPr lang="en-GB" dirty="0"/>
              <a:t>]. </a:t>
            </a:r>
            <a:r>
              <a:rPr lang="en-GB" dirty="0" err="1"/>
              <a:t>Dostupn</a:t>
            </a:r>
            <a:r>
              <a:rPr lang="cs-CZ" dirty="0"/>
              <a:t>ý</a:t>
            </a:r>
            <a:r>
              <a:rPr lang="en-GB" dirty="0"/>
              <a:t> z: http://ec.europa.eu/information_society/newsroom/cf/dae/document.cfm?doc_id=5808</a:t>
            </a:r>
            <a:endParaRPr lang="pt-BR" dirty="0"/>
          </a:p>
          <a:p>
            <a:pPr>
              <a:defRPr/>
            </a:pPr>
            <a:r>
              <a:rPr lang="cs-CZ" dirty="0"/>
              <a:t>HRADILOVÁ, Jitka. Komunikace s občany – strategická priorita informační politiky Evropské unie. Ikaros [online]. 2006, roč. 10, č. 7 [cit. 2013-09-27]. Dostupné z: http://www.ikaros.cz/node/3522 </a:t>
            </a:r>
          </a:p>
          <a:p>
            <a:pPr>
              <a:defRPr/>
            </a:pPr>
            <a:r>
              <a:rPr lang="pt-BR" dirty="0"/>
              <a:t>Lisabonská strategie a vnitřní trh</a:t>
            </a:r>
            <a:r>
              <a:rPr lang="cs-CZ" dirty="0"/>
              <a:t>. EUROSKOP </a:t>
            </a:r>
            <a:r>
              <a:rPr lang="en-GB" dirty="0"/>
              <a:t>[online]. [cit. 201</a:t>
            </a:r>
            <a:r>
              <a:rPr lang="cs-CZ" dirty="0"/>
              <a:t>3</a:t>
            </a:r>
            <a:r>
              <a:rPr lang="en-GB" dirty="0"/>
              <a:t>-</a:t>
            </a:r>
            <a:r>
              <a:rPr lang="cs-CZ" dirty="0"/>
              <a:t>09</a:t>
            </a:r>
            <a:r>
              <a:rPr lang="en-GB" dirty="0"/>
              <a:t>-</a:t>
            </a:r>
            <a:r>
              <a:rPr lang="cs-CZ" dirty="0"/>
              <a:t>27</a:t>
            </a:r>
            <a:r>
              <a:rPr lang="en-GB" dirty="0"/>
              <a:t>]. </a:t>
            </a:r>
            <a:r>
              <a:rPr lang="en-GB" dirty="0" err="1"/>
              <a:t>Dostupn</a:t>
            </a:r>
            <a:r>
              <a:rPr lang="cs-CZ" dirty="0"/>
              <a:t>ý</a:t>
            </a:r>
            <a:r>
              <a:rPr lang="en-GB" dirty="0"/>
              <a:t> z: https://www.euroskop.cz/8742/sekce/lisabonska-strategie-a-vnitrni-trh/</a:t>
            </a:r>
            <a:endParaRPr lang="pt-BR" dirty="0"/>
          </a:p>
          <a:p>
            <a:pPr>
              <a:defRPr/>
            </a:pPr>
            <a:r>
              <a:rPr lang="en-GB" dirty="0"/>
              <a:t>SLÁMOVÁ, Hana. Hana </a:t>
            </a:r>
            <a:r>
              <a:rPr lang="en-GB" dirty="0" err="1"/>
              <a:t>Slámová</a:t>
            </a:r>
            <a:r>
              <a:rPr lang="en-GB" dirty="0"/>
              <a:t> - VOŠIS, VŠE, UISK, U3V [online]. 01 </a:t>
            </a:r>
            <a:r>
              <a:rPr lang="en-GB" dirty="0" err="1"/>
              <a:t>Prosinec</a:t>
            </a:r>
            <a:r>
              <a:rPr lang="en-GB" dirty="0"/>
              <a:t> 2009 [cit. 201</a:t>
            </a:r>
            <a:r>
              <a:rPr lang="cs-CZ" dirty="0"/>
              <a:t>3</a:t>
            </a:r>
            <a:r>
              <a:rPr lang="en-GB" dirty="0"/>
              <a:t>-</a:t>
            </a:r>
            <a:r>
              <a:rPr lang="cs-CZ" dirty="0"/>
              <a:t>09</a:t>
            </a:r>
            <a:r>
              <a:rPr lang="en-GB" dirty="0"/>
              <a:t>-</a:t>
            </a:r>
            <a:r>
              <a:rPr lang="cs-CZ" dirty="0"/>
              <a:t>27</a:t>
            </a:r>
            <a:r>
              <a:rPr lang="en-GB" dirty="0"/>
              <a:t>]. </a:t>
            </a:r>
            <a:r>
              <a:rPr lang="en-GB" dirty="0" err="1"/>
              <a:t>Hymna</a:t>
            </a:r>
            <a:r>
              <a:rPr lang="en-GB" dirty="0"/>
              <a:t> EU. </a:t>
            </a:r>
            <a:r>
              <a:rPr lang="en-GB" dirty="0" err="1"/>
              <a:t>Dostupné</a:t>
            </a:r>
            <a:r>
              <a:rPr lang="en-GB" dirty="0"/>
              <a:t> z: http://www.joomla.slamow.com/sikp/souvisejici-texty/30-hymna-eu-.html </a:t>
            </a:r>
            <a:endParaRPr lang="cs-CZ" dirty="0"/>
          </a:p>
          <a:p>
            <a:pPr>
              <a:defRPr/>
            </a:pPr>
            <a:r>
              <a:rPr lang="en-GB" dirty="0"/>
              <a:t>SLÁMOVÁ, Hana. Hana </a:t>
            </a:r>
            <a:r>
              <a:rPr lang="en-GB" dirty="0" err="1"/>
              <a:t>Slámová</a:t>
            </a:r>
            <a:r>
              <a:rPr lang="en-GB" dirty="0"/>
              <a:t> - VOŠIS, VŠE, UISK, U3V [online]. 28 January 2007 [cit. 201</a:t>
            </a:r>
            <a:r>
              <a:rPr lang="cs-CZ" dirty="0"/>
              <a:t>3</a:t>
            </a:r>
            <a:r>
              <a:rPr lang="en-GB" dirty="0"/>
              <a:t>-</a:t>
            </a:r>
            <a:r>
              <a:rPr lang="cs-CZ" dirty="0"/>
              <a:t>09</a:t>
            </a:r>
            <a:r>
              <a:rPr lang="en-GB" dirty="0"/>
              <a:t>-</a:t>
            </a:r>
            <a:r>
              <a:rPr lang="cs-CZ" dirty="0"/>
              <a:t>27</a:t>
            </a:r>
            <a:r>
              <a:rPr lang="en-GB" dirty="0"/>
              <a:t>]. SIKP </a:t>
            </a:r>
            <a:r>
              <a:rPr lang="en-GB" dirty="0" err="1"/>
              <a:t>Kapitola</a:t>
            </a:r>
            <a:r>
              <a:rPr lang="en-GB" dirty="0"/>
              <a:t> VI, EU. </a:t>
            </a:r>
            <a:r>
              <a:rPr lang="en-GB" dirty="0" err="1"/>
              <a:t>Dostupné</a:t>
            </a:r>
            <a:r>
              <a:rPr lang="en-GB" dirty="0"/>
              <a:t> z: http://hasl.slamow.com/content/view/73/75/ </a:t>
            </a:r>
            <a:endParaRPr lang="cs-CZ" dirty="0"/>
          </a:p>
          <a:p>
            <a:pPr>
              <a:defRPr/>
            </a:pPr>
            <a:r>
              <a:rPr lang="cs-CZ" dirty="0"/>
              <a:t>Smlouvy a Evropský parlament. </a:t>
            </a:r>
            <a:r>
              <a:rPr lang="en-GB" dirty="0" err="1"/>
              <a:t>Evropský</a:t>
            </a:r>
            <a:r>
              <a:rPr lang="en-GB" dirty="0"/>
              <a:t> </a:t>
            </a:r>
            <a:r>
              <a:rPr lang="en-GB" dirty="0" err="1"/>
              <a:t>parlament</a:t>
            </a:r>
            <a:r>
              <a:rPr lang="en-GB" dirty="0"/>
              <a:t> [online]. [cit. 201</a:t>
            </a:r>
            <a:r>
              <a:rPr lang="cs-CZ" dirty="0"/>
              <a:t>3</a:t>
            </a:r>
            <a:r>
              <a:rPr lang="en-GB" dirty="0"/>
              <a:t>-</a:t>
            </a:r>
            <a:r>
              <a:rPr lang="cs-CZ" dirty="0"/>
              <a:t>09</a:t>
            </a:r>
            <a:r>
              <a:rPr lang="en-GB" dirty="0"/>
              <a:t>-</a:t>
            </a:r>
            <a:r>
              <a:rPr lang="cs-CZ" dirty="0"/>
              <a:t>27</a:t>
            </a:r>
            <a:r>
              <a:rPr lang="en-GB" dirty="0"/>
              <a:t>]. </a:t>
            </a:r>
            <a:r>
              <a:rPr lang="en-GB" dirty="0" err="1"/>
              <a:t>Dostupn</a:t>
            </a:r>
            <a:r>
              <a:rPr lang="cs-CZ" dirty="0"/>
              <a:t>ý</a:t>
            </a:r>
            <a:r>
              <a:rPr lang="en-GB" dirty="0"/>
              <a:t> z: http://www.europarl.europa.eu/aboutparliament/cs/00b82c7869/Smlouvy-a-Evropsk%C3%BD-parlament.html</a:t>
            </a:r>
            <a:endParaRPr lang="cs-CZ" dirty="0"/>
          </a:p>
          <a:p>
            <a:pPr>
              <a:defRPr/>
            </a:pPr>
            <a:r>
              <a:rPr lang="cs-CZ" dirty="0"/>
              <a:t>ŠPAČEK, David. </a:t>
            </a:r>
            <a:r>
              <a:rPr lang="cs-CZ" i="1" dirty="0" err="1"/>
              <a:t>EGovernment</a:t>
            </a:r>
            <a:r>
              <a:rPr lang="cs-CZ" i="1" dirty="0"/>
              <a:t>: cíle, trendy a přístupy k jeho hodnocení</a:t>
            </a:r>
            <a:r>
              <a:rPr lang="cs-CZ" dirty="0"/>
              <a:t>. Vyd. 1. V Praze: C.H. Beck, 2012, </a:t>
            </a:r>
            <a:r>
              <a:rPr lang="cs-CZ" dirty="0" err="1"/>
              <a:t>xix</a:t>
            </a:r>
            <a:r>
              <a:rPr lang="cs-CZ" dirty="0"/>
              <a:t>, 258 s. ISBN 978-807-4002-618. </a:t>
            </a:r>
          </a:p>
          <a:p>
            <a:pPr>
              <a:defRPr/>
            </a:pPr>
            <a:r>
              <a:rPr lang="cs-CZ" dirty="0"/>
              <a:t>Strategie EU pro jednotný digitální trh. </a:t>
            </a:r>
            <a:r>
              <a:rPr lang="cs-CZ" dirty="0" err="1"/>
              <a:t>EurActiv</a:t>
            </a:r>
            <a:r>
              <a:rPr lang="cs-CZ" dirty="0"/>
              <a:t> </a:t>
            </a:r>
            <a:r>
              <a:rPr lang="en-GB" dirty="0"/>
              <a:t>[online]. [cit. 201</a:t>
            </a:r>
            <a:r>
              <a:rPr lang="cs-CZ" dirty="0"/>
              <a:t>5</a:t>
            </a:r>
            <a:r>
              <a:rPr lang="en-GB" dirty="0"/>
              <a:t>-</a:t>
            </a:r>
            <a:r>
              <a:rPr lang="cs-CZ" dirty="0"/>
              <a:t>10</a:t>
            </a:r>
            <a:r>
              <a:rPr lang="en-GB" dirty="0"/>
              <a:t>-</a:t>
            </a:r>
            <a:r>
              <a:rPr lang="cs-CZ" dirty="0"/>
              <a:t>08</a:t>
            </a:r>
            <a:r>
              <a:rPr lang="en-GB" dirty="0"/>
              <a:t>]. </a:t>
            </a:r>
            <a:r>
              <a:rPr lang="en-GB" dirty="0" err="1"/>
              <a:t>Dostupn</a:t>
            </a:r>
            <a:r>
              <a:rPr lang="cs-CZ" dirty="0"/>
              <a:t>ý</a:t>
            </a:r>
            <a:r>
              <a:rPr lang="en-GB" dirty="0"/>
              <a:t> z: http://www.euractiv.cz/obchod-a-export0/link-dossier/strategie-eu-pro-jednotny-digitalni-trh-000129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br>
              <a:rPr lang="cs-CZ" altLang="cs-CZ"/>
            </a:br>
            <a:r>
              <a:rPr lang="cs-CZ" altLang="cs-CZ"/>
              <a:t>Děkuji za pozornost.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Vývoj k EU</a:t>
            </a:r>
          </a:p>
        </p:txBody>
      </p:sp>
      <p:sp>
        <p:nvSpPr>
          <p:cNvPr id="12291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200"/>
              <a:t>ESUO (</a:t>
            </a:r>
            <a:r>
              <a:rPr lang="cs-CZ" altLang="en-US" sz="2200"/>
              <a:t>Evropské sdružení uhlí a oceli)</a:t>
            </a:r>
            <a:r>
              <a:rPr lang="cs-CZ" altLang="cs-CZ" sz="2200"/>
              <a:t>, EHS (</a:t>
            </a:r>
            <a:r>
              <a:rPr lang="cs-CZ" altLang="en-US" sz="2200"/>
              <a:t>Evropské hospodářské společenství)</a:t>
            </a:r>
            <a:r>
              <a:rPr lang="cs-CZ" altLang="cs-CZ" sz="2200"/>
              <a:t>, Euratom =</a:t>
            </a:r>
            <a:r>
              <a:rPr lang="en-US" altLang="cs-CZ" sz="2200"/>
              <a:t>&gt;</a:t>
            </a:r>
            <a:r>
              <a:rPr lang="cs-CZ" altLang="cs-CZ" sz="2200"/>
              <a:t> evropská společenství (ES) – konkurenceschopnost</a:t>
            </a:r>
          </a:p>
          <a:p>
            <a:r>
              <a:rPr lang="cs-CZ" altLang="cs-CZ" sz="2200"/>
              <a:t>Už od 1958 ES společný parlament a soudní dvůr</a:t>
            </a:r>
          </a:p>
          <a:p>
            <a:r>
              <a:rPr lang="cs-CZ" altLang="cs-CZ" sz="2200"/>
              <a:t>Postupně další slučování (clo, měna…)</a:t>
            </a:r>
          </a:p>
          <a:p>
            <a:r>
              <a:rPr lang="cs-CZ" altLang="cs-CZ" sz="2200"/>
              <a:t>1992/3 Maastricht: EU založena na ES (1. pilíř), společné zahraniční a bezpečnostní politice (2. pilíř) a spravedlnosti a vnitřních věcech (3. pilíř)</a:t>
            </a:r>
          </a:p>
          <a:p>
            <a:r>
              <a:rPr lang="cs-CZ" altLang="cs-CZ" sz="2200"/>
              <a:t>Ratifikací Lisabonské smlouvy (1. 12. 2009) jen EU (ne ES)</a:t>
            </a:r>
          </a:p>
          <a:p>
            <a:r>
              <a:rPr lang="cs-CZ" altLang="cs-CZ" sz="2200"/>
              <a:t>Přitěžující okolnosti: individualita zemí, nepřirozené „slepení“, nezbytná svázanost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Instituce EU</a:t>
            </a:r>
          </a:p>
        </p:txBody>
      </p:sp>
      <p:sp>
        <p:nvSpPr>
          <p:cNvPr id="13315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Komise (EK): legislativa (celý proces po soudy)</a:t>
            </a:r>
          </a:p>
          <a:p>
            <a:r>
              <a:rPr lang="cs-CZ" altLang="cs-CZ"/>
              <a:t>Parlament: volen občany EU, maximum veřejně </a:t>
            </a:r>
          </a:p>
          <a:p>
            <a:r>
              <a:rPr lang="cs-CZ" altLang="cs-CZ"/>
              <a:t>Evropská rada: vrcholní představitelé zemí, strategie EU</a:t>
            </a:r>
          </a:p>
          <a:p>
            <a:r>
              <a:rPr lang="cs-CZ" altLang="cs-CZ"/>
              <a:t>Rada EU, </a:t>
            </a:r>
            <a:r>
              <a:rPr lang="sv-SE" altLang="cs-CZ"/>
              <a:t>též Rada ministrů, v práv</a:t>
            </a:r>
            <a:r>
              <a:rPr lang="cs-CZ" altLang="cs-CZ"/>
              <a:t>u</a:t>
            </a:r>
            <a:r>
              <a:rPr lang="sv-SE" altLang="cs-CZ"/>
              <a:t> jen Rada</a:t>
            </a:r>
            <a:r>
              <a:rPr lang="cs-CZ" altLang="cs-CZ"/>
              <a:t>: ministři zemí pro konkrétní oblasti</a:t>
            </a:r>
          </a:p>
          <a:p>
            <a:r>
              <a:rPr lang="cs-CZ" altLang="cs-CZ"/>
              <a:t>ESD: závazný výklad přijaté legislativy, instituce i občané</a:t>
            </a:r>
          </a:p>
          <a:p>
            <a:r>
              <a:rPr lang="cs-CZ" altLang="cs-CZ"/>
              <a:t>A </a:t>
            </a:r>
            <a:r>
              <a:rPr lang="cs-CZ" altLang="cs-CZ">
                <a:hlinkClick r:id="rId2"/>
              </a:rPr>
              <a:t>další</a:t>
            </a:r>
            <a:r>
              <a:rPr lang="cs-CZ" altLang="cs-CZ"/>
              <a:t>…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IP a EU</a:t>
            </a:r>
          </a:p>
        </p:txBody>
      </p:sp>
      <p:sp>
        <p:nvSpPr>
          <p:cNvPr id="14339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V zemích ne silná pozice =&gt; IP – vědoma, ale neúspěšná</a:t>
            </a:r>
          </a:p>
          <a:p>
            <a:r>
              <a:rPr lang="cs-CZ" altLang="cs-CZ"/>
              <a:t>Od 80. let růst množství dokumentů EU (=&gt; euroústava)</a:t>
            </a:r>
          </a:p>
          <a:p>
            <a:r>
              <a:rPr lang="cs-CZ" altLang="cs-CZ"/>
              <a:t>1994 Rada informační společnosti, na její doporučení přijala EK Akční plán (Europes Way to the Information Society) = základ IP EU k informační společnosti </a:t>
            </a:r>
          </a:p>
          <a:p>
            <a:r>
              <a:rPr lang="cs-CZ" altLang="cs-CZ"/>
              <a:t>Oostlanderova a Pexova zpráva (1993, 1998)</a:t>
            </a:r>
          </a:p>
          <a:p>
            <a:pPr lvl="1"/>
            <a:r>
              <a:rPr lang="cs-CZ" altLang="cs-CZ"/>
              <a:t>Informací dost, komunikace málo</a:t>
            </a:r>
          </a:p>
          <a:p>
            <a:pPr lvl="1"/>
            <a:r>
              <a:rPr lang="cs-CZ" altLang="cs-CZ"/>
              <a:t>Informovat, ne propagovat =&gt; důraz na lidi</a:t>
            </a:r>
          </a:p>
          <a:p>
            <a:pPr lvl="1"/>
            <a:r>
              <a:rPr lang="cs-CZ" altLang="cs-CZ"/>
              <a:t>Využití veřejných knihoven</a:t>
            </a:r>
          </a:p>
        </p:txBody>
      </p:sp>
      <p:sp>
        <p:nvSpPr>
          <p:cNvPr id="4" name="Násobení 3"/>
          <p:cNvSpPr/>
          <p:nvPr/>
        </p:nvSpPr>
        <p:spPr bwMode="auto">
          <a:xfrm>
            <a:off x="6961188" y="2349500"/>
            <a:ext cx="1584325" cy="574675"/>
          </a:xfrm>
          <a:prstGeom prst="mathMultiply">
            <a:avLst>
              <a:gd name="adj1" fmla="val 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1" hangingPunct="1">
              <a:defRPr/>
            </a:pPr>
            <a:endParaRPr lang="cs-CZ" sz="2400">
              <a:latin typeface="Tahoma" pitchFamily="34" charset="0"/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Idea charakteristik IP EU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cs-CZ" altLang="cs-CZ" dirty="0"/>
              <a:t>Po odmítnutí euroústavy plán D: dialog, diskuze, demokracie</a:t>
            </a:r>
          </a:p>
          <a:p>
            <a:pPr>
              <a:defRPr/>
            </a:pPr>
            <a:r>
              <a:rPr lang="cs-CZ" altLang="cs-CZ" dirty="0"/>
              <a:t>Klíčová srozumitelnost!, naslouchání, konkrétnost (přínosy EU pro život), lokálnost, přirozený jazyk (ne </a:t>
            </a:r>
            <a:r>
              <a:rPr lang="cs-CZ" altLang="cs-CZ" dirty="0" err="1"/>
              <a:t>eurospeak</a:t>
            </a:r>
            <a:r>
              <a:rPr lang="cs-CZ" altLang="cs-CZ" dirty="0"/>
              <a:t>), vysvětlení a porozumění </a:t>
            </a:r>
          </a:p>
          <a:p>
            <a:pPr>
              <a:defRPr/>
            </a:pPr>
            <a:r>
              <a:rPr lang="cs-CZ" altLang="cs-CZ" dirty="0"/>
              <a:t>X pasivita občanů v čerpání informací a nezáživnost IZ</a:t>
            </a:r>
          </a:p>
          <a:p>
            <a:pPr>
              <a:defRPr/>
            </a:pPr>
            <a:r>
              <a:rPr lang="cs-CZ" altLang="cs-CZ" dirty="0"/>
              <a:t>3 úrovně IP EU</a:t>
            </a:r>
          </a:p>
          <a:p>
            <a:pPr lvl="1">
              <a:defRPr/>
            </a:pPr>
            <a:r>
              <a:rPr lang="cs-CZ" altLang="cs-CZ" dirty="0"/>
              <a:t>Informovanost občanů o činnostech a konání EU</a:t>
            </a:r>
          </a:p>
          <a:p>
            <a:pPr lvl="1">
              <a:defRPr/>
            </a:pPr>
            <a:r>
              <a:rPr lang="cs-CZ" altLang="cs-CZ" dirty="0"/>
              <a:t>Přechod na informační společnost (Lisabonský proces, Evropa 2020…)</a:t>
            </a:r>
          </a:p>
          <a:p>
            <a:pPr lvl="1">
              <a:defRPr/>
            </a:pPr>
            <a:r>
              <a:rPr lang="cs-CZ" altLang="cs-CZ" dirty="0"/>
              <a:t>Investice do rozvoje IT</a:t>
            </a:r>
          </a:p>
          <a:p>
            <a:pPr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Hlavní evropské strategie</a:t>
            </a:r>
          </a:p>
        </p:txBody>
      </p:sp>
      <p:graphicFrame>
        <p:nvGraphicFramePr>
          <p:cNvPr id="10" name="Zástupný symbol pro obsah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1561446"/>
              </p:ext>
            </p:extLst>
          </p:nvPr>
        </p:nvGraphicFramePr>
        <p:xfrm>
          <a:off x="720725" y="1773238"/>
          <a:ext cx="6946900" cy="4079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90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64">
                <a:tc>
                  <a:txBody>
                    <a:bodyPr/>
                    <a:lstStyle/>
                    <a:p>
                      <a:r>
                        <a:rPr lang="cs-CZ" sz="1800" dirty="0"/>
                        <a:t>Událost</a:t>
                      </a: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Konání</a:t>
                      </a: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64">
                <a:tc>
                  <a:txBody>
                    <a:bodyPr/>
                    <a:lstStyle/>
                    <a:p>
                      <a:r>
                        <a:rPr lang="cs-CZ" sz="1800" b="1" dirty="0"/>
                        <a:t>Lisabonský summit</a:t>
                      </a: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cs-CZ" sz="1800" b="1" dirty="0"/>
                        <a:t>Březen 2000</a:t>
                      </a: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6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Akční plán </a:t>
                      </a:r>
                      <a:r>
                        <a:rPr lang="cs-CZ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eEurope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 2002</a:t>
                      </a: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Květen 2000</a:t>
                      </a: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6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Akční plán </a:t>
                      </a:r>
                      <a:r>
                        <a:rPr lang="cs-CZ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eEurope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+ 2003</a:t>
                      </a: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Červen 2001</a:t>
                      </a: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6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Akční plán </a:t>
                      </a:r>
                      <a:r>
                        <a:rPr lang="cs-CZ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eEurope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 2005</a:t>
                      </a: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Červen 2002</a:t>
                      </a: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6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Kokova zpráva</a:t>
                      </a:r>
                      <a:r>
                        <a:rPr lang="cs-CZ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2004</a:t>
                      </a: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Listopad 2004</a:t>
                      </a: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6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Střednědobé hodnocení Lisabonské</a:t>
                      </a:r>
                      <a:r>
                        <a:rPr lang="cs-CZ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 strategie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Trebuchet MS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Únor 2005</a:t>
                      </a: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6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Iniciativa EU i2010</a:t>
                      </a: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r>
                        <a:rPr lang="cs-CZ" sz="1800" b="1" dirty="0"/>
                        <a:t>Červen 2005</a:t>
                      </a: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6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Strategie Evropa 2020</a:t>
                      </a: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r>
                        <a:rPr lang="cs-CZ" sz="1800" b="1" dirty="0"/>
                        <a:t>Červen 2010</a:t>
                      </a: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6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Akční plán</a:t>
                      </a:r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 Digitální agenda</a:t>
                      </a:r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 pro Evropu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rebuchet MS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r>
                        <a:rPr lang="cs-CZ" sz="1800" b="1" dirty="0"/>
                        <a:t>Květen 2010</a:t>
                      </a: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/>
                        <a:t>Strategie EU pro </a:t>
                      </a:r>
                      <a:r>
                        <a:rPr lang="de-DE" sz="1800" b="1" dirty="0" err="1"/>
                        <a:t>jednotný</a:t>
                      </a:r>
                      <a:r>
                        <a:rPr lang="de-DE" sz="1800" b="1" dirty="0"/>
                        <a:t> </a:t>
                      </a:r>
                      <a:r>
                        <a:rPr lang="de-DE" sz="1800" b="1" dirty="0" err="1"/>
                        <a:t>digitální</a:t>
                      </a:r>
                      <a:r>
                        <a:rPr lang="de-DE" sz="1800" b="1" dirty="0"/>
                        <a:t> </a:t>
                      </a:r>
                      <a:r>
                        <a:rPr lang="de-DE" sz="1800" b="1" dirty="0" err="1"/>
                        <a:t>trh</a:t>
                      </a:r>
                      <a:endParaRPr lang="de-DE" sz="1800" b="1" dirty="0"/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r>
                        <a:rPr lang="cs-CZ" sz="1800" b="1" dirty="0"/>
                        <a:t>Květen 2015</a:t>
                      </a: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Lisabonský proces</a:t>
            </a:r>
          </a:p>
        </p:txBody>
      </p:sp>
      <p:sp>
        <p:nvSpPr>
          <p:cNvPr id="17411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Základní cíl do 2010: „nejkonkurenceschopnější a nejdynamičtější znalostní ekonomika, schopná udržitelného hospodářského růstu s více a lepšími pracovními místy a s větší sociální soudržností“</a:t>
            </a:r>
          </a:p>
          <a:p>
            <a:r>
              <a:rPr lang="cs-CZ" altLang="cs-CZ"/>
              <a:t>ICT = zásadní pro dosažení cílů </a:t>
            </a:r>
          </a:p>
          <a:p>
            <a:r>
              <a:rPr lang="cs-CZ" altLang="cs-CZ"/>
              <a:t>Zpočátku hl. ekonomické, později i sociální a environmentální =&gt; příliš rozsáhlý, cíle i protichůdné, nekonzistentnost, malá podpora členských států</a:t>
            </a:r>
          </a:p>
          <a:p>
            <a:r>
              <a:rPr lang="cs-CZ" altLang="cs-CZ"/>
              <a:t>Od r. 2003 sílí potřeba revize =&gt; listopad 2004 tzv. Kokova zpráva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Směry zájmu Lisabonského procesu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altLang="cs-CZ" dirty="0"/>
              <a:t>Koordinovaný evropský přístup k IP/informační společnosti, vč. kandidátských zemí (liberalizace telekomunikací, konkurence…)</a:t>
            </a:r>
          </a:p>
          <a:p>
            <a:pPr>
              <a:defRPr/>
            </a:pPr>
            <a:r>
              <a:rPr lang="cs-CZ" altLang="cs-CZ" dirty="0"/>
              <a:t>Investování do lidí a schopností</a:t>
            </a:r>
          </a:p>
          <a:p>
            <a:pPr>
              <a:defRPr/>
            </a:pPr>
            <a:r>
              <a:rPr lang="cs-CZ" altLang="cs-CZ" dirty="0"/>
              <a:t>Podpora užívání internetu (e-komerce, </a:t>
            </a:r>
            <a:r>
              <a:rPr lang="cs-CZ" altLang="cs-CZ" dirty="0" err="1"/>
              <a:t>eGovernment</a:t>
            </a:r>
            <a:r>
              <a:rPr lang="cs-CZ" altLang="cs-CZ" dirty="0"/>
              <a:t>, </a:t>
            </a:r>
            <a:r>
              <a:rPr lang="cs-CZ" altLang="cs-CZ" dirty="0" err="1"/>
              <a:t>eHealth</a:t>
            </a:r>
            <a:r>
              <a:rPr lang="cs-CZ" altLang="cs-CZ" dirty="0"/>
              <a:t>…)</a:t>
            </a:r>
          </a:p>
          <a:p>
            <a:pPr lvl="1">
              <a:defRPr/>
            </a:pPr>
            <a:r>
              <a:rPr lang="cs-CZ" dirty="0"/>
              <a:t>Neomezený evropský informační prostor</a:t>
            </a:r>
          </a:p>
          <a:p>
            <a:pPr lvl="1">
              <a:defRPr/>
            </a:pPr>
            <a:r>
              <a:rPr lang="cs-CZ" dirty="0"/>
              <a:t>Průmyslové využití ICT</a:t>
            </a:r>
          </a:p>
          <a:p>
            <a:pPr lvl="1">
              <a:defRPr/>
            </a:pPr>
            <a:r>
              <a:rPr lang="cs-CZ" dirty="0"/>
              <a:t>Přizpůsobit ICT potřebám občanů</a:t>
            </a:r>
          </a:p>
          <a:p>
            <a:pPr lvl="1">
              <a:defRPr/>
            </a:pPr>
            <a:r>
              <a:rPr lang="cs-CZ" altLang="cs-CZ" dirty="0"/>
              <a:t>Levnější, rychlejší, bezpečnější, otevřenější…</a:t>
            </a:r>
          </a:p>
          <a:p>
            <a:pPr lvl="1">
              <a:defRPr/>
            </a:pPr>
            <a:r>
              <a:rPr lang="cs-CZ" dirty="0" err="1"/>
              <a:t>eInclusive</a:t>
            </a:r>
            <a:r>
              <a:rPr lang="cs-CZ" dirty="0"/>
              <a:t>, dostupnost pro všechny, LLL (</a:t>
            </a:r>
            <a:r>
              <a:rPr lang="cs-CZ" dirty="0" err="1"/>
              <a:t>life</a:t>
            </a:r>
            <a:r>
              <a:rPr lang="cs-CZ" dirty="0"/>
              <a:t>-long learning)</a:t>
            </a:r>
          </a:p>
          <a:p>
            <a:pPr lvl="1">
              <a:defRPr/>
            </a:pPr>
            <a:r>
              <a:rPr lang="cs-CZ" dirty="0"/>
              <a:t>Investice do výzkumu a rozvoje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TMU">
  <a:themeElements>
    <a:clrScheme name="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MU_PPTprezentace_sablona_CZ">
  <a:themeElements>
    <a:clrScheme name="1_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Směsi">
  <a:themeElements>
    <a:clrScheme name="3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3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SITMU</Template>
  <TotalTime>2841</TotalTime>
  <Words>2173</Words>
  <Application>Microsoft Office PowerPoint</Application>
  <PresentationFormat>Předvádění na obrazovce (4:3)</PresentationFormat>
  <Paragraphs>225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5</vt:i4>
      </vt:variant>
      <vt:variant>
        <vt:lpstr>Nadpisy snímků</vt:lpstr>
      </vt:variant>
      <vt:variant>
        <vt:i4>29</vt:i4>
      </vt:variant>
    </vt:vector>
  </HeadingPairs>
  <TitlesOfParts>
    <vt:vector size="40" baseType="lpstr">
      <vt:lpstr>Arial</vt:lpstr>
      <vt:lpstr>Calibri</vt:lpstr>
      <vt:lpstr>Georgia</vt:lpstr>
      <vt:lpstr>Tahoma</vt:lpstr>
      <vt:lpstr>Trebuchet MS</vt:lpstr>
      <vt:lpstr>Wingdings</vt:lpstr>
      <vt:lpstr>SITMU</vt:lpstr>
      <vt:lpstr>1_Směsi</vt:lpstr>
      <vt:lpstr>2_Směsi</vt:lpstr>
      <vt:lpstr>1_MU_PPTprezentace_sablona_CZ</vt:lpstr>
      <vt:lpstr>3_Směsi</vt:lpstr>
      <vt:lpstr>Informační politika Evropské unie </vt:lpstr>
      <vt:lpstr>Úkoly, organizace</vt:lpstr>
      <vt:lpstr>Vývoj k EU</vt:lpstr>
      <vt:lpstr>Instituce EU</vt:lpstr>
      <vt:lpstr>IP a EU</vt:lpstr>
      <vt:lpstr>Idea charakteristik IP EU</vt:lpstr>
      <vt:lpstr>Hlavní evropské strategie</vt:lpstr>
      <vt:lpstr>Lisabonský proces</vt:lpstr>
      <vt:lpstr>Směry zájmu Lisabonského procesu</vt:lpstr>
      <vt:lpstr>Evropa 2020</vt:lpstr>
      <vt:lpstr>Digitální agenda</vt:lpstr>
      <vt:lpstr> Digitální agenda - 7 prioritních oblastí činnosti</vt:lpstr>
      <vt:lpstr>Hodnocení Digitální agendy 2016</vt:lpstr>
      <vt:lpstr>Hodnocení Digitální agendy 2016</vt:lpstr>
      <vt:lpstr>Hodnocení Digitální agendy 2016</vt:lpstr>
      <vt:lpstr>Strategie EU pro jednotný digitální trh</vt:lpstr>
      <vt:lpstr>Orgány EU odpovědné za IP</vt:lpstr>
      <vt:lpstr>Prezentace aplikace PowerPoint</vt:lpstr>
      <vt:lpstr>Úkol</vt:lpstr>
      <vt:lpstr>Znáte nějaké příklady dobré praxe eGov v EU?</vt:lpstr>
      <vt:lpstr>Projekty eGov v EU - Estonsko</vt:lpstr>
      <vt:lpstr>Projekty eGov v EU - Dánsko</vt:lpstr>
      <vt:lpstr>Projekty eGov v EU - Belgie</vt:lpstr>
      <vt:lpstr>Další projekty eGov v EU</vt:lpstr>
      <vt:lpstr>Prezentace aplikace PowerPoint</vt:lpstr>
      <vt:lpstr>Výzkumy služeb eGov</vt:lpstr>
      <vt:lpstr>Výzkum – co stanovit? (5. úkol)</vt:lpstr>
      <vt:lpstr>Zdroje:</vt:lpstr>
      <vt:lpstr> Děkuji za pozornost.</vt:lpstr>
    </vt:vector>
  </TitlesOfParts>
  <Company>Lenovo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EGovernment, e-zdravotnictví, e-archivnictví</dc:title>
  <dc:creator>Pavla</dc:creator>
  <cp:lastModifiedBy>Pavla Kovářová</cp:lastModifiedBy>
  <cp:revision>279</cp:revision>
  <dcterms:created xsi:type="dcterms:W3CDTF">2011-10-11T16:04:15Z</dcterms:created>
  <dcterms:modified xsi:type="dcterms:W3CDTF">2018-10-11T19:46:14Z</dcterms:modified>
</cp:coreProperties>
</file>