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23"/>
  </p:notesMasterIdLst>
  <p:sldIdLst>
    <p:sldId id="256" r:id="rId2"/>
    <p:sldId id="260" r:id="rId3"/>
    <p:sldId id="261" r:id="rId4"/>
    <p:sldId id="259" r:id="rId5"/>
    <p:sldId id="262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  <p:sldId id="27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5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C3BA8-661E-FD45-8954-8EE3C6D24C1F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C284-0D64-A947-86E5-23323B323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1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914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0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59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7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39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09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68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93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9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73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C48DA5-454F-4943-9AC5-879BA495E5C8}" type="datetimeFigureOut">
              <a:rPr lang="cs-CZ" smtClean="0"/>
              <a:t>18.09.18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60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363689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ytics.google.com/analytics/academ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yinternety.cz/rubrika/prirucka-marketera/" TargetMode="External"/><Relationship Id="rId5" Type="http://schemas.openxmlformats.org/officeDocument/2006/relationships/hyperlink" Target="https://moz.com/beginners-guide-to-seo" TargetMode="External"/><Relationship Id="rId4" Type="http://schemas.openxmlformats.org/officeDocument/2006/relationships/hyperlink" Target="https://www.wordstream.com/blog/ws/2013/07/30/ppc-guide-for-beginners-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digital.withgoogle.com/digitalnigaraz/modules/gitkit/widget?signInSuccessUrl=https:%2F%2Flearndigital.withgoogle.com%2Fdigitalnigaraz%2Fdash&amp;mode=selec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ds.google.com/" TargetMode="External"/><Relationship Id="rId7" Type="http://schemas.openxmlformats.org/officeDocument/2006/relationships/hyperlink" Target="https://www.sklik.cz/" TargetMode="External"/><Relationship Id="rId2" Type="http://schemas.openxmlformats.org/officeDocument/2006/relationships/hyperlink" Target="mailto:digitalnimarketingkisk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arch.google.com/search-console/about?hl=cs&amp;utm_source=wmx&amp;utm_medium=wmx-welcome" TargetMode="External"/><Relationship Id="rId5" Type="http://schemas.openxmlformats.org/officeDocument/2006/relationships/hyperlink" Target="https://tagmanager.google.com/" TargetMode="External"/><Relationship Id="rId4" Type="http://schemas.openxmlformats.org/officeDocument/2006/relationships/hyperlink" Target="https://analytics.google.co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arketi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8696B-0DDE-6948-9450-3D89C52F4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52" y="4627016"/>
            <a:ext cx="7073462" cy="1391101"/>
          </a:xfrm>
        </p:spPr>
        <p:txBody>
          <a:bodyPr>
            <a:normAutofit/>
          </a:bodyPr>
          <a:lstStyle/>
          <a:p>
            <a:pPr algn="l"/>
            <a:r>
              <a:rPr lang="cs-CZ" sz="7000" dirty="0"/>
              <a:t>Digitální marketing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C8C61B-937B-7B4C-BDDF-EAE5C47B9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52" y="5645547"/>
            <a:ext cx="3200400" cy="1212453"/>
          </a:xfrm>
        </p:spPr>
        <p:txBody>
          <a:bodyPr>
            <a:normAutofit/>
          </a:bodyPr>
          <a:lstStyle/>
          <a:p>
            <a:r>
              <a:rPr lang="cs-CZ" sz="3000" dirty="0"/>
              <a:t>VIKMB64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06B9F4F-A522-5E43-A495-BC07D41E2979}"/>
              </a:ext>
            </a:extLst>
          </p:cNvPr>
          <p:cNvSpPr txBox="1">
            <a:spLocks/>
          </p:cNvSpPr>
          <p:nvPr/>
        </p:nvSpPr>
        <p:spPr>
          <a:xfrm>
            <a:off x="8387254" y="5190236"/>
            <a:ext cx="322142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Markéta Bartoníčková</a:t>
            </a:r>
          </a:p>
          <a:p>
            <a:pPr algn="r"/>
            <a:r>
              <a:rPr lang="cs-CZ" dirty="0">
                <a:hlinkClick r:id="rId2"/>
              </a:rPr>
              <a:t>363689@mail.muni.cz</a:t>
            </a:r>
            <a:endParaRPr lang="cs-CZ" dirty="0"/>
          </a:p>
          <a:p>
            <a:pPr algn="r"/>
            <a:r>
              <a:rPr lang="cs-CZ" dirty="0"/>
              <a:t>+420 728 014 956</a:t>
            </a:r>
          </a:p>
        </p:txBody>
      </p:sp>
    </p:spTree>
    <p:extLst>
      <p:ext uri="{BB962C8B-B14F-4D97-AF65-F5344CB8AC3E}">
        <p14:creationId xmlns:p14="http://schemas.microsoft.com/office/powerpoint/2010/main" val="63100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82691-55AC-E648-B96A-02D676308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digitálního marketingu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AE460A-DBCE-714A-B1EF-20F8B3F9D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Digitální synonymem pro online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Marketingové aktivity realizované v digitálních médiích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Poměrně spolehlivé měření a vyhodnocování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(Někdy) rychlá realizace nezávislá na větším počtu lidí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Možnost velmi přesného cílení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Využití strojů</a:t>
            </a:r>
          </a:p>
        </p:txBody>
      </p:sp>
    </p:spTree>
    <p:extLst>
      <p:ext uri="{BB962C8B-B14F-4D97-AF65-F5344CB8AC3E}">
        <p14:creationId xmlns:p14="http://schemas.microsoft.com/office/powerpoint/2010/main" val="117564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85EE2-6115-0944-8108-470926F3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348065" cy="1499616"/>
          </a:xfrm>
        </p:spPr>
        <p:txBody>
          <a:bodyPr/>
          <a:lstStyle/>
          <a:p>
            <a:r>
              <a:rPr lang="cs-CZ" dirty="0"/>
              <a:t>Dvě cesty: marketing </a:t>
            </a:r>
            <a:r>
              <a:rPr lang="cs-CZ" dirty="0" err="1"/>
              <a:t>manager</a:t>
            </a:r>
            <a:r>
              <a:rPr lang="cs-CZ" dirty="0"/>
              <a:t> vs. specialista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8BC550-B816-4943-BE27-2274698E6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989196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b="1" dirty="0"/>
              <a:t>Marketing </a:t>
            </a:r>
            <a:r>
              <a:rPr lang="cs-CZ" sz="2400" b="1" dirty="0" err="1"/>
              <a:t>manager</a:t>
            </a:r>
            <a:endParaRPr lang="cs-CZ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Široké znalosti o mnoha aspektech digitálu.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Co který kanál umí a neumí, příležitosti, na co si dát pozor. Zastřešující pohled.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Nemusí (ale může) znát způsob, jak provést konkrétní věci v jednotlivých kanálech.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b="1" dirty="0"/>
              <a:t>Specialista/konzultant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Hluboké znalosti a zkušenosti v jednom nebo několika reklamních kanálech.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Specialista sám realizuje konkrétní činnosti, nastavuje systémy.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Konzultant radí ostatním, jak to provést.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V praxi se tyto dvě role velmi často prolínají.</a:t>
            </a:r>
          </a:p>
          <a:p>
            <a:pPr marL="0" indent="0">
              <a:buNone/>
            </a:pPr>
            <a:r>
              <a:rPr lang="cs-CZ" sz="2400" dirty="0"/>
              <a:t>Rozumět všem kanálům na úrovni specialisty/konzultanta je nereálné.</a:t>
            </a:r>
          </a:p>
        </p:txBody>
      </p:sp>
    </p:spTree>
    <p:extLst>
      <p:ext uri="{BB962C8B-B14F-4D97-AF65-F5344CB8AC3E}">
        <p14:creationId xmlns:p14="http://schemas.microsoft.com/office/powerpoint/2010/main" val="2338233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E8942-372E-A14C-8792-C3500BA26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se mluví a píše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55DBA2-FA42-9B48-BDC4-75079F248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Konkrétní marketingové kanály: SEO, PPC, sociální sítě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Návody, jak přesně co udělat v konkrétním kanále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Návody k nástrojům: Google </a:t>
            </a:r>
            <a:r>
              <a:rPr lang="cs-CZ" sz="2600" dirty="0" err="1"/>
              <a:t>Analytics</a:t>
            </a:r>
            <a:r>
              <a:rPr lang="cs-CZ" sz="2600" dirty="0"/>
              <a:t>, Google </a:t>
            </a:r>
            <a:r>
              <a:rPr lang="cs-CZ" sz="2600" dirty="0" err="1"/>
              <a:t>Ads</a:t>
            </a:r>
            <a:r>
              <a:rPr lang="cs-CZ" sz="2600" dirty="0"/>
              <a:t>, </a:t>
            </a:r>
            <a:r>
              <a:rPr lang="cs-CZ" sz="2600" dirty="0" err="1"/>
              <a:t>Sklik</a:t>
            </a:r>
            <a:r>
              <a:rPr lang="cs-CZ" sz="2600" dirty="0"/>
              <a:t>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Horké novinky</a:t>
            </a:r>
          </a:p>
        </p:txBody>
      </p:sp>
    </p:spTree>
    <p:extLst>
      <p:ext uri="{BB962C8B-B14F-4D97-AF65-F5344CB8AC3E}">
        <p14:creationId xmlns:p14="http://schemas.microsoft.com/office/powerpoint/2010/main" val="3233449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88510-64DE-4D4F-B03A-CC4522195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se moc nemluví a nepíše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7F164B-EA34-C242-8BCC-DD359C9E4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Finanční otázky: realita ve firmách, postoj vedení k marketingu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Rozdíly mezi teorií a praxí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Souvislosti napříč různými marketingovými kanály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Přesahy do „ne-digitálního“ marketingu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Význam soft </a:t>
            </a:r>
            <a:r>
              <a:rPr lang="cs-CZ" sz="2600" dirty="0" err="1"/>
              <a:t>skills</a:t>
            </a: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Co chtějí klienti: neznamená to “dělat věci”, ale “být schopni vydělávat peníze jiným”. A za takovou schopnost se draze platí.</a:t>
            </a:r>
          </a:p>
        </p:txBody>
      </p:sp>
    </p:spTree>
    <p:extLst>
      <p:ext uri="{BB962C8B-B14F-4D97-AF65-F5344CB8AC3E}">
        <p14:creationId xmlns:p14="http://schemas.microsoft.com/office/powerpoint/2010/main" val="268683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C312A-2086-BC45-A6BB-FE13D638F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 realizací digitálu v praxi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94AADC-A138-4E43-AB6C-A0E3ACD9C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Nízké know-how, malé zkušenosti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Neexistují cíle, případně jsou nastaveny špatně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Neměří se výsledky, případně se měří špatně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Realizují se aktivity pro aktivity samotné (bez přínosu, např. „Na FB jsme s pomocí soutěže za 30 dní získali 10 tisíc nových fanoušků.“)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Jeden člověk má mnoho různých zodpovědností/úkolů. Toto je problém hlavně v menších firmách.</a:t>
            </a:r>
          </a:p>
        </p:txBody>
      </p:sp>
    </p:spTree>
    <p:extLst>
      <p:ext uri="{BB962C8B-B14F-4D97-AF65-F5344CB8AC3E}">
        <p14:creationId xmlns:p14="http://schemas.microsoft.com/office/powerpoint/2010/main" val="1067733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ED904-59A7-654A-9D4E-49145DF0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73886" cy="1499616"/>
          </a:xfrm>
        </p:spPr>
        <p:txBody>
          <a:bodyPr/>
          <a:lstStyle/>
          <a:p>
            <a:r>
              <a:rPr lang="cs-CZ" dirty="0"/>
              <a:t>Problémy ve vztahu marketér – majitel firmy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C5120-91D0-1C46-81A1-27BF8E40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Majitel firmy je zahlcen jinými věcmi a nemá čas na marketing.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Skladové zásoby, tlak konkurence, personální problémy, cenotvorba, daňová optimalizace, rozšiřování portfolia, právní problémy atd. atd.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Konkrétní události v konkrétním marketingovém systému mají prioritu minus milion.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Majitel firmy nezná pojmy, nerozumí digitálu.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Neumí například odlišit placené výsledky ve vyhledávači od neplacených.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Majitel firmy nemluví vaší řečí.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Nemá v hlavě stejnou mentální mapu jako vy, uvažuje zcela jinak.</a:t>
            </a:r>
          </a:p>
        </p:txBody>
      </p:sp>
    </p:spTree>
    <p:extLst>
      <p:ext uri="{BB962C8B-B14F-4D97-AF65-F5344CB8AC3E}">
        <p14:creationId xmlns:p14="http://schemas.microsoft.com/office/powerpoint/2010/main" val="4142138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B4FDA-78D2-5A4A-80B7-740F08FA5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Nutné základy pro všechny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D8B0F7-2B36-0B40-8664-90FD4A09D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Měření a vyhodnocování (analytika)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Protože vždy potřebujete zjistit výsledky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Pochopení zákaznického chování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Protože se vždy obracíte na lidi, kterým potřebujete porozumět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Použitelnost webu (UX)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Protože naprostá většina marketingových aktivit směřuje k </a:t>
            </a:r>
            <a:r>
              <a:rPr lang="cs-CZ" sz="2600" dirty="0" err="1"/>
              <a:t>prokliku</a:t>
            </a:r>
            <a:r>
              <a:rPr lang="cs-CZ" sz="2600" dirty="0"/>
              <a:t> na web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Vy musíte být schopni aspoň zhruba posoudit, zda a jak plní web své funkce</a:t>
            </a:r>
          </a:p>
        </p:txBody>
      </p:sp>
    </p:spTree>
    <p:extLst>
      <p:ext uri="{BB962C8B-B14F-4D97-AF65-F5344CB8AC3E}">
        <p14:creationId xmlns:p14="http://schemas.microsoft.com/office/powerpoint/2010/main" val="4058287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35500-782D-7F41-8F3C-839FE85E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Prioritizace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B03A8-10CB-BF43-981B-7E2E87417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558272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Existují stovky činností, které je možné dělat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Určitě mají význam – ale jen někdy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Správné určení priorit je </a:t>
            </a:r>
            <a:r>
              <a:rPr lang="cs-CZ" sz="2600" dirty="0" err="1"/>
              <a:t>zásadem</a:t>
            </a:r>
            <a:r>
              <a:rPr lang="cs-CZ" sz="2600" dirty="0"/>
              <a:t> pro úspěch a smysluplnost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Co je v této konkrétní situaci a čase důležité (= co povede k cíli) a co není důležité (= není to nezbytně nutné pro splnění cíle)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3 kategorie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Nutné – bez toho to fakt nepůjde (funkční web, nasazené Google </a:t>
            </a:r>
            <a:r>
              <a:rPr lang="cs-CZ" sz="2200" dirty="0" err="1"/>
              <a:t>Analytics</a:t>
            </a:r>
            <a:r>
              <a:rPr lang="cs-CZ" sz="22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Bylo by fajn to mít (pokryté základní dotazy ve vyhledávání, </a:t>
            </a:r>
            <a:r>
              <a:rPr lang="cs-CZ" sz="2200" dirty="0" err="1"/>
              <a:t>Search</a:t>
            </a:r>
            <a:r>
              <a:rPr lang="cs-CZ" sz="2200" dirty="0"/>
              <a:t> </a:t>
            </a:r>
            <a:r>
              <a:rPr lang="cs-CZ" sz="2200" dirty="0" err="1"/>
              <a:t>Console</a:t>
            </a:r>
            <a:r>
              <a:rPr lang="cs-CZ" sz="22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Není nutné (mobilní aplikace, účet na </a:t>
            </a:r>
            <a:r>
              <a:rPr lang="cs-CZ" sz="2200" dirty="0" err="1"/>
              <a:t>Instagramu</a:t>
            </a:r>
            <a:r>
              <a:rPr lang="cs-CZ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31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EBE60-89D9-8144-A8EA-9002B0A4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Návyky, soft </a:t>
            </a:r>
            <a:r>
              <a:rPr lang="cs-CZ" dirty="0" err="1"/>
              <a:t>skills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B63A1F-6AE6-D342-A9B3-BF6220938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01920"/>
            <a:ext cx="10537251" cy="428296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Když dáte časový závazek, dodržte ho.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Když zjistíte, že ho nemůžete dodržet, dejte to vědět ASAP.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Když máte nepřijatý hovor, zavolejte zpět.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Na mail odpovězte do druhého dne. Pokud odpověď vyžaduje větší analýzu, dejte to včas vědět, ale nenechávejte mail bez odpovědi.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Nebojte se zvednout telefon a zavolat.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Mluvte o tom, co se děje. Nebuďte potichu.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Když přijde problém, dejte to vědět ASAP.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Když kampaně nefungují, dejte to šéfovi/klientovi vědět vy. Nečekejte, až na to přijde sám.</a:t>
            </a:r>
          </a:p>
        </p:txBody>
      </p:sp>
    </p:spTree>
    <p:extLst>
      <p:ext uri="{BB962C8B-B14F-4D97-AF65-F5344CB8AC3E}">
        <p14:creationId xmlns:p14="http://schemas.microsoft.com/office/powerpoint/2010/main" val="1657977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60175-9868-AA46-A514-A36F3F25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kanály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88E420E-BD80-EA49-994A-94FC6EFE47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31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Obsah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1. lekce (18. září) – Úvod do digitálního marketingu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2. lekce (25. září) – Výzkum, strategie, stanovení cílů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3. lekce (2. října – výuka není!) – Digitální analytika – Google </a:t>
            </a:r>
            <a:r>
              <a:rPr lang="cs-CZ" sz="2400" dirty="0" err="1"/>
              <a:t>analytics</a:t>
            </a:r>
            <a:r>
              <a:rPr lang="cs-CZ" sz="2400" dirty="0"/>
              <a:t> (samostudium)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4. lekce (9. října) – Web, uživatelská přívětivost, optimalizace konverzního poměru (CRO)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5. lekce (16. října) – Optimalizace pro vyhledávače (SEO)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6. lekce (23. října) – Obsahový marketing a </a:t>
            </a:r>
            <a:r>
              <a:rPr lang="cs-CZ" sz="2400" dirty="0" err="1"/>
              <a:t>copywriting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3352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D606E-C2D5-D748-A7A7-907EB1A7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Kanály a nástroje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FAB3B5-7226-BF47-8CC6-7959C043D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63375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Marketingový kanál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„Druh“ či „typ“ marketingové aktivity, která přivádí návštěvnost na web. Např. SEO, PPC, display, emailový marketing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Marketingový nástroj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Konkrétní nástroj (software, aplikace), ve kterém se nastavuje nějaká marketingová aktivita (např. PPC reklama), nebo který nám pomáhá s nějakou marketingovou činností (např. </a:t>
            </a:r>
            <a:r>
              <a:rPr lang="cs-CZ" sz="2200" dirty="0" err="1"/>
              <a:t>Collabim</a:t>
            </a:r>
            <a:r>
              <a:rPr lang="cs-CZ" sz="2200" dirty="0"/>
              <a:t> pro reportování pozic ve vyhledávačích).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Další součásti digitálního marketingu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Vše, co s ním souvisí, ale není to kanál ani nástroj.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Např. digitální analytika nebo webdesign – není to marketingový kanál (nepřivádí návštěvnost na web) ani nástroj, ale jde o pevnou součást digitálního marketingu.</a:t>
            </a:r>
          </a:p>
        </p:txBody>
      </p:sp>
    </p:spTree>
    <p:extLst>
      <p:ext uri="{BB962C8B-B14F-4D97-AF65-F5344CB8AC3E}">
        <p14:creationId xmlns:p14="http://schemas.microsoft.com/office/powerpoint/2010/main" val="280127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AA5B9-A1AB-4743-9C08-73C0AD9E5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kanály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E6B56C-3735-C940-B417-A8F9D2AB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PPC (</a:t>
            </a:r>
            <a:r>
              <a:rPr lang="cs-CZ" dirty="0" err="1"/>
              <a:t>pay</a:t>
            </a:r>
            <a:r>
              <a:rPr lang="cs-CZ" dirty="0"/>
              <a:t> per </a:t>
            </a:r>
            <a:r>
              <a:rPr lang="cs-CZ" dirty="0" err="1"/>
              <a:t>click</a:t>
            </a:r>
            <a:r>
              <a:rPr lang="cs-CZ" dirty="0"/>
              <a:t>) reklama ve vyhledávačích Google, Seznam aj.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Display reklama – </a:t>
            </a:r>
            <a:r>
              <a:rPr lang="cs-CZ" dirty="0" err="1"/>
              <a:t>bannerová</a:t>
            </a:r>
            <a:r>
              <a:rPr lang="cs-CZ" dirty="0"/>
              <a:t>, textová, video reklama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SEO (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engine</a:t>
            </a:r>
            <a:r>
              <a:rPr lang="cs-CZ" dirty="0"/>
              <a:t> </a:t>
            </a:r>
            <a:r>
              <a:rPr lang="cs-CZ" dirty="0" err="1"/>
              <a:t>optimization</a:t>
            </a:r>
            <a:r>
              <a:rPr lang="cs-CZ" dirty="0"/>
              <a:t>; optimalizace pro vyhledávače)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Sociální sítě a reklama na nich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Online 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Emailový marketing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Zbožové srovnávače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Obsahový marketing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Přímá komunikace (fóra, live podpora apod.)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SMS reklama</a:t>
            </a:r>
          </a:p>
        </p:txBody>
      </p:sp>
    </p:spTree>
    <p:extLst>
      <p:ext uri="{BB962C8B-B14F-4D97-AF65-F5344CB8AC3E}">
        <p14:creationId xmlns:p14="http://schemas.microsoft.com/office/powerpoint/2010/main" val="3275651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871C-DD08-FC45-A3D4-415FE94A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68D8C5-C002-BC4F-BE18-63114649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42912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7. lekce (30. října) – Placené vyhledávání (Google </a:t>
            </a:r>
            <a:r>
              <a:rPr lang="cs-CZ" sz="2400" dirty="0" err="1"/>
              <a:t>Ads</a:t>
            </a:r>
            <a:r>
              <a:rPr lang="cs-CZ" sz="2400" dirty="0"/>
              <a:t>, Seznam </a:t>
            </a:r>
            <a:r>
              <a:rPr lang="cs-CZ" sz="2400" dirty="0" err="1"/>
              <a:t>Sklik</a:t>
            </a:r>
            <a:r>
              <a:rPr lang="cs-CZ" sz="2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8. lekce (6. listopadu) – </a:t>
            </a:r>
            <a:r>
              <a:rPr lang="cs-CZ" sz="2400" dirty="0" err="1"/>
              <a:t>Displayová</a:t>
            </a:r>
            <a:r>
              <a:rPr lang="cs-CZ" sz="2400" dirty="0"/>
              <a:t> reklama (Google </a:t>
            </a:r>
            <a:r>
              <a:rPr lang="cs-CZ" sz="2400" dirty="0" err="1"/>
              <a:t>Ads</a:t>
            </a:r>
            <a:r>
              <a:rPr lang="cs-CZ" sz="2400" dirty="0"/>
              <a:t>, Seznam </a:t>
            </a:r>
            <a:r>
              <a:rPr lang="cs-CZ" sz="2400" dirty="0" err="1"/>
              <a:t>Sklik</a:t>
            </a:r>
            <a:r>
              <a:rPr lang="cs-CZ" sz="2400" dirty="0"/>
              <a:t>, RTB)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9. lekce (13. listopadu) – Sociální sítě a reklama na nich se zaměřením na </a:t>
            </a:r>
            <a:r>
              <a:rPr lang="cs-CZ" sz="2400" dirty="0" err="1"/>
              <a:t>Facebook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10. lekce (20. listopadu) – Emailový marketing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11. lekce (27. listopadu) – PR a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12. lekce (4. prosince) – Jak spojit jednotlivé kanály dohromady, budoucnost digitálního marketingu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13. lekce (11. prosince) – Prezentace skupinových projektů</a:t>
            </a:r>
          </a:p>
        </p:txBody>
      </p:sp>
    </p:spTree>
    <p:extLst>
      <p:ext uri="{BB962C8B-B14F-4D97-AF65-F5344CB8AC3E}">
        <p14:creationId xmlns:p14="http://schemas.microsoft.com/office/powerpoint/2010/main" val="53339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4400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DOPORUČENÉ ZDROJE</a:t>
            </a:r>
            <a:endParaRPr lang="cs-CZ" sz="4400" b="0" i="0" u="none" strike="noStrike" cap="non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idx="1"/>
          </p:nvPr>
        </p:nvSpPr>
        <p:spPr>
          <a:xfrm>
            <a:off x="1024128" y="2286000"/>
            <a:ext cx="10936644" cy="443011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KRUG, </a:t>
            </a:r>
            <a:r>
              <a:rPr lang="cs-CZ" b="0" i="0" u="none" strike="noStrike" cap="none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Steve</a:t>
            </a: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. </a:t>
            </a:r>
            <a:r>
              <a:rPr lang="cs-CZ" b="0" i="1" u="none" strike="noStrike" cap="none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Don't</a:t>
            </a:r>
            <a:r>
              <a:rPr lang="cs-CZ" b="0" i="1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 Make </a:t>
            </a:r>
            <a:r>
              <a:rPr lang="cs-CZ" b="0" i="1" u="none" strike="noStrike" cap="none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Me</a:t>
            </a:r>
            <a:r>
              <a:rPr lang="cs-CZ" b="0" i="1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cs-CZ" b="0" i="1" u="none" strike="noStrike" cap="none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Think</a:t>
            </a:r>
            <a:endParaRPr lang="cs-CZ" b="0" i="1" u="none" strike="noStrike" cap="none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ŘEZÁČ, Jan. </a:t>
            </a:r>
            <a:r>
              <a:rPr lang="cs-CZ" b="0" i="1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Web ostrý jako břitva: návrh fungujícího webu pro webdesignery a zadavatele projektů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HAZDRA, Adam. </a:t>
            </a:r>
            <a:r>
              <a:rPr lang="cs-CZ" b="0" i="1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Skvělé služby: jak dělat služby, které vaše zákazníky nadchnou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FORET, Miroslav. </a:t>
            </a:r>
            <a:r>
              <a:rPr lang="cs-CZ" b="0" i="1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Marketingový průzkum: poznáváme svoje zákazníky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dirty="0">
                <a:latin typeface="Tw Cen MT" panose="020B0602020104020603" pitchFamily="34" charset="0"/>
                <a:cs typeface="Calibri" panose="020F0502020204030204" pitchFamily="34" charset="0"/>
              </a:rPr>
              <a:t>KAUSHIK, </a:t>
            </a:r>
            <a:r>
              <a:rPr lang="cs-CZ" dirty="0" err="1">
                <a:latin typeface="Tw Cen MT" panose="020B0602020104020603" pitchFamily="34" charset="0"/>
                <a:cs typeface="Calibri" panose="020F0502020204030204" pitchFamily="34" charset="0"/>
              </a:rPr>
              <a:t>Avinash</a:t>
            </a:r>
            <a:r>
              <a:rPr lang="cs-CZ" dirty="0">
                <a:latin typeface="Tw Cen MT" panose="020B0602020104020603" pitchFamily="34" charset="0"/>
                <a:cs typeface="Calibri" panose="020F0502020204030204" pitchFamily="34" charset="0"/>
              </a:rPr>
              <a:t>. </a:t>
            </a:r>
            <a:r>
              <a:rPr lang="cs-CZ" i="1" dirty="0">
                <a:latin typeface="Tw Cen MT" panose="020B0602020104020603" pitchFamily="34" charset="0"/>
                <a:cs typeface="Calibri" panose="020F0502020204030204" pitchFamily="34" charset="0"/>
              </a:rPr>
              <a:t>Webová analytika 2.0: kompletní průvodce analýzami návštěvnosti</a:t>
            </a:r>
            <a:r>
              <a:rPr lang="cs-CZ" dirty="0">
                <a:latin typeface="Tw Cen MT" panose="020B0602020104020603" pitchFamily="34" charset="0"/>
                <a:cs typeface="Calibri" panose="020F0502020204030204" pitchFamily="34" charset="0"/>
              </a:rPr>
              <a:t>.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ŠENKAPOUN, Pavel.</a:t>
            </a:r>
            <a:r>
              <a:rPr lang="cs-CZ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cs-CZ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Webcopywriting</a:t>
            </a:r>
            <a:r>
              <a:rPr lang="cs-CZ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</a:rPr>
              <a:t> pro samouky</a:t>
            </a:r>
            <a:endParaRPr lang="cs-CZ" b="0" i="1" u="none" strike="noStrike" cap="none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3"/>
              </a:rPr>
              <a:t>Google </a:t>
            </a:r>
            <a:r>
              <a:rPr lang="cs-CZ" b="0" i="0" u="none" strike="noStrike" cap="none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3"/>
              </a:rPr>
              <a:t>Analytics</a:t>
            </a: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3"/>
              </a:rPr>
              <a:t> </a:t>
            </a:r>
            <a:r>
              <a:rPr lang="cs-CZ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3"/>
              </a:rPr>
              <a:t>Academy</a:t>
            </a:r>
            <a:endParaRPr lang="cs-CZ" b="0" i="0" u="none" strike="noStrike" cap="none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4"/>
              </a:rPr>
              <a:t>The PPC Guide for Beginners</a:t>
            </a:r>
            <a:endParaRPr lang="cs-CZ" b="0" i="0" u="none" strike="noStrike" cap="none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5"/>
              </a:rPr>
              <a:t>The Beginners Guide to SEO</a:t>
            </a:r>
            <a:endParaRPr lang="cs-CZ" b="0" i="0" u="none" strike="noStrike" cap="none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6"/>
              </a:rPr>
              <a:t>Tyinternety.cz</a:t>
            </a:r>
            <a:r>
              <a:rPr lang="cs-CZ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 panose="020F0502020204030204" pitchFamily="34" charset="0"/>
                <a:sym typeface="Calibri"/>
                <a:hlinkClick r:id="rId6"/>
              </a:rPr>
              <a:t> – Příručka marketéra</a:t>
            </a:r>
            <a:endParaRPr lang="cs-CZ" b="0" i="0" u="none" strike="noStrike" cap="none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141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D19AF-FA6B-D147-B825-6C679672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46EF1C-67DB-7246-A521-5FEE63738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10526741" cy="4440621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1. Absolvování </a:t>
            </a:r>
            <a:r>
              <a:rPr lang="cs-CZ" sz="2600" dirty="0">
                <a:hlinkClick r:id="rId2"/>
              </a:rPr>
              <a:t>Digitální garáže od Googlu</a:t>
            </a:r>
            <a:endParaRPr lang="cs-CZ" sz="2600" dirty="0"/>
          </a:p>
          <a:p>
            <a:r>
              <a:rPr lang="cs-CZ" sz="2600" dirty="0"/>
              <a:t>2. Odevzdání a prezentace skupinové práce</a:t>
            </a:r>
          </a:p>
          <a:p>
            <a:pPr lvl="1"/>
            <a:r>
              <a:rPr lang="cs-CZ" sz="2200" dirty="0"/>
              <a:t>5členné týmy – nahlášení týmu emailem do 9. října</a:t>
            </a:r>
          </a:p>
          <a:p>
            <a:pPr lvl="1"/>
            <a:r>
              <a:rPr lang="cs-CZ" sz="2200" dirty="0"/>
              <a:t>Vypracování návrhu online marketingové strategie</a:t>
            </a:r>
          </a:p>
          <a:p>
            <a:pPr lvl="1"/>
            <a:r>
              <a:rPr lang="cs-CZ" sz="2200" dirty="0"/>
              <a:t>Vyberte si existující nebo fiktivní firmu/web/projekt a přistupujte k němu jako k potenciálnímu klientovi, pro kterého navrhnete marketingový plán.</a:t>
            </a:r>
          </a:p>
          <a:p>
            <a:pPr lvl="1"/>
            <a:r>
              <a:rPr lang="cs-CZ" sz="2200" dirty="0"/>
              <a:t>Nahlášení zvolené firmy/projektu emailem do 30. října</a:t>
            </a:r>
          </a:p>
          <a:p>
            <a:pPr lvl="1"/>
            <a:r>
              <a:rPr lang="cs-CZ" sz="2200" dirty="0"/>
              <a:t>Odevzdání plánu v písemné podobě (</a:t>
            </a:r>
            <a:r>
              <a:rPr lang="cs-CZ" sz="2200" dirty="0" err="1"/>
              <a:t>powerpointová</a:t>
            </a:r>
            <a:r>
              <a:rPr lang="cs-CZ" sz="2200" dirty="0"/>
              <a:t> prezentace, textový dokument, video, případně jakýkoliv jiný srozumitelný formát) do </a:t>
            </a:r>
            <a:r>
              <a:rPr lang="cs-CZ" sz="2200" dirty="0" err="1"/>
              <a:t>Odevzdávárny</a:t>
            </a:r>
            <a:r>
              <a:rPr lang="cs-CZ" sz="2200" dirty="0"/>
              <a:t> v </a:t>
            </a:r>
            <a:r>
              <a:rPr lang="cs-CZ" sz="2200" dirty="0" err="1"/>
              <a:t>ISu</a:t>
            </a:r>
            <a:r>
              <a:rPr lang="cs-CZ" sz="2200" dirty="0"/>
              <a:t> do 6. prosince</a:t>
            </a:r>
          </a:p>
          <a:p>
            <a:pPr lvl="1"/>
            <a:r>
              <a:rPr lang="cs-CZ" sz="2200" dirty="0"/>
              <a:t>Z plánu musí být jasné CO budete dělat, PROČ, JAK (aspoň rámcově), JAK DLOUHO to bude trvat, KOLIK to bude stát (náklady na média, lidské zdroje), jaký bude očekávaný VÝSLEDEK</a:t>
            </a:r>
          </a:p>
          <a:p>
            <a:pPr lvl="1"/>
            <a:r>
              <a:rPr lang="cs-CZ" sz="2200" dirty="0"/>
              <a:t>Prezentace plánu na poslední hodině 11. prosince</a:t>
            </a:r>
          </a:p>
        </p:txBody>
      </p:sp>
    </p:spTree>
    <p:extLst>
      <p:ext uri="{BB962C8B-B14F-4D97-AF65-F5344CB8AC3E}">
        <p14:creationId xmlns:p14="http://schemas.microsoft.com/office/powerpoint/2010/main" val="36997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B3DC0-BC4E-0E45-A5DE-987CA8F74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do reklamních systémů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5FB908-12A9-EB41-B4D3-5CD5930B1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Email: </a:t>
            </a:r>
            <a:r>
              <a:rPr lang="cs-CZ" dirty="0">
                <a:hlinkClick r:id="rId2"/>
              </a:rPr>
              <a:t>digitalnimarketingkisk@gmail.com</a:t>
            </a:r>
            <a:endParaRPr lang="cs-CZ" dirty="0"/>
          </a:p>
          <a:p>
            <a:r>
              <a:rPr lang="cs-CZ" dirty="0"/>
              <a:t>Heslo: ff-VIKMB64</a:t>
            </a:r>
          </a:p>
          <a:p>
            <a:r>
              <a:rPr lang="cs-CZ" dirty="0"/>
              <a:t>Systémy (zatím):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>
                <a:hlinkClick r:id="rId3"/>
              </a:rPr>
              <a:t>Google </a:t>
            </a:r>
            <a:r>
              <a:rPr lang="cs-CZ" sz="2200" dirty="0" err="1">
                <a:hlinkClick r:id="rId3"/>
              </a:rPr>
              <a:t>Ads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>
                <a:hlinkClick r:id="rId4"/>
              </a:rPr>
              <a:t>Google </a:t>
            </a:r>
            <a:r>
              <a:rPr lang="cs-CZ" sz="2200" dirty="0" err="1">
                <a:hlinkClick r:id="rId4"/>
              </a:rPr>
              <a:t>Analytics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>
                <a:hlinkClick r:id="rId5"/>
              </a:rPr>
              <a:t>Google </a:t>
            </a:r>
            <a:r>
              <a:rPr lang="cs-CZ" sz="2200" dirty="0" err="1">
                <a:hlinkClick r:id="rId5"/>
              </a:rPr>
              <a:t>Tag</a:t>
            </a:r>
            <a:r>
              <a:rPr lang="cs-CZ" sz="2200" dirty="0">
                <a:hlinkClick r:id="rId5"/>
              </a:rPr>
              <a:t> </a:t>
            </a:r>
            <a:r>
              <a:rPr lang="cs-CZ" sz="2200" dirty="0" err="1">
                <a:hlinkClick r:id="rId5"/>
              </a:rPr>
              <a:t>Manager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err="1">
                <a:hlinkClick r:id="rId6"/>
              </a:rPr>
              <a:t>Search</a:t>
            </a:r>
            <a:r>
              <a:rPr lang="cs-CZ" sz="2200" dirty="0">
                <a:hlinkClick r:id="rId6"/>
              </a:rPr>
              <a:t> </a:t>
            </a:r>
            <a:r>
              <a:rPr lang="cs-CZ" sz="2200" dirty="0" err="1">
                <a:hlinkClick r:id="rId6"/>
              </a:rPr>
              <a:t>Console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>
                <a:hlinkClick r:id="rId7"/>
              </a:rPr>
              <a:t>Seznam Sklik</a:t>
            </a:r>
            <a:endParaRPr lang="cs-CZ" dirty="0"/>
          </a:p>
          <a:p>
            <a:r>
              <a:rPr lang="cs-CZ" dirty="0" err="1"/>
              <a:t>Facebook</a:t>
            </a:r>
            <a:r>
              <a:rPr lang="cs-CZ" dirty="0"/>
              <a:t> Business </a:t>
            </a:r>
            <a:r>
              <a:rPr lang="cs-CZ" dirty="0" err="1"/>
              <a:t>Manager</a:t>
            </a:r>
            <a:r>
              <a:rPr lang="cs-CZ" dirty="0"/>
              <a:t>, stránka a reklamní účet</a:t>
            </a:r>
          </a:p>
        </p:txBody>
      </p:sp>
    </p:spTree>
    <p:extLst>
      <p:ext uri="{BB962C8B-B14F-4D97-AF65-F5344CB8AC3E}">
        <p14:creationId xmlns:p14="http://schemas.microsoft.com/office/powerpoint/2010/main" val="292816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4333E-6425-E54A-BAA8-E723342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6" y="4960137"/>
            <a:ext cx="8061434" cy="1463040"/>
          </a:xfrm>
        </p:spPr>
        <p:txBody>
          <a:bodyPr/>
          <a:lstStyle/>
          <a:p>
            <a:r>
              <a:rPr lang="cs-CZ" dirty="0"/>
              <a:t>Úvod do digitálního marketingu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0C7750-CB64-6146-8E7C-A1109C395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59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99F0F-4A91-C644-8594-A5119A20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marketing?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38A61E-9CD1-CF4C-B9EF-7A214D4D4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10242962" cy="4272455"/>
          </a:xfrm>
        </p:spPr>
        <p:txBody>
          <a:bodyPr>
            <a:normAutofit/>
          </a:bodyPr>
          <a:lstStyle/>
          <a:p>
            <a:r>
              <a:rPr lang="cs-CZ" sz="2400" dirty="0"/>
              <a:t>Co říká </a:t>
            </a:r>
            <a:r>
              <a:rPr lang="cs-CZ" sz="2400" dirty="0">
                <a:hlinkClick r:id="rId2"/>
              </a:rPr>
              <a:t>Wikipedie</a:t>
            </a:r>
            <a:r>
              <a:rPr lang="cs-CZ" sz="2400" dirty="0"/>
              <a:t>:</a:t>
            </a:r>
          </a:p>
          <a:p>
            <a:r>
              <a:rPr lang="cs-CZ" sz="2400" b="1" dirty="0"/>
              <a:t>Americká marketingová asociace</a:t>
            </a:r>
            <a:r>
              <a:rPr lang="cs-CZ" sz="2400" dirty="0"/>
              <a:t>: „Marketing je činnost, soubor institucí a procesů pro vytváření, komunikování, dodávání a výměnu nabídek, které mají hodnotu pro zákazníky, klienty, partnery a společnost jako celek.“</a:t>
            </a:r>
          </a:p>
          <a:p>
            <a:r>
              <a:rPr lang="cs-CZ" sz="2400" b="1" dirty="0"/>
              <a:t>Philip Kotler</a:t>
            </a:r>
            <a:r>
              <a:rPr lang="cs-CZ" sz="2400" dirty="0"/>
              <a:t>, americký odborník na marketing: „Marketing je společenský a manažerský proces, jehož prostřednictvím uspokojují jednotlivci a skupiny své potřeby a přání v procesu výroby a směny produktů a hodnot.“</a:t>
            </a:r>
          </a:p>
          <a:p>
            <a:r>
              <a:rPr lang="cs-CZ" sz="2400" b="1" dirty="0"/>
              <a:t>Jaroslav Světlík</a:t>
            </a:r>
            <a:r>
              <a:rPr lang="cs-CZ" sz="2400" dirty="0"/>
              <a:t>, český ekonom: „Marketing je proces řízení, jehož výsledkem je poznání, předvídání, ovlivňování a v konečné fázi uspokojení potřeb a přání zákazníka efektivním a výhodným způsobem zajišťujícím splnění cílů organizace.“</a:t>
            </a:r>
          </a:p>
        </p:txBody>
      </p:sp>
    </p:spTree>
    <p:extLst>
      <p:ext uri="{BB962C8B-B14F-4D97-AF65-F5344CB8AC3E}">
        <p14:creationId xmlns:p14="http://schemas.microsoft.com/office/powerpoint/2010/main" val="4288206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6FDE1-D4FB-8741-AD73-D4B33DF5C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cílem marketingu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3B90A7-5C1F-714E-9C26-EACF3DEBA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Uspokojení potřeb zákazníků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Peníze až na prvním místě – firmy dělají marketing proto, aby zvýšily tržby, zisk, tržní podíl apod.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Akvizice – přivedení návštěvníka do prodejny / na web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Zvýšení pravděpodobnosti nákupu, rozpouštění bariér k nákupu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Opakovaný nákup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Doporučení</a:t>
            </a:r>
          </a:p>
        </p:txBody>
      </p:sp>
    </p:spTree>
    <p:extLst>
      <p:ext uri="{BB962C8B-B14F-4D97-AF65-F5344CB8AC3E}">
        <p14:creationId xmlns:p14="http://schemas.microsoft.com/office/powerpoint/2010/main" val="4158910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{7AE97C23-EDBB-A442-AA12-6A616C402B53}tf10001061</Template>
  <TotalTime>117</TotalTime>
  <Words>1551</Words>
  <Application>Microsoft Macintosh PowerPoint</Application>
  <PresentationFormat>Širokoúhlá obrazovka</PresentationFormat>
  <Paragraphs>154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Tw Cen MT</vt:lpstr>
      <vt:lpstr>Tw Cen MT Condensed</vt:lpstr>
      <vt:lpstr>Wingdings 3</vt:lpstr>
      <vt:lpstr>Integrál</vt:lpstr>
      <vt:lpstr>Digitální marketing</vt:lpstr>
      <vt:lpstr>Obsah kurzu</vt:lpstr>
      <vt:lpstr>Obsah kurzu</vt:lpstr>
      <vt:lpstr>DOPORUČENÉ ZDROJE</vt:lpstr>
      <vt:lpstr>PODMÍNKY UKONČENÍ</vt:lpstr>
      <vt:lpstr>Přístupy do reklamních systémů</vt:lpstr>
      <vt:lpstr>Úvod do digitálního marketingu</vt:lpstr>
      <vt:lpstr>co je marketing?</vt:lpstr>
      <vt:lpstr>Co je cílem marketingu</vt:lpstr>
      <vt:lpstr>Specifika digitálního marketingu</vt:lpstr>
      <vt:lpstr>Dvě cesty: marketing manager vs. specialista</vt:lpstr>
      <vt:lpstr>o čem se mluví a píše</vt:lpstr>
      <vt:lpstr>o čem se moc nemluví a nepíše</vt:lpstr>
      <vt:lpstr>problémy s realizací digitálu v praxi</vt:lpstr>
      <vt:lpstr>Problémy ve vztahu marketér – majitel firmy</vt:lpstr>
      <vt:lpstr>Nutné základy pro všechny</vt:lpstr>
      <vt:lpstr>Prioritizace</vt:lpstr>
      <vt:lpstr>Návyky, soft skills</vt:lpstr>
      <vt:lpstr>marketingové kanály</vt:lpstr>
      <vt:lpstr>Kanály a nástroje</vt:lpstr>
      <vt:lpstr>marketingové kanály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marketing</dc:title>
  <dc:creator>Markéta Bartoníčková</dc:creator>
  <cp:lastModifiedBy>Markéta Bartoníčková</cp:lastModifiedBy>
  <cp:revision>12</cp:revision>
  <cp:lastPrinted>2018-09-18T12:46:15Z</cp:lastPrinted>
  <dcterms:created xsi:type="dcterms:W3CDTF">2018-09-18T10:56:09Z</dcterms:created>
  <dcterms:modified xsi:type="dcterms:W3CDTF">2018-09-18T12:53:35Z</dcterms:modified>
</cp:coreProperties>
</file>