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320" r:id="rId4"/>
    <p:sldId id="338" r:id="rId5"/>
    <p:sldId id="288" r:id="rId6"/>
    <p:sldId id="342" r:id="rId7"/>
    <p:sldId id="286" r:id="rId8"/>
    <p:sldId id="343" r:id="rId9"/>
    <p:sldId id="344" r:id="rId10"/>
    <p:sldId id="337" r:id="rId11"/>
    <p:sldId id="345" r:id="rId12"/>
    <p:sldId id="346" r:id="rId13"/>
    <p:sldId id="257" r:id="rId14"/>
    <p:sldId id="347" r:id="rId15"/>
    <p:sldId id="258" r:id="rId16"/>
    <p:sldId id="348" r:id="rId17"/>
    <p:sldId id="349" r:id="rId18"/>
    <p:sldId id="259" r:id="rId19"/>
    <p:sldId id="350" r:id="rId20"/>
    <p:sldId id="340" r:id="rId21"/>
    <p:sldId id="292" r:id="rId22"/>
    <p:sldId id="351" r:id="rId23"/>
    <p:sldId id="353" r:id="rId24"/>
    <p:sldId id="354" r:id="rId25"/>
    <p:sldId id="352" r:id="rId26"/>
    <p:sldId id="264" r:id="rId27"/>
    <p:sldId id="355" r:id="rId28"/>
    <p:sldId id="356" r:id="rId29"/>
    <p:sldId id="357" r:id="rId30"/>
    <p:sldId id="358" r:id="rId31"/>
    <p:sldId id="359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rPr lang="cs-CZ" dirty="0"/>
              <a:t>Komunikace a </a:t>
            </a:r>
            <a:r>
              <a:rPr lang="cs-CZ" dirty="0" err="1"/>
              <a:t>pr</a:t>
            </a:r>
            <a:endParaRPr dirty="0"/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VIKMB64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Markéta Bartoníčková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/>
              </a:rPr>
              <a:t>363689@mail.muni.cz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+420 728 014 956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Reklama vs. </a:t>
            </a:r>
            <a:r>
              <a:rPr lang="cs-CZ" dirty="0" err="1"/>
              <a:t>pr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090092"/>
            <a:ext cx="4514821" cy="4346028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Jednoduché sdělení pro širokou veřejnost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Kontrola nad obsahem, rozsahem, umístěním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Dominuje obraz, pracuje s emocemi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Nižší věrohodnost sdělení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Rychle odezní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26B7EB10-6C08-8747-82B3-3450459880EB}"/>
              </a:ext>
            </a:extLst>
          </p:cNvPr>
          <p:cNvSpPr txBox="1">
            <a:spLocks/>
          </p:cNvSpPr>
          <p:nvPr/>
        </p:nvSpPr>
        <p:spPr>
          <a:xfrm>
            <a:off x="6873765" y="2159880"/>
            <a:ext cx="4435366" cy="4346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91439" marR="0" indent="-91439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9615"/>
              <a:buFont typeface="Tw Cen MT"/>
              <a:buChar char=" 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1pPr>
            <a:lvl2pPr marL="295655" marR="0" indent="-167639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2pPr>
            <a:lvl3pPr marL="526433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3pPr>
            <a:lvl4pPr marL="672737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4pPr>
            <a:lvl5pPr marL="855617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5pPr>
            <a:lvl6pPr marL="992777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6pPr>
            <a:lvl7pPr marL="1139081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7pPr>
            <a:lvl8pPr marL="1294529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8pPr>
            <a:lvl9pPr marL="1440833" marR="0" indent="-215537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/>
              <a:buChar char="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9pPr>
          </a:lstStyle>
          <a:p>
            <a:pPr marL="457200" indent="-457200" hangingPunct="1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Úzce cílené přesvědčovací argumenty</a:t>
            </a:r>
          </a:p>
          <a:p>
            <a:pPr marL="457200" indent="-457200" hangingPunct="1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Nelze zaručit jakoukoliv kontrolu</a:t>
            </a:r>
          </a:p>
          <a:p>
            <a:pPr marL="457200" indent="-457200" hangingPunct="1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Pracuje s informacemi, postoji, dominuje slovo</a:t>
            </a:r>
          </a:p>
          <a:p>
            <a:pPr marL="457200" indent="-457200" hangingPunct="1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Vyšší akceptovatelnost a věrohodnost</a:t>
            </a:r>
          </a:p>
          <a:p>
            <a:pPr marL="457200" indent="-457200" hangingPunct="1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Pomalé, vytrvalé a dlouhodobé působení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F269939-5F14-E248-811E-30BFC5BB890F}"/>
              </a:ext>
            </a:extLst>
          </p:cNvPr>
          <p:cNvCxnSpPr/>
          <p:nvPr/>
        </p:nvCxnSpPr>
        <p:spPr>
          <a:xfrm>
            <a:off x="6096000" y="2159880"/>
            <a:ext cx="0" cy="4176396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660790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52C80-80E8-C34F-BE97-8F8D76F8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pr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E7D786-74D5-774B-8225-B5E54A80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10285004" cy="42199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Analýza </a:t>
            </a:r>
            <a:r>
              <a:rPr lang="cs-CZ" dirty="0"/>
              <a:t>– jak na tom jsme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Problém, cílové skupiny, komunikační příležitosti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Plánování </a:t>
            </a:r>
            <a:r>
              <a:rPr lang="cs-CZ" dirty="0"/>
              <a:t>– co s tím uděláme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Formulace klíčových sdělení, výběr nástrojů k oslovení, stanovení cíle, způsob vyhodnocení, harmonogram, rozpočet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Implementace </a:t>
            </a:r>
            <a:r>
              <a:rPr lang="cs-CZ" dirty="0"/>
              <a:t>– jak to uděláme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Realizace, průběžné vyhodnocování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Vyhodnocení</a:t>
            </a:r>
            <a:r>
              <a:rPr lang="cs-CZ" dirty="0"/>
              <a:t> – jak se nám to podařilo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Vstupy, výstupy, výsledky, porovnání s cíli, zhodnocení odchylek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0479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E88AB-BE26-0C46-B563-B1C6A6A2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</a:t>
            </a:r>
          </a:p>
        </p:txBody>
      </p:sp>
      <p:pic>
        <p:nvPicPr>
          <p:cNvPr id="5" name="Obrázek 4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D29C2C07-B8A4-874B-A14D-7362EA8A9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295" r="-3253" b="36075"/>
          <a:stretch/>
        </p:blipFill>
        <p:spPr>
          <a:xfrm>
            <a:off x="1447798" y="1787045"/>
            <a:ext cx="9209825" cy="50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81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Media relations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10631845" cy="4177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Řízení vztahů se zástupci médií, aby firmě zajistili optimální publicitu v žádoucím čase, s adekvátním obsahem, žádoucím vyzněním a za přiměřených podmínek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Nástroje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Tiskové zprávy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Tiskoví mluvčí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Akce pro média (konference, brífink, snídaně,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press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trip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exkl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. rozhovor)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Udržování neformálních vztahů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Media relations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10106328" cy="4177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Placené PR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Zaplatíme si článek ve zvoleném médiu a čase, obsah máme pod kontrolou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Zpravidla označené jako placená inzerce, nižší dosah a věrohodnost</a:t>
            </a:r>
          </a:p>
          <a:p>
            <a:pPr marL="457200" lvl="0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Spontánní PR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Dodáváme novinářům zajímavé informace a doufáme, že o nás napíšou</a:t>
            </a:r>
          </a:p>
          <a:p>
            <a:pPr marL="661416" lvl="1" indent="-457200">
              <a:lnSpc>
                <a:spcPts val="42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Běh na dlouhou trať, budování vztahů, nemáme pod kontrolou</a:t>
            </a:r>
          </a:p>
        </p:txBody>
      </p:sp>
    </p:spTree>
    <p:extLst>
      <p:ext uri="{BB962C8B-B14F-4D97-AF65-F5344CB8AC3E}">
        <p14:creationId xmlns:p14="http://schemas.microsoft.com/office/powerpoint/2010/main" val="16830519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Tisková zpráva</a:t>
            </a:r>
            <a:endParaRPr dirty="0"/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Základní forma sdělování informací médiím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Informuje o něčem, co se stalo, a má to šanci na otištění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 široký okruh novinářů</a:t>
            </a:r>
          </a:p>
          <a:p>
            <a:pPr marL="457200" lvl="0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Zásady</a:t>
            </a:r>
          </a:p>
          <a:p>
            <a:pPr marL="661416" lvl="1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Musí novináři poskytnout všechny potřebné informace – téma zajímavé pro čtenáře, které schválí editor</a:t>
            </a:r>
          </a:p>
          <a:p>
            <a:pPr marL="661416" lvl="1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Musí mu usnadnit práci –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krátitelná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odzadu, ponechat prostor pro nezávislé zpracování</a:t>
            </a:r>
          </a:p>
          <a:p>
            <a:pPr marL="661416" lvl="1" indent="-457200">
              <a:lnSpc>
                <a:spcPct val="10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Musí být jednoznačně formulovaná a předcházet dezinterpretaci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755DB-55E0-CF4D-B407-BCC55C76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794843FD-6D76-0E42-9123-B338DB0E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7" y="0"/>
            <a:ext cx="11978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54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755DB-55E0-CF4D-B407-BCC55C76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B5743F1-E340-FC4B-8BBF-8A0FAEA5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2" y="0"/>
            <a:ext cx="11403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612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Zásady komunikace s médii</a:t>
            </a:r>
            <a:endParaRPr dirty="0"/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59878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Raději poskytněte více informací než méně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Udržujte s novináři dobré vztahy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Každému médiu / novináři posílejte jen aktuální a relevantní věci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Předem myslete na to, co by se mohlo pokazit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Nic si nevynucujte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 jste tu pro novináře, ne novináři pro vás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Neříkejte „no comment“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Wingdings" pitchFamily="2" charset="2"/>
              </a:rPr>
              <a:t>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Wingdings" pitchFamily="2" charset="2"/>
              </a:rPr>
              <a:t>Při autorizaci opravujte jen nesprávné nebo zavádějící vyznění odpovědi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C6639E98-862E-334E-AC14-EC9BFB24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4" y="0"/>
            <a:ext cx="810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13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KOmunikace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10306025" cy="4219903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Přenos zprávy mezi komunikátorem a příjemcem za nějakým účelem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Vybíráme vhodný kanál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Často dochází k šumu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Příjemce dekóduje zprávu na základě svých předchozích zkušeností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Zajímá nás zpětná vazba a/nebo odpověď</a:t>
            </a:r>
          </a:p>
        </p:txBody>
      </p:sp>
    </p:spTree>
    <p:extLst>
      <p:ext uri="{BB962C8B-B14F-4D97-AF65-F5344CB8AC3E}">
        <p14:creationId xmlns:p14="http://schemas.microsoft.com/office/powerpoint/2010/main" val="8918394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kRizová</a:t>
            </a:r>
            <a:r>
              <a:rPr lang="cs-CZ" dirty="0"/>
              <a:t> komunikace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Krize = jakákoliv událost, která může způsobit neočekávanou negativní publicitu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Typy krizí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Nečekávaná – havárie, přírodní katastrofa; nemáte čas se připravit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Postupně se objevující – narůstající nespokojenost zaměstnanců; dává čas na přípravu</a:t>
            </a:r>
          </a:p>
          <a:p>
            <a:pPr marL="457200" lvl="0" indent="-457200">
              <a:lnSpc>
                <a:spcPts val="41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Trvalá krize – latentní fámy a spekulace</a:t>
            </a:r>
          </a:p>
        </p:txBody>
      </p:sp>
    </p:spTree>
    <p:extLst>
      <p:ext uri="{BB962C8B-B14F-4D97-AF65-F5344CB8AC3E}">
        <p14:creationId xmlns:p14="http://schemas.microsoft.com/office/powerpoint/2010/main" val="42528352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Obvyklé příčiny krize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2409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Špatné hospodářské výsledky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Ilegální aktivity firmy nebo vrcholných představitelů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Ekologická katastrofa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Ztráty na životech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Výrazné zvýšení cen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Změna produktu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ts val="259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Výrazné propouštění</a:t>
            </a:r>
          </a:p>
        </p:txBody>
      </p:sp>
    </p:spTree>
    <p:extLst>
      <p:ext uri="{BB962C8B-B14F-4D97-AF65-F5344CB8AC3E}">
        <p14:creationId xmlns:p14="http://schemas.microsoft.com/office/powerpoint/2010/main" val="19723437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láhev&#10;&#10;&#10;&#10;Popis se vygeneroval automaticky.">
            <a:extLst>
              <a:ext uri="{FF2B5EF4-FFF2-40B4-BE49-F238E27FC236}">
                <a16:creationId xmlns:a16="http://schemas.microsoft.com/office/drawing/2014/main" id="{B9B697EC-2C78-2247-9864-FEB7488F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0"/>
            <a:ext cx="6026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87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CEDA19E-C58C-DA49-A6E3-2BE01435A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8" y="548640"/>
            <a:ext cx="98679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064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7CC75235-0548-294A-A5C6-5F5DD9023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2101850"/>
            <a:ext cx="6845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49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&#10;&#10;&#10;&#10;Popis se vygeneroval automaticky.">
            <a:extLst>
              <a:ext uri="{FF2B5EF4-FFF2-40B4-BE49-F238E27FC236}">
                <a16:creationId xmlns:a16="http://schemas.microsoft.com/office/drawing/2014/main" id="{520C0068-E667-814B-9E16-3D9B22492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07" y="0"/>
            <a:ext cx="7410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62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Krizová komunikace</a:t>
            </a:r>
            <a:endParaRPr dirty="0"/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534819" cy="4388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Nejdůležitější je prevence</a:t>
            </a:r>
          </a:p>
          <a:p>
            <a:pPr marL="661416" lvl="1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Seznam potenciálních krizí</a:t>
            </a:r>
          </a:p>
          <a:p>
            <a:pPr marL="661416" lvl="1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Systém včasného varování</a:t>
            </a:r>
          </a:p>
          <a:p>
            <a:pPr marL="661416" lvl="1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Komunikační manuál</a:t>
            </a:r>
          </a:p>
          <a:p>
            <a:pPr marL="457200" lvl="0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Když krize propukne</a:t>
            </a:r>
          </a:p>
          <a:p>
            <a:pPr marL="661416" lvl="1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Rychlá, pravdivá, jednoznačná reakce</a:t>
            </a:r>
          </a:p>
          <a:p>
            <a:pPr marL="661416" lvl="1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Využití krizových scénářů z manuálu</a:t>
            </a:r>
          </a:p>
          <a:p>
            <a:pPr marL="661416" lvl="1" indent="-457200">
              <a:lnSpc>
                <a:spcPts val="352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Nepodcenit interní komunikaci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57E9D-637B-9B48-8D7C-8D07F7C1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Krizová komunikace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262C0C-5C8B-A147-AACB-5D18DC102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Vyvrcholení krize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Operativní přístup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Přizvat na pomoc odborníky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Odeznění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Zhodnocení škod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Práce na nápravě reputace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Zabránění opakování krize </a:t>
            </a:r>
          </a:p>
        </p:txBody>
      </p:sp>
    </p:spTree>
    <p:extLst>
      <p:ext uri="{BB962C8B-B14F-4D97-AF65-F5344CB8AC3E}">
        <p14:creationId xmlns:p14="http://schemas.microsoft.com/office/powerpoint/2010/main" val="286790950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131D8-3FC5-8041-9C22-9B54097A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FCC413-52A3-7E4F-88D0-AC0B9DF06F1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9174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7D81C-C656-5A43-B4C6-4201DF52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markeťáků</a:t>
            </a:r>
            <a:r>
              <a:rPr lang="cs-CZ" dirty="0"/>
              <a:t> s firmami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08D04AF-17A0-7C46-AFB9-7616F45D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28193"/>
            <a:ext cx="9720075" cy="44248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Firmy nechtějí, abyste “dělali věci“, ale abyste „vydělávali peníze“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Firmy mají rády vyčíslitelné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U výkonnostního marketingu chtějí výsledky velmi rychle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Zkušenější firmy dokáží své cíle rozumně formulovat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Firmy mají rády, když </a:t>
            </a:r>
            <a:r>
              <a:rPr lang="cs-CZ" sz="2400" dirty="0" err="1"/>
              <a:t>markeťák</a:t>
            </a:r>
            <a:r>
              <a:rPr lang="cs-CZ" sz="2400" dirty="0"/>
              <a:t> ví, co bude dělat i příští rok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Co s tím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 Vysvětlovat, vést, ukazovat možnosti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 Přicházet s nápady</a:t>
            </a:r>
          </a:p>
        </p:txBody>
      </p:sp>
    </p:spTree>
    <p:extLst>
      <p:ext uri="{BB962C8B-B14F-4D97-AF65-F5344CB8AC3E}">
        <p14:creationId xmlns:p14="http://schemas.microsoft.com/office/powerpoint/2010/main" val="16249385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 pro efektivní komunikaci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95818" cy="402336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Vědět, s kým komunikuji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Mít cíl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Zvolit vhodný komunikační prostředek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Průběžně vyhodnocovat zpětnou vazbu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Dát si pozor na šum</a:t>
            </a:r>
          </a:p>
        </p:txBody>
      </p:sp>
    </p:spTree>
    <p:extLst>
      <p:ext uri="{BB962C8B-B14F-4D97-AF65-F5344CB8AC3E}">
        <p14:creationId xmlns:p14="http://schemas.microsoft.com/office/powerpoint/2010/main" val="28313724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1858019-10AE-E74C-8ECA-2C7093B77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765"/>
            <a:ext cx="12192000" cy="22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840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1BF79-2A20-5640-B784-968E60AC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 digitálním marketingu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8A1EEA-80FF-B44B-B41F-E8D96F915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9720075" cy="43775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Budoucnost na víc než pár let dopředu je těžko předvídatelná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Přesun z desktopů k mobilům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Nejen návštěvy, ale i nákupy z mobilů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Nutnost mobilního webu a přizpůsobení potřebám lidí na mobilu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Automatizace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Především PPC (cílení, cena)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Umělá inteligence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Analýza 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/>
              <a:t>Personalizace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834721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Firemní komunikace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306025" cy="402336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Navenek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 zákazníkům, potenciálním zákazníkům, dalším cílovkám, veřejnosti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Chce o sobě podávat nějaký obraz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Dovnitř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Vůči zaměstnancům, akcionářům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Odrážet vizi a důvod existence, jednotné působení navenek</a:t>
            </a: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Firemní komunikace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Vize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Čeho chceme dosáhnout, co je naším cílem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Mise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děláme, proč tu jsme, jak chceme být vnímáni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Strategie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 toho chceme dosáhnout</a:t>
            </a:r>
          </a:p>
        </p:txBody>
      </p:sp>
    </p:spTree>
    <p:extLst>
      <p:ext uri="{BB962C8B-B14F-4D97-AF65-F5344CB8AC3E}">
        <p14:creationId xmlns:p14="http://schemas.microsoft.com/office/powerpoint/2010/main" val="40019173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Firemní komunikace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Firemní kultura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Soubor hodnot sdílený lidmi ve firmě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Firemní identita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Chování a znaky, jimiž se firma projevuje navenek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Firemní image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 firmu vnímá veřejnost, řeší to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brand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management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Firemní reputace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Část image, kterou lze změřit jako pozitivní/negativní</a:t>
            </a:r>
          </a:p>
          <a:p>
            <a:pPr marL="661416" lvl="1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Řeší to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reputation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management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ts val="2800"/>
              <a:buFont typeface="Arial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240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/>
              <a:t>Firemní komunikace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9B7194-E657-924B-882D-25A7144E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9" y="1713188"/>
            <a:ext cx="10266941" cy="49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285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83042-72AC-2843-B161-5648623F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 relations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753082-79E4-4B45-8D11-78653E87C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PR = Plánovité a soustavné úsilí směřující k dosažení a udržení dobrého jména a oboustranného porozumění mezi organizací a jejími veřejnostmi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Udržují vztah mezi organizací a veřejností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Analyzují trendy a předpovídají důsledky</a:t>
            </a:r>
          </a:p>
        </p:txBody>
      </p:sp>
    </p:spTree>
    <p:extLst>
      <p:ext uri="{BB962C8B-B14F-4D97-AF65-F5344CB8AC3E}">
        <p14:creationId xmlns:p14="http://schemas.microsoft.com/office/powerpoint/2010/main" val="8406626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2FAF5-8A99-A548-A927-7B2691D5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686DE5-4230-A440-83F2-1D389A587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1. fáze </a:t>
            </a:r>
            <a:r>
              <a:rPr lang="cs-CZ" dirty="0"/>
              <a:t>do roku 1900 – tiskový servis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Propaganda = šíření informací bez ohledu na jejich věrohodnost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2. fáze </a:t>
            </a:r>
            <a:r>
              <a:rPr lang="cs-CZ" dirty="0"/>
              <a:t>do roku 1920 – veřejná informovanost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Šíření (pravdivých) informací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3. fáze </a:t>
            </a:r>
            <a:r>
              <a:rPr lang="cs-CZ" dirty="0"/>
              <a:t>do roku 1960 – obousměrný asymetrický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Ovlivňování veřejnosti, využití vědeckých výzkumů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4. fáze </a:t>
            </a:r>
            <a:r>
              <a:rPr lang="cs-CZ" dirty="0"/>
              <a:t>od roku 1960 – obousměrný symetrický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Využití výzkumu, zjišťování postojů, měření porozumění, sledování účinnosti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7315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912</Words>
  <Application>Microsoft Macintosh PowerPoint</Application>
  <PresentationFormat>Širokoúhlá obrazovka</PresentationFormat>
  <Paragraphs>158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Tw Cen MT</vt:lpstr>
      <vt:lpstr>Tw Cen MT Condensed</vt:lpstr>
      <vt:lpstr>Wingdings</vt:lpstr>
      <vt:lpstr>Integrál</vt:lpstr>
      <vt:lpstr>Komunikace a pr</vt:lpstr>
      <vt:lpstr>Co je KOmunikace</vt:lpstr>
      <vt:lpstr>Co je potřeba pro efektivní komunikaci</vt:lpstr>
      <vt:lpstr>Firemní komunikace</vt:lpstr>
      <vt:lpstr>Firemní komunikace</vt:lpstr>
      <vt:lpstr>Firemní komunikace</vt:lpstr>
      <vt:lpstr>Firemní komunikace</vt:lpstr>
      <vt:lpstr>Public relations</vt:lpstr>
      <vt:lpstr>Historie PR</vt:lpstr>
      <vt:lpstr>Reklama vs. pr</vt:lpstr>
      <vt:lpstr>Proces pr</vt:lpstr>
      <vt:lpstr>Nástroje PR</vt:lpstr>
      <vt:lpstr>Media relations</vt:lpstr>
      <vt:lpstr>Media relations</vt:lpstr>
      <vt:lpstr>Tisková zpráva</vt:lpstr>
      <vt:lpstr>Prezentace aplikace PowerPoint</vt:lpstr>
      <vt:lpstr>Prezentace aplikace PowerPoint</vt:lpstr>
      <vt:lpstr>Zásady komunikace s médii</vt:lpstr>
      <vt:lpstr>Prezentace aplikace PowerPoint</vt:lpstr>
      <vt:lpstr>kRizová komunikace</vt:lpstr>
      <vt:lpstr>Obvyklé příčiny krize</vt:lpstr>
      <vt:lpstr>Prezentace aplikace PowerPoint</vt:lpstr>
      <vt:lpstr>Prezentace aplikace PowerPoint</vt:lpstr>
      <vt:lpstr>Prezentace aplikace PowerPoint</vt:lpstr>
      <vt:lpstr>Prezentace aplikace PowerPoint</vt:lpstr>
      <vt:lpstr>Krizová komunikace</vt:lpstr>
      <vt:lpstr>Krizová komunikace</vt:lpstr>
      <vt:lpstr>Co dál</vt:lpstr>
      <vt:lpstr>Vztahy markeťáků s firmami</vt:lpstr>
      <vt:lpstr>Prezentace aplikace PowerPoint</vt:lpstr>
      <vt:lpstr>Trendy v digitálním marketingu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46</cp:revision>
  <dcterms:modified xsi:type="dcterms:W3CDTF">2018-12-04T15:34:25Z</dcterms:modified>
</cp:coreProperties>
</file>