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34"/>
  </p:notesMasterIdLst>
  <p:sldIdLst>
    <p:sldId id="256" r:id="rId2"/>
    <p:sldId id="260" r:id="rId3"/>
    <p:sldId id="267" r:id="rId4"/>
    <p:sldId id="276" r:id="rId5"/>
    <p:sldId id="266" r:id="rId6"/>
    <p:sldId id="287" r:id="rId7"/>
    <p:sldId id="261" r:id="rId8"/>
    <p:sldId id="274" r:id="rId9"/>
    <p:sldId id="268" r:id="rId10"/>
    <p:sldId id="284" r:id="rId11"/>
    <p:sldId id="269" r:id="rId12"/>
    <p:sldId id="285" r:id="rId13"/>
    <p:sldId id="286" r:id="rId14"/>
    <p:sldId id="288" r:id="rId15"/>
    <p:sldId id="271" r:id="rId16"/>
    <p:sldId id="277" r:id="rId17"/>
    <p:sldId id="289" r:id="rId18"/>
    <p:sldId id="272" r:id="rId19"/>
    <p:sldId id="278" r:id="rId20"/>
    <p:sldId id="279" r:id="rId21"/>
    <p:sldId id="265" r:id="rId22"/>
    <p:sldId id="273" r:id="rId23"/>
    <p:sldId id="259" r:id="rId24"/>
    <p:sldId id="281" r:id="rId25"/>
    <p:sldId id="280" r:id="rId26"/>
    <p:sldId id="283" r:id="rId27"/>
    <p:sldId id="293" r:id="rId28"/>
    <p:sldId id="292" r:id="rId29"/>
    <p:sldId id="294" r:id="rId30"/>
    <p:sldId id="275" r:id="rId31"/>
    <p:sldId id="290" r:id="rId32"/>
    <p:sldId id="291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5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C3BA8-661E-FD45-8954-8EE3C6D24C1F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C284-0D64-A947-86E5-23323B323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1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914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7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9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6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93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9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73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C48DA5-454F-4943-9AC5-879BA495E5C8}" type="datetimeFigureOut">
              <a:rPr lang="cs-CZ" smtClean="0"/>
              <a:t>25.09.18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6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363689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ushik.net/avinash/see-think-do-content-marketing-measurement-business-framework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merbarometer.com/en/" TargetMode="External"/><Relationship Id="rId2" Type="http://schemas.openxmlformats.org/officeDocument/2006/relationships/hyperlink" Target="https://www.czso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IDA_(marketing)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8696B-0DDE-6948-9450-3D89C52F4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52" y="4627016"/>
            <a:ext cx="7073462" cy="1391101"/>
          </a:xfrm>
        </p:spPr>
        <p:txBody>
          <a:bodyPr>
            <a:normAutofit/>
          </a:bodyPr>
          <a:lstStyle/>
          <a:p>
            <a:pPr algn="l"/>
            <a:r>
              <a:rPr lang="cs-CZ" sz="7000" dirty="0"/>
              <a:t>Strategie a cílovka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C8C61B-937B-7B4C-BDDF-EAE5C47B9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52" y="5645547"/>
            <a:ext cx="3200400" cy="1212453"/>
          </a:xfrm>
        </p:spPr>
        <p:txBody>
          <a:bodyPr>
            <a:normAutofit/>
          </a:bodyPr>
          <a:lstStyle/>
          <a:p>
            <a:r>
              <a:rPr lang="cs-CZ" sz="3000" dirty="0"/>
              <a:t>VIKMB64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06B9F4F-A522-5E43-A495-BC07D41E2979}"/>
              </a:ext>
            </a:extLst>
          </p:cNvPr>
          <p:cNvSpPr txBox="1">
            <a:spLocks/>
          </p:cNvSpPr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Markéta Bartoníčková</a:t>
            </a:r>
          </a:p>
          <a:p>
            <a:pPr algn="r"/>
            <a:r>
              <a:rPr lang="cs-CZ" dirty="0">
                <a:hlinkClick r:id="rId2"/>
              </a:rPr>
              <a:t>363689@mail.muni.cz</a:t>
            </a:r>
            <a:endParaRPr lang="cs-CZ" dirty="0"/>
          </a:p>
          <a:p>
            <a:pPr algn="r"/>
            <a:r>
              <a:rPr lang="cs-CZ" dirty="0"/>
              <a:t>+420 728 014 956</a:t>
            </a:r>
          </a:p>
        </p:txBody>
      </p:sp>
    </p:spTree>
    <p:extLst>
      <p:ext uri="{BB962C8B-B14F-4D97-AF65-F5344CB8AC3E}">
        <p14:creationId xmlns:p14="http://schemas.microsoft.com/office/powerpoint/2010/main" val="63100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5B7E6-77F8-6149-B6AB-26168D7DA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zákaznická cesta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A090716-139A-E94D-B541-514167E6F0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7060" y="1727255"/>
            <a:ext cx="9354208" cy="4490019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29D6A5-8D1A-0440-99CB-628D30B04719}"/>
              </a:ext>
            </a:extLst>
          </p:cNvPr>
          <p:cNvSpPr txBox="1"/>
          <p:nvPr/>
        </p:nvSpPr>
        <p:spPr>
          <a:xfrm>
            <a:off x="8786647" y="6301354"/>
            <a:ext cx="294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Více na </a:t>
            </a:r>
            <a:r>
              <a:rPr lang="cs-CZ" dirty="0" err="1">
                <a:hlinkClick r:id="rId3"/>
              </a:rPr>
              <a:t>kaushik.net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736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D858-8B40-604E-BE70-F2B9F8A4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pokrytí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04372-408E-C14F-8EB5-8FD3E9B6A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23041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Být zákazníkovi na očích ve všech fázích a v každé fázi mu dát přesně tu informaci, kterou chce nebo potřebuje.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Konzistence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 Výběr vhodných kanálů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err="1"/>
              <a:t>Displayová</a:t>
            </a:r>
            <a:r>
              <a:rPr lang="cs-CZ" sz="2600" dirty="0"/>
              <a:t> reklama ve fázi </a:t>
            </a:r>
            <a:r>
              <a:rPr lang="cs-CZ" sz="2600" i="1" dirty="0" err="1"/>
              <a:t>attention</a:t>
            </a:r>
            <a:r>
              <a:rPr lang="cs-CZ" sz="2600" i="1" dirty="0"/>
              <a:t> / </a:t>
            </a:r>
            <a:r>
              <a:rPr lang="cs-CZ" sz="2600" i="1" dirty="0" err="1"/>
              <a:t>see</a:t>
            </a:r>
            <a:endParaRPr lang="cs-CZ" sz="2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Reklama ve vyhledávání ve fázi </a:t>
            </a:r>
            <a:r>
              <a:rPr lang="cs-CZ" sz="2600" i="1" dirty="0" err="1"/>
              <a:t>interest</a:t>
            </a:r>
            <a:r>
              <a:rPr lang="cs-CZ" sz="2600" i="1" dirty="0"/>
              <a:t> / </a:t>
            </a:r>
            <a:r>
              <a:rPr lang="cs-CZ" sz="2600" i="1" dirty="0" err="1"/>
              <a:t>desire</a:t>
            </a:r>
            <a:r>
              <a:rPr lang="cs-CZ" sz="2600" i="1" dirty="0"/>
              <a:t> / </a:t>
            </a:r>
            <a:r>
              <a:rPr lang="cs-CZ" sz="2600" i="1" dirty="0" err="1"/>
              <a:t>think</a:t>
            </a:r>
            <a:endParaRPr lang="cs-CZ" sz="2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Optimalizace konverzní cesty na webu ve fázi </a:t>
            </a:r>
            <a:r>
              <a:rPr lang="cs-CZ" sz="2600" i="1" dirty="0" err="1"/>
              <a:t>action</a:t>
            </a:r>
            <a:r>
              <a:rPr lang="cs-CZ" sz="2600" i="1" dirty="0"/>
              <a:t> / do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Emailový marketing ve fázi </a:t>
            </a:r>
            <a:r>
              <a:rPr lang="cs-CZ" sz="2600" i="1" dirty="0"/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257093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F0052-E23F-2840-9FF3-FA841B07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marketingových aktivit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DA0E50-C318-B145-9B2A-E3632AE9A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Akvizice vs. retence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Získání vs. udržení zákazníka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Akvizice zpravidla dražší (musíte překonat všechny fáze nákupního cyklu a bariéry)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Když už nějakého zákazníka získáte, neztraťte 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b="1" dirty="0"/>
              <a:t>CLV</a:t>
            </a:r>
            <a:r>
              <a:rPr lang="cs-CZ" sz="2600" dirty="0"/>
              <a:t> (</a:t>
            </a:r>
            <a:r>
              <a:rPr lang="cs-CZ" sz="2600" dirty="0" err="1"/>
              <a:t>customer</a:t>
            </a:r>
            <a:r>
              <a:rPr lang="cs-CZ" sz="2600" dirty="0"/>
              <a:t> </a:t>
            </a:r>
            <a:r>
              <a:rPr lang="cs-CZ" sz="2600" dirty="0" err="1"/>
              <a:t>lifetime</a:t>
            </a:r>
            <a:r>
              <a:rPr lang="cs-CZ" sz="2600" dirty="0"/>
              <a:t> </a:t>
            </a:r>
            <a:r>
              <a:rPr lang="cs-CZ" sz="2600" dirty="0" err="1"/>
              <a:t>value</a:t>
            </a:r>
            <a:r>
              <a:rPr lang="cs-CZ" sz="2600" dirty="0"/>
              <a:t>) = celoživotní hodnota zákazníka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Kolik u vás jeden zákazník za svůj život utratí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Když počítáte s CLV, můžete si dovolit investovat do získání nového zákazníka více, než by se vám vyplatilo pouze při počítání s prvním nákupem</a:t>
            </a:r>
          </a:p>
        </p:txBody>
      </p:sp>
    </p:spTree>
    <p:extLst>
      <p:ext uri="{BB962C8B-B14F-4D97-AF65-F5344CB8AC3E}">
        <p14:creationId xmlns:p14="http://schemas.microsoft.com/office/powerpoint/2010/main" val="694507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76FE4-87E4-FE43-9D9E-3F8D347F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marketingových aktivit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5466D7-E14C-9A40-95FF-4F6AB7FB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Výkonnostní</a:t>
            </a:r>
            <a:r>
              <a:rPr lang="cs-CZ" sz="2600" dirty="0"/>
              <a:t> (performance) </a:t>
            </a:r>
            <a:r>
              <a:rPr lang="cs-CZ" sz="2600" b="1" dirty="0"/>
              <a:t>vs. nevýkonnostní marketing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Výkonnostní marketing </a:t>
            </a:r>
            <a:r>
              <a:rPr lang="cs-CZ" sz="2600" dirty="0"/>
              <a:t>= aktivity, jejichž cílem je získání okamžitého, měřitelného přínosu (konverzí, tržeb)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 Přínos se většinou vyhodnocuje poměrem mezi náklady a konverzemi (tržbami)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PPC reklama ve vyhledávačích, zbožové srovnávače, </a:t>
            </a:r>
            <a:r>
              <a:rPr lang="cs-CZ" sz="2600" dirty="0" err="1"/>
              <a:t>emailing</a:t>
            </a:r>
            <a:endParaRPr 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Nevýkonnostní marketing </a:t>
            </a:r>
            <a:r>
              <a:rPr lang="cs-CZ" sz="2600" dirty="0"/>
              <a:t>= aktivity, které mají dlouhodobý, ale přímo neměřitelný vliv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 Brandové kampaně, tvorba blogu, neplacené aktivity na soc. sítích apod.</a:t>
            </a:r>
          </a:p>
        </p:txBody>
      </p:sp>
    </p:spTree>
    <p:extLst>
      <p:ext uri="{BB962C8B-B14F-4D97-AF65-F5344CB8AC3E}">
        <p14:creationId xmlns:p14="http://schemas.microsoft.com/office/powerpoint/2010/main" val="340359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CA6EA-E7F0-BA42-B439-B06158133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KANÁLY VYBRAT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18CC4-117D-9B47-AC47-283FFFC0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Investice do výkonnostního marketingu </a:t>
            </a:r>
            <a:r>
              <a:rPr lang="cs-CZ" sz="2600" dirty="0"/>
              <a:t>se dobře obhajují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Výsledky jsou vidět hned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Potenciálně jasná finanční smysluplnost marketingových aktivit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Investice do nevýkonnostních aktivit </a:t>
            </a:r>
            <a:r>
              <a:rPr lang="cs-CZ" sz="2600" dirty="0"/>
              <a:t>se v některých firmách mohou obhajovat hůře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Záleží na zkušenostech či názorech vedení, zvyklostech, možnostech apod.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Problém je, že negenerují rychlý, jasně viditelný přínos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Některé firmy (typicky ty větší) však s těmito aktivitami počítají a jejich marketing (online i </a:t>
            </a:r>
            <a:r>
              <a:rPr lang="cs-CZ" sz="2600" dirty="0" err="1"/>
              <a:t>offline</a:t>
            </a:r>
            <a:r>
              <a:rPr lang="cs-CZ" sz="2600" dirty="0"/>
              <a:t>) na nich stojí</a:t>
            </a:r>
          </a:p>
        </p:txBody>
      </p:sp>
    </p:spTree>
    <p:extLst>
      <p:ext uri="{BB962C8B-B14F-4D97-AF65-F5344CB8AC3E}">
        <p14:creationId xmlns:p14="http://schemas.microsoft.com/office/powerpoint/2010/main" val="987615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1DC20-0311-8847-88E1-FC6D22E1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kanály vybrat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5AC29-913C-7742-A403-E786173F9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</a:t>
            </a:r>
            <a:r>
              <a:rPr lang="cs-CZ" sz="2600" b="1" dirty="0">
                <a:latin typeface="Tw Cen MT" panose="020B0602020104020603" pitchFamily="34" charset="0"/>
              </a:rPr>
              <a:t>Záleží na chování zákazníků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Kde s největší pravděpodobností nejlépe oslovím cílovou skupinu?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Chci reagovat na existující poptávku, nebo ji musím vytvořit?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U prodeje mobilních telefonů bude fungovat reklama ve vyhledávání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U nové služby potenciální zákazníky o její existenci informuji prostřednictvím PR článků nebo video reklamy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59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41671-82B2-374E-8091-D1E6D53C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kanály vybrat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AB8887-9728-1C45-9998-8417B0F24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Záleží na délce nákupního procesu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Čím delší, tím víc kontaktních bodů zákazník potká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 Krátký nákupní proces – obal na telefon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600" dirty="0"/>
              <a:t> Dlouhý nákupní proces – auto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Chcete mít pokrytý celý nákupní proces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Typicky začínáte od konce – nemá smysl investovat do </a:t>
            </a:r>
            <a:r>
              <a:rPr lang="cs-CZ" sz="2600" dirty="0" err="1"/>
              <a:t>bannerové</a:t>
            </a:r>
            <a:r>
              <a:rPr lang="cs-CZ" sz="2600" dirty="0"/>
              <a:t> kampaně, když polovina návštěvníků košíku na webu nákup nedokončí</a:t>
            </a:r>
          </a:p>
        </p:txBody>
      </p:sp>
    </p:spTree>
    <p:extLst>
      <p:ext uri="{BB962C8B-B14F-4D97-AF65-F5344CB8AC3E}">
        <p14:creationId xmlns:p14="http://schemas.microsoft.com/office/powerpoint/2010/main" val="1459881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A3FB2-E464-3546-86A5-71468EAF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kanály vybrat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0F03E8-92D8-EB4C-A9E4-8EBF8DBBE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Záleží na firmě a jejích očekáváních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Kolik peněz chce investovat?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Jak rychle chce vidět výsledky?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Obecně je rozumné investovat do výkonnostních i nevýkonnostních aktivit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Už z toho důvodu, že u výkonnostních dřív či později narazíte na strop jejich možností a existující poptávky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Předpokladem úspěchu dalších aktivit je vždy správně nastavené měření, konverzní web a znalost cílové skupiny</a:t>
            </a:r>
          </a:p>
        </p:txBody>
      </p:sp>
    </p:spTree>
    <p:extLst>
      <p:ext uri="{BB962C8B-B14F-4D97-AF65-F5344CB8AC3E}">
        <p14:creationId xmlns:p14="http://schemas.microsoft.com/office/powerpoint/2010/main" val="205776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271F0-231D-F84A-A3DB-20CA1D6A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(správných)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92A572-79CE-444B-9063-A93EE7AE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SMART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specific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measurable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achievable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/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acceptable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realistic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/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relevant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time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specific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/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trackable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zvýšení tržeb z PPC reklamy o 20 % oproti stejnému období v loňském roce s max. PNO 10 %.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Nebo 500 000 impresí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bannerové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reklamy měsíčně při souhrnných měsíčních nákladech na média a na agenturu do 50 000 Kč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Předpokladem je technicky správně nastavené měření (!)</a:t>
            </a:r>
          </a:p>
        </p:txBody>
      </p:sp>
    </p:spTree>
    <p:extLst>
      <p:ext uri="{BB962C8B-B14F-4D97-AF65-F5344CB8AC3E}">
        <p14:creationId xmlns:p14="http://schemas.microsoft.com/office/powerpoint/2010/main" val="3124863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B7D4A-22CB-D049-8C1B-3476C6317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8FCC6F-0687-CE48-B27F-C39B6F15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Bez historických dat či zkušeností se cíle stanovují hodně těžko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Když jste např. nikdy nedělali žádné digitální marketingové aktivity nebo nepoužívali konkrétní nástroj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Důležité je si to přiznat </a:t>
            </a:r>
            <a:r>
              <a:rPr lang="cs-CZ" sz="2400" dirty="0">
                <a:sym typeface="Wingdings" pitchFamily="2" charset="2"/>
              </a:rPr>
              <a:t>:)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Řešení – podívejte se na případové studie nebo se zeptejte někoho zkušenějšího (aspoň rámcově, co lze a nelze dosáhnout)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Odhadněte možný výsledek podle svého nejlepšího vědomí a svědomí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Stanovte cíle, pusťte se do práce a upravujte je podle skutečného vývoje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I s historickými daty a zkušenostmi se navržené cíle jen hrubě blíží realitě</a:t>
            </a:r>
          </a:p>
        </p:txBody>
      </p:sp>
    </p:spTree>
    <p:extLst>
      <p:ext uri="{BB962C8B-B14F-4D97-AF65-F5344CB8AC3E}">
        <p14:creationId xmlns:p14="http://schemas.microsoft.com/office/powerpoint/2010/main" val="64029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Konverze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dokončení akce, kterou mají lidé na webu udělat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Nákup zboží, odeslání poptávkového formuláře, vyplnění emailové adresy, stažení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pdf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katalogu atd.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Konverzní poměr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poměr konverzí k počtu kliků (návštěv na webu)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Vyjadřuje se v procentech - např. konverzní poměr 2 % říká, že z každých 100 kliků (návštěv) se uskuteční 2 konverze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Transakce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nákup na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eshopu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Lead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generation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 získání kontaktu na potenciální zákazníky, kteří projevili zájem o zboží nebo služby</a:t>
            </a:r>
          </a:p>
        </p:txBody>
      </p:sp>
    </p:spTree>
    <p:extLst>
      <p:ext uri="{BB962C8B-B14F-4D97-AF65-F5344CB8AC3E}">
        <p14:creationId xmlns:p14="http://schemas.microsoft.com/office/powerpoint/2010/main" val="91335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D5748-E609-1E43-94B2-7744337E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5D81A5-A8AC-BD49-9FF1-C8E028F1F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 praxi se marketingové aktivity často realizují bez explicitně stanovených cílů.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Práci marketéra (agentury) potom nelze dobře vyhodnotit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 Je problém v kvalitě práce nebo v tom, že se marketér soustředil na jiné cíle než </a:t>
            </a:r>
            <a:r>
              <a:rPr lang="cs-CZ" sz="2600" dirty="0" err="1"/>
              <a:t>manager</a:t>
            </a:r>
            <a:r>
              <a:rPr lang="cs-CZ" sz="2600" dirty="0"/>
              <a:t>/majitel?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Pozor na uvažování tohoto typu: „No tak teda spustíme nějaké kampaně, protože to dělá konkurence, ale nevíme vlastně co od toho čekat. Asi by to mělo vést k něčemu pozitivnímu, ale nevíme k čemu.“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21490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59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51BA-6ADE-0444-8F76-6B36925B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9E013E-98BC-2C43-B1B2-0F989F12F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Cílovka = skupina lidí, pro kterou firma existuje. Tj. skupina lidí, pro kterou firma nabízí své zboží nebo služby.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Cílovka může být velmi široká, ale i velmi omezená (srovnejte cílovku pekárny a softwarové firmy nabízející řešení za desítky milionů korun)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Jedna firma může mít více cílovek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Cílovka má znaky, které ji charakterizují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Cílovka ještě automaticky není zákazník. Ale stávající zákazníci mohou být jednou z cílovek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Firmě může pomoci, když také ví,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kdo její cílovka není</a:t>
            </a:r>
          </a:p>
        </p:txBody>
      </p:sp>
    </p:spTree>
    <p:extLst>
      <p:ext uri="{BB962C8B-B14F-4D97-AF65-F5344CB8AC3E}">
        <p14:creationId xmlns:p14="http://schemas.microsoft.com/office/powerpoint/2010/main" val="2547140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b="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CÍLOV</a:t>
            </a:r>
            <a:r>
              <a:rPr lang="cs-CZ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Á SKUPINA</a:t>
            </a:r>
            <a:endParaRPr lang="cs-CZ" b="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idx="1"/>
          </p:nvPr>
        </p:nvSpPr>
        <p:spPr>
          <a:xfrm>
            <a:off x="1024128" y="2286000"/>
            <a:ext cx="10936644" cy="44301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Co potřebuje, myslí si, že potřebuje, chce, po čem touží, jaký problém řeší, čeho se obává apod.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Jak se lidé chovají na webu, respektive v situacích, kdy se potkávají s inzerentem (teorie získaná studiem zdrojů)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Jak se chovají konkrétně u vás (praxe získaná sledováním návštěvníků)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Pochopení lidí vás posune k úspěchu v jakékoli roli, jakémkoli marketingovém kanálu nebo činnosti: SEO, PPC, sociální sítě, analytika, UX, online PR apod.</a:t>
            </a:r>
          </a:p>
        </p:txBody>
      </p:sp>
    </p:spTree>
    <p:extLst>
      <p:ext uri="{BB962C8B-B14F-4D97-AF65-F5344CB8AC3E}">
        <p14:creationId xmlns:p14="http://schemas.microsoft.com/office/powerpoint/2010/main" val="2651415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946E8-41C3-6448-BF2B-7B539CB6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ZNÁT CÍLOVKU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542032-B711-6540-BF23-804B0A034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Tw Cen MT" panose="020B0602020104020603" pitchFamily="34" charset="0"/>
              </a:rPr>
              <a:t> Na charakter cílovky by měly být navázány marketingové aktivity firmy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Tw Cen MT" panose="020B0602020104020603" pitchFamily="34" charset="0"/>
              </a:rPr>
              <a:t> Pokud firma cílovku nezná, jak má dělat fungující marketing?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latin typeface="Tw Cen MT" panose="020B0602020104020603" pitchFamily="34" charset="0"/>
              </a:rPr>
              <a:t>(… a znalost cílovky je velmi zásadní i mimo marketing)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w Cen MT" panose="020B0602020104020603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Co budeme říkat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Komu to budeme říkat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Kde to budeme říkat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Jak to budeme říkat</a:t>
            </a:r>
          </a:p>
          <a:p>
            <a:pPr marL="1651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… to vše by mělo být navázáno na cílovku. Jinak to bude velmi náhodné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9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0F4DA-072C-C84C-9C1C-28190832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B1358C-9505-ED40-B2D7-DD9F5E765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Ten, kdo nakoupil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Specifická podkategorie cílových skupin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Firmy by měly usilovat o to, aby se k nim zákazníci vraceli a v optimálním případě byli firmě co nejvěrnější (neodešli ke konkurenci)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Náklady na první nákup jsou typicky vyšší než náklady na opakované nákupy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Přesvědčit člověka k prvnímu nákupu je dražší než přesvědčit stávajícího zákazníka k dalšímu nákupu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latin typeface="Tw Cen MT" panose="020B0602020104020603" pitchFamily="34" charset="0"/>
              </a:rPr>
              <a:t> Často malá skupina věrných zákazníků generuje firmě nejvyšší tržby</a:t>
            </a:r>
          </a:p>
        </p:txBody>
      </p:sp>
    </p:spTree>
    <p:extLst>
      <p:ext uri="{BB962C8B-B14F-4D97-AF65-F5344CB8AC3E}">
        <p14:creationId xmlns:p14="http://schemas.microsoft.com/office/powerpoint/2010/main" val="34164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30D02-7302-E240-B6B0-C62984323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VZÍT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C2B81-FCE7-1043-88DD-0571A143C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Offline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online, kde se dá</a:t>
            </a: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 začátku si potřebujete stanovit: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Proč vlastně výzkum děláte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 čemu má vést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Jaké máte zdroje</a:t>
            </a:r>
          </a:p>
          <a:p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10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30D02-7302-E240-B6B0-C62984323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VZÍT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C2B81-FCE7-1043-88DD-0571A143C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  <a:hlinkClick r:id="rId2"/>
              </a:rPr>
              <a:t>Český statistický úřad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  <a:hlinkClick r:id="rId3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  <a:hlinkClick r:id="rId3"/>
              </a:rPr>
              <a:t>Consumer Barometer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– celosvětová data o používání internetu</a:t>
            </a:r>
          </a:p>
          <a:p>
            <a:pPr marL="457200" lvl="1" indent="-152400">
              <a:spcBef>
                <a:spcPts val="500"/>
              </a:spcBef>
              <a:buSzPct val="100000"/>
              <a:buNone/>
            </a:pP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endParaRPr lang="cs-CZ" sz="2600" dirty="0">
              <a:latin typeface="Tw Cen MT" panose="020B0602020104020603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B65549-2619-014A-865A-9227E42A53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6240" y="3300835"/>
            <a:ext cx="6215063" cy="300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8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A399B-5B43-C74E-A85A-19F826AB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vs. kvantitativní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F9FF1-49A5-4946-8195-C8122CCF0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Kvantitativní přístup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Velká data, potvrzení nebo vyvrácení hypotézy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Odpovídá spíše na otázku „co se děje“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Heatmapy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hromadné dotazníky, 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Analytics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Kvalitativní přístup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Menší data, hlubší vhled do lidské zkušenosti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Odpovídá spíše na otázku „proč se to děje“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Focus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group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hloubkové rozhovory, nahrávání chování na webu</a:t>
            </a:r>
          </a:p>
        </p:txBody>
      </p:sp>
    </p:spTree>
    <p:extLst>
      <p:ext uri="{BB962C8B-B14F-4D97-AF65-F5344CB8AC3E}">
        <p14:creationId xmlns:p14="http://schemas.microsoft.com/office/powerpoint/2010/main" val="2101668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77A28-7258-1946-B4C8-25082B9B0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A0DDAC-B908-BE49-8934-E93C21D17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Data bez vyhodnocení (interpretace) jsou k ničemu. Pracovat lze až na základě interpretace.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Pozor na základní chyby ve vyhodnocování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Kauzalita vs. korelace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Obrácená kauzalita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Jiná příčina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Chybějící střední člen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1437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Imprese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počet zobrazení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Neříká nic o počtu lidí, kteří daný obsah viděli (z 1000 impresí ho mohlo vidět 1000 lidí jednou nebo 100 lidí desetkrát)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Dosah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počet lidí, které oslovíte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Prokliky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počet kliků (na odkaz, ze kterých se lidé dostanou na žádanou stránku)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CTR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click-through-rate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 = míra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prokliku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Poměr kliků (na reklamu) a počtu zobrazení (reklamy)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Vyjadřuje se v procentech; např. CTR 20 % říká, že každých 100 zobrazení reklamy vede ke 20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proklikům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9235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7C5CA-44E9-5146-8B69-0EE7BFB86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spojit dohromady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4F97EC-6899-D346-979A-ABF2556796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235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B2D34-27EE-7541-80B5-D7C2E696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473E7E-6866-6A42-B48E-BF990E843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Kdo jsou naši potenciální zákazníci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Co řeší za problém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Jak jim naše produkty nebo služby mohou daný problém vyřešit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Jak jim to </a:t>
            </a:r>
            <a:r>
              <a:rPr lang="cs-CZ" sz="2600" dirty="0" err="1"/>
              <a:t>odkomunikujeme</a:t>
            </a: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Kde se zákazníci pohybují a jsou při tom citliví na naše sdělení</a:t>
            </a:r>
          </a:p>
        </p:txBody>
      </p:sp>
    </p:spTree>
    <p:extLst>
      <p:ext uri="{BB962C8B-B14F-4D97-AF65-F5344CB8AC3E}">
        <p14:creationId xmlns:p14="http://schemas.microsoft.com/office/powerpoint/2010/main" val="1909313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C380A-4BEE-0F41-99AD-2181373D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EEF3AE-3194-4342-8560-73CA7D0ED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Čeho chceme dosáhnout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Jak rychle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Kolik peněz na to máme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Plán (kdo, co, kdy, kde, jak a hlavně PROČ)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Tzn. určení priorit, výběr konkrétních kanálů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Realizace v praxi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Měření a vyhodnocování, jestli to dělá, co má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Když ne – proč? Jak to spravíme?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Když ano – super! Můžeme do toho nalít víc peněz?</a:t>
            </a:r>
          </a:p>
        </p:txBody>
      </p:sp>
    </p:spTree>
    <p:extLst>
      <p:ext uri="{BB962C8B-B14F-4D97-AF65-F5344CB8AC3E}">
        <p14:creationId xmlns:p14="http://schemas.microsoft.com/office/powerpoint/2010/main" val="20454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AC3B7-D874-DB45-8A5B-C5DB574E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09242F-DE80-E448-84F8-900B639F9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 CPC </a:t>
            </a:r>
            <a:r>
              <a:rPr lang="cs-CZ" sz="2600" dirty="0"/>
              <a:t>(</a:t>
            </a:r>
            <a:r>
              <a:rPr lang="cs-CZ" sz="2600" dirty="0" err="1"/>
              <a:t>cost</a:t>
            </a:r>
            <a:r>
              <a:rPr lang="cs-CZ" sz="2600" dirty="0"/>
              <a:t> per </a:t>
            </a:r>
            <a:r>
              <a:rPr lang="cs-CZ" sz="2600" dirty="0" err="1"/>
              <a:t>click</a:t>
            </a:r>
            <a:r>
              <a:rPr lang="cs-CZ" sz="2600" dirty="0"/>
              <a:t>) = cena za </a:t>
            </a:r>
            <a:r>
              <a:rPr lang="cs-CZ" sz="2600" dirty="0" err="1"/>
              <a:t>proklik</a:t>
            </a:r>
            <a:endParaRPr 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Cena, kterou zaplatíte, když někdo klikne na vaši reklamu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 CPM </a:t>
            </a:r>
            <a:r>
              <a:rPr lang="cs-CZ" sz="2600" dirty="0"/>
              <a:t>(</a:t>
            </a:r>
            <a:r>
              <a:rPr lang="cs-CZ" sz="2600" dirty="0" err="1"/>
              <a:t>cost</a:t>
            </a:r>
            <a:r>
              <a:rPr lang="cs-CZ" sz="2600" dirty="0"/>
              <a:t> per milieu) = cena za tisíc zobrazení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Cena, kterou zaplatíte za to, že se vaše reklama 1000x zobrazí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b="1" dirty="0"/>
              <a:t> CPA </a:t>
            </a:r>
            <a:r>
              <a:rPr lang="cs-CZ" sz="2600" dirty="0"/>
              <a:t>(</a:t>
            </a:r>
            <a:r>
              <a:rPr lang="cs-CZ" sz="2600" dirty="0" err="1"/>
              <a:t>cost</a:t>
            </a:r>
            <a:r>
              <a:rPr lang="cs-CZ" sz="2600" dirty="0"/>
              <a:t> per </a:t>
            </a:r>
            <a:r>
              <a:rPr lang="cs-CZ" sz="2600" dirty="0" err="1"/>
              <a:t>acquisition</a:t>
            </a:r>
            <a:r>
              <a:rPr lang="cs-CZ" sz="2600" dirty="0"/>
              <a:t>) = cena za akvizici / konverzi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Cena, kterou zaplatíte za to, že dojde k vámi žádané akci</a:t>
            </a:r>
          </a:p>
        </p:txBody>
      </p:sp>
    </p:spTree>
    <p:extLst>
      <p:ext uri="{BB962C8B-B14F-4D97-AF65-F5344CB8AC3E}">
        <p14:creationId xmlns:p14="http://schemas.microsoft.com/office/powerpoint/2010/main" val="46134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ROI</a:t>
            </a: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(return on </a:t>
            </a:r>
            <a:r>
              <a:rPr lang="cs-CZ" sz="2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investment</a:t>
            </a: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= návratnost investic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„Kolik korun vydělá každá koruna investovaná do marketingu.“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PNO</a:t>
            </a: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podíl nákladů na obratu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Používá se typicky u PPC reklamy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„Kolik procent z obratu z této kampaně (nebo kanálu či nástroje) chci dát zpět do marketingu.“</a:t>
            </a:r>
          </a:p>
        </p:txBody>
      </p:sp>
    </p:spTree>
    <p:extLst>
      <p:ext uri="{BB962C8B-B14F-4D97-AF65-F5344CB8AC3E}">
        <p14:creationId xmlns:p14="http://schemas.microsoft.com/office/powerpoint/2010/main" val="351123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1175-3ABE-BD45-BA41-17DF9672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FAB18B-C696-984A-9462-685DA14BC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27044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Tržby</a:t>
            </a:r>
            <a:r>
              <a:rPr lang="cs-CZ" sz="2600" dirty="0"/>
              <a:t> = kolik vyděláte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Prodáte 3 polštáře po 200 Kč, vaše tržby jsou 600 Kč.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Náklady</a:t>
            </a:r>
            <a:r>
              <a:rPr lang="cs-CZ" sz="2600" dirty="0"/>
              <a:t> = kolik utratíte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Nákupní cena zboží, výdaje na marketing, platy zaměstnanců, energie,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Zisk</a:t>
            </a:r>
            <a:r>
              <a:rPr lang="cs-CZ" sz="2600" dirty="0"/>
              <a:t> = rozdíl mezi tržbami a náklady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V ideálním případě chcete dlouhodobě mít aspoň nějaký zisk.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</a:t>
            </a:r>
            <a:r>
              <a:rPr lang="cs-CZ" sz="2600" b="1" dirty="0"/>
              <a:t>Marže</a:t>
            </a:r>
            <a:r>
              <a:rPr lang="cs-CZ" sz="2600" dirty="0"/>
              <a:t> = rozdíl mezi nákupní a prodejní cenou zboží, vyjadřuje se v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Koupíte polštář od výrobce za 150 Kč, prodáte ho za 200 Kč, vaše marže je 33 %.</a:t>
            </a:r>
          </a:p>
        </p:txBody>
      </p:sp>
    </p:spTree>
    <p:extLst>
      <p:ext uri="{BB962C8B-B14F-4D97-AF65-F5344CB8AC3E}">
        <p14:creationId xmlns:p14="http://schemas.microsoft.com/office/powerpoint/2010/main" val="109405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871C-DD08-FC45-A3D4-415FE94A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MODELOVÉ 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8D8C5-C002-BC4F-BE18-631146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2912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E-</a:t>
            </a:r>
            <a:r>
              <a:rPr lang="cs-CZ" sz="3000" dirty="0" err="1"/>
              <a:t>shop</a:t>
            </a:r>
            <a:r>
              <a:rPr lang="cs-CZ" sz="30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dirty="0" err="1"/>
              <a:t>Lead</a:t>
            </a:r>
            <a:r>
              <a:rPr lang="cs-CZ" sz="3000" dirty="0"/>
              <a:t> </a:t>
            </a:r>
            <a:r>
              <a:rPr lang="cs-CZ" sz="3000" dirty="0" err="1"/>
              <a:t>generation</a:t>
            </a:r>
            <a:r>
              <a:rPr lang="cs-CZ" sz="3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339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nákupní proces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30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F1935-F389-AB4E-A092-2F32F3A9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ZÁKAZNICKÁ CESTA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BCF58CC1-6746-2241-9BDE-DF1517F6F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1390" y="1860332"/>
            <a:ext cx="5756718" cy="4687614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B11EE3D-7C8D-0C48-B0A2-2F31436B7FD4}"/>
              </a:ext>
            </a:extLst>
          </p:cNvPr>
          <p:cNvSpPr txBox="1"/>
          <p:nvPr/>
        </p:nvSpPr>
        <p:spPr>
          <a:xfrm>
            <a:off x="10047893" y="6279199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Více na </a:t>
            </a:r>
            <a:r>
              <a:rPr lang="cs-CZ" dirty="0">
                <a:hlinkClick r:id="rId3"/>
              </a:rPr>
              <a:t>Wikipedii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30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{7AE97C23-EDBB-A442-AA12-6A616C402B53}tf10001061</Template>
  <TotalTime>474</TotalTime>
  <Words>1793</Words>
  <Application>Microsoft Macintosh PowerPoint</Application>
  <PresentationFormat>Širokoúhlá obrazovka</PresentationFormat>
  <Paragraphs>196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Strategie a cílovka</vt:lpstr>
      <vt:lpstr>Základní pojmy</vt:lpstr>
      <vt:lpstr>Základní pojmy</vt:lpstr>
      <vt:lpstr>ZÁKLADNÍ POJMY</vt:lpstr>
      <vt:lpstr>Základní pojmy</vt:lpstr>
      <vt:lpstr>ZÁKLADNÍ POJMY</vt:lpstr>
      <vt:lpstr>MODELOVÉ FIRMY</vt:lpstr>
      <vt:lpstr>nákupní proces</vt:lpstr>
      <vt:lpstr>ZÁKAZNICKÁ CESTA</vt:lpstr>
      <vt:lpstr>zákaznická cesta</vt:lpstr>
      <vt:lpstr>Marketingové pokrytí</vt:lpstr>
      <vt:lpstr>rozdělení marketingových aktivit</vt:lpstr>
      <vt:lpstr>rozdělení marketingových aktivit</vt:lpstr>
      <vt:lpstr>JAKÉ KANÁLY VYBRAT</vt:lpstr>
      <vt:lpstr>jaké kanály vybrat</vt:lpstr>
      <vt:lpstr>jaké kanály vybrat</vt:lpstr>
      <vt:lpstr>Jaké kanály vybrat</vt:lpstr>
      <vt:lpstr>stanovení (správných) cílů</vt:lpstr>
      <vt:lpstr>stanovení cílů</vt:lpstr>
      <vt:lpstr>stanovení cílů</vt:lpstr>
      <vt:lpstr>cílová skupina</vt:lpstr>
      <vt:lpstr>CÍLOVÁ SKUPINA</vt:lpstr>
      <vt:lpstr>CÍLOVÁ SKUPINA</vt:lpstr>
      <vt:lpstr>PROČ ZNÁT CÍLOVKU</vt:lpstr>
      <vt:lpstr>ZÁKAZNÍK</vt:lpstr>
      <vt:lpstr>KDE VZÍT INFORMACE</vt:lpstr>
      <vt:lpstr>KDE VZÍT INFORMACE</vt:lpstr>
      <vt:lpstr>Kvalitativní vs. kvantitativní výzkum</vt:lpstr>
      <vt:lpstr>interpretace výsledků</vt:lpstr>
      <vt:lpstr>jak to spojit dohromady</vt:lpstr>
      <vt:lpstr>co víme</vt:lpstr>
      <vt:lpstr>další postup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marketing</dc:title>
  <dc:creator>Markéta Bartoníčková</dc:creator>
  <cp:lastModifiedBy>Markéta Bartoníčková</cp:lastModifiedBy>
  <cp:revision>32</cp:revision>
  <cp:lastPrinted>2018-09-18T12:46:15Z</cp:lastPrinted>
  <dcterms:created xsi:type="dcterms:W3CDTF">2018-09-18T10:56:09Z</dcterms:created>
  <dcterms:modified xsi:type="dcterms:W3CDTF">2018-09-25T12:45:55Z</dcterms:modified>
</cp:coreProperties>
</file>