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0" r:id="rId1"/>
  </p:sldMasterIdLst>
  <p:notesMasterIdLst>
    <p:notesMasterId r:id="rId22"/>
  </p:notesMasterIdLst>
  <p:sldIdLst>
    <p:sldId id="256" r:id="rId2"/>
    <p:sldId id="260" r:id="rId3"/>
    <p:sldId id="267" r:id="rId4"/>
    <p:sldId id="276" r:id="rId5"/>
    <p:sldId id="299" r:id="rId6"/>
    <p:sldId id="300" r:id="rId7"/>
    <p:sldId id="301" r:id="rId8"/>
    <p:sldId id="306" r:id="rId9"/>
    <p:sldId id="266" r:id="rId10"/>
    <p:sldId id="302" r:id="rId11"/>
    <p:sldId id="303" r:id="rId12"/>
    <p:sldId id="287" r:id="rId13"/>
    <p:sldId id="261" r:id="rId14"/>
    <p:sldId id="295" r:id="rId15"/>
    <p:sldId id="304" r:id="rId16"/>
    <p:sldId id="296" r:id="rId17"/>
    <p:sldId id="297" r:id="rId18"/>
    <p:sldId id="305" r:id="rId19"/>
    <p:sldId id="274" r:id="rId20"/>
    <p:sldId id="298" r:id="rId21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4665"/>
  </p:normalViewPr>
  <p:slideViewPr>
    <p:cSldViewPr snapToGrid="0" snapToObjects="1">
      <p:cViewPr varScale="1">
        <p:scale>
          <a:sx n="121" d="100"/>
          <a:sy n="121" d="100"/>
        </p:scale>
        <p:origin x="200" y="3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4C3BA8-661E-FD45-8954-8EE3C6D24C1F}" type="datetimeFigureOut">
              <a:rPr lang="cs-CZ" smtClean="0"/>
              <a:t>25.09.18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cs-CZ"/>
              <a:t>Upravte styly předlohy textu.
Druhá úroveň
Třetí úroveň
Čtvrtá úroveň
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00C284-0D64-A947-86E5-23323B32351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765103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09C48DA5-454F-4943-9AC5-879BA495E5C8}" type="datetimeFigureOut">
              <a:rPr lang="cs-CZ" smtClean="0"/>
              <a:t>25.09.18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06524-0E18-B143-B9DC-5172F34A0FBD}" type="slidenum">
              <a:rPr lang="cs-CZ" smtClean="0"/>
              <a:t>‹#›</a:t>
            </a:fld>
            <a:endParaRPr lang="cs-CZ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630083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
Druhá úroveň
Třetí úroveň
Čtvrtá úroveň
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48DA5-454F-4943-9AC5-879BA495E5C8}" type="datetimeFigureOut">
              <a:rPr lang="cs-CZ" smtClean="0"/>
              <a:t>25.09.18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06524-0E18-B143-B9DC-5172F34A0FB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025963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cs-CZ"/>
              <a:t>Upravte styly předlohy textu.
Druhá úroveň
Třetí úroveň
Čtvrtá úroveň
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48DA5-454F-4943-9AC5-879BA495E5C8}" type="datetimeFigureOut">
              <a:rPr lang="cs-CZ" smtClean="0"/>
              <a:t>25.09.18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06524-0E18-B143-B9DC-5172F34A0FBD}" type="slidenum">
              <a:rPr lang="cs-CZ" smtClean="0"/>
              <a:t>‹#›</a:t>
            </a:fld>
            <a:endParaRPr lang="cs-CZ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20773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
Druhá úroveň
Třetí úroveň
Čtvrtá úroveň
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48DA5-454F-4943-9AC5-879BA495E5C8}" type="datetimeFigureOut">
              <a:rPr lang="cs-CZ" smtClean="0"/>
              <a:t>25.09.18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06524-0E18-B143-B9DC-5172F34A0FB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1975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
Druhá úroveň
Třetí úroveň
Čtvrtá úroveň
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48DA5-454F-4943-9AC5-879BA495E5C8}" type="datetimeFigureOut">
              <a:rPr lang="cs-CZ" smtClean="0"/>
              <a:t>25.09.18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06524-0E18-B143-B9DC-5172F34A0FBD}" type="slidenum">
              <a:rPr lang="cs-CZ" smtClean="0"/>
              <a:t>‹#›</a:t>
            </a:fld>
            <a:endParaRPr lang="cs-CZ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963944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cs-CZ"/>
              <a:t>Upravte styly předlohy textu.
Druhá úroveň
Třetí úroveň
Čtvrtá úroveň
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cs-CZ"/>
              <a:t>Upravte styly předlohy textu.
Druhá úroveň
Třetí úroveň
Čtvrtá úroveň
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48DA5-454F-4943-9AC5-879BA495E5C8}" type="datetimeFigureOut">
              <a:rPr lang="cs-CZ" smtClean="0"/>
              <a:t>25.09.18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06524-0E18-B143-B9DC-5172F34A0FB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130993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
Druhá úroveň
Třetí úroveň
Čtvrtá úroveň
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cs-CZ"/>
              <a:t>Upravte styly předlohy textu.
Druhá úroveň
Třetí úroveň
Čtvrtá úroveň
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cs-CZ"/>
              <a:t>Upravte styly předlohy textu.
Druhá úroveň
Třetí úroveň
Čtvrtá úroveň
Pátá úroveň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cs-CZ"/>
              <a:t>Upravte styly předlohy textu.
Druhá úroveň
Třetí úroveň
Čtvrtá úroveň
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48DA5-454F-4943-9AC5-879BA495E5C8}" type="datetimeFigureOut">
              <a:rPr lang="cs-CZ" smtClean="0"/>
              <a:t>25.09.18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06524-0E18-B143-B9DC-5172F34A0FB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206802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48DA5-454F-4943-9AC5-879BA495E5C8}" type="datetimeFigureOut">
              <a:rPr lang="cs-CZ" smtClean="0"/>
              <a:t>25.09.18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06524-0E18-B143-B9DC-5172F34A0FB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78880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48DA5-454F-4943-9AC5-879BA495E5C8}" type="datetimeFigureOut">
              <a:rPr lang="cs-CZ" smtClean="0"/>
              <a:t>25.09.18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06524-0E18-B143-B9DC-5172F34A0FB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829341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Upravte styly předlohy textu.
Druhá úroveň
Třetí úroveň
Čtvrtá úroveň
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
Druhá úroveň
Třetí úroveň
Čtvrtá úroveň
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48DA5-454F-4943-9AC5-879BA495E5C8}" type="datetimeFigureOut">
              <a:rPr lang="cs-CZ" smtClean="0"/>
              <a:t>25.09.18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06524-0E18-B143-B9DC-5172F34A0FB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844977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
Druhá úroveň
Třetí úroveň
Čtvrtá úroveň
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48DA5-454F-4943-9AC5-879BA495E5C8}" type="datetimeFigureOut">
              <a:rPr lang="cs-CZ" smtClean="0"/>
              <a:t>25.09.18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06524-0E18-B143-B9DC-5172F34A0FBD}" type="slidenum">
              <a:rPr lang="cs-CZ" smtClean="0"/>
              <a:t>‹#›</a:t>
            </a:fld>
            <a:endParaRPr lang="cs-CZ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017377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cs-CZ"/>
              <a:t>Upravte styly předlohy textu.
Druhá úroveň
Třetí úroveň
Čtvrtá úroveň
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09C48DA5-454F-4943-9AC5-879BA495E5C8}" type="datetimeFigureOut">
              <a:rPr lang="cs-CZ" smtClean="0"/>
              <a:t>25.09.18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1C106524-0E18-B143-B9DC-5172F34A0FBD}" type="slidenum">
              <a:rPr lang="cs-CZ" smtClean="0"/>
              <a:t>‹#›</a:t>
            </a:fld>
            <a:endParaRPr lang="cs-CZ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946083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363689@mail.muni.cz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analytics.google.com/" TargetMode="External"/><Relationship Id="rId2" Type="http://schemas.openxmlformats.org/officeDocument/2006/relationships/hyperlink" Target="https://analytics.google.com/analytics/academy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digitalnimarketingkisk@gmail.com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FA8696B-0DDE-6948-9450-3D89C52F4BA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57352" y="4627016"/>
            <a:ext cx="7073462" cy="1391101"/>
          </a:xfrm>
        </p:spPr>
        <p:txBody>
          <a:bodyPr>
            <a:normAutofit/>
          </a:bodyPr>
          <a:lstStyle/>
          <a:p>
            <a:pPr algn="l"/>
            <a:r>
              <a:rPr lang="cs-CZ" sz="7000" dirty="0"/>
              <a:t>Webová analytika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D2C8C61B-937B-7B4C-BDDF-EAE5C47B9E4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57352" y="5645547"/>
            <a:ext cx="3200400" cy="1212453"/>
          </a:xfrm>
        </p:spPr>
        <p:txBody>
          <a:bodyPr>
            <a:normAutofit/>
          </a:bodyPr>
          <a:lstStyle/>
          <a:p>
            <a:r>
              <a:rPr lang="cs-CZ" sz="3000" dirty="0"/>
              <a:t>VIKMB64</a:t>
            </a:r>
          </a:p>
        </p:txBody>
      </p:sp>
      <p:sp>
        <p:nvSpPr>
          <p:cNvPr id="4" name="Podnadpis 2">
            <a:extLst>
              <a:ext uri="{FF2B5EF4-FFF2-40B4-BE49-F238E27FC236}">
                <a16:creationId xmlns:a16="http://schemas.microsoft.com/office/drawing/2014/main" id="{906B9F4F-A522-5E43-A495-BC07D41E2979}"/>
              </a:ext>
            </a:extLst>
          </p:cNvPr>
          <p:cNvSpPr txBox="1">
            <a:spLocks/>
          </p:cNvSpPr>
          <p:nvPr/>
        </p:nvSpPr>
        <p:spPr>
          <a:xfrm>
            <a:off x="8387254" y="5190236"/>
            <a:ext cx="3221421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dirty="0"/>
              <a:t>Markéta Bartoníčková</a:t>
            </a:r>
          </a:p>
          <a:p>
            <a:pPr algn="r"/>
            <a:r>
              <a:rPr lang="cs-CZ" dirty="0">
                <a:hlinkClick r:id="rId2"/>
              </a:rPr>
              <a:t>363689@mail.muni.cz</a:t>
            </a:r>
            <a:endParaRPr lang="cs-CZ" dirty="0"/>
          </a:p>
          <a:p>
            <a:pPr algn="r"/>
            <a:r>
              <a:rPr lang="cs-CZ" dirty="0"/>
              <a:t>+420 728 014 956</a:t>
            </a:r>
          </a:p>
        </p:txBody>
      </p:sp>
    </p:spTree>
    <p:extLst>
      <p:ext uri="{BB962C8B-B14F-4D97-AF65-F5344CB8AC3E}">
        <p14:creationId xmlns:p14="http://schemas.microsoft.com/office/powerpoint/2010/main" val="6310044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C179288-440F-2E46-B531-6706F00AA5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základní pojmy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73D99BA-6FAD-0E4F-95A7-B2B986F151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chemeClr val="dk1"/>
                </a:solidFill>
                <a:latin typeface="Tw Cen MT" panose="020B0602020104020603" pitchFamily="34" charset="0"/>
                <a:ea typeface="Calibri"/>
                <a:cs typeface="Calibri"/>
                <a:sym typeface="Calibri"/>
              </a:rPr>
              <a:t> </a:t>
            </a:r>
            <a:r>
              <a:rPr lang="cs-CZ" sz="2400" b="1" dirty="0">
                <a:solidFill>
                  <a:schemeClr val="dk1"/>
                </a:solidFill>
                <a:latin typeface="Tw Cen MT" panose="020B0602020104020603" pitchFamily="34" charset="0"/>
                <a:ea typeface="Calibri"/>
                <a:cs typeface="Calibri"/>
                <a:sym typeface="Calibri"/>
              </a:rPr>
              <a:t>Uživatel</a:t>
            </a:r>
            <a:r>
              <a:rPr lang="cs-CZ" sz="2400" dirty="0">
                <a:solidFill>
                  <a:schemeClr val="dk1"/>
                </a:solidFill>
                <a:latin typeface="Tw Cen MT" panose="020B0602020104020603" pitchFamily="34" charset="0"/>
                <a:ea typeface="Calibri"/>
                <a:cs typeface="Calibri"/>
                <a:sym typeface="Calibri"/>
              </a:rPr>
              <a:t> (návštěvník, user) = jeden prohlížeč v jednom zařízení</a:t>
            </a:r>
          </a:p>
          <a:p>
            <a:pPr lvl="1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chemeClr val="dk1"/>
                </a:solidFill>
                <a:latin typeface="Tw Cen MT" panose="020B0602020104020603" pitchFamily="34" charset="0"/>
                <a:ea typeface="Calibri"/>
                <a:cs typeface="Calibri"/>
                <a:sym typeface="Calibri"/>
              </a:rPr>
              <a:t>Chtěli bychom, aby to byli lidi, ale jsou to jen </a:t>
            </a:r>
            <a:r>
              <a:rPr lang="cs-CZ" sz="2400" dirty="0" err="1">
                <a:solidFill>
                  <a:schemeClr val="dk1"/>
                </a:solidFill>
                <a:latin typeface="Tw Cen MT" panose="020B0602020104020603" pitchFamily="34" charset="0"/>
                <a:ea typeface="Calibri"/>
                <a:cs typeface="Calibri"/>
                <a:sym typeface="Calibri"/>
              </a:rPr>
              <a:t>cookies</a:t>
            </a:r>
            <a:endParaRPr lang="cs-CZ" sz="2400" dirty="0">
              <a:solidFill>
                <a:schemeClr val="dk1"/>
              </a:solidFill>
              <a:latin typeface="Tw Cen MT" panose="020B0602020104020603" pitchFamily="34" charset="0"/>
              <a:ea typeface="Calibri"/>
              <a:cs typeface="Calibri"/>
              <a:sym typeface="Calibri"/>
            </a:endParaRPr>
          </a:p>
          <a:p>
            <a:pPr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chemeClr val="dk1"/>
                </a:solidFill>
                <a:latin typeface="Tw Cen MT" panose="020B0602020104020603" pitchFamily="34" charset="0"/>
                <a:ea typeface="Calibri"/>
                <a:cs typeface="Calibri"/>
                <a:sym typeface="Calibri"/>
              </a:rPr>
              <a:t> </a:t>
            </a:r>
            <a:r>
              <a:rPr lang="cs-CZ" sz="2400" b="1" dirty="0">
                <a:solidFill>
                  <a:schemeClr val="dk1"/>
                </a:solidFill>
                <a:latin typeface="Tw Cen MT" panose="020B0602020104020603" pitchFamily="34" charset="0"/>
                <a:ea typeface="Calibri"/>
                <a:cs typeface="Calibri"/>
                <a:sym typeface="Calibri"/>
              </a:rPr>
              <a:t>Návštěva </a:t>
            </a:r>
            <a:r>
              <a:rPr lang="cs-CZ" sz="2400" dirty="0">
                <a:solidFill>
                  <a:schemeClr val="dk1"/>
                </a:solidFill>
                <a:latin typeface="Tw Cen MT" panose="020B0602020104020603" pitchFamily="34" charset="0"/>
                <a:ea typeface="Calibri"/>
                <a:cs typeface="Calibri"/>
                <a:sym typeface="Calibri"/>
              </a:rPr>
              <a:t>(session) = jeden uživatel jednou přijde na web</a:t>
            </a:r>
          </a:p>
          <a:p>
            <a:pPr lvl="1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chemeClr val="dk1"/>
                </a:solidFill>
                <a:latin typeface="Tw Cen MT" panose="020B0602020104020603" pitchFamily="34" charset="0"/>
                <a:ea typeface="Calibri"/>
                <a:cs typeface="Calibri"/>
                <a:sym typeface="Calibri"/>
              </a:rPr>
              <a:t>Tzn. zobrazení stránek webu z jednoho prohlížeče</a:t>
            </a:r>
          </a:p>
          <a:p>
            <a:pPr lvl="1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chemeClr val="dk1"/>
                </a:solidFill>
                <a:latin typeface="Tw Cen MT" panose="020B0602020104020603" pitchFamily="34" charset="0"/>
                <a:ea typeface="Calibri"/>
                <a:cs typeface="Calibri"/>
                <a:sym typeface="Calibri"/>
              </a:rPr>
              <a:t>Návštěva se automaticky uzavírá:</a:t>
            </a:r>
          </a:p>
          <a:p>
            <a:pPr lvl="2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chemeClr val="dk1"/>
                </a:solidFill>
                <a:latin typeface="Tw Cen MT" panose="020B0602020104020603" pitchFamily="34" charset="0"/>
                <a:ea typeface="Calibri"/>
                <a:cs typeface="Calibri"/>
                <a:sym typeface="Calibri"/>
              </a:rPr>
              <a:t>po 30 minutách nečinnosti,</a:t>
            </a:r>
          </a:p>
          <a:p>
            <a:pPr lvl="2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chemeClr val="dk1"/>
                </a:solidFill>
                <a:latin typeface="Tw Cen MT" panose="020B0602020104020603" pitchFamily="34" charset="0"/>
                <a:ea typeface="Calibri"/>
                <a:cs typeface="Calibri"/>
                <a:sym typeface="Calibri"/>
              </a:rPr>
              <a:t>po opuštění webu (i když vás </a:t>
            </a:r>
            <a:r>
              <a:rPr lang="cs-CZ" sz="2400" dirty="0" err="1">
                <a:solidFill>
                  <a:schemeClr val="dk1"/>
                </a:solidFill>
                <a:latin typeface="Tw Cen MT" panose="020B0602020104020603" pitchFamily="34" charset="0"/>
                <a:ea typeface="Calibri"/>
                <a:cs typeface="Calibri"/>
                <a:sym typeface="Calibri"/>
              </a:rPr>
              <a:t>eshop</a:t>
            </a:r>
            <a:r>
              <a:rPr lang="cs-CZ" sz="2400" dirty="0">
                <a:solidFill>
                  <a:schemeClr val="dk1"/>
                </a:solidFill>
                <a:latin typeface="Tw Cen MT" panose="020B0602020104020603" pitchFamily="34" charset="0"/>
                <a:ea typeface="Calibri"/>
                <a:cs typeface="Calibri"/>
                <a:sym typeface="Calibri"/>
              </a:rPr>
              <a:t> odešle na platební bránu)</a:t>
            </a:r>
          </a:p>
          <a:p>
            <a:pPr lvl="2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chemeClr val="dk1"/>
                </a:solidFill>
                <a:latin typeface="Tw Cen MT" panose="020B0602020104020603" pitchFamily="34" charset="0"/>
                <a:ea typeface="Calibri"/>
                <a:cs typeface="Calibri"/>
                <a:sym typeface="Calibri"/>
              </a:rPr>
              <a:t>o půlnoci (všechny statistiky počítány po dnech)</a:t>
            </a:r>
          </a:p>
          <a:p>
            <a:pPr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chemeClr val="dk1"/>
                </a:solidFill>
                <a:latin typeface="Tw Cen MT" panose="020B0602020104020603" pitchFamily="34" charset="0"/>
                <a:ea typeface="Calibri"/>
                <a:cs typeface="Calibri"/>
                <a:sym typeface="Calibri"/>
              </a:rPr>
              <a:t> </a:t>
            </a:r>
            <a:r>
              <a:rPr lang="cs-CZ" sz="2400" b="1" dirty="0">
                <a:solidFill>
                  <a:schemeClr val="dk1"/>
                </a:solidFill>
                <a:latin typeface="Tw Cen MT" panose="020B0602020104020603" pitchFamily="34" charset="0"/>
                <a:ea typeface="Calibri"/>
                <a:cs typeface="Calibri"/>
                <a:sym typeface="Calibri"/>
              </a:rPr>
              <a:t>Zobrazení stránky </a:t>
            </a:r>
            <a:r>
              <a:rPr lang="cs-CZ" sz="2400" dirty="0">
                <a:solidFill>
                  <a:schemeClr val="dk1"/>
                </a:solidFill>
                <a:latin typeface="Tw Cen MT" panose="020B0602020104020603" pitchFamily="34" charset="0"/>
                <a:ea typeface="Calibri"/>
                <a:cs typeface="Calibri"/>
                <a:sym typeface="Calibri"/>
              </a:rPr>
              <a:t>(</a:t>
            </a:r>
            <a:r>
              <a:rPr lang="cs-CZ" sz="2400" dirty="0" err="1">
                <a:solidFill>
                  <a:schemeClr val="dk1"/>
                </a:solidFill>
                <a:latin typeface="Tw Cen MT" panose="020B0602020104020603" pitchFamily="34" charset="0"/>
                <a:ea typeface="Calibri"/>
                <a:cs typeface="Calibri"/>
                <a:sym typeface="Calibri"/>
              </a:rPr>
              <a:t>page</a:t>
            </a:r>
            <a:r>
              <a:rPr lang="cs-CZ" sz="2400" dirty="0">
                <a:solidFill>
                  <a:schemeClr val="dk1"/>
                </a:solidFill>
                <a:latin typeface="Tw Cen MT" panose="020B0602020104020603" pitchFamily="34" charset="0"/>
                <a:ea typeface="Calibri"/>
                <a:cs typeface="Calibri"/>
                <a:sym typeface="Calibri"/>
              </a:rPr>
              <a:t> </a:t>
            </a:r>
            <a:r>
              <a:rPr lang="cs-CZ" sz="2400" dirty="0" err="1">
                <a:solidFill>
                  <a:schemeClr val="dk1"/>
                </a:solidFill>
                <a:latin typeface="Tw Cen MT" panose="020B0602020104020603" pitchFamily="34" charset="0"/>
                <a:ea typeface="Calibri"/>
                <a:cs typeface="Calibri"/>
                <a:sym typeface="Calibri"/>
              </a:rPr>
              <a:t>view</a:t>
            </a:r>
            <a:r>
              <a:rPr lang="cs-CZ" sz="2400" dirty="0">
                <a:solidFill>
                  <a:schemeClr val="dk1"/>
                </a:solidFill>
                <a:latin typeface="Tw Cen MT" panose="020B0602020104020603" pitchFamily="34" charset="0"/>
                <a:ea typeface="Calibri"/>
                <a:cs typeface="Calibri"/>
                <a:sym typeface="Calibri"/>
              </a:rPr>
              <a:t>) = jedna navštívená stránka</a:t>
            </a:r>
          </a:p>
          <a:p>
            <a:pPr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chemeClr val="dk1"/>
                </a:solidFill>
                <a:latin typeface="Tw Cen MT" panose="020B0602020104020603" pitchFamily="34" charset="0"/>
                <a:ea typeface="Calibri"/>
                <a:cs typeface="Calibri"/>
                <a:sym typeface="Calibri"/>
              </a:rPr>
              <a:t> </a:t>
            </a:r>
            <a:r>
              <a:rPr lang="cs-CZ" sz="2400" b="1" dirty="0">
                <a:solidFill>
                  <a:schemeClr val="dk1"/>
                </a:solidFill>
                <a:latin typeface="Tw Cen MT" panose="020B0602020104020603" pitchFamily="34" charset="0"/>
                <a:ea typeface="Calibri"/>
                <a:cs typeface="Calibri"/>
                <a:sym typeface="Calibri"/>
              </a:rPr>
              <a:t>Událost</a:t>
            </a:r>
            <a:r>
              <a:rPr lang="cs-CZ" sz="2400" dirty="0">
                <a:solidFill>
                  <a:schemeClr val="dk1"/>
                </a:solidFill>
                <a:latin typeface="Tw Cen MT" panose="020B0602020104020603" pitchFamily="34" charset="0"/>
                <a:ea typeface="Calibri"/>
                <a:cs typeface="Calibri"/>
                <a:sym typeface="Calibri"/>
              </a:rPr>
              <a:t> (</a:t>
            </a:r>
            <a:r>
              <a:rPr lang="cs-CZ" sz="2400" dirty="0" err="1">
                <a:solidFill>
                  <a:schemeClr val="dk1"/>
                </a:solidFill>
                <a:latin typeface="Tw Cen MT" panose="020B0602020104020603" pitchFamily="34" charset="0"/>
                <a:ea typeface="Calibri"/>
                <a:cs typeface="Calibri"/>
                <a:sym typeface="Calibri"/>
              </a:rPr>
              <a:t>event</a:t>
            </a:r>
            <a:r>
              <a:rPr lang="cs-CZ" sz="2400" dirty="0">
                <a:solidFill>
                  <a:schemeClr val="dk1"/>
                </a:solidFill>
                <a:latin typeface="Tw Cen MT" panose="020B0602020104020603" pitchFamily="34" charset="0"/>
                <a:ea typeface="Calibri"/>
                <a:cs typeface="Calibri"/>
                <a:sym typeface="Calibri"/>
              </a:rPr>
              <a:t>) = akce, kterou návštěvník udělá v rámci jedné stránky (spuštění videa, odeslání formuláře)</a:t>
            </a:r>
          </a:p>
        </p:txBody>
      </p:sp>
    </p:spTree>
    <p:extLst>
      <p:ext uri="{BB962C8B-B14F-4D97-AF65-F5344CB8AC3E}">
        <p14:creationId xmlns:p14="http://schemas.microsoft.com/office/powerpoint/2010/main" val="31578734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BB16D8C-613A-D140-A334-06245F5179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základní pojmy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5FC7697-18CD-D94B-904F-D7205CDA1E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cs-CZ" sz="2600" dirty="0">
                <a:solidFill>
                  <a:schemeClr val="dk1"/>
                </a:solidFill>
                <a:latin typeface="Tw Cen MT" panose="020B0602020104020603" pitchFamily="34" charset="0"/>
                <a:ea typeface="Calibri"/>
                <a:cs typeface="Calibri"/>
                <a:sym typeface="Calibri"/>
              </a:rPr>
              <a:t> </a:t>
            </a:r>
            <a:r>
              <a:rPr lang="cs-CZ" sz="2600" b="1" dirty="0">
                <a:solidFill>
                  <a:schemeClr val="dk1"/>
                </a:solidFill>
                <a:latin typeface="Tw Cen MT" panose="020B0602020104020603" pitchFamily="34" charset="0"/>
                <a:ea typeface="Calibri"/>
                <a:cs typeface="Calibri"/>
                <a:sym typeface="Calibri"/>
              </a:rPr>
              <a:t>Míra okamžitého opuštění</a:t>
            </a:r>
            <a:r>
              <a:rPr lang="cs-CZ" sz="2600" dirty="0">
                <a:solidFill>
                  <a:schemeClr val="dk1"/>
                </a:solidFill>
                <a:latin typeface="Tw Cen MT" panose="020B0602020104020603" pitchFamily="34" charset="0"/>
                <a:ea typeface="Calibri"/>
                <a:cs typeface="Calibri"/>
                <a:sym typeface="Calibri"/>
              </a:rPr>
              <a:t> = procento návštěv, které nevedly k dalším </a:t>
            </a:r>
            <a:r>
              <a:rPr lang="cs-CZ" sz="2600" dirty="0" err="1">
                <a:solidFill>
                  <a:schemeClr val="dk1"/>
                </a:solidFill>
                <a:latin typeface="Tw Cen MT" panose="020B0602020104020603" pitchFamily="34" charset="0"/>
                <a:ea typeface="Calibri"/>
                <a:cs typeface="Calibri"/>
                <a:sym typeface="Calibri"/>
              </a:rPr>
              <a:t>proklikům</a:t>
            </a:r>
            <a:r>
              <a:rPr lang="cs-CZ" sz="2600" dirty="0">
                <a:solidFill>
                  <a:schemeClr val="dk1"/>
                </a:solidFill>
                <a:latin typeface="Tw Cen MT" panose="020B0602020104020603" pitchFamily="34" charset="0"/>
                <a:ea typeface="Calibri"/>
                <a:cs typeface="Calibri"/>
                <a:sym typeface="Calibri"/>
              </a:rPr>
              <a:t> v rámci webu, ale k jeho opuštění (tj. byla zobrazena jen jedna stránka)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600" dirty="0">
                <a:solidFill>
                  <a:schemeClr val="dk1"/>
                </a:solidFill>
                <a:latin typeface="Tw Cen MT" panose="020B0602020104020603" pitchFamily="34" charset="0"/>
                <a:ea typeface="Calibri"/>
                <a:cs typeface="Calibri"/>
                <a:sym typeface="Calibri"/>
              </a:rPr>
              <a:t> </a:t>
            </a:r>
            <a:r>
              <a:rPr lang="cs-CZ" sz="2600" b="1" dirty="0">
                <a:solidFill>
                  <a:schemeClr val="dk1"/>
                </a:solidFill>
                <a:latin typeface="Tw Cen MT" panose="020B0602020104020603" pitchFamily="34" charset="0"/>
                <a:ea typeface="Calibri"/>
                <a:cs typeface="Calibri"/>
                <a:sym typeface="Calibri"/>
              </a:rPr>
              <a:t>Počet stránek na návštěvu</a:t>
            </a:r>
            <a:r>
              <a:rPr lang="cs-CZ" sz="2600" dirty="0">
                <a:solidFill>
                  <a:schemeClr val="dk1"/>
                </a:solidFill>
                <a:latin typeface="Tw Cen MT" panose="020B0602020104020603" pitchFamily="34" charset="0"/>
                <a:ea typeface="Calibri"/>
                <a:cs typeface="Calibri"/>
                <a:sym typeface="Calibri"/>
              </a:rPr>
              <a:t> = kolik stránek bylo během návštěvy zobrazeno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600" dirty="0">
                <a:solidFill>
                  <a:schemeClr val="dk1"/>
                </a:solidFill>
                <a:latin typeface="Tw Cen MT" panose="020B0602020104020603" pitchFamily="34" charset="0"/>
                <a:ea typeface="Calibri"/>
                <a:cs typeface="Calibri"/>
                <a:sym typeface="Calibri"/>
              </a:rPr>
              <a:t> </a:t>
            </a:r>
            <a:r>
              <a:rPr lang="cs-CZ" sz="2600" b="1" dirty="0">
                <a:solidFill>
                  <a:schemeClr val="dk1"/>
                </a:solidFill>
                <a:latin typeface="Tw Cen MT" panose="020B0602020104020603" pitchFamily="34" charset="0"/>
                <a:ea typeface="Calibri"/>
                <a:cs typeface="Calibri"/>
                <a:sym typeface="Calibri"/>
              </a:rPr>
              <a:t>Průměrná doba trvání návštěvy</a:t>
            </a:r>
            <a:r>
              <a:rPr lang="cs-CZ" sz="2600" dirty="0">
                <a:solidFill>
                  <a:schemeClr val="dk1"/>
                </a:solidFill>
                <a:latin typeface="Tw Cen MT" panose="020B0602020104020603" pitchFamily="34" charset="0"/>
                <a:ea typeface="Calibri"/>
                <a:cs typeface="Calibri"/>
                <a:sym typeface="Calibri"/>
              </a:rPr>
              <a:t> = jak dlouho byla návštěva na webu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2600" dirty="0">
                <a:solidFill>
                  <a:schemeClr val="dk1"/>
                </a:solidFill>
                <a:latin typeface="Tw Cen MT" panose="020B0602020104020603" pitchFamily="34" charset="0"/>
                <a:ea typeface="Calibri"/>
                <a:cs typeface="Calibri"/>
                <a:sym typeface="Calibri"/>
              </a:rPr>
              <a:t> Není měřen čas na poslední stránce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2600" dirty="0">
                <a:solidFill>
                  <a:schemeClr val="dk1"/>
                </a:solidFill>
                <a:latin typeface="Tw Cen MT" panose="020B0602020104020603" pitchFamily="34" charset="0"/>
                <a:ea typeface="Calibri"/>
                <a:cs typeface="Calibri"/>
                <a:sym typeface="Calibri"/>
              </a:rPr>
              <a:t> U návštěv s okamžitým opuštěním se počítá 0</a:t>
            </a:r>
          </a:p>
          <a:p>
            <a:pPr>
              <a:buFont typeface="Arial" panose="020B0604020202020204" pitchFamily="34" charset="0"/>
              <a:buChar char="•"/>
            </a:pPr>
            <a:endParaRPr lang="cs-CZ" sz="2600" dirty="0">
              <a:latin typeface="Tw Cen MT" panose="020B06020201040206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41986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FB61175-3ABE-BD45-BA41-17DF967245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ZÁKLADNÍ POJMY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4FAB18B-C696-984A-9462-685DA14BCC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7" y="2286000"/>
            <a:ext cx="10579293" cy="4023360"/>
          </a:xfrm>
        </p:spPr>
        <p:txBody>
          <a:bodyPr>
            <a:noAutofit/>
          </a:bodyPr>
          <a:lstStyle/>
          <a:p>
            <a:pPr marL="228600" lvl="0" indent="-228600">
              <a:spcBef>
                <a:spcPts val="0"/>
              </a:spcBef>
              <a:spcAft>
                <a:spcPts val="0"/>
              </a:spcAft>
              <a:buFont typeface="Arial"/>
              <a:buChar char="•"/>
            </a:pPr>
            <a:r>
              <a:rPr lang="cs-CZ" sz="2600" b="1" dirty="0">
                <a:solidFill>
                  <a:schemeClr val="dk1"/>
                </a:solidFill>
                <a:latin typeface="Tw Cen MT" panose="020B0602020104020603" pitchFamily="34" charset="0"/>
                <a:ea typeface="Calibri"/>
                <a:cs typeface="Calibri"/>
                <a:sym typeface="Calibri"/>
              </a:rPr>
              <a:t>Zdroj návštěvnosti</a:t>
            </a:r>
            <a:r>
              <a:rPr lang="cs-CZ" sz="2600" dirty="0">
                <a:solidFill>
                  <a:schemeClr val="dk1"/>
                </a:solidFill>
                <a:latin typeface="Tw Cen MT" panose="020B0602020104020603" pitchFamily="34" charset="0"/>
                <a:ea typeface="Calibri"/>
                <a:cs typeface="Calibri"/>
                <a:sym typeface="Calibri"/>
              </a:rPr>
              <a:t> = původ návštěvnosti</a:t>
            </a:r>
          </a:p>
          <a:p>
            <a:pPr marL="402336" lvl="1" indent="-228600">
              <a:spcBef>
                <a:spcPts val="0"/>
              </a:spcBef>
              <a:spcAft>
                <a:spcPts val="0"/>
              </a:spcAft>
              <a:buFont typeface="Arial"/>
              <a:buChar char="•"/>
            </a:pPr>
            <a:r>
              <a:rPr lang="cs-CZ" sz="2600" dirty="0">
                <a:solidFill>
                  <a:schemeClr val="dk1"/>
                </a:solidFill>
                <a:latin typeface="Tw Cen MT" panose="020B0602020104020603" pitchFamily="34" charset="0"/>
                <a:ea typeface="Calibri"/>
                <a:cs typeface="Calibri"/>
                <a:sym typeface="Calibri"/>
              </a:rPr>
              <a:t>Například vyhledávač (</a:t>
            </a:r>
            <a:r>
              <a:rPr lang="cs-CZ" sz="2600" i="1" dirty="0" err="1">
                <a:solidFill>
                  <a:schemeClr val="dk1"/>
                </a:solidFill>
                <a:latin typeface="Tw Cen MT" panose="020B0602020104020603" pitchFamily="34" charset="0"/>
                <a:ea typeface="Calibri"/>
                <a:cs typeface="Calibri"/>
                <a:sym typeface="Calibri"/>
              </a:rPr>
              <a:t>google</a:t>
            </a:r>
            <a:r>
              <a:rPr lang="cs-CZ" sz="2600" dirty="0">
                <a:solidFill>
                  <a:schemeClr val="dk1"/>
                </a:solidFill>
                <a:latin typeface="Tw Cen MT" panose="020B0602020104020603" pitchFamily="34" charset="0"/>
                <a:ea typeface="Calibri"/>
                <a:cs typeface="Calibri"/>
                <a:sym typeface="Calibri"/>
              </a:rPr>
              <a:t> atd.) nebo doména (</a:t>
            </a:r>
            <a:r>
              <a:rPr lang="cs-CZ" sz="2600" i="1" dirty="0" err="1">
                <a:solidFill>
                  <a:schemeClr val="dk1"/>
                </a:solidFill>
                <a:latin typeface="Tw Cen MT" panose="020B0602020104020603" pitchFamily="34" charset="0"/>
                <a:ea typeface="Calibri"/>
                <a:cs typeface="Calibri"/>
                <a:sym typeface="Calibri"/>
              </a:rPr>
              <a:t>example.com</a:t>
            </a:r>
            <a:r>
              <a:rPr lang="cs-CZ" sz="2600" dirty="0">
                <a:solidFill>
                  <a:schemeClr val="dk1"/>
                </a:solidFill>
                <a:latin typeface="Tw Cen MT" panose="020B0602020104020603" pitchFamily="34" charset="0"/>
                <a:ea typeface="Calibri"/>
                <a:cs typeface="Calibri"/>
                <a:sym typeface="Calibri"/>
              </a:rPr>
              <a:t>)</a:t>
            </a:r>
          </a:p>
          <a:p>
            <a:pPr marL="228600" lvl="0" indent="-228600">
              <a:spcBef>
                <a:spcPts val="1000"/>
              </a:spcBef>
              <a:spcAft>
                <a:spcPts val="0"/>
              </a:spcAft>
              <a:buFont typeface="Arial"/>
              <a:buChar char="•"/>
            </a:pPr>
            <a:r>
              <a:rPr lang="cs-CZ" sz="2600" b="1" dirty="0">
                <a:solidFill>
                  <a:schemeClr val="dk1"/>
                </a:solidFill>
                <a:latin typeface="Tw Cen MT" panose="020B0602020104020603" pitchFamily="34" charset="0"/>
                <a:ea typeface="Calibri"/>
                <a:cs typeface="Calibri"/>
                <a:sym typeface="Calibri"/>
              </a:rPr>
              <a:t>Médium</a:t>
            </a:r>
            <a:r>
              <a:rPr lang="cs-CZ" sz="2600" dirty="0">
                <a:solidFill>
                  <a:schemeClr val="dk1"/>
                </a:solidFill>
                <a:latin typeface="Tw Cen MT" panose="020B0602020104020603" pitchFamily="34" charset="0"/>
                <a:ea typeface="Calibri"/>
                <a:cs typeface="Calibri"/>
                <a:sym typeface="Calibri"/>
              </a:rPr>
              <a:t> = obecná kategorie zdroje</a:t>
            </a:r>
          </a:p>
          <a:p>
            <a:pPr marL="402336" lvl="1" indent="-228600">
              <a:spcBef>
                <a:spcPts val="1000"/>
              </a:spcBef>
              <a:spcAft>
                <a:spcPts val="0"/>
              </a:spcAft>
              <a:buFont typeface="Arial"/>
              <a:buChar char="•"/>
            </a:pPr>
            <a:r>
              <a:rPr lang="cs-CZ" sz="2600" dirty="0">
                <a:solidFill>
                  <a:schemeClr val="dk1"/>
                </a:solidFill>
                <a:latin typeface="Tw Cen MT" panose="020B0602020104020603" pitchFamily="34" charset="0"/>
                <a:ea typeface="Calibri"/>
                <a:cs typeface="Calibri"/>
                <a:sym typeface="Calibri"/>
              </a:rPr>
              <a:t>Například neplacené vyhledávání (</a:t>
            </a:r>
            <a:r>
              <a:rPr lang="cs-CZ" sz="2600" i="1" dirty="0" err="1">
                <a:solidFill>
                  <a:schemeClr val="dk1"/>
                </a:solidFill>
                <a:latin typeface="Tw Cen MT" panose="020B0602020104020603" pitchFamily="34" charset="0"/>
                <a:ea typeface="Calibri"/>
                <a:cs typeface="Calibri"/>
                <a:sym typeface="Calibri"/>
              </a:rPr>
              <a:t>organic</a:t>
            </a:r>
            <a:r>
              <a:rPr lang="cs-CZ" sz="2600" dirty="0">
                <a:solidFill>
                  <a:schemeClr val="dk1"/>
                </a:solidFill>
                <a:latin typeface="Tw Cen MT" panose="020B0602020104020603" pitchFamily="34" charset="0"/>
                <a:ea typeface="Calibri"/>
                <a:cs typeface="Calibri"/>
                <a:sym typeface="Calibri"/>
              </a:rPr>
              <a:t>), vyhledávání placené za </a:t>
            </a:r>
            <a:r>
              <a:rPr lang="cs-CZ" sz="2600" dirty="0" err="1">
                <a:solidFill>
                  <a:schemeClr val="dk1"/>
                </a:solidFill>
                <a:latin typeface="Tw Cen MT" panose="020B0602020104020603" pitchFamily="34" charset="0"/>
                <a:ea typeface="Calibri"/>
                <a:cs typeface="Calibri"/>
                <a:sym typeface="Calibri"/>
              </a:rPr>
              <a:t>proklik</a:t>
            </a:r>
            <a:r>
              <a:rPr lang="cs-CZ" sz="2600" dirty="0">
                <a:solidFill>
                  <a:schemeClr val="dk1"/>
                </a:solidFill>
                <a:latin typeface="Tw Cen MT" panose="020B0602020104020603" pitchFamily="34" charset="0"/>
                <a:ea typeface="Calibri"/>
                <a:cs typeface="Calibri"/>
                <a:sym typeface="Calibri"/>
              </a:rPr>
              <a:t> (</a:t>
            </a:r>
            <a:r>
              <a:rPr lang="cs-CZ" sz="2600" i="1" dirty="0" err="1">
                <a:solidFill>
                  <a:schemeClr val="dk1"/>
                </a:solidFill>
                <a:latin typeface="Tw Cen MT" panose="020B0602020104020603" pitchFamily="34" charset="0"/>
                <a:ea typeface="Calibri"/>
                <a:cs typeface="Calibri"/>
                <a:sym typeface="Calibri"/>
              </a:rPr>
              <a:t>cpc</a:t>
            </a:r>
            <a:r>
              <a:rPr lang="cs-CZ" sz="2600" dirty="0">
                <a:solidFill>
                  <a:schemeClr val="dk1"/>
                </a:solidFill>
                <a:latin typeface="Tw Cen MT" panose="020B0602020104020603" pitchFamily="34" charset="0"/>
                <a:ea typeface="Calibri"/>
                <a:cs typeface="Calibri"/>
                <a:sym typeface="Calibri"/>
              </a:rPr>
              <a:t>), odkazující zdroj na webu (</a:t>
            </a:r>
            <a:r>
              <a:rPr lang="cs-CZ" sz="2600" i="1" dirty="0" err="1">
                <a:solidFill>
                  <a:schemeClr val="dk1"/>
                </a:solidFill>
                <a:latin typeface="Tw Cen MT" panose="020B0602020104020603" pitchFamily="34" charset="0"/>
                <a:ea typeface="Calibri"/>
                <a:cs typeface="Calibri"/>
                <a:sym typeface="Calibri"/>
              </a:rPr>
              <a:t>referral</a:t>
            </a:r>
            <a:r>
              <a:rPr lang="cs-CZ" sz="2600" dirty="0">
                <a:solidFill>
                  <a:schemeClr val="dk1"/>
                </a:solidFill>
                <a:latin typeface="Tw Cen MT" panose="020B0602020104020603" pitchFamily="34" charset="0"/>
                <a:ea typeface="Calibri"/>
                <a:cs typeface="Calibri"/>
                <a:sym typeface="Calibri"/>
              </a:rPr>
              <a:t>)</a:t>
            </a:r>
          </a:p>
          <a:p>
            <a:pPr marL="402336" lvl="1" indent="-228600">
              <a:spcBef>
                <a:spcPts val="1000"/>
              </a:spcBef>
              <a:spcAft>
                <a:spcPts val="0"/>
              </a:spcAft>
              <a:buFont typeface="Arial"/>
              <a:buChar char="•"/>
            </a:pPr>
            <a:r>
              <a:rPr lang="cs-CZ" sz="2600" dirty="0">
                <a:solidFill>
                  <a:schemeClr val="dk1"/>
                </a:solidFill>
                <a:latin typeface="Tw Cen MT" panose="020B0602020104020603" pitchFamily="34" charset="0"/>
                <a:ea typeface="Calibri"/>
                <a:cs typeface="Calibri"/>
                <a:sym typeface="Calibri"/>
              </a:rPr>
              <a:t>GA sám rozeznává pouze 3 média – </a:t>
            </a:r>
            <a:r>
              <a:rPr lang="cs-CZ" sz="2600" dirty="0" err="1">
                <a:solidFill>
                  <a:schemeClr val="dk1"/>
                </a:solidFill>
                <a:latin typeface="Tw Cen MT" panose="020B0602020104020603" pitchFamily="34" charset="0"/>
                <a:ea typeface="Calibri"/>
                <a:cs typeface="Calibri"/>
                <a:sym typeface="Calibri"/>
              </a:rPr>
              <a:t>none</a:t>
            </a:r>
            <a:r>
              <a:rPr lang="cs-CZ" sz="2600" dirty="0">
                <a:solidFill>
                  <a:schemeClr val="dk1"/>
                </a:solidFill>
                <a:latin typeface="Tw Cen MT" panose="020B0602020104020603" pitchFamily="34" charset="0"/>
                <a:ea typeface="Calibri"/>
                <a:cs typeface="Calibri"/>
                <a:sym typeface="Calibri"/>
              </a:rPr>
              <a:t> (u přímé návštěvnosti), </a:t>
            </a:r>
            <a:r>
              <a:rPr lang="cs-CZ" sz="2600" dirty="0" err="1">
                <a:solidFill>
                  <a:schemeClr val="dk1"/>
                </a:solidFill>
                <a:latin typeface="Tw Cen MT" panose="020B0602020104020603" pitchFamily="34" charset="0"/>
                <a:ea typeface="Calibri"/>
                <a:cs typeface="Calibri"/>
                <a:sym typeface="Calibri"/>
              </a:rPr>
              <a:t>organic</a:t>
            </a:r>
            <a:r>
              <a:rPr lang="cs-CZ" sz="2600" dirty="0">
                <a:solidFill>
                  <a:schemeClr val="dk1"/>
                </a:solidFill>
                <a:latin typeface="Tw Cen MT" panose="020B0602020104020603" pitchFamily="34" charset="0"/>
                <a:ea typeface="Calibri"/>
                <a:cs typeface="Calibri"/>
                <a:sym typeface="Calibri"/>
              </a:rPr>
              <a:t> a </a:t>
            </a:r>
            <a:r>
              <a:rPr lang="cs-CZ" sz="2600" dirty="0" err="1">
                <a:solidFill>
                  <a:schemeClr val="dk1"/>
                </a:solidFill>
                <a:latin typeface="Tw Cen MT" panose="020B0602020104020603" pitchFamily="34" charset="0"/>
                <a:ea typeface="Calibri"/>
                <a:cs typeface="Calibri"/>
                <a:sym typeface="Calibri"/>
              </a:rPr>
              <a:t>referral</a:t>
            </a:r>
            <a:endParaRPr lang="cs-CZ" sz="2600" dirty="0">
              <a:solidFill>
                <a:schemeClr val="dk1"/>
              </a:solidFill>
              <a:latin typeface="Tw Cen MT" panose="020B0602020104020603" pitchFamily="34" charset="0"/>
              <a:ea typeface="Calibri"/>
              <a:cs typeface="Calibri"/>
              <a:sym typeface="Calibri"/>
            </a:endParaRPr>
          </a:p>
          <a:p>
            <a:pPr marL="402336" lvl="1" indent="-228600">
              <a:spcBef>
                <a:spcPts val="1000"/>
              </a:spcBef>
              <a:spcAft>
                <a:spcPts val="0"/>
              </a:spcAft>
              <a:buFont typeface="Arial"/>
              <a:buChar char="•"/>
            </a:pPr>
            <a:r>
              <a:rPr lang="cs-CZ" sz="2600" dirty="0">
                <a:solidFill>
                  <a:schemeClr val="dk1"/>
                </a:solidFill>
                <a:latin typeface="Tw Cen MT" panose="020B0602020104020603" pitchFamily="34" charset="0"/>
                <a:ea typeface="Calibri"/>
                <a:cs typeface="Calibri"/>
                <a:sym typeface="Calibri"/>
              </a:rPr>
              <a:t>Všechno ostatní musíme nastavit</a:t>
            </a:r>
          </a:p>
          <a:p>
            <a:pPr marL="228600" lvl="0" indent="-228600">
              <a:spcBef>
                <a:spcPts val="1000"/>
              </a:spcBef>
              <a:spcAft>
                <a:spcPts val="0"/>
              </a:spcAft>
              <a:buFont typeface="Arial"/>
              <a:buChar char="•"/>
            </a:pPr>
            <a:r>
              <a:rPr lang="cs-CZ" sz="2600" dirty="0">
                <a:solidFill>
                  <a:schemeClr val="dk1"/>
                </a:solidFill>
                <a:latin typeface="Tw Cen MT" panose="020B0602020104020603" pitchFamily="34" charset="0"/>
                <a:ea typeface="Calibri"/>
                <a:cs typeface="Calibri"/>
                <a:sym typeface="Calibri"/>
              </a:rPr>
              <a:t>Zdroj/médium může být např. </a:t>
            </a:r>
            <a:r>
              <a:rPr lang="cs-CZ" sz="2600" i="1" dirty="0" err="1">
                <a:solidFill>
                  <a:schemeClr val="dk1"/>
                </a:solidFill>
                <a:latin typeface="Tw Cen MT" panose="020B0602020104020603" pitchFamily="34" charset="0"/>
                <a:ea typeface="Calibri"/>
                <a:cs typeface="Calibri"/>
                <a:sym typeface="Calibri"/>
              </a:rPr>
              <a:t>google</a:t>
            </a:r>
            <a:r>
              <a:rPr lang="cs-CZ" sz="2600" i="1" dirty="0">
                <a:solidFill>
                  <a:schemeClr val="dk1"/>
                </a:solidFill>
                <a:latin typeface="Tw Cen MT" panose="020B0602020104020603" pitchFamily="34" charset="0"/>
                <a:ea typeface="Calibri"/>
                <a:cs typeface="Calibri"/>
                <a:sym typeface="Calibri"/>
              </a:rPr>
              <a:t>/</a:t>
            </a:r>
            <a:r>
              <a:rPr lang="cs-CZ" sz="2600" i="1" dirty="0" err="1">
                <a:solidFill>
                  <a:schemeClr val="dk1"/>
                </a:solidFill>
                <a:latin typeface="Tw Cen MT" panose="020B0602020104020603" pitchFamily="34" charset="0"/>
                <a:ea typeface="Calibri"/>
                <a:cs typeface="Calibri"/>
                <a:sym typeface="Calibri"/>
              </a:rPr>
              <a:t>cpc</a:t>
            </a:r>
            <a:r>
              <a:rPr lang="cs-CZ" sz="2600" dirty="0">
                <a:solidFill>
                  <a:schemeClr val="dk1"/>
                </a:solidFill>
                <a:latin typeface="Tw Cen MT" panose="020B0602020104020603" pitchFamily="34" charset="0"/>
                <a:ea typeface="Calibri"/>
                <a:cs typeface="Calibri"/>
                <a:sym typeface="Calibri"/>
              </a:rPr>
              <a:t>, tj. placená návštěvnost z Googlu</a:t>
            </a:r>
          </a:p>
        </p:txBody>
      </p:sp>
    </p:spTree>
    <p:extLst>
      <p:ext uri="{BB962C8B-B14F-4D97-AF65-F5344CB8AC3E}">
        <p14:creationId xmlns:p14="http://schemas.microsoft.com/office/powerpoint/2010/main" val="10940539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A05871C-DD08-FC45-A3D4-415FE94A7D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jak pracovat s daty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468D8C5-C002-BC4F-BE18-631146491C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2285999"/>
            <a:ext cx="9720073" cy="4429125"/>
          </a:xfrm>
        </p:spPr>
        <p:txBody>
          <a:bodyPr>
            <a:noAutofit/>
          </a:bodyPr>
          <a:lstStyle/>
          <a:p>
            <a:pPr marL="228600" lvl="0" indent="-228600">
              <a:spcBef>
                <a:spcPts val="0"/>
              </a:spcBef>
              <a:spcAft>
                <a:spcPts val="0"/>
              </a:spcAft>
              <a:buFont typeface="Arial"/>
              <a:buChar char="•"/>
            </a:pPr>
            <a:r>
              <a:rPr lang="cs-CZ" sz="2600" dirty="0">
                <a:solidFill>
                  <a:schemeClr val="dk1"/>
                </a:solidFill>
                <a:latin typeface="Tw Cen MT" panose="020B0602020104020603" pitchFamily="34" charset="0"/>
                <a:ea typeface="Calibri"/>
                <a:cs typeface="Calibri"/>
                <a:sym typeface="Calibri"/>
              </a:rPr>
              <a:t>Kvalita dat</a:t>
            </a:r>
          </a:p>
          <a:p>
            <a:pPr marL="228600" lvl="0" indent="-228600">
              <a:spcBef>
                <a:spcPts val="0"/>
              </a:spcBef>
              <a:spcAft>
                <a:spcPts val="0"/>
              </a:spcAft>
              <a:buFont typeface="Arial"/>
              <a:buChar char="•"/>
            </a:pPr>
            <a:r>
              <a:rPr lang="cs-CZ" sz="2600" dirty="0">
                <a:solidFill>
                  <a:schemeClr val="dk1"/>
                </a:solidFill>
                <a:latin typeface="Tw Cen MT" panose="020B0602020104020603" pitchFamily="34" charset="0"/>
                <a:ea typeface="Calibri"/>
                <a:cs typeface="Calibri"/>
                <a:sym typeface="Calibri"/>
              </a:rPr>
              <a:t>Měří se vše správně? Jsem schopen to posoudit sám? Mám se zeptat (najmout si) experta?</a:t>
            </a:r>
          </a:p>
          <a:p>
            <a:pPr marL="228600" lvl="0" indent="-228600">
              <a:spcBef>
                <a:spcPts val="1000"/>
              </a:spcBef>
              <a:spcAft>
                <a:spcPts val="0"/>
              </a:spcAft>
              <a:buFont typeface="Arial"/>
              <a:buChar char="•"/>
            </a:pPr>
            <a:r>
              <a:rPr lang="cs-CZ" sz="2600" dirty="0">
                <a:solidFill>
                  <a:schemeClr val="dk1"/>
                </a:solidFill>
                <a:latin typeface="Tw Cen MT" panose="020B0602020104020603" pitchFamily="34" charset="0"/>
                <a:ea typeface="Calibri"/>
                <a:cs typeface="Calibri"/>
                <a:sym typeface="Calibri"/>
              </a:rPr>
              <a:t>Výběr dat, která jsou pro významná </a:t>
            </a:r>
            <a:r>
              <a:rPr lang="cs-CZ" sz="2600" i="1" dirty="0">
                <a:solidFill>
                  <a:schemeClr val="dk1"/>
                </a:solidFill>
                <a:latin typeface="Tw Cen MT" panose="020B0602020104020603" pitchFamily="34" charset="0"/>
                <a:ea typeface="Calibri"/>
                <a:cs typeface="Calibri"/>
                <a:sym typeface="Calibri"/>
              </a:rPr>
              <a:t>pro firmu </a:t>
            </a:r>
            <a:r>
              <a:rPr lang="cs-CZ" sz="2600" dirty="0">
                <a:solidFill>
                  <a:schemeClr val="dk1"/>
                </a:solidFill>
                <a:latin typeface="Tw Cen MT" panose="020B0602020104020603" pitchFamily="34" charset="0"/>
                <a:ea typeface="Calibri"/>
                <a:cs typeface="Calibri"/>
                <a:sym typeface="Calibri"/>
              </a:rPr>
              <a:t>nebo </a:t>
            </a:r>
            <a:r>
              <a:rPr lang="cs-CZ" sz="2600" i="1" dirty="0">
                <a:solidFill>
                  <a:schemeClr val="dk1"/>
                </a:solidFill>
                <a:latin typeface="Tw Cen MT" panose="020B0602020104020603" pitchFamily="34" charset="0"/>
                <a:ea typeface="Calibri"/>
                <a:cs typeface="Calibri"/>
                <a:sym typeface="Calibri"/>
              </a:rPr>
              <a:t>pro mou vlastní aktivitu</a:t>
            </a:r>
            <a:r>
              <a:rPr lang="cs-CZ" sz="2600" dirty="0">
                <a:solidFill>
                  <a:schemeClr val="dk1"/>
                </a:solidFill>
                <a:latin typeface="Tw Cen MT" panose="020B0602020104020603" pitchFamily="34" charset="0"/>
                <a:ea typeface="Calibri"/>
                <a:cs typeface="Calibri"/>
                <a:sym typeface="Calibri"/>
              </a:rPr>
              <a:t> (např. konkrétní kanál, o který se starám)</a:t>
            </a:r>
          </a:p>
          <a:p>
            <a:pPr marL="228600" lvl="0" indent="-228600">
              <a:spcBef>
                <a:spcPts val="1000"/>
              </a:spcBef>
              <a:spcAft>
                <a:spcPts val="0"/>
              </a:spcAft>
              <a:buFont typeface="Arial"/>
              <a:buChar char="•"/>
            </a:pPr>
            <a:r>
              <a:rPr lang="cs-CZ" sz="2600" dirty="0">
                <a:solidFill>
                  <a:schemeClr val="dk1"/>
                </a:solidFill>
                <a:latin typeface="Tw Cen MT" panose="020B0602020104020603" pitchFamily="34" charset="0"/>
                <a:ea typeface="Calibri"/>
                <a:cs typeface="Calibri"/>
                <a:sym typeface="Calibri"/>
              </a:rPr>
              <a:t>Sledovat všechna data je nemožné =&gt; dlouhodobé sledování vybraných dat</a:t>
            </a:r>
          </a:p>
          <a:p>
            <a:pPr marL="228600" lvl="0" indent="-228600">
              <a:spcBef>
                <a:spcPts val="1000"/>
              </a:spcBef>
              <a:spcAft>
                <a:spcPts val="0"/>
              </a:spcAft>
              <a:buFont typeface="Arial"/>
              <a:buChar char="•"/>
            </a:pPr>
            <a:r>
              <a:rPr lang="cs-CZ" sz="2600" dirty="0">
                <a:solidFill>
                  <a:schemeClr val="dk1"/>
                </a:solidFill>
                <a:latin typeface="Tw Cen MT" panose="020B0602020104020603" pitchFamily="34" charset="0"/>
                <a:ea typeface="Calibri"/>
                <a:cs typeface="Calibri"/>
                <a:sym typeface="Calibri"/>
              </a:rPr>
              <a:t>Interpretace dat, tj. odpovídání na otázku, co data vlastně znamenají, co nám říkají o realitě</a:t>
            </a:r>
          </a:p>
          <a:p>
            <a:pPr marL="228600" lvl="0" indent="-228600">
              <a:spcBef>
                <a:spcPts val="1000"/>
              </a:spcBef>
              <a:buFont typeface="Arial"/>
              <a:buChar char="•"/>
            </a:pPr>
            <a:r>
              <a:rPr lang="cs-CZ" sz="2600" dirty="0">
                <a:solidFill>
                  <a:schemeClr val="dk1"/>
                </a:solidFill>
                <a:latin typeface="Tw Cen MT" panose="020B0602020104020603" pitchFamily="34" charset="0"/>
                <a:ea typeface="Calibri"/>
                <a:cs typeface="Calibri"/>
                <a:sym typeface="Calibri"/>
              </a:rPr>
              <a:t>Navrhování akcí na základě dat, tj. plán konkrétních věcí, které bychom měli udělat; bez tohoto je analytika téměř k ničemu (!)</a:t>
            </a:r>
          </a:p>
        </p:txBody>
      </p:sp>
    </p:spTree>
    <p:extLst>
      <p:ext uri="{BB962C8B-B14F-4D97-AF65-F5344CB8AC3E}">
        <p14:creationId xmlns:p14="http://schemas.microsoft.com/office/powerpoint/2010/main" val="5333918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96D1571-0BE3-044F-9D02-2E1230D711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jak data vyhodnocovat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18A1E6B-059A-C04B-AF85-5DB699C33B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2286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</a:pPr>
            <a:r>
              <a:rPr lang="cs-CZ" dirty="0">
                <a:solidFill>
                  <a:schemeClr val="dk1"/>
                </a:solidFill>
                <a:latin typeface="Tw Cen MT" panose="020B0602020104020603" pitchFamily="34" charset="0"/>
                <a:ea typeface="Calibri"/>
                <a:cs typeface="Calibri"/>
                <a:sym typeface="Calibri"/>
              </a:rPr>
              <a:t>Dva pohledy: aktuální stav versus trendy </a:t>
            </a:r>
          </a:p>
          <a:p>
            <a:pPr marL="685800" lvl="1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/>
              <a:buChar char="•"/>
            </a:pPr>
            <a:r>
              <a:rPr lang="cs-CZ" sz="2200" b="1" dirty="0">
                <a:solidFill>
                  <a:schemeClr val="dk1"/>
                </a:solidFill>
                <a:latin typeface="Tw Cen MT" panose="020B0602020104020603" pitchFamily="34" charset="0"/>
                <a:ea typeface="Calibri"/>
                <a:cs typeface="Calibri"/>
                <a:sym typeface="Calibri"/>
              </a:rPr>
              <a:t>Aktuální stav </a:t>
            </a:r>
            <a:r>
              <a:rPr lang="cs-CZ" sz="2200" dirty="0">
                <a:solidFill>
                  <a:schemeClr val="dk1"/>
                </a:solidFill>
                <a:latin typeface="Tw Cen MT" panose="020B0602020104020603" pitchFamily="34" charset="0"/>
                <a:ea typeface="Calibri"/>
                <a:cs typeface="Calibri"/>
                <a:sym typeface="Calibri"/>
              </a:rPr>
              <a:t>je důležité sledovat hlavně u nových aktivit nebo po velkých změnách</a:t>
            </a:r>
          </a:p>
          <a:p>
            <a:pPr marL="868680" lvl="2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/>
              <a:buChar char="•"/>
            </a:pPr>
            <a:r>
              <a:rPr lang="cs-CZ" sz="2200" dirty="0">
                <a:solidFill>
                  <a:schemeClr val="dk1"/>
                </a:solidFill>
                <a:latin typeface="Tw Cen MT" panose="020B0602020104020603" pitchFamily="34" charset="0"/>
                <a:ea typeface="Calibri"/>
                <a:cs typeface="Calibri"/>
                <a:sym typeface="Calibri"/>
              </a:rPr>
              <a:t>Např. po přenastavení struktury PPC kampaní</a:t>
            </a:r>
          </a:p>
          <a:p>
            <a:pPr marL="685800" lvl="1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/>
              <a:buChar char="•"/>
            </a:pPr>
            <a:r>
              <a:rPr lang="cs-CZ" sz="2200" b="1" dirty="0">
                <a:solidFill>
                  <a:schemeClr val="dk1"/>
                </a:solidFill>
                <a:latin typeface="Tw Cen MT" panose="020B0602020104020603" pitchFamily="34" charset="0"/>
                <a:ea typeface="Calibri"/>
                <a:cs typeface="Calibri"/>
                <a:sym typeface="Calibri"/>
              </a:rPr>
              <a:t>Trendy</a:t>
            </a:r>
            <a:r>
              <a:rPr lang="cs-CZ" sz="2200" dirty="0">
                <a:solidFill>
                  <a:schemeClr val="dk1"/>
                </a:solidFill>
                <a:latin typeface="Tw Cen MT" panose="020B0602020104020603" pitchFamily="34" charset="0"/>
                <a:ea typeface="Calibri"/>
                <a:cs typeface="Calibri"/>
                <a:sym typeface="Calibri"/>
              </a:rPr>
              <a:t> jsou spolehlivější, ukazují nám dlouhodobý vývoj v čase</a:t>
            </a:r>
          </a:p>
          <a:p>
            <a:pPr marL="868680" lvl="2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/>
              <a:buChar char="•"/>
            </a:pPr>
            <a:r>
              <a:rPr lang="cs-CZ" sz="2200" dirty="0">
                <a:solidFill>
                  <a:schemeClr val="dk1"/>
                </a:solidFill>
                <a:latin typeface="Tw Cen MT" panose="020B0602020104020603" pitchFamily="34" charset="0"/>
                <a:ea typeface="Calibri"/>
                <a:cs typeface="Calibri"/>
                <a:sym typeface="Calibri"/>
              </a:rPr>
              <a:t>Když nám např. posledních 6 měsíců klesá konverzní poměr z reklamy na </a:t>
            </a:r>
            <a:r>
              <a:rPr lang="cs-CZ" sz="2200" dirty="0" err="1">
                <a:solidFill>
                  <a:schemeClr val="dk1"/>
                </a:solidFill>
                <a:latin typeface="Tw Cen MT" panose="020B0602020104020603" pitchFamily="34" charset="0"/>
                <a:ea typeface="Calibri"/>
                <a:cs typeface="Calibri"/>
                <a:sym typeface="Calibri"/>
              </a:rPr>
              <a:t>Facebooku</a:t>
            </a:r>
            <a:r>
              <a:rPr lang="cs-CZ" sz="2200" dirty="0">
                <a:solidFill>
                  <a:schemeClr val="dk1"/>
                </a:solidFill>
                <a:latin typeface="Tw Cen MT" panose="020B0602020104020603" pitchFamily="34" charset="0"/>
                <a:ea typeface="Calibri"/>
                <a:cs typeface="Calibri"/>
                <a:sym typeface="Calibri"/>
              </a:rPr>
              <a:t>, není to momentální výkyv a je potřeba zjistit, proč se to děje</a:t>
            </a:r>
          </a:p>
          <a:p>
            <a:pPr marL="2286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</a:pPr>
            <a:r>
              <a:rPr lang="cs-CZ" b="1" dirty="0">
                <a:solidFill>
                  <a:schemeClr val="dk1"/>
                </a:solidFill>
                <a:latin typeface="Tw Cen MT" panose="020B0602020104020603" pitchFamily="34" charset="0"/>
                <a:ea typeface="Calibri"/>
                <a:cs typeface="Calibri"/>
                <a:sym typeface="Calibri"/>
              </a:rPr>
              <a:t>Meziroční srovnání</a:t>
            </a:r>
          </a:p>
          <a:p>
            <a:pPr marL="402336" lvl="1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</a:pPr>
            <a:r>
              <a:rPr lang="cs-CZ" sz="2200" dirty="0">
                <a:solidFill>
                  <a:schemeClr val="dk1"/>
                </a:solidFill>
                <a:latin typeface="Tw Cen MT" panose="020B0602020104020603" pitchFamily="34" charset="0"/>
                <a:ea typeface="Calibri"/>
                <a:cs typeface="Calibri"/>
                <a:sym typeface="Calibri"/>
              </a:rPr>
              <a:t>Často více vypovídající než změny v posledních dnech či týdnech</a:t>
            </a:r>
          </a:p>
          <a:p>
            <a:pPr marL="402336" lvl="1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</a:pPr>
            <a:r>
              <a:rPr lang="cs-CZ" sz="2200" dirty="0">
                <a:solidFill>
                  <a:schemeClr val="dk1"/>
                </a:solidFill>
                <a:latin typeface="Tw Cen MT" panose="020B0602020104020603" pitchFamily="34" charset="0"/>
                <a:ea typeface="Calibri"/>
                <a:cs typeface="Calibri"/>
                <a:sym typeface="Calibri"/>
              </a:rPr>
              <a:t>Poptávka se během roku ve většině oborů proměňuje (Vánoce – jaro – začátek prázdnin – start školního roku atd.) a nemusí být správné poměřovat mezi sebou např. dva poslední měsíce</a:t>
            </a:r>
          </a:p>
          <a:p>
            <a:pPr marL="402336" lvl="1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</a:pPr>
            <a:r>
              <a:rPr lang="cs-CZ" sz="2200" dirty="0">
                <a:solidFill>
                  <a:schemeClr val="dk1"/>
                </a:solidFill>
                <a:latin typeface="Tw Cen MT" panose="020B0602020104020603" pitchFamily="34" charset="0"/>
                <a:ea typeface="Calibri"/>
                <a:cs typeface="Calibri"/>
                <a:sym typeface="Calibri"/>
              </a:rPr>
              <a:t>Pokles nebo růst může být přirozený, ne způsobený marketingem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cs-CZ" dirty="0">
              <a:latin typeface="Tw Cen MT" panose="020B06020201040206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47571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3B10449-F2AF-3445-9095-4C55E602DB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jak data Vyhodnocovat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4AF551E-F25B-3140-A756-0F9850E9AC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cs-CZ" sz="2600" dirty="0"/>
              <a:t> Obecně chceme, aby absolutní čísla (návštěvnost, konverze) rostla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600" dirty="0"/>
              <a:t> U relativních metrik obtížné říct, co je dobře a co špatně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600" dirty="0"/>
              <a:t> Vysoký počet stránek na návštěvu může znamenat, že si lidi web rádi prohlížejí, nebo že na něm zmateně bloudí v marné snaze něco najít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600" dirty="0"/>
              <a:t> Vysoká míra okamžitého opuštění u návštěvnosti z reklam pravděpodobně znamená, že lidi na dané stránce nenašli, co očekávali, ale u článku s vysvětlujícím návodem mohli spokojeně získat všechny informace a jít pryč.</a:t>
            </a:r>
          </a:p>
        </p:txBody>
      </p:sp>
    </p:spTree>
    <p:extLst>
      <p:ext uri="{BB962C8B-B14F-4D97-AF65-F5344CB8AC3E}">
        <p14:creationId xmlns:p14="http://schemas.microsoft.com/office/powerpoint/2010/main" val="27707358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9292F36-995E-2844-901C-C7CDC49479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je potřeba v praxi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758431D-8FD8-C442-9352-EF70221FFB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600" dirty="0">
                <a:solidFill>
                  <a:schemeClr val="dk1"/>
                </a:solidFill>
                <a:latin typeface="Tw Cen MT" panose="020B0602020104020603" pitchFamily="34" charset="0"/>
                <a:ea typeface="Calibri"/>
                <a:cs typeface="Calibri"/>
                <a:sym typeface="Calibri"/>
              </a:rPr>
              <a:t> Načtená teorie, znalost pojmů</a:t>
            </a:r>
          </a:p>
          <a:p>
            <a:pPr lvl="0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600" dirty="0">
                <a:solidFill>
                  <a:schemeClr val="dk1"/>
                </a:solidFill>
                <a:latin typeface="Tw Cen MT" panose="020B0602020104020603" pitchFamily="34" charset="0"/>
                <a:ea typeface="Calibri"/>
                <a:cs typeface="Calibri"/>
                <a:sym typeface="Calibri"/>
              </a:rPr>
              <a:t> Optimálně i dlouhodobá zkušenost</a:t>
            </a:r>
          </a:p>
          <a:p>
            <a:pPr lvl="0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600" dirty="0">
                <a:solidFill>
                  <a:schemeClr val="dk1"/>
                </a:solidFill>
                <a:latin typeface="Tw Cen MT" panose="020B0602020104020603" pitchFamily="34" charset="0"/>
                <a:ea typeface="Calibri"/>
                <a:cs typeface="Calibri"/>
                <a:sym typeface="Calibri"/>
              </a:rPr>
              <a:t> Znalost jednotlivých marketingových kanálů</a:t>
            </a:r>
          </a:p>
          <a:p>
            <a:pPr lvl="0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600" dirty="0">
                <a:solidFill>
                  <a:schemeClr val="dk1"/>
                </a:solidFill>
                <a:latin typeface="Tw Cen MT" panose="020B0602020104020603" pitchFamily="34" charset="0"/>
                <a:ea typeface="Calibri"/>
                <a:cs typeface="Calibri"/>
                <a:sym typeface="Calibri"/>
              </a:rPr>
              <a:t> Konzultace s odborníky na jednotlivé marketingové kanály</a:t>
            </a:r>
          </a:p>
          <a:p>
            <a:pPr>
              <a:buFont typeface="Arial" panose="020B0604020202020204" pitchFamily="34" charset="0"/>
              <a:buChar char="•"/>
            </a:pPr>
            <a:endParaRPr lang="cs-CZ" sz="2600" dirty="0">
              <a:latin typeface="Tw Cen MT" panose="020B06020201040206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646393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81D26E1-BE80-0E4E-9F08-37653C6C80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Atribuce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D8A8A4C-27F6-F442-9ABA-3FDFE34F2B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cs-CZ" sz="2600" dirty="0">
                <a:solidFill>
                  <a:schemeClr val="dk1"/>
                </a:solidFill>
                <a:latin typeface="Tw Cen MT" panose="020B0602020104020603" pitchFamily="34" charset="0"/>
                <a:ea typeface="Calibri"/>
                <a:cs typeface="Calibri"/>
                <a:sym typeface="Calibri"/>
              </a:rPr>
              <a:t> Způsob, jak se pokusit stanovit přínos jednotlivých marketingových kanálů na konverzi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600" dirty="0">
                <a:solidFill>
                  <a:schemeClr val="dk1"/>
                </a:solidFill>
                <a:latin typeface="Tw Cen MT" panose="020B0602020104020603" pitchFamily="34" charset="0"/>
                <a:ea typeface="Calibri"/>
                <a:cs typeface="Calibri"/>
                <a:sym typeface="Calibri"/>
              </a:rPr>
              <a:t> Člověk se o nákupu typicky nerozhoduje rychle, ale rozhodovací proces zabírá určitý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600" dirty="0">
                <a:solidFill>
                  <a:schemeClr val="dk1"/>
                </a:solidFill>
                <a:latin typeface="Tw Cen MT" panose="020B0602020104020603" pitchFamily="34" charset="0"/>
                <a:ea typeface="Calibri"/>
                <a:cs typeface="Calibri"/>
                <a:sym typeface="Calibri"/>
              </a:rPr>
              <a:t> Během této doby se setkává s různými reklamami od jednoho inzerenta: od bannerů přes </a:t>
            </a:r>
            <a:r>
              <a:rPr lang="cs-CZ" sz="2600" dirty="0" err="1">
                <a:solidFill>
                  <a:schemeClr val="dk1"/>
                </a:solidFill>
                <a:latin typeface="Tw Cen MT" panose="020B0602020104020603" pitchFamily="34" charset="0"/>
                <a:ea typeface="Calibri"/>
                <a:cs typeface="Calibri"/>
                <a:sym typeface="Calibri"/>
              </a:rPr>
              <a:t>Facebook</a:t>
            </a:r>
            <a:r>
              <a:rPr lang="cs-CZ" sz="2600" dirty="0">
                <a:solidFill>
                  <a:schemeClr val="dk1"/>
                </a:solidFill>
                <a:latin typeface="Tw Cen MT" panose="020B0602020104020603" pitchFamily="34" charset="0"/>
                <a:ea typeface="Calibri"/>
                <a:cs typeface="Calibri"/>
                <a:sym typeface="Calibri"/>
              </a:rPr>
              <a:t> po PPC ve vyhledávání a </a:t>
            </a:r>
            <a:r>
              <a:rPr lang="cs-CZ" sz="2600" dirty="0" err="1">
                <a:solidFill>
                  <a:schemeClr val="dk1"/>
                </a:solidFill>
                <a:latin typeface="Tw Cen MT" panose="020B0602020104020603" pitchFamily="34" charset="0"/>
                <a:ea typeface="Calibri"/>
                <a:cs typeface="Calibri"/>
                <a:sym typeface="Calibri"/>
              </a:rPr>
              <a:t>emailing</a:t>
            </a:r>
            <a:endParaRPr lang="cs-CZ" sz="2600" dirty="0">
              <a:solidFill>
                <a:schemeClr val="dk1"/>
              </a:solidFill>
              <a:latin typeface="Tw Cen MT" panose="020B0602020104020603" pitchFamily="34" charset="0"/>
              <a:ea typeface="Calibri"/>
              <a:cs typeface="Calibri"/>
              <a:sym typeface="Calibri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cs-CZ" sz="2600" dirty="0">
                <a:solidFill>
                  <a:schemeClr val="dk1"/>
                </a:solidFill>
                <a:latin typeface="Tw Cen MT" panose="020B0602020104020603" pitchFamily="34" charset="0"/>
                <a:ea typeface="Calibri"/>
                <a:cs typeface="Calibri"/>
                <a:sym typeface="Calibri"/>
              </a:rPr>
              <a:t> </a:t>
            </a:r>
            <a:r>
              <a:rPr lang="cs-CZ" sz="2600" dirty="0" err="1">
                <a:solidFill>
                  <a:schemeClr val="dk1"/>
                </a:solidFill>
                <a:latin typeface="Tw Cen MT" panose="020B0602020104020603" pitchFamily="34" charset="0"/>
                <a:ea typeface="Calibri"/>
                <a:cs typeface="Calibri"/>
                <a:sym typeface="Calibri"/>
              </a:rPr>
              <a:t>Atribuce</a:t>
            </a:r>
            <a:r>
              <a:rPr lang="cs-CZ" sz="2600" dirty="0">
                <a:solidFill>
                  <a:schemeClr val="dk1"/>
                </a:solidFill>
                <a:latin typeface="Tw Cen MT" panose="020B0602020104020603" pitchFamily="34" charset="0"/>
                <a:ea typeface="Calibri"/>
                <a:cs typeface="Calibri"/>
                <a:sym typeface="Calibri"/>
              </a:rPr>
              <a:t> se pokouší dát odpověď na otázku, jakou roli při rozhodování o nákupu měly jednotlivé reklamní kanály či aktivity, a do kterých tedy dávat peníze a do kterých ne</a:t>
            </a:r>
            <a:endParaRPr lang="cs-CZ" sz="2600" dirty="0">
              <a:latin typeface="Tw Cen MT" panose="020B06020201040206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679818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A77852A-0043-B348-AC15-3FFACD82EA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Atribuce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A0D700A-0FD7-8242-B941-1AFBE53A33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cs-CZ" sz="2400" dirty="0"/>
              <a:t> V GA se konverze defaultně přiřazují poslednímu nepřímému zdroji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/>
              <a:t> Každý marketingový kanál je ze své podstaty spíše na začátku (</a:t>
            </a:r>
            <a:r>
              <a:rPr lang="cs-CZ" sz="2400" dirty="0" err="1"/>
              <a:t>bannerová</a:t>
            </a:r>
            <a:r>
              <a:rPr lang="cs-CZ" sz="2400" dirty="0"/>
              <a:t> reklama), uprostřed (reklama ve vyhledávání) nebo na konci (</a:t>
            </a:r>
            <a:r>
              <a:rPr lang="cs-CZ" sz="2400" dirty="0" err="1"/>
              <a:t>remarketing</a:t>
            </a:r>
            <a:r>
              <a:rPr lang="cs-CZ" sz="2400" dirty="0"/>
              <a:t>) nákupní cesty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/>
              <a:t> Může to vypadat, že nejvýkonnějším kanálem je </a:t>
            </a:r>
            <a:r>
              <a:rPr lang="cs-CZ" sz="2400" dirty="0" err="1"/>
              <a:t>remarketing</a:t>
            </a:r>
            <a:r>
              <a:rPr lang="cs-CZ" sz="2400" dirty="0"/>
              <a:t>, protože z </a:t>
            </a:r>
            <a:r>
              <a:rPr lang="cs-CZ" sz="2400" dirty="0" err="1"/>
              <a:t>něch</a:t>
            </a:r>
            <a:r>
              <a:rPr lang="cs-CZ" sz="2400" dirty="0"/>
              <a:t> chodí nejvíce tržeb, ale kdyby nebylo těch kanálů před ním, na </a:t>
            </a:r>
            <a:r>
              <a:rPr lang="cs-CZ" sz="2400" dirty="0" err="1"/>
              <a:t>remarketing</a:t>
            </a:r>
            <a:r>
              <a:rPr lang="cs-CZ" sz="2400" dirty="0"/>
              <a:t> by vůbec nepřišla řada.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/>
              <a:t> Řešení – dívat se v GA na vícekanálové cesty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2400" dirty="0"/>
              <a:t>Vidíte, z jakých všech zdrojů člověk na web přišel, než provedl konverzi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2400" dirty="0"/>
              <a:t>Hodnotu konverzí, na nichž se podílely předchozí zdroje</a:t>
            </a:r>
          </a:p>
        </p:txBody>
      </p:sp>
    </p:spTree>
    <p:extLst>
      <p:ext uri="{BB962C8B-B14F-4D97-AF65-F5344CB8AC3E}">
        <p14:creationId xmlns:p14="http://schemas.microsoft.com/office/powerpoint/2010/main" val="193600224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6D4333E-6425-E54A-BAA8-E72334279A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8166" y="4960137"/>
            <a:ext cx="8061434" cy="1463040"/>
          </a:xfrm>
        </p:spPr>
        <p:txBody>
          <a:bodyPr/>
          <a:lstStyle/>
          <a:p>
            <a:r>
              <a:rPr lang="cs-CZ" dirty="0"/>
              <a:t>co dál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C60C7750-CB64-6146-8E7C-A1109C395DD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433055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3134546-1717-104C-996F-E687ADC183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cs-CZ" dirty="0"/>
              <a:t>webová analytika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1FAC6E6-60AA-A54A-8F51-5EEA4FDE5F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2286000"/>
            <a:ext cx="9720073" cy="4457700"/>
          </a:xfrm>
        </p:spPr>
        <p:txBody>
          <a:bodyPr>
            <a:normAutofit/>
          </a:bodyPr>
          <a:lstStyle/>
          <a:p>
            <a:pPr marL="228600" lvl="0" indent="-228600">
              <a:spcBef>
                <a:spcPts val="0"/>
              </a:spcBef>
              <a:spcAft>
                <a:spcPts val="0"/>
              </a:spcAft>
              <a:buFont typeface="Arial"/>
              <a:buChar char="•"/>
            </a:pPr>
            <a:r>
              <a:rPr lang="cs-CZ" sz="2600" dirty="0">
                <a:solidFill>
                  <a:schemeClr val="dk1"/>
                </a:solidFill>
                <a:latin typeface="Tw Cen MT" panose="020B0602020104020603" pitchFamily="34" charset="0"/>
                <a:ea typeface="Calibri"/>
                <a:cs typeface="Calibri"/>
                <a:sym typeface="Calibri"/>
              </a:rPr>
              <a:t>Měření, sběr, sledování a vyhodnocování dat za účelem porozumění a optimalizace (konverzního poměru) webu</a:t>
            </a:r>
          </a:p>
          <a:p>
            <a:pPr marL="228600" lvl="0" indent="-228600">
              <a:spcBef>
                <a:spcPts val="1000"/>
              </a:spcBef>
              <a:spcAft>
                <a:spcPts val="0"/>
              </a:spcAft>
              <a:buFont typeface="Arial"/>
              <a:buChar char="•"/>
            </a:pPr>
            <a:r>
              <a:rPr lang="cs-CZ" sz="2600" dirty="0">
                <a:solidFill>
                  <a:schemeClr val="dk1"/>
                </a:solidFill>
                <a:latin typeface="Tw Cen MT" panose="020B0602020104020603" pitchFamily="34" charset="0"/>
                <a:ea typeface="Calibri"/>
                <a:cs typeface="Calibri"/>
                <a:sym typeface="Calibri"/>
              </a:rPr>
              <a:t>Slouží k pochopení chování návštěvníků na stránkách</a:t>
            </a:r>
          </a:p>
          <a:p>
            <a:pPr marL="228600" lvl="0" indent="-228600">
              <a:spcBef>
                <a:spcPts val="1000"/>
              </a:spcBef>
              <a:spcAft>
                <a:spcPts val="0"/>
              </a:spcAft>
              <a:buFont typeface="Arial"/>
              <a:buChar char="•"/>
            </a:pPr>
            <a:r>
              <a:rPr lang="cs-CZ" sz="2600" dirty="0">
                <a:solidFill>
                  <a:schemeClr val="dk1"/>
                </a:solidFill>
                <a:latin typeface="Tw Cen MT" panose="020B0602020104020603" pitchFamily="34" charset="0"/>
                <a:ea typeface="Calibri"/>
                <a:cs typeface="Calibri"/>
                <a:sym typeface="Calibri"/>
              </a:rPr>
              <a:t>Základ strategie pro digitální marketing</a:t>
            </a:r>
          </a:p>
          <a:p>
            <a:pPr marL="228600" lvl="0" indent="-228600">
              <a:spcBef>
                <a:spcPts val="1000"/>
              </a:spcBef>
              <a:spcAft>
                <a:spcPts val="0"/>
              </a:spcAft>
              <a:buFont typeface="Arial"/>
              <a:buChar char="•"/>
            </a:pPr>
            <a:r>
              <a:rPr lang="cs-CZ" sz="2600" dirty="0">
                <a:solidFill>
                  <a:schemeClr val="dk1"/>
                </a:solidFill>
                <a:latin typeface="Tw Cen MT" panose="020B0602020104020603" pitchFamily="34" charset="0"/>
                <a:ea typeface="Calibri"/>
                <a:cs typeface="Calibri"/>
                <a:sym typeface="Calibri"/>
              </a:rPr>
              <a:t>U většiny marketingových aktivit se každodenně nebo jednou za stanovaný čas díváme na data</a:t>
            </a:r>
          </a:p>
          <a:p>
            <a:pPr marL="402336" lvl="1" indent="-228600">
              <a:spcBef>
                <a:spcPts val="1000"/>
              </a:spcBef>
              <a:spcAft>
                <a:spcPts val="0"/>
              </a:spcAft>
              <a:buFont typeface="Arial"/>
              <a:buChar char="•"/>
            </a:pPr>
            <a:r>
              <a:rPr lang="cs-CZ" sz="2600" dirty="0">
                <a:solidFill>
                  <a:schemeClr val="dk1"/>
                </a:solidFill>
                <a:latin typeface="Tw Cen MT" panose="020B0602020104020603" pitchFamily="34" charset="0"/>
                <a:ea typeface="Calibri"/>
                <a:cs typeface="Calibri"/>
                <a:sym typeface="Calibri"/>
              </a:rPr>
              <a:t>Na jejich základě potom marketingové aktivity upravujeme</a:t>
            </a:r>
          </a:p>
          <a:p>
            <a:pPr marL="402336" lvl="1" indent="-228600">
              <a:spcBef>
                <a:spcPts val="1000"/>
              </a:spcBef>
              <a:spcAft>
                <a:spcPts val="0"/>
              </a:spcAft>
              <a:buFont typeface="Arial"/>
              <a:buChar char="•"/>
            </a:pPr>
            <a:r>
              <a:rPr lang="cs-CZ" sz="2600" dirty="0">
                <a:solidFill>
                  <a:schemeClr val="dk1"/>
                </a:solidFill>
                <a:latin typeface="Tw Cen MT" panose="020B0602020104020603" pitchFamily="34" charset="0"/>
                <a:ea typeface="Calibri"/>
                <a:cs typeface="Calibri"/>
                <a:sym typeface="Calibri"/>
              </a:rPr>
              <a:t>Akce „jen tak“ bez dat (nebo zkušeností) je hrozně riskantní</a:t>
            </a:r>
          </a:p>
        </p:txBody>
      </p:sp>
    </p:spTree>
    <p:extLst>
      <p:ext uri="{BB962C8B-B14F-4D97-AF65-F5344CB8AC3E}">
        <p14:creationId xmlns:p14="http://schemas.microsoft.com/office/powerpoint/2010/main" val="91335227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DD78627-ABFA-5A46-AA56-42E6CE64CC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dál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71010C6-BE72-C648-A6C5-83F5BA982E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hlinkClick r:id="rId2"/>
              </a:rPr>
              <a:t>Google Analytics </a:t>
            </a:r>
            <a:r>
              <a:rPr lang="cs-CZ" dirty="0" err="1">
                <a:hlinkClick r:id="rId2"/>
              </a:rPr>
              <a:t>Academy</a:t>
            </a:r>
            <a:endParaRPr lang="cs-CZ" dirty="0"/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Jen první dvě části Začátečníci a Pokročilí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Není to povinné, ale jsou to 2 zhruba hodinová videa a vřele je doporučuju</a:t>
            </a:r>
          </a:p>
          <a:p>
            <a:pPr>
              <a:buFont typeface="Arial" panose="020B0604020202020204" pitchFamily="34" charset="0"/>
              <a:buChar char="•"/>
            </a:pPr>
            <a:endParaRPr lang="cs-CZ" dirty="0"/>
          </a:p>
          <a:p>
            <a:pPr marL="0" indent="0">
              <a:buNone/>
            </a:pPr>
            <a:r>
              <a:rPr lang="cs-CZ" dirty="0"/>
              <a:t>Zorientovat se v účtu Google </a:t>
            </a:r>
            <a:r>
              <a:rPr lang="cs-CZ" dirty="0" err="1"/>
              <a:t>Analytics</a:t>
            </a:r>
            <a:endParaRPr lang="cs-CZ" dirty="0"/>
          </a:p>
          <a:p>
            <a:pPr>
              <a:buFont typeface="Arial" panose="020B0604020202020204" pitchFamily="34" charset="0"/>
              <a:buChar char="•"/>
            </a:pPr>
            <a:r>
              <a:rPr lang="cs-CZ" dirty="0">
                <a:hlinkClick r:id="rId3"/>
              </a:rPr>
              <a:t> https://analytics.google.com</a:t>
            </a:r>
            <a:endParaRPr lang="cs-CZ" dirty="0"/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Email: </a:t>
            </a:r>
            <a:r>
              <a:rPr lang="cs-CZ" dirty="0">
                <a:hlinkClick r:id="rId4"/>
              </a:rPr>
              <a:t>digitalnimarketingkisk@gmail.com</a:t>
            </a:r>
            <a:endParaRPr lang="cs-CZ" dirty="0"/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Heslo: ff-VIKMB64</a:t>
            </a:r>
          </a:p>
        </p:txBody>
      </p:sp>
    </p:spTree>
    <p:extLst>
      <p:ext uri="{BB962C8B-B14F-4D97-AF65-F5344CB8AC3E}">
        <p14:creationId xmlns:p14="http://schemas.microsoft.com/office/powerpoint/2010/main" val="31858056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3134546-1717-104C-996F-E687ADC183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cs-CZ" dirty="0"/>
              <a:t>webová analytika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1FAC6E6-60AA-A54A-8F51-5EEA4FDE5F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2286000"/>
            <a:ext cx="9720073" cy="4457700"/>
          </a:xfrm>
        </p:spPr>
        <p:txBody>
          <a:bodyPr>
            <a:normAutofit/>
          </a:bodyPr>
          <a:lstStyle/>
          <a:p>
            <a:pPr marL="228600" lvl="0" indent="-228600">
              <a:spcBef>
                <a:spcPts val="0"/>
              </a:spcBef>
              <a:spcAft>
                <a:spcPts val="0"/>
              </a:spcAft>
              <a:buFont typeface="Arial"/>
              <a:buChar char="•"/>
            </a:pPr>
            <a:r>
              <a:rPr lang="cs-CZ" sz="2600" dirty="0">
                <a:solidFill>
                  <a:schemeClr val="dk1"/>
                </a:solidFill>
                <a:latin typeface="Tw Cen MT" panose="020B0602020104020603" pitchFamily="34" charset="0"/>
                <a:ea typeface="Calibri"/>
                <a:cs typeface="Calibri"/>
                <a:sym typeface="Calibri"/>
              </a:rPr>
              <a:t>Výběr a nastavení nástroje (primárně typicky Google </a:t>
            </a:r>
            <a:r>
              <a:rPr lang="cs-CZ" sz="2600" dirty="0" err="1">
                <a:solidFill>
                  <a:schemeClr val="dk1"/>
                </a:solidFill>
                <a:latin typeface="Tw Cen MT" panose="020B0602020104020603" pitchFamily="34" charset="0"/>
                <a:ea typeface="Calibri"/>
                <a:cs typeface="Calibri"/>
                <a:sym typeface="Calibri"/>
              </a:rPr>
              <a:t>Analytics</a:t>
            </a:r>
            <a:r>
              <a:rPr lang="cs-CZ" sz="2600" dirty="0">
                <a:solidFill>
                  <a:schemeClr val="dk1"/>
                </a:solidFill>
                <a:latin typeface="Tw Cen MT" panose="020B0602020104020603" pitchFamily="34" charset="0"/>
                <a:ea typeface="Calibri"/>
                <a:cs typeface="Calibri"/>
                <a:sym typeface="Calibri"/>
              </a:rPr>
              <a:t>)</a:t>
            </a:r>
          </a:p>
          <a:p>
            <a:pPr marL="402336" lvl="1" indent="-228600">
              <a:spcBef>
                <a:spcPts val="0"/>
              </a:spcBef>
              <a:spcAft>
                <a:spcPts val="0"/>
              </a:spcAft>
              <a:buFont typeface="Arial"/>
              <a:buChar char="•"/>
            </a:pPr>
            <a:r>
              <a:rPr lang="cs-CZ" sz="2600" dirty="0">
                <a:solidFill>
                  <a:schemeClr val="dk1"/>
                </a:solidFill>
                <a:latin typeface="Tw Cen MT" panose="020B0602020104020603" pitchFamily="34" charset="0"/>
                <a:ea typeface="Calibri"/>
                <a:cs typeface="Calibri"/>
                <a:sym typeface="Calibri"/>
              </a:rPr>
              <a:t>=&gt; shromažďování dat</a:t>
            </a:r>
          </a:p>
          <a:p>
            <a:pPr marL="402336" lvl="1" indent="-228600">
              <a:spcBef>
                <a:spcPts val="0"/>
              </a:spcBef>
              <a:spcAft>
                <a:spcPts val="0"/>
              </a:spcAft>
              <a:buFont typeface="Arial"/>
              <a:buChar char="•"/>
            </a:pPr>
            <a:r>
              <a:rPr lang="cs-CZ" sz="2600" dirty="0">
                <a:solidFill>
                  <a:schemeClr val="dk1"/>
                </a:solidFill>
                <a:latin typeface="Tw Cen MT" panose="020B0602020104020603" pitchFamily="34" charset="0"/>
                <a:ea typeface="Calibri"/>
                <a:cs typeface="Calibri"/>
                <a:sym typeface="Calibri"/>
              </a:rPr>
              <a:t>=&gt; interpretace dat</a:t>
            </a:r>
          </a:p>
          <a:p>
            <a:pPr marL="402336" lvl="1" indent="-228600">
              <a:spcBef>
                <a:spcPts val="0"/>
              </a:spcBef>
              <a:spcAft>
                <a:spcPts val="0"/>
              </a:spcAft>
              <a:buFont typeface="Arial"/>
              <a:buChar char="•"/>
            </a:pPr>
            <a:r>
              <a:rPr lang="cs-CZ" sz="2600" dirty="0">
                <a:solidFill>
                  <a:schemeClr val="dk1"/>
                </a:solidFill>
                <a:latin typeface="Tw Cen MT" panose="020B0602020104020603" pitchFamily="34" charset="0"/>
                <a:ea typeface="Calibri"/>
                <a:cs typeface="Calibri"/>
                <a:sym typeface="Calibri"/>
              </a:rPr>
              <a:t>=&gt; doporučení, co dělat dál (jinak, lépe, stejně, co nedělat apod.).</a:t>
            </a:r>
          </a:p>
          <a:p>
            <a:pPr marL="228600" lvl="0" indent="-228600">
              <a:spcBef>
                <a:spcPts val="1000"/>
              </a:spcBef>
              <a:spcAft>
                <a:spcPts val="0"/>
              </a:spcAft>
              <a:buFont typeface="Arial"/>
              <a:buChar char="•"/>
            </a:pPr>
            <a:r>
              <a:rPr lang="cs-CZ" sz="2600" dirty="0">
                <a:solidFill>
                  <a:schemeClr val="dk1"/>
                </a:solidFill>
                <a:latin typeface="Tw Cen MT" panose="020B0602020104020603" pitchFamily="34" charset="0"/>
                <a:ea typeface="Calibri"/>
                <a:cs typeface="Calibri"/>
                <a:sym typeface="Calibri"/>
              </a:rPr>
              <a:t>Důležitá je interpretace dat (co ta čísla vlastně znamenají) a následná doporučení (akce)</a:t>
            </a:r>
          </a:p>
          <a:p>
            <a:pPr marL="228600" lvl="0" indent="-228600">
              <a:spcBef>
                <a:spcPts val="1000"/>
              </a:spcBef>
              <a:spcAft>
                <a:spcPts val="0"/>
              </a:spcAft>
              <a:buFont typeface="Arial"/>
              <a:buChar char="•"/>
            </a:pPr>
            <a:r>
              <a:rPr lang="cs-CZ" sz="2600" dirty="0">
                <a:solidFill>
                  <a:schemeClr val="dk1"/>
                </a:solidFill>
                <a:latin typeface="Tw Cen MT" panose="020B0602020104020603" pitchFamily="34" charset="0"/>
                <a:ea typeface="Calibri"/>
                <a:cs typeface="Calibri"/>
                <a:sym typeface="Calibri"/>
              </a:rPr>
              <a:t>Shromažďování dat je samo o sobě k ničemu, bez akce jsou předchozí aktivity bezpředmětné</a:t>
            </a:r>
          </a:p>
          <a:p>
            <a:pPr marL="228600" lvl="0" indent="-228600">
              <a:spcBef>
                <a:spcPts val="1000"/>
              </a:spcBef>
              <a:buFont typeface="Arial"/>
              <a:buChar char="•"/>
            </a:pPr>
            <a:r>
              <a:rPr lang="cs-CZ" sz="2600" dirty="0">
                <a:solidFill>
                  <a:schemeClr val="dk1"/>
                </a:solidFill>
                <a:latin typeface="Tw Cen MT" panose="020B0602020104020603" pitchFamily="34" charset="0"/>
                <a:ea typeface="Calibri"/>
                <a:cs typeface="Calibri"/>
                <a:sym typeface="Calibri"/>
              </a:rPr>
              <a:t>Krom Google </a:t>
            </a:r>
            <a:r>
              <a:rPr lang="cs-CZ" sz="2600" dirty="0" err="1">
                <a:solidFill>
                  <a:schemeClr val="dk1"/>
                </a:solidFill>
                <a:latin typeface="Tw Cen MT" panose="020B0602020104020603" pitchFamily="34" charset="0"/>
                <a:ea typeface="Calibri"/>
                <a:cs typeface="Calibri"/>
                <a:sym typeface="Calibri"/>
              </a:rPr>
              <a:t>Analytics</a:t>
            </a:r>
            <a:r>
              <a:rPr lang="cs-CZ" sz="2600" dirty="0">
                <a:solidFill>
                  <a:schemeClr val="dk1"/>
                </a:solidFill>
                <a:latin typeface="Tw Cen MT" panose="020B0602020104020603" pitchFamily="34" charset="0"/>
                <a:ea typeface="Calibri"/>
                <a:cs typeface="Calibri"/>
                <a:sym typeface="Calibri"/>
              </a:rPr>
              <a:t> máme nějaká data v (téměř) každém nástroji pro digitální marketing (Google </a:t>
            </a:r>
            <a:r>
              <a:rPr lang="cs-CZ" sz="2600" dirty="0" err="1">
                <a:solidFill>
                  <a:schemeClr val="dk1"/>
                </a:solidFill>
                <a:latin typeface="Tw Cen MT" panose="020B0602020104020603" pitchFamily="34" charset="0"/>
                <a:ea typeface="Calibri"/>
                <a:cs typeface="Calibri"/>
                <a:sym typeface="Calibri"/>
              </a:rPr>
              <a:t>Ads</a:t>
            </a:r>
            <a:r>
              <a:rPr lang="cs-CZ" sz="2600" dirty="0">
                <a:solidFill>
                  <a:schemeClr val="dk1"/>
                </a:solidFill>
                <a:latin typeface="Tw Cen MT" panose="020B0602020104020603" pitchFamily="34" charset="0"/>
                <a:ea typeface="Calibri"/>
                <a:cs typeface="Calibri"/>
                <a:sym typeface="Calibri"/>
              </a:rPr>
              <a:t>, </a:t>
            </a:r>
            <a:r>
              <a:rPr lang="cs-CZ" sz="2600" dirty="0" err="1">
                <a:solidFill>
                  <a:schemeClr val="dk1"/>
                </a:solidFill>
                <a:latin typeface="Tw Cen MT" panose="020B0602020104020603" pitchFamily="34" charset="0"/>
                <a:ea typeface="Calibri"/>
                <a:cs typeface="Calibri"/>
                <a:sym typeface="Calibri"/>
              </a:rPr>
              <a:t>Facebook</a:t>
            </a:r>
            <a:r>
              <a:rPr lang="cs-CZ" sz="2600" dirty="0">
                <a:solidFill>
                  <a:schemeClr val="dk1"/>
                </a:solidFill>
                <a:latin typeface="Tw Cen MT" panose="020B0602020104020603" pitchFamily="34" charset="0"/>
                <a:ea typeface="Calibri"/>
                <a:cs typeface="Calibri"/>
                <a:sym typeface="Calibri"/>
              </a:rPr>
              <a:t>, </a:t>
            </a:r>
            <a:r>
              <a:rPr lang="cs-CZ" sz="2600" dirty="0" err="1">
                <a:solidFill>
                  <a:schemeClr val="dk1"/>
                </a:solidFill>
                <a:latin typeface="Tw Cen MT" panose="020B0602020104020603" pitchFamily="34" charset="0"/>
                <a:ea typeface="Calibri"/>
                <a:cs typeface="Calibri"/>
                <a:sym typeface="Calibri"/>
              </a:rPr>
              <a:t>Mailchimp</a:t>
            </a:r>
            <a:r>
              <a:rPr lang="cs-CZ" sz="2600" dirty="0">
                <a:solidFill>
                  <a:schemeClr val="dk1"/>
                </a:solidFill>
                <a:latin typeface="Tw Cen MT" panose="020B0602020104020603" pitchFamily="34" charset="0"/>
                <a:ea typeface="Calibri"/>
                <a:cs typeface="Calibri"/>
                <a:sym typeface="Calibri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6392357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55AC3B7-D874-DB45-8A5B-C5DB574E8B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google</a:t>
            </a:r>
            <a:r>
              <a:rPr lang="cs-CZ" dirty="0"/>
              <a:t> </a:t>
            </a:r>
            <a:r>
              <a:rPr lang="cs-CZ" dirty="0" err="1"/>
              <a:t>analytics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409242F-DE80-E448-84F8-900B639F99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28600" lvl="0" indent="-228600">
              <a:spcBef>
                <a:spcPts val="0"/>
              </a:spcBef>
              <a:spcAft>
                <a:spcPts val="0"/>
              </a:spcAft>
              <a:buFont typeface="Arial"/>
              <a:buChar char="•"/>
            </a:pPr>
            <a:r>
              <a:rPr lang="cs-CZ" sz="2600" dirty="0">
                <a:solidFill>
                  <a:schemeClr val="dk1"/>
                </a:solidFill>
                <a:latin typeface="Tw Cen MT" panose="020B0602020104020603" pitchFamily="34" charset="0"/>
                <a:ea typeface="Calibri"/>
                <a:cs typeface="Calibri"/>
                <a:sym typeface="Calibri"/>
              </a:rPr>
              <a:t>Nejpoužívanější nástroj pro webovou analytiku</a:t>
            </a:r>
          </a:p>
          <a:p>
            <a:pPr marL="228600" lvl="0" indent="-228600">
              <a:spcBef>
                <a:spcPts val="1000"/>
              </a:spcBef>
              <a:spcAft>
                <a:spcPts val="0"/>
              </a:spcAft>
              <a:buFont typeface="Arial"/>
              <a:buChar char="•"/>
            </a:pPr>
            <a:r>
              <a:rPr lang="cs-CZ" sz="2600" dirty="0">
                <a:solidFill>
                  <a:schemeClr val="dk1"/>
                </a:solidFill>
                <a:latin typeface="Tw Cen MT" panose="020B0602020104020603" pitchFamily="34" charset="0"/>
                <a:ea typeface="Calibri"/>
                <a:cs typeface="Calibri"/>
                <a:sym typeface="Calibri"/>
              </a:rPr>
              <a:t>Shromažďuje data ze všech zdrojů návštěvnosti</a:t>
            </a:r>
          </a:p>
          <a:p>
            <a:pPr marL="228600" lvl="0" indent="-228600">
              <a:spcBef>
                <a:spcPts val="1000"/>
              </a:spcBef>
              <a:spcAft>
                <a:spcPts val="0"/>
              </a:spcAft>
              <a:buFont typeface="Arial"/>
              <a:buChar char="•"/>
            </a:pPr>
            <a:r>
              <a:rPr lang="cs-CZ" sz="2600" dirty="0">
                <a:solidFill>
                  <a:schemeClr val="dk1"/>
                </a:solidFill>
                <a:latin typeface="Tw Cen MT" panose="020B0602020104020603" pitchFamily="34" charset="0"/>
                <a:ea typeface="Calibri"/>
                <a:cs typeface="Calibri"/>
                <a:sym typeface="Calibri"/>
              </a:rPr>
              <a:t>Služba od Googlu poskytovaná zdarma</a:t>
            </a:r>
          </a:p>
          <a:p>
            <a:pPr marL="228600" lvl="0" indent="-228600">
              <a:spcBef>
                <a:spcPts val="1000"/>
              </a:spcBef>
              <a:spcAft>
                <a:spcPts val="0"/>
              </a:spcAft>
              <a:buFont typeface="Arial"/>
              <a:buChar char="•"/>
            </a:pPr>
            <a:r>
              <a:rPr lang="cs-CZ" sz="2600" dirty="0">
                <a:solidFill>
                  <a:schemeClr val="dk1"/>
                </a:solidFill>
                <a:latin typeface="Tw Cen MT" panose="020B0602020104020603" pitchFamily="34" charset="0"/>
                <a:ea typeface="Calibri"/>
                <a:cs typeface="Calibri"/>
                <a:sym typeface="Calibri"/>
              </a:rPr>
              <a:t>Pro každý web jeden GA účet</a:t>
            </a:r>
          </a:p>
          <a:p>
            <a:pPr marL="228600" lvl="0" indent="-228600">
              <a:spcBef>
                <a:spcPts val="1000"/>
              </a:spcBef>
              <a:buFont typeface="Arial"/>
              <a:buChar char="•"/>
            </a:pPr>
            <a:r>
              <a:rPr lang="cs-CZ" sz="2600" dirty="0">
                <a:solidFill>
                  <a:schemeClr val="dk1"/>
                </a:solidFill>
                <a:latin typeface="Tw Cen MT" panose="020B0602020104020603" pitchFamily="34" charset="0"/>
                <a:ea typeface="Calibri"/>
                <a:cs typeface="Calibri"/>
                <a:sym typeface="Calibri"/>
              </a:rPr>
              <a:t>Měření není přesné; důležitější než zcela přesná čísla jsou trendy</a:t>
            </a:r>
          </a:p>
        </p:txBody>
      </p:sp>
    </p:spTree>
    <p:extLst>
      <p:ext uri="{BB962C8B-B14F-4D97-AF65-F5344CB8AC3E}">
        <p14:creationId xmlns:p14="http://schemas.microsoft.com/office/powerpoint/2010/main" val="4613429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06BB7D0-D0B0-394E-ACDE-10C814FDDD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google</a:t>
            </a:r>
            <a:r>
              <a:rPr lang="cs-CZ" dirty="0"/>
              <a:t> </a:t>
            </a:r>
            <a:r>
              <a:rPr lang="cs-CZ" dirty="0" err="1"/>
              <a:t>analytics</a:t>
            </a:r>
            <a:endParaRPr lang="cs-CZ" dirty="0"/>
          </a:p>
        </p:txBody>
      </p:sp>
      <p:pic>
        <p:nvPicPr>
          <p:cNvPr id="6" name="Zástupný symbol pro obsah 5">
            <a:extLst>
              <a:ext uri="{FF2B5EF4-FFF2-40B4-BE49-F238E27FC236}">
                <a16:creationId xmlns:a16="http://schemas.microsoft.com/office/drawing/2014/main" id="{504F9F32-D194-424D-861D-2E1E2CDF56D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32225" y="1986455"/>
            <a:ext cx="9232668" cy="4687613"/>
          </a:xfrm>
        </p:spPr>
      </p:pic>
    </p:spTree>
    <p:extLst>
      <p:ext uri="{BB962C8B-B14F-4D97-AF65-F5344CB8AC3E}">
        <p14:creationId xmlns:p14="http://schemas.microsoft.com/office/powerpoint/2010/main" val="27263157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82FBBEE-7747-AE4B-A9AF-929E0A04DE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berte data s rezervou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ECC643E-7E9E-7044-B930-08A290ED4D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2286000"/>
            <a:ext cx="10432148" cy="4023360"/>
          </a:xfrm>
        </p:spPr>
        <p:txBody>
          <a:bodyPr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Všechny nástroje lžou a dávají nám čísla, která nejsou platná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GA identifikuje návštěvníka webu pomocí tzv. </a:t>
            </a:r>
            <a:r>
              <a:rPr lang="cs-CZ" dirty="0" err="1"/>
              <a:t>cookie</a:t>
            </a:r>
            <a:r>
              <a:rPr lang="cs-CZ" dirty="0"/>
              <a:t> (malý soubor, který uloží do prohlížeče a pomocí něhož při příští návštěvě pozná, že je to tento konkrétní uživatel)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Tzn. jeden uživatel = jedna </a:t>
            </a:r>
            <a:r>
              <a:rPr lang="cs-CZ" dirty="0" err="1"/>
              <a:t>cookie</a:t>
            </a:r>
            <a:r>
              <a:rPr lang="cs-CZ" dirty="0"/>
              <a:t> = jeden prohlížeč v jednom počítači (mobilu)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Možné problémy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2200" dirty="0"/>
              <a:t> Máte na počítači Chrome a </a:t>
            </a:r>
            <a:r>
              <a:rPr lang="cs-CZ" sz="2200" dirty="0" err="1"/>
              <a:t>Firefox</a:t>
            </a:r>
            <a:r>
              <a:rPr lang="cs-CZ" sz="2200" dirty="0"/>
              <a:t> = dvě </a:t>
            </a:r>
            <a:r>
              <a:rPr lang="cs-CZ" sz="2200" dirty="0" err="1"/>
              <a:t>cookies</a:t>
            </a:r>
            <a:r>
              <a:rPr lang="cs-CZ" sz="2200" dirty="0"/>
              <a:t> = jste bráni jako dva uživatelé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2200" dirty="0"/>
              <a:t> Máte počítač a telefon = dvě </a:t>
            </a:r>
            <a:r>
              <a:rPr lang="cs-CZ" sz="2200" dirty="0" err="1"/>
              <a:t>cookies</a:t>
            </a:r>
            <a:r>
              <a:rPr lang="cs-CZ" sz="2200" dirty="0"/>
              <a:t> = dva uživatelé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2200" dirty="0"/>
              <a:t> V CPS na jeden počítač chodí stovky lidí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2200" dirty="0"/>
              <a:t> Máte zakázané </a:t>
            </a:r>
            <a:r>
              <a:rPr lang="cs-CZ" sz="2200" dirty="0" err="1"/>
              <a:t>cookies</a:t>
            </a:r>
            <a:r>
              <a:rPr lang="cs-CZ" sz="2200" dirty="0"/>
              <a:t> = GA vás vůbec nezaznamená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2200" dirty="0"/>
              <a:t> Na web chodí spousta robotů</a:t>
            </a:r>
          </a:p>
        </p:txBody>
      </p:sp>
    </p:spTree>
    <p:extLst>
      <p:ext uri="{BB962C8B-B14F-4D97-AF65-F5344CB8AC3E}">
        <p14:creationId xmlns:p14="http://schemas.microsoft.com/office/powerpoint/2010/main" val="1581243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A730572-4DF3-CC4C-BE7F-2DDDFD6EAE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berte data s rezervou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1367261-5AD0-6143-AE5D-FE35850EE5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cs-CZ" sz="2600" dirty="0"/>
              <a:t> Jak to řešit?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2600" dirty="0"/>
              <a:t> Smířit se s tím, že přesná data nikdy mít nebudete </a:t>
            </a:r>
            <a:r>
              <a:rPr lang="cs-CZ" sz="2600" dirty="0">
                <a:sym typeface="Wingdings" pitchFamily="2" charset="2"/>
              </a:rPr>
              <a:t>:)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2600" dirty="0">
                <a:sym typeface="Wingdings" pitchFamily="2" charset="2"/>
              </a:rPr>
              <a:t> Nesledovat absolutní čísla, ale trendy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2600" dirty="0">
                <a:sym typeface="Wingdings" pitchFamily="2" charset="2"/>
              </a:rPr>
              <a:t> Když roste počet návštěv, roste i počet reálných lidí</a:t>
            </a:r>
            <a:endParaRPr lang="cs-CZ" sz="2600" dirty="0"/>
          </a:p>
        </p:txBody>
      </p:sp>
    </p:spTree>
    <p:extLst>
      <p:ext uri="{BB962C8B-B14F-4D97-AF65-F5344CB8AC3E}">
        <p14:creationId xmlns:p14="http://schemas.microsoft.com/office/powerpoint/2010/main" val="19735093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6D4333E-6425-E54A-BAA8-E72334279A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8166" y="4960137"/>
            <a:ext cx="8061434" cy="1463040"/>
          </a:xfrm>
        </p:spPr>
        <p:txBody>
          <a:bodyPr/>
          <a:lstStyle/>
          <a:p>
            <a:r>
              <a:rPr lang="cs-CZ" dirty="0"/>
              <a:t>Základní pojmy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C60C7750-CB64-6146-8E7C-A1109C395DD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897652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3134546-1717-104C-996F-E687ADC183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cs-CZ" dirty="0"/>
              <a:t>Základní pojmy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1FAC6E6-60AA-A54A-8F51-5EEA4FDE5F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2286000"/>
            <a:ext cx="9720073" cy="4457700"/>
          </a:xfrm>
        </p:spPr>
        <p:txBody>
          <a:bodyPr>
            <a:normAutofit/>
          </a:bodyPr>
          <a:lstStyle/>
          <a:p>
            <a:pPr marL="228600" lvl="0" indent="-22860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</a:pPr>
            <a:r>
              <a:rPr lang="cs-CZ" sz="2600" dirty="0">
                <a:solidFill>
                  <a:schemeClr val="dk1"/>
                </a:solidFill>
                <a:latin typeface="Tw Cen MT" panose="020B0602020104020603" pitchFamily="34" charset="0"/>
                <a:ea typeface="Calibri"/>
                <a:cs typeface="Calibri"/>
                <a:sym typeface="Calibri"/>
              </a:rPr>
              <a:t>Dimenze = atribut údajů</a:t>
            </a:r>
          </a:p>
          <a:p>
            <a:pPr marL="402336" lvl="1" indent="-22860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</a:pPr>
            <a:r>
              <a:rPr lang="cs-CZ" sz="2600" dirty="0">
                <a:solidFill>
                  <a:schemeClr val="dk1"/>
                </a:solidFill>
                <a:latin typeface="Tw Cen MT" panose="020B0602020104020603" pitchFamily="34" charset="0"/>
                <a:ea typeface="Calibri"/>
                <a:cs typeface="Calibri"/>
                <a:sym typeface="Calibri"/>
              </a:rPr>
              <a:t>Např. město nebo prohlížeč, ze kterého došlo k návštěvě</a:t>
            </a:r>
          </a:p>
          <a:p>
            <a:pPr marL="228600" lvl="0" indent="-22860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</a:pPr>
            <a:r>
              <a:rPr lang="cs-CZ" sz="2600" dirty="0">
                <a:solidFill>
                  <a:schemeClr val="dk1"/>
                </a:solidFill>
                <a:latin typeface="Tw Cen MT" panose="020B0602020104020603" pitchFamily="34" charset="0"/>
                <a:ea typeface="Calibri"/>
                <a:cs typeface="Calibri"/>
                <a:sym typeface="Calibri"/>
              </a:rPr>
              <a:t>Metrika = údaj kvantitativního měření</a:t>
            </a:r>
          </a:p>
          <a:p>
            <a:pPr marL="402336" lvl="1" indent="-22860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</a:pPr>
            <a:r>
              <a:rPr lang="cs-CZ" sz="2600" dirty="0">
                <a:solidFill>
                  <a:schemeClr val="dk1"/>
                </a:solidFill>
                <a:latin typeface="Tw Cen MT" panose="020B0602020104020603" pitchFamily="34" charset="0"/>
                <a:ea typeface="Calibri"/>
                <a:cs typeface="Calibri"/>
                <a:sym typeface="Calibri"/>
              </a:rPr>
              <a:t>Např. počet návštěv nebo konverzní poměr 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B27B4AA0-E684-7940-9A5B-DA974A7A9F8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12382" y="3657600"/>
            <a:ext cx="8827370" cy="42777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123795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ál">
  <a:themeElements>
    <a:clrScheme name="Integrá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á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á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{7AE97C23-EDBB-A442-AA12-6A616C402B53}tf10001061</Template>
  <TotalTime>537</TotalTime>
  <Words>1193</Words>
  <Application>Microsoft Macintosh PowerPoint</Application>
  <PresentationFormat>Širokoúhlá obrazovka</PresentationFormat>
  <Paragraphs>122</Paragraphs>
  <Slides>20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7" baseType="lpstr">
      <vt:lpstr>Arial</vt:lpstr>
      <vt:lpstr>Calibri</vt:lpstr>
      <vt:lpstr>Tw Cen MT</vt:lpstr>
      <vt:lpstr>Tw Cen MT Condensed</vt:lpstr>
      <vt:lpstr>Wingdings</vt:lpstr>
      <vt:lpstr>Wingdings 3</vt:lpstr>
      <vt:lpstr>Integrál</vt:lpstr>
      <vt:lpstr>Webová analytika</vt:lpstr>
      <vt:lpstr>webová analytika</vt:lpstr>
      <vt:lpstr>webová analytika</vt:lpstr>
      <vt:lpstr>google analytics</vt:lpstr>
      <vt:lpstr>google analytics</vt:lpstr>
      <vt:lpstr>berte data s rezervou</vt:lpstr>
      <vt:lpstr>berte data s rezervou</vt:lpstr>
      <vt:lpstr>Základní pojmy</vt:lpstr>
      <vt:lpstr>Základní pojmy</vt:lpstr>
      <vt:lpstr>základní pojmy</vt:lpstr>
      <vt:lpstr>základní pojmy</vt:lpstr>
      <vt:lpstr>ZÁKLADNÍ POJMY</vt:lpstr>
      <vt:lpstr>jak pracovat s daty</vt:lpstr>
      <vt:lpstr>jak data vyhodnocovat</vt:lpstr>
      <vt:lpstr>jak data Vyhodnocovat</vt:lpstr>
      <vt:lpstr>co je potřeba v praxi</vt:lpstr>
      <vt:lpstr>Atribuce</vt:lpstr>
      <vt:lpstr>Atribuce</vt:lpstr>
      <vt:lpstr>co dál</vt:lpstr>
      <vt:lpstr>Co dál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Digitální marketing</dc:title>
  <dc:creator>Markéta Bartoníčková</dc:creator>
  <cp:lastModifiedBy>Markéta Bartoníčková</cp:lastModifiedBy>
  <cp:revision>39</cp:revision>
  <cp:lastPrinted>2018-09-25T13:48:55Z</cp:lastPrinted>
  <dcterms:created xsi:type="dcterms:W3CDTF">2018-09-18T10:56:09Z</dcterms:created>
  <dcterms:modified xsi:type="dcterms:W3CDTF">2018-09-25T13:49:02Z</dcterms:modified>
</cp:coreProperties>
</file>