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39"/>
  </p:notesMasterIdLst>
  <p:sldIdLst>
    <p:sldId id="256" r:id="rId2"/>
    <p:sldId id="307" r:id="rId3"/>
    <p:sldId id="260" r:id="rId4"/>
    <p:sldId id="308" r:id="rId5"/>
    <p:sldId id="309" r:id="rId6"/>
    <p:sldId id="267" r:id="rId7"/>
    <p:sldId id="276" r:id="rId8"/>
    <p:sldId id="300" r:id="rId9"/>
    <p:sldId id="301" r:id="rId10"/>
    <p:sldId id="310" r:id="rId11"/>
    <p:sldId id="266" r:id="rId12"/>
    <p:sldId id="302" r:id="rId13"/>
    <p:sldId id="313" r:id="rId14"/>
    <p:sldId id="303" r:id="rId15"/>
    <p:sldId id="287" r:id="rId16"/>
    <p:sldId id="261" r:id="rId17"/>
    <p:sldId id="311" r:id="rId18"/>
    <p:sldId id="295" r:id="rId19"/>
    <p:sldId id="329" r:id="rId20"/>
    <p:sldId id="327" r:id="rId21"/>
    <p:sldId id="328" r:id="rId22"/>
    <p:sldId id="304" r:id="rId23"/>
    <p:sldId id="324" r:id="rId24"/>
    <p:sldId id="330" r:id="rId25"/>
    <p:sldId id="322" r:id="rId26"/>
    <p:sldId id="323" r:id="rId27"/>
    <p:sldId id="321" r:id="rId28"/>
    <p:sldId id="326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296" r:id="rId37"/>
    <p:sldId id="297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C3BA8-661E-FD45-8954-8EE3C6D24C1F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0C284-0D64-A947-86E5-23323B3235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51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59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97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0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6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9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3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C48DA5-454F-4943-9AC5-879BA495E5C8}" type="datetimeFigureOut">
              <a:rPr lang="cs-CZ" smtClean="0"/>
              <a:t>09.10.18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C106524-0E18-B143-B9DC-5172F34A0FBD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6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363689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lingscar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albatrosmedia.cz/tituly/8486991/nenutte-uzivatele-premysl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s://www.houseofrezac.com/knih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8696B-0DDE-6948-9450-3D89C52F4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52" y="4627016"/>
            <a:ext cx="7073462" cy="1391101"/>
          </a:xfrm>
        </p:spPr>
        <p:txBody>
          <a:bodyPr>
            <a:normAutofit/>
          </a:bodyPr>
          <a:lstStyle/>
          <a:p>
            <a:pPr algn="l"/>
            <a:r>
              <a:rPr lang="cs-CZ" sz="7000" dirty="0"/>
              <a:t>Web a UX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C8C61B-937B-7B4C-BDDF-EAE5C47B9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352" y="5645547"/>
            <a:ext cx="3200400" cy="1212453"/>
          </a:xfrm>
        </p:spPr>
        <p:txBody>
          <a:bodyPr>
            <a:normAutofit/>
          </a:bodyPr>
          <a:lstStyle/>
          <a:p>
            <a:r>
              <a:rPr lang="cs-CZ" sz="3000" dirty="0"/>
              <a:t>VIKMB64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906B9F4F-A522-5E43-A495-BC07D41E2979}"/>
              </a:ext>
            </a:extLst>
          </p:cNvPr>
          <p:cNvSpPr txBox="1">
            <a:spLocks/>
          </p:cNvSpPr>
          <p:nvPr/>
        </p:nvSpPr>
        <p:spPr>
          <a:xfrm>
            <a:off x="8387254" y="5190236"/>
            <a:ext cx="322142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/>
              <a:t>Markéta Bartoníčková</a:t>
            </a:r>
          </a:p>
          <a:p>
            <a:pPr algn="r"/>
            <a:r>
              <a:rPr lang="cs-CZ" dirty="0">
                <a:hlinkClick r:id="rId2"/>
              </a:rPr>
              <a:t>363689@mail.muni.cz</a:t>
            </a:r>
            <a:endParaRPr lang="cs-CZ" dirty="0"/>
          </a:p>
          <a:p>
            <a:pPr algn="r"/>
            <a:r>
              <a:rPr lang="cs-CZ" dirty="0"/>
              <a:t>+420 728 014 956</a:t>
            </a:r>
          </a:p>
        </p:txBody>
      </p:sp>
    </p:spTree>
    <p:extLst>
      <p:ext uri="{BB962C8B-B14F-4D97-AF65-F5344CB8AC3E}">
        <p14:creationId xmlns:p14="http://schemas.microsoft.com/office/powerpoint/2010/main" val="63100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30572-4DF3-CC4C-BE7F-2DDDFD6E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116838" cy="1499616"/>
          </a:xfrm>
        </p:spPr>
        <p:txBody>
          <a:bodyPr/>
          <a:lstStyle/>
          <a:p>
            <a:r>
              <a:rPr lang="cs-CZ" sz="5400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FIRMY (MAJITELÉ, ZAMĚSTNANCI)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367261-5AD0-6143-AE5D-FE35850E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mají často velmi silný názor, jak by měl web vypadat a fungovat. Problém je, že jejich názor je většinou špatný. „Líbí/nelíbí“ není argument.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mají často zkreslené názory na to, jak ostatní lidé jejich web používají – protože se ho naučili používat, i když je špatný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mají tendenci mluvit do vzhledu a funkčností webu, a to mnohem více než do „vnitřností“ různých marketingových kanálů.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Je to většinou tím, že je snazší udělat si názor na web než na marketingový kanál nebo nástroj (web „nějak vypadá“ i v očích laika, ale např.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AdWords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je španělská vesnice).</a:t>
            </a:r>
          </a:p>
        </p:txBody>
      </p:sp>
    </p:spTree>
    <p:extLst>
      <p:ext uri="{BB962C8B-B14F-4D97-AF65-F5344CB8AC3E}">
        <p14:creationId xmlns:p14="http://schemas.microsoft.com/office/powerpoint/2010/main" val="150181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z="5400" cap="none" dirty="0">
                <a:solidFill>
                  <a:schemeClr val="dk1"/>
                </a:solidFill>
                <a:cs typeface="Calibri"/>
                <a:sym typeface="Calibri"/>
              </a:rPr>
              <a:t>JAK ZLEPŠOVAT POUŽITELNOST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16510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Cílem je mít web, který je pro uživatele co nejvíce příjemný, snadný k navigaci a k ovládání.</a:t>
            </a:r>
          </a:p>
          <a:p>
            <a:pPr marL="16510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Někdy stačí změnit několik prvků, jindy je potřeba výraznější zásah. </a:t>
            </a:r>
          </a:p>
          <a:p>
            <a:pPr marL="16510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V každém případě by zásahy do webu měly být prováděny 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 základě racionálních úvah, ne dojmů a ad-hoc vyřčených názorů.</a:t>
            </a:r>
          </a:p>
          <a:p>
            <a:pPr marL="16510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cs-CZ" sz="2600" b="1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237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79288-440F-2E46-B531-6706F00A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typy informací máme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3D99BA-6FAD-0E4F-95A7-B2B986F15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-177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Data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 chování lidí na webu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kde odcházejí,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kolik z nich si vloží zboží do košíku, ale nedokončí nákup,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kam klikají,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kam se dívají,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kam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scrollují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vidí a co nevidí,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zda umí dokončit konverzi apod.</a:t>
            </a:r>
          </a:p>
        </p:txBody>
      </p:sp>
    </p:spTree>
    <p:extLst>
      <p:ext uri="{BB962C8B-B14F-4D97-AF65-F5344CB8AC3E}">
        <p14:creationId xmlns:p14="http://schemas.microsoft.com/office/powerpoint/2010/main" val="3157873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6BFDE-7DF8-B346-A988-B3A6FF08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typy informací máme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24F77-ADCE-FE48-974A-48608838A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Data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Metod je mnoho: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analýza dat z Google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Analytics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nasazení nástrojů na tvorbu teplotních map a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scroll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map,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uživatelské testování (pozorování reálných lidí),</a:t>
            </a:r>
          </a:p>
          <a:p>
            <a:pPr marL="402336" lvl="1" indent="-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snímání oční kamerou, apod.</a:t>
            </a:r>
          </a:p>
          <a:p>
            <a:pPr marL="0" lvl="0" indent="-1778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Pohled experta</a:t>
            </a:r>
          </a:p>
          <a:p>
            <a:pPr marL="228600" lvl="0" indent="-22860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Člověk se na základě teorie a praxe naučí identifikovat problémy i bez dat. Ale vždy je dobré lidský názor konfrontovat s daty.</a:t>
            </a:r>
          </a:p>
        </p:txBody>
      </p:sp>
    </p:spTree>
    <p:extLst>
      <p:ext uri="{BB962C8B-B14F-4D97-AF65-F5344CB8AC3E}">
        <p14:creationId xmlns:p14="http://schemas.microsoft.com/office/powerpoint/2010/main" val="125892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16D8C-613A-D140-A334-06245F51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vypadá proces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5FC7697-18CD-D94B-904F-D7205CDA1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Sběr dat, interpretace, analýzy, testování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Prioritizace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změn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Provedení změn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Další testování, sběr dat…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None/>
            </a:pPr>
            <a:endParaRPr lang="cs-CZ" sz="2600" b="1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419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B61175-3ABE-BD45-BA41-17DF9672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teplotní mapa kliků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B638B4EE-1954-D84B-B060-E3EB33E6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Shape 193">
            <a:extLst>
              <a:ext uri="{FF2B5EF4-FFF2-40B4-BE49-F238E27FC236}">
                <a16:creationId xmlns:a16="http://schemas.microsoft.com/office/drawing/2014/main" id="{EB53FA3A-37EC-2340-8430-E0D7FE1F019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5535" y="1725611"/>
            <a:ext cx="7177078" cy="5032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05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5871C-DD08-FC45-A3D4-415FE94A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teplotní mapa s oční kamerou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5F8536F-F1F4-A14C-8957-D834C23CB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5244D55F-D06B-0648-B376-31247CDE7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785938"/>
            <a:ext cx="736866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91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1349D-FD60-3140-AE25-6113DA6E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f-SHAPE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0DDAB99-387B-5840-8E53-FE3579AFA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9969500" cy="4622800"/>
          </a:xfrm>
        </p:spPr>
      </p:pic>
    </p:spTree>
    <p:extLst>
      <p:ext uri="{BB962C8B-B14F-4D97-AF65-F5344CB8AC3E}">
        <p14:creationId xmlns:p14="http://schemas.microsoft.com/office/powerpoint/2010/main" val="209760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D1571-0BE3-044F-9D02-2E1230D7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scroll</a:t>
            </a:r>
            <a:r>
              <a:rPr lang="cs-CZ" dirty="0"/>
              <a:t> map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72B695-0095-5B40-8D59-17511A51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39" y="1701940"/>
            <a:ext cx="9165450" cy="496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5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10449-F2AF-3445-9095-4C55E60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problémových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AF551E-F25B-3140-A756-0F9850E9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Nelogické ovládací prvky</a:t>
            </a:r>
          </a:p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Malé ovládací prvky na mobilu (uživatel se na ně netrefí prstem)</a:t>
            </a:r>
          </a:p>
          <a:p>
            <a:pPr marL="16510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Malé nadpisy</a:t>
            </a:r>
          </a:p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Fotka produktu v malém rozlišení</a:t>
            </a:r>
          </a:p>
          <a:p>
            <a:pPr marL="165100" lvl="0" indent="-3429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Flash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motion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grafika (hlavně kvůli mobilům)</a:t>
            </a:r>
          </a:p>
        </p:txBody>
      </p:sp>
    </p:spTree>
    <p:extLst>
      <p:ext uri="{BB962C8B-B14F-4D97-AF65-F5344CB8AC3E}">
        <p14:creationId xmlns:p14="http://schemas.microsoft.com/office/powerpoint/2010/main" val="31515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Zpátky ke strategii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215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Optimalizace</a:t>
            </a:r>
            <a:br>
              <a:rPr lang="cs-CZ" dirty="0"/>
            </a:br>
            <a:r>
              <a:rPr lang="cs-CZ" dirty="0"/>
              <a:t>konverzního poměru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574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1A3B2-E265-874E-86A4-9F675206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6EF920-02E6-4D4D-B13C-B951966E6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= </a:t>
            </a:r>
            <a:r>
              <a:rPr lang="cs-CZ" sz="2600" dirty="0" err="1"/>
              <a:t>Conversion</a:t>
            </a:r>
            <a:r>
              <a:rPr lang="cs-CZ" sz="2600" dirty="0"/>
              <a:t> </a:t>
            </a:r>
            <a:r>
              <a:rPr lang="cs-CZ" sz="2600" dirty="0" err="1"/>
              <a:t>rate</a:t>
            </a:r>
            <a:r>
              <a:rPr lang="cs-CZ" sz="2600" dirty="0"/>
              <a:t> </a:t>
            </a:r>
            <a:r>
              <a:rPr lang="cs-CZ" sz="2600" dirty="0" err="1"/>
              <a:t>optimization</a:t>
            </a:r>
            <a:r>
              <a:rPr lang="cs-CZ" sz="2600" dirty="0"/>
              <a:t> = optimalizace konverzního poměru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Konverzní poměr = počet návštěv / počet konverzí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Cílem je zvýšit počet konverzí při zachování počtu návštěv webu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Proč? Při stejných nákladech na marketing vyděláte více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 Co se řeší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Konverzní (nákupní cesta)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Průchod košíkem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 Dokončení objednávky</a:t>
            </a:r>
          </a:p>
        </p:txBody>
      </p:sp>
    </p:spTree>
    <p:extLst>
      <p:ext uri="{BB962C8B-B14F-4D97-AF65-F5344CB8AC3E}">
        <p14:creationId xmlns:p14="http://schemas.microsoft.com/office/powerpoint/2010/main" val="3662784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10449-F2AF-3445-9095-4C55E60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problémových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AF551E-F25B-3140-A756-0F9850E9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51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Modré nákupní tlačítko na modrém podkladu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Zbytečně moc polí ve formuláři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Špatná validace polí ve formuláři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Nemožnost vyplnit pole na mobilu</a:t>
            </a:r>
          </a:p>
          <a:p>
            <a:pPr marL="16510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Chybějící hláška, která potvrzuje úspěšné odeslání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277073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8C1D3-F988-E84C-AD1F-1A8D4A82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C52A478-A956-044D-988D-8328C51FA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601" y="100285"/>
            <a:ext cx="4429125" cy="6686275"/>
          </a:xfrm>
        </p:spPr>
      </p:pic>
    </p:spTree>
    <p:extLst>
      <p:ext uri="{BB962C8B-B14F-4D97-AF65-F5344CB8AC3E}">
        <p14:creationId xmlns:p14="http://schemas.microsoft.com/office/powerpoint/2010/main" val="200187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B10449-F2AF-3445-9095-4C55E602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problémových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AF551E-F25B-3140-A756-0F9850E9A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651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Modré nákupní tlačítko na modrém podkladu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Zbytečně moc polí ve formuláři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Špatná validace polí ve formuláři</a:t>
            </a:r>
          </a:p>
          <a:p>
            <a:pPr marL="165100" lvl="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Nemožnost vyplnit pole na mobilu</a:t>
            </a:r>
          </a:p>
          <a:p>
            <a:pPr marL="165100" indent="-342900">
              <a:spcBef>
                <a:spcPts val="1000"/>
              </a:spcBef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Chybějící hláška, která potvrzuje úspěšné odeslání formuláře</a:t>
            </a:r>
          </a:p>
        </p:txBody>
      </p:sp>
    </p:spTree>
    <p:extLst>
      <p:ext uri="{BB962C8B-B14F-4D97-AF65-F5344CB8AC3E}">
        <p14:creationId xmlns:p14="http://schemas.microsoft.com/office/powerpoint/2010/main" val="2678966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4ACE7-832B-C24A-8605-2686E8FF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790AC26-5DF3-CB48-B4D2-791B4A50D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880" y="261445"/>
            <a:ext cx="7028568" cy="6488974"/>
          </a:xfrm>
        </p:spPr>
      </p:pic>
    </p:spTree>
    <p:extLst>
      <p:ext uri="{BB962C8B-B14F-4D97-AF65-F5344CB8AC3E}">
        <p14:creationId xmlns:p14="http://schemas.microsoft.com/office/powerpoint/2010/main" val="153658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C20EBC-43CB-DB4B-BCA7-232114F9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A064F2C-6EFC-F946-A895-9C5492CE8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804" y="385763"/>
            <a:ext cx="9815632" cy="6308725"/>
          </a:xfrm>
        </p:spPr>
      </p:pic>
    </p:spTree>
    <p:extLst>
      <p:ext uri="{BB962C8B-B14F-4D97-AF65-F5344CB8AC3E}">
        <p14:creationId xmlns:p14="http://schemas.microsoft.com/office/powerpoint/2010/main" val="82525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0F01E1-0357-0C4B-AAE2-70CAC469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všechno špatně (ale funguje to)</a:t>
            </a:r>
          </a:p>
        </p:txBody>
      </p:sp>
      <p:pic>
        <p:nvPicPr>
          <p:cNvPr id="5" name="Zástupný symbol pro obsah 4">
            <a:hlinkClick r:id="rId2"/>
            <a:extLst>
              <a:ext uri="{FF2B5EF4-FFF2-40B4-BE49-F238E27FC236}">
                <a16:creationId xmlns:a16="http://schemas.microsoft.com/office/drawing/2014/main" id="{4B6E9078-FF17-994A-8193-B4440927D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7350" y="1652422"/>
            <a:ext cx="8318717" cy="5205578"/>
          </a:xfrm>
        </p:spPr>
      </p:pic>
    </p:spTree>
    <p:extLst>
      <p:ext uri="{BB962C8B-B14F-4D97-AF65-F5344CB8AC3E}">
        <p14:creationId xmlns:p14="http://schemas.microsoft.com/office/powerpoint/2010/main" val="1072401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76C40C-44FF-F747-9677-037AC27E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C7EB081-A7DF-7D4F-9749-C69B23445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635" y="-459440"/>
            <a:ext cx="6181058" cy="7317440"/>
          </a:xfrm>
        </p:spPr>
      </p:pic>
    </p:spTree>
    <p:extLst>
      <p:ext uri="{BB962C8B-B14F-4D97-AF65-F5344CB8AC3E}">
        <p14:creationId xmlns:p14="http://schemas.microsoft.com/office/powerpoint/2010/main" val="108988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F97D6F-6043-B44B-B99C-9A80B066A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poučky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4AC565-2B6B-0844-BA59-5E49864C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Rozmístění prvků na stránce, jak je uživatel zvyklý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Logo vlevo nahoře, </a:t>
            </a:r>
            <a:r>
              <a:rPr lang="cs-CZ" sz="2600" dirty="0" err="1"/>
              <a:t>proklik</a:t>
            </a:r>
            <a:r>
              <a:rPr lang="cs-CZ" sz="2600" dirty="0"/>
              <a:t> vede na </a:t>
            </a:r>
            <a:r>
              <a:rPr lang="cs-CZ" sz="2600" dirty="0" err="1"/>
              <a:t>homepage</a:t>
            </a:r>
            <a:endParaRPr lang="cs-CZ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Kontakt v záhlaví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Přihlášení / registrace / nákupní košík vpravo v záhlaví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Vyhledávací pole v záhlaví s tlačítkem Hledat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04766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 err="1"/>
              <a:t>Bichle.cz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děláme?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Proč?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Koho by to mělo zajímat? (Kdo je naše cílovka?)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Jaký je její nákupní cyklus?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chce v jednotlivých fázích slyšet?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Jaké kanály v jakých fázích použijeme?</a:t>
            </a:r>
          </a:p>
        </p:txBody>
      </p:sp>
    </p:spTree>
    <p:extLst>
      <p:ext uri="{BB962C8B-B14F-4D97-AF65-F5344CB8AC3E}">
        <p14:creationId xmlns:p14="http://schemas.microsoft.com/office/powerpoint/2010/main" val="913352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EB3EA1-69EB-004A-AAC0-5663EB1C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rozmístění prvků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77624-9C07-D44D-9058-851DF2F72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0F34C3-CF20-4143-898A-DBAD811BD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4" y="1784682"/>
            <a:ext cx="11866295" cy="678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24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FB4BC1-12D2-B241-A27B-AF5F9EB2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poučky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5E328C-3822-2C46-B27B-197F91C7F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600" dirty="0"/>
              <a:t>Jednotnost napříč celým webem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Menu vypadá na všech stránkách stejně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Konverzní cesta se vyznačuje stejnou barvou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600" dirty="0"/>
              <a:t>Stejné prvky (barvy, tvar tlačítek)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877648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372CF-9FD1-DD43-894F-1CA08D1C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C09F0F8-CCE0-EE43-BB09-7095867A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78" y="0"/>
            <a:ext cx="11306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5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8D02EA-FF21-2342-BD99-6E826073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89" y="0"/>
            <a:ext cx="7148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80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25EE8-0082-1D4C-9F73-54D89A7C9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0DF4B2-922B-8F48-A6FF-D2C6FE991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BC1EF1-B940-3C4F-BE83-9014B33C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78"/>
            <a:ext cx="12192000" cy="63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2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DD6E4-FE81-A24E-822A-D3E740F9E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D59DF9-AF4E-BD44-B7C6-2BF21C054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5">
            <a:extLst>
              <a:ext uri="{FF2B5EF4-FFF2-40B4-BE49-F238E27FC236}">
                <a16:creationId xmlns:a16="http://schemas.microsoft.com/office/drawing/2014/main" id="{C3D3ABDF-E9C5-E743-8A57-F80F57C0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84084"/>
            <a:ext cx="11620770" cy="677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06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92F36-995E-2844-901C-C7CDC494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nejde jen o design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8431D-8FD8-C442-9352-EF70221F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Technické problémy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Funkční prvky webu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Informační architektura – uspořádání prvků na webu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Prvky jiného typu</a:t>
            </a:r>
          </a:p>
          <a:p>
            <a:pPr marL="402336" lvl="1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Pokud je např. informace o výši poštovného uvedena až v posledním kroku nákupu (a poštovné je z hlediska návštěvníků neobvykle vysoké), může to podstatnou část lidí odradit od dokončení objednávky.</a:t>
            </a:r>
          </a:p>
        </p:txBody>
      </p:sp>
    </p:spTree>
    <p:extLst>
      <p:ext uri="{BB962C8B-B14F-4D97-AF65-F5344CB8AC3E}">
        <p14:creationId xmlns:p14="http://schemas.microsoft.com/office/powerpoint/2010/main" val="3836463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D26E1-BE80-0E4E-9F08-37653C6C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3920D4D5-FBC8-E84E-9DE9-0C658A6E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42" y="1878436"/>
            <a:ext cx="3674241" cy="4979564"/>
          </a:xfrm>
          <a:prstGeom prst="rect">
            <a:avLst/>
          </a:prstGeom>
        </p:spPr>
      </p:pic>
      <p:pic>
        <p:nvPicPr>
          <p:cNvPr id="7" name="Obrázek 6">
            <a:hlinkClick r:id="rId4"/>
            <a:extLst>
              <a:ext uri="{FF2B5EF4-FFF2-40B4-BE49-F238E27FC236}">
                <a16:creationId xmlns:a16="http://schemas.microsoft.com/office/drawing/2014/main" id="{0D7112EE-D9C5-3F49-919D-586BAD666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131" y="1878435"/>
            <a:ext cx="3641188" cy="4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9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ÚISK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děláme?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Proč?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Koho by to mělo zajímat? (Kdo je naše cílovka?)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Jaký je její nákupní cyklus?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 chce v jednotlivých fázích slyšet?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Jaké kanály v jakých fázích použijeme?</a:t>
            </a:r>
          </a:p>
        </p:txBody>
      </p:sp>
    </p:spTree>
    <p:extLst>
      <p:ext uri="{BB962C8B-B14F-4D97-AF65-F5344CB8AC3E}">
        <p14:creationId xmlns:p14="http://schemas.microsoft.com/office/powerpoint/2010/main" val="401033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4333E-6425-E54A-BAA8-E7233427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6" y="4960137"/>
            <a:ext cx="8061434" cy="1463040"/>
          </a:xfrm>
        </p:spPr>
        <p:txBody>
          <a:bodyPr/>
          <a:lstStyle/>
          <a:p>
            <a:r>
              <a:rPr lang="cs-CZ" dirty="0"/>
              <a:t>WEB a uživatelská přívětivost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0C7750-CB64-6146-8E7C-A1109C395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7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134546-1717-104C-996F-E687ADC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Proč musíte rozumět webům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C6E6-60AA-A54A-8F51-5EEA4FD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457700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Markeťák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typicky není web developer, programátor ani kodér</a:t>
            </a: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ALE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Marketingové aktivity přivádí lidi na web</a:t>
            </a:r>
          </a:p>
          <a:p>
            <a:pPr marL="402336" lvl="1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Markeťák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tedy potřebuje webu rozumět, a to jak po stránce fungování, tak z hlediska chování návštěvníků.</a:t>
            </a:r>
          </a:p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Bez funkčního webu, na kterém lidé plní předpokládané cíle, nemusí mít marketingové aktivity smysl</a:t>
            </a:r>
          </a:p>
        </p:txBody>
      </p:sp>
    </p:spTree>
    <p:extLst>
      <p:ext uri="{BB962C8B-B14F-4D97-AF65-F5344CB8AC3E}">
        <p14:creationId xmlns:p14="http://schemas.microsoft.com/office/powerpoint/2010/main" val="163923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AC3B7-D874-DB45-8A5B-C5DB574E8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Použitelnost webu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09242F-DE80-E448-84F8-900B639F9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Web není umělecké dílo :) Web je pro firmy obchodní nástroj. 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Nejčastější funkce: chceme, aby co nejvíce návštěvníků provedlo konverzi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Aby se to stalo, musí lidé snadno a rychle pochopit, co web nabízí. 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Web je musí bez zásadních překážek a zklamání vést k provedení konverze.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Laicky řečeno: „Rychle jsme našli, co jsme chtěli, a koupili jsme si to.“</a:t>
            </a:r>
            <a:r>
              <a:rPr lang="cs-CZ" sz="2600" b="1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= dobrá použitelnost.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Princip je stejný také u webů, které nic neprodávají – jen se místo nákupu jedná o jiné cíle (např. nalezení informace)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None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34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FBBEE-7747-AE4B-A9AF-929E0A04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CC643E-7E9E-7044-B930-08A290ED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32148" cy="4023360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Použitelnost webu/stránky = jednoduchost jeho používání a snadná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naučitelnost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zacházení s ním.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Přístupnost webu/stránky = vlastnost, která zajišťuje dostupnost informací na webu bez ohledu na použité zařízení, jeho nastavení a fyzický stav uživatele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UX (User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Experience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) = uživatelský prožitek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Conversion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rate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optimization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 (optimalizace konverzního poměru) = Souhrn aktivit, které mají za cíl zlepšit obchodní výkonnost či úspěšnost webu. Bez dodatečných nákladů na marketing.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None/>
            </a:pPr>
            <a:endParaRPr lang="cs-CZ" sz="2600" dirty="0">
              <a:solidFill>
                <a:schemeClr val="dk1"/>
              </a:solidFill>
              <a:latin typeface="Tw Cen MT" panose="020B06020201040206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2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30572-4DF3-CC4C-BE7F-2DDDFD6E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367261-5AD0-6143-AE5D-FE35850EE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se na webu chovají jinak, než si majitel webu myslí.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to mají v hlavě poskládané jinak než webdesignér, </a:t>
            </a:r>
            <a:r>
              <a:rPr lang="cs-CZ" sz="2600" dirty="0" err="1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ajťák</a:t>
            </a: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, grafik nebo majitel firmy.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web často neznají, jsou na něm poprvé, je to pro ně zcela neznámé prostředí.</a:t>
            </a:r>
          </a:p>
          <a:p>
            <a:pPr marL="228600" lvl="0" indent="-228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neznají navigaci nebo funkce, které si za dlouhá léta osvojil webmaster, marketingový tým nebo majitel firmy.</a:t>
            </a:r>
          </a:p>
          <a:p>
            <a:pPr marL="228600" lvl="0" indent="-228600">
              <a:spcBef>
                <a:spcPts val="1000"/>
              </a:spcBef>
              <a:buClr>
                <a:schemeClr val="dk1"/>
              </a:buClr>
              <a:buFont typeface="Arial"/>
              <a:buChar char="•"/>
            </a:pPr>
            <a:r>
              <a:rPr lang="cs-CZ" sz="2600" dirty="0">
                <a:solidFill>
                  <a:schemeClr val="dk1"/>
                </a:solidFill>
                <a:latin typeface="Tw Cen MT" panose="020B0602020104020603" pitchFamily="34" charset="0"/>
                <a:ea typeface="Calibri"/>
                <a:cs typeface="Calibri"/>
                <a:sym typeface="Calibri"/>
              </a:rPr>
              <a:t>… nejsou ochotni na webu zdlouhavě hledat cestu k nákupu. Jiné weby jsou jen o pár kliků dál. Pokud se jim něco nelíbí nebo se na webu nevyznají, odcházejí.</a:t>
            </a:r>
          </a:p>
        </p:txBody>
      </p:sp>
    </p:spTree>
    <p:extLst>
      <p:ext uri="{BB962C8B-B14F-4D97-AF65-F5344CB8AC3E}">
        <p14:creationId xmlns:p14="http://schemas.microsoft.com/office/powerpoint/2010/main" val="1973509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{7AE97C23-EDBB-A442-AA12-6A616C402B53}tf10001061</Template>
  <TotalTime>667</TotalTime>
  <Words>1049</Words>
  <Application>Microsoft Macintosh PowerPoint</Application>
  <PresentationFormat>Širokoúhlá obrazovka</PresentationFormat>
  <Paragraphs>131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3" baseType="lpstr">
      <vt:lpstr>Arial</vt:lpstr>
      <vt:lpstr>Calibri</vt:lpstr>
      <vt:lpstr>Tw Cen MT</vt:lpstr>
      <vt:lpstr>Tw Cen MT Condensed</vt:lpstr>
      <vt:lpstr>Wingdings 3</vt:lpstr>
      <vt:lpstr>Integrál</vt:lpstr>
      <vt:lpstr>Web a UX</vt:lpstr>
      <vt:lpstr>Zpátky ke strategii</vt:lpstr>
      <vt:lpstr>Bichle.cz</vt:lpstr>
      <vt:lpstr>ÚISK</vt:lpstr>
      <vt:lpstr>WEB a uživatelská přívětivost</vt:lpstr>
      <vt:lpstr>Proč musíte rozumět webům</vt:lpstr>
      <vt:lpstr>Použitelnost webu</vt:lpstr>
      <vt:lpstr>základní pojmy</vt:lpstr>
      <vt:lpstr>uživatelé</vt:lpstr>
      <vt:lpstr>FIRMY (MAJITELÉ, ZAMĚSTNANCI)</vt:lpstr>
      <vt:lpstr>JAK ZLEPŠOVAT POUŽITELNOST</vt:lpstr>
      <vt:lpstr>jaké typy informací máme</vt:lpstr>
      <vt:lpstr>jaké typy informací máme</vt:lpstr>
      <vt:lpstr>jak vypadá proces</vt:lpstr>
      <vt:lpstr>teplotní mapa kliků</vt:lpstr>
      <vt:lpstr>teplotní mapa s oční kamerou</vt:lpstr>
      <vt:lpstr>f-SHAPE</vt:lpstr>
      <vt:lpstr>scroll map</vt:lpstr>
      <vt:lpstr>příklady problémových prvků</vt:lpstr>
      <vt:lpstr>Optimalizace konverzního poměru</vt:lpstr>
      <vt:lpstr>CRO</vt:lpstr>
      <vt:lpstr>příklady problémových prvků</vt:lpstr>
      <vt:lpstr>Prezentace aplikace PowerPoint</vt:lpstr>
      <vt:lpstr>příklady problémových prvků</vt:lpstr>
      <vt:lpstr>Prezentace aplikace PowerPoint</vt:lpstr>
      <vt:lpstr>Prezentace aplikace PowerPoint</vt:lpstr>
      <vt:lpstr>všechno špatně (ale funguje to)</vt:lpstr>
      <vt:lpstr>Prezentace aplikace PowerPoint</vt:lpstr>
      <vt:lpstr>základní poučky</vt:lpstr>
      <vt:lpstr>rozmístění prvků</vt:lpstr>
      <vt:lpstr>základní poučky</vt:lpstr>
      <vt:lpstr>Prezentace aplikace PowerPoint</vt:lpstr>
      <vt:lpstr>Prezentace aplikace PowerPoint</vt:lpstr>
      <vt:lpstr>Prezentace aplikace PowerPoint</vt:lpstr>
      <vt:lpstr>Prezentace aplikace PowerPoint</vt:lpstr>
      <vt:lpstr>nejde jen o design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Digitální marketing</dc:title>
  <dc:creator>Markéta Bartoníčková</dc:creator>
  <cp:lastModifiedBy>Markéta Bartoníčková</cp:lastModifiedBy>
  <cp:revision>49</cp:revision>
  <cp:lastPrinted>2018-09-25T13:48:55Z</cp:lastPrinted>
  <dcterms:created xsi:type="dcterms:W3CDTF">2018-09-18T10:56:09Z</dcterms:created>
  <dcterms:modified xsi:type="dcterms:W3CDTF">2018-10-09T14:26:40Z</dcterms:modified>
</cp:coreProperties>
</file>