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46"/>
  </p:notesMasterIdLst>
  <p:sldIdLst>
    <p:sldId id="256" r:id="rId2"/>
    <p:sldId id="260" r:id="rId3"/>
    <p:sldId id="279" r:id="rId4"/>
    <p:sldId id="309" r:id="rId5"/>
    <p:sldId id="261" r:id="rId6"/>
    <p:sldId id="259" r:id="rId7"/>
    <p:sldId id="262" r:id="rId8"/>
    <p:sldId id="263" r:id="rId9"/>
    <p:sldId id="280" r:id="rId10"/>
    <p:sldId id="282" r:id="rId11"/>
    <p:sldId id="283" r:id="rId12"/>
    <p:sldId id="284" r:id="rId13"/>
    <p:sldId id="306" r:id="rId14"/>
    <p:sldId id="307" r:id="rId15"/>
    <p:sldId id="308" r:id="rId16"/>
    <p:sldId id="265" r:id="rId17"/>
    <p:sldId id="264" r:id="rId18"/>
    <p:sldId id="285" r:id="rId19"/>
    <p:sldId id="286" r:id="rId20"/>
    <p:sldId id="287" r:id="rId21"/>
    <p:sldId id="266" r:id="rId22"/>
    <p:sldId id="267" r:id="rId23"/>
    <p:sldId id="288" r:id="rId24"/>
    <p:sldId id="301" r:id="rId25"/>
    <p:sldId id="302" r:id="rId26"/>
    <p:sldId id="268" r:id="rId27"/>
    <p:sldId id="269" r:id="rId28"/>
    <p:sldId id="289" r:id="rId29"/>
    <p:sldId id="290" r:id="rId30"/>
    <p:sldId id="303" r:id="rId31"/>
    <p:sldId id="270" r:id="rId32"/>
    <p:sldId id="291" r:id="rId33"/>
    <p:sldId id="304" r:id="rId34"/>
    <p:sldId id="305" r:id="rId35"/>
    <p:sldId id="294" r:id="rId36"/>
    <p:sldId id="295" r:id="rId37"/>
    <p:sldId id="296" r:id="rId38"/>
    <p:sldId id="297" r:id="rId39"/>
    <p:sldId id="292" r:id="rId40"/>
    <p:sldId id="293" r:id="rId41"/>
    <p:sldId id="271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1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16.10.18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.google.com/search-conso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wordstream.com/blog/ws/2012/03/21/dangers-of-keyword-stuff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k_far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iod.com/meta-inspector.php" TargetMode="External"/><Relationship Id="rId2" Type="http://schemas.openxmlformats.org/officeDocument/2006/relationships/hyperlink" Target="https://www.screamingfrog.co.uk/seo-spi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827092" cy="1391101"/>
          </a:xfrm>
        </p:spPr>
        <p:txBody>
          <a:bodyPr>
            <a:noAutofit/>
          </a:bodyPr>
          <a:lstStyle/>
          <a:p>
            <a:pPr algn="l"/>
            <a:r>
              <a:rPr lang="cs-CZ" sz="5500" dirty="0"/>
              <a:t>Optimalizace pro vyhledávače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VIKMB64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</a:t>
            </a:r>
          </a:p>
          <a:p>
            <a:pPr algn="r"/>
            <a:r>
              <a:rPr lang="cs-CZ" dirty="0">
                <a:hlinkClick r:id="rId2"/>
              </a:rPr>
              <a:t>363689@mail.muni.cz</a:t>
            </a:r>
            <a:endParaRPr lang="cs-CZ" dirty="0"/>
          </a:p>
          <a:p>
            <a:pPr algn="r"/>
            <a:r>
              <a:rPr lang="cs-CZ" dirty="0"/>
              <a:t>+420 728 014 956</a:t>
            </a:r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993B2-C40F-2E4A-946B-63469A8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fungují vyhledávače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99E9C9-9D22-934B-9877-A9A5DC07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421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každý dotaz chtějí zobrazovat co nejrelevantnější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Když budou lidem dávat špatné odpovědi, lidé je nebudou používat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Každý vyhledávač má roboty, kteří procházejí jednotlivé weby a snaží se porozumět jejich obsahu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Každou prošlou stránku si uloží do svého katalogu = </a:t>
            </a:r>
            <a:r>
              <a:rPr lang="cs-CZ" sz="2600" dirty="0" err="1"/>
              <a:t>zaindexuje</a:t>
            </a:r>
            <a:r>
              <a:rPr lang="cs-CZ" sz="2600" dirty="0"/>
              <a:t> 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</a:t>
            </a:r>
            <a:r>
              <a:rPr lang="cs-CZ" sz="2600" dirty="0" err="1"/>
              <a:t>zaindexované</a:t>
            </a:r>
            <a:r>
              <a:rPr lang="cs-CZ" sz="2600" dirty="0"/>
              <a:t> weby se v určitých intervalech vrací, aby zjistil, jestli se nezměnil obsah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z procházené stránky vede nějaký odkaz, navštíví ho, aby zjistili, co na něm je</a:t>
            </a:r>
          </a:p>
        </p:txBody>
      </p:sp>
    </p:spTree>
    <p:extLst>
      <p:ext uri="{BB962C8B-B14F-4D97-AF65-F5344CB8AC3E}">
        <p14:creationId xmlns:p14="http://schemas.microsoft.com/office/powerpoint/2010/main" val="343061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311A-C55D-4A43-B6D5-3C903726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čeho vyhledávače weby hodnotí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1F62CC-D253-1742-9263-75601512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Asi tak milion faktorů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Technická přístupnost – jestli robot vůbec dokáže stránku projít a přečíst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Relevance obsahu vzhledem k vyhledávacímu dotazu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Kvalita a originalita obsahu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Historie (starší weby mají výhodu)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Zpětné odkazy (kolik jiných stránek odkazuje na danou stránku)</a:t>
            </a:r>
          </a:p>
        </p:txBody>
      </p:sp>
    </p:spTree>
    <p:extLst>
      <p:ext uri="{BB962C8B-B14F-4D97-AF65-F5344CB8AC3E}">
        <p14:creationId xmlns:p14="http://schemas.microsoft.com/office/powerpoint/2010/main" val="93596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DAECD-EEA3-C746-92DA-8B4B4D1A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dobré vědět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DBEDD-60CF-7048-BF18-01020B1D6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Pozice v </a:t>
            </a:r>
            <a:r>
              <a:rPr lang="cs-CZ" sz="2600" dirty="0" err="1"/>
              <a:t>SERPu</a:t>
            </a:r>
            <a:r>
              <a:rPr lang="cs-CZ" sz="2600" dirty="0"/>
              <a:t> se neustále mění a nelze je garantovat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Přizpůsobují se každému jednotlivému uživateli, jeho historii a poloze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Mění se podle našich aktivit a aktivit konkurence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Trvá řádově týdny až měsíce, než se projeví výsledky SEO úprav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Pokud dnes spustíte web v konkurenčním oboru, např. prodej mobilních telefonů, nemáte šanci se na slova jako „</a:t>
            </a:r>
            <a:r>
              <a:rPr lang="cs-CZ" sz="2600" dirty="0" err="1"/>
              <a:t>iphone</a:t>
            </a:r>
            <a:r>
              <a:rPr lang="cs-CZ" sz="2600" dirty="0"/>
              <a:t>“ nebo „</a:t>
            </a:r>
            <a:r>
              <a:rPr lang="cs-CZ" sz="2600" dirty="0" err="1"/>
              <a:t>samsung</a:t>
            </a:r>
            <a:r>
              <a:rPr lang="cs-CZ" sz="2600" dirty="0"/>
              <a:t> </a:t>
            </a:r>
            <a:r>
              <a:rPr lang="cs-CZ" sz="2600" dirty="0" err="1"/>
              <a:t>galaxy</a:t>
            </a:r>
            <a:r>
              <a:rPr lang="cs-CZ" sz="2600" dirty="0"/>
              <a:t>“ dostat na přední pozice.</a:t>
            </a:r>
          </a:p>
        </p:txBody>
      </p:sp>
    </p:spTree>
    <p:extLst>
      <p:ext uri="{BB962C8B-B14F-4D97-AF65-F5344CB8AC3E}">
        <p14:creationId xmlns:p14="http://schemas.microsoft.com/office/powerpoint/2010/main" val="195101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8C9D8-11D0-0444-AF81-2C2EA96F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 vede váš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6ED116-1DD6-884A-A0FB-62F7FAD9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>
                <a:hlinkClick r:id="rId2"/>
              </a:rPr>
              <a:t> Search Console</a:t>
            </a:r>
            <a:r>
              <a:rPr lang="cs-CZ" sz="2600" dirty="0"/>
              <a:t> (nástroj od Googlu)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Zaindexované</a:t>
            </a:r>
            <a:r>
              <a:rPr lang="cs-CZ" sz="2600" dirty="0"/>
              <a:t> stránky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Chyby procházení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jaké vyhledávací dotazy se web zobrazuje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Počet zobrazení, pozice, </a:t>
            </a:r>
            <a:r>
              <a:rPr lang="cs-CZ" sz="2600" dirty="0" err="1"/>
              <a:t>prokliky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Použitelnost na mobilech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1558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6DE6C-BB87-5E41-9E2D-193DCA84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88261A-82F9-1F4B-A6AB-C5534935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2431F-9AEC-CB49-8F33-C671B856F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7" y="0"/>
            <a:ext cx="10985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1C868-59C2-2E4E-AF32-E20E69DD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69D193-7F79-374B-A2A8-5061D700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341EEF-2437-0A4E-8FC8-C87554DC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600"/>
            <a:ext cx="12192000" cy="50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jak na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 aneb co dneska nedělat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Zakázané praktiky = </a:t>
            </a:r>
            <a:r>
              <a:rPr lang="cs-CZ" sz="2600" dirty="0" err="1"/>
              <a:t>black</a:t>
            </a:r>
            <a:r>
              <a:rPr lang="cs-CZ" sz="2600" dirty="0"/>
              <a:t> </a:t>
            </a:r>
            <a:r>
              <a:rPr lang="cs-CZ" sz="2600" dirty="0" err="1"/>
              <a:t>hat</a:t>
            </a:r>
            <a:r>
              <a:rPr lang="cs-CZ" sz="2600" dirty="0"/>
              <a:t> SEO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Snaha obelstít vyhledávače a zvýšit hodnocení svého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Keyword</a:t>
            </a:r>
            <a:r>
              <a:rPr lang="cs-CZ" sz="2600" dirty="0"/>
              <a:t> </a:t>
            </a:r>
            <a:r>
              <a:rPr lang="cs-CZ" sz="2600" dirty="0" err="1"/>
              <a:t>stuffing</a:t>
            </a:r>
            <a:r>
              <a:rPr lang="cs-CZ" sz="2600" dirty="0"/>
              <a:t> – až moc klíčových slov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8820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31EBC2-5006-5F46-B333-F0FCE941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780690"/>
            <a:ext cx="9720073" cy="528670"/>
          </a:xfrm>
        </p:spPr>
        <p:txBody>
          <a:bodyPr/>
          <a:lstStyle/>
          <a:p>
            <a:r>
              <a:rPr lang="cs-CZ" dirty="0"/>
              <a:t>Zdroj: </a:t>
            </a:r>
            <a:r>
              <a:rPr lang="cs-CZ" dirty="0" err="1">
                <a:hlinkClick r:id="rId2"/>
              </a:rPr>
              <a:t>Wordstream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02F3EE-AAE2-DA48-B5F5-C356721B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292350"/>
            <a:ext cx="11544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0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9F0F-4A91-C644-8594-A5119A20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 aneb co dneska nedělat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8A61E-9CD1-CF4C-B9EF-7A214D4D4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242962" cy="4272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Zakázané praktiky = </a:t>
            </a:r>
            <a:r>
              <a:rPr lang="cs-CZ" sz="2600" dirty="0" err="1"/>
              <a:t>black</a:t>
            </a:r>
            <a:r>
              <a:rPr lang="cs-CZ" sz="2600" dirty="0"/>
              <a:t> </a:t>
            </a:r>
            <a:r>
              <a:rPr lang="cs-CZ" sz="2600" dirty="0" err="1"/>
              <a:t>hat</a:t>
            </a:r>
            <a:r>
              <a:rPr lang="cs-CZ" sz="2600" dirty="0"/>
              <a:t> SEO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Snaha obelstít vyhledávače a zvýšit hodnocení svého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Keyword</a:t>
            </a:r>
            <a:r>
              <a:rPr lang="cs-CZ" sz="2600" dirty="0"/>
              <a:t> </a:t>
            </a:r>
            <a:r>
              <a:rPr lang="cs-CZ" sz="2600" dirty="0" err="1"/>
              <a:t>stuffing</a:t>
            </a:r>
            <a:r>
              <a:rPr lang="cs-CZ" sz="2600" dirty="0"/>
              <a:t> – až moc klíčových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Používání irrelevantních klíčových slov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Skrytý text (bílý text na bílém pozadí, který uživatel nevidí)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Duplicitní obsah (produktový popis, který převezmete od výrobce)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Link farmy (weby sloužící výhradně k získávání zpětných odkazů)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6137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SEO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SEO = </a:t>
            </a:r>
            <a:r>
              <a:rPr lang="cs-CZ" sz="2600" dirty="0" err="1"/>
              <a:t>search</a:t>
            </a:r>
            <a:r>
              <a:rPr lang="cs-CZ" sz="2600" dirty="0"/>
              <a:t> </a:t>
            </a:r>
            <a:r>
              <a:rPr lang="cs-CZ" sz="2600" dirty="0" err="1"/>
              <a:t>engine</a:t>
            </a:r>
            <a:r>
              <a:rPr lang="cs-CZ" sz="2600" dirty="0"/>
              <a:t> </a:t>
            </a:r>
            <a:r>
              <a:rPr lang="cs-CZ" sz="2600" dirty="0" err="1"/>
              <a:t>optimization</a:t>
            </a:r>
            <a:r>
              <a:rPr lang="cs-CZ" sz="2600" dirty="0"/>
              <a:t> = optimalizace pro vyhledávače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Neříkat “SEO optimalizace“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Co to znamená?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Chcete, aby vyhledávače (v českém prostředí Google, Seznam, případně Bing):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měly váš web rády,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dobře ho hodnotily,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umisťovaly ho na předních pozicích ve výsledcích vyhledávání neboli v </a:t>
            </a:r>
            <a:r>
              <a:rPr lang="cs-CZ" sz="2600" dirty="0" err="1"/>
              <a:t>SERPu</a:t>
            </a:r>
            <a:r>
              <a:rPr lang="cs-CZ" sz="2600" dirty="0"/>
              <a:t> = </a:t>
            </a:r>
            <a:r>
              <a:rPr lang="cs-CZ" sz="2600" dirty="0" err="1"/>
              <a:t>search</a:t>
            </a:r>
            <a:r>
              <a:rPr lang="cs-CZ" sz="2600" dirty="0"/>
              <a:t> </a:t>
            </a:r>
            <a:r>
              <a:rPr lang="cs-CZ" sz="2600" dirty="0" err="1"/>
              <a:t>engine</a:t>
            </a:r>
            <a:r>
              <a:rPr lang="cs-CZ" sz="2600" dirty="0"/>
              <a:t> </a:t>
            </a:r>
            <a:r>
              <a:rPr lang="cs-CZ" sz="2600" dirty="0" err="1"/>
              <a:t>result</a:t>
            </a:r>
            <a:r>
              <a:rPr lang="cs-CZ" sz="2600" dirty="0"/>
              <a:t> </a:t>
            </a:r>
            <a:r>
              <a:rPr lang="cs-CZ" sz="2600" dirty="0" err="1"/>
              <a:t>page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958F6-5148-2E47-B406-FA1EA5BE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8701724-1207-0143-B181-6C38B0AF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310" y="785813"/>
            <a:ext cx="6187707" cy="554831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9E78F09-329C-6B41-A00B-26051B998669}"/>
              </a:ext>
            </a:extLst>
          </p:cNvPr>
          <p:cNvSpPr txBox="1"/>
          <p:nvPr/>
        </p:nvSpPr>
        <p:spPr>
          <a:xfrm>
            <a:off x="759374" y="597168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>
                <a:hlinkClick r:id="rId3"/>
              </a:rPr>
              <a:t>Wikipedia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866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6FDE1-D4FB-8741-AD73-D4B33DF5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nepoužívat 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seo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3B90A7-5C1F-714E-9C26-EACF3DEB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Většina historie SEO je o snaze přelstít vyhledávací algoritmy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Dříve to šlo mj. výše uvedenými praktikami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Dnes už jsou vyhledávače chytřejší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Když objeví zakázanou praktiku, tak web penalizují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Umístí ho na nižší pozice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Přestanou ho v </a:t>
            </a:r>
            <a:r>
              <a:rPr lang="cs-CZ" sz="2600" dirty="0" err="1"/>
              <a:t>SERPu</a:t>
            </a:r>
            <a:r>
              <a:rPr lang="cs-CZ" sz="2600" dirty="0"/>
              <a:t> úplně zobrazovat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A hodně těžko se penalizace zbavíte</a:t>
            </a:r>
          </a:p>
        </p:txBody>
      </p:sp>
    </p:spTree>
    <p:extLst>
      <p:ext uri="{BB962C8B-B14F-4D97-AF65-F5344CB8AC3E}">
        <p14:creationId xmlns:p14="http://schemas.microsoft.com/office/powerpoint/2010/main" val="415891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2691-55AC-E648-B96A-02D6763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E460A-DBCE-714A-B1EF-20F8B3F9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48369" cy="4023360"/>
          </a:xfrm>
        </p:spPr>
        <p:txBody>
          <a:bodyPr>
            <a:noAutofit/>
          </a:bodyPr>
          <a:lstStyle/>
          <a:p>
            <a:pPr marL="0" lvl="0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b="1" dirty="0">
                <a:latin typeface="Tw Cen MT" panose="020B0602020104020603" pitchFamily="34" charset="0"/>
              </a:rPr>
              <a:t>On-</a:t>
            </a:r>
            <a:r>
              <a:rPr lang="cs-CZ" sz="2600" b="1" dirty="0" err="1">
                <a:latin typeface="Tw Cen MT" panose="020B0602020104020603" pitchFamily="34" charset="0"/>
              </a:rPr>
              <a:t>page</a:t>
            </a:r>
            <a:r>
              <a:rPr lang="cs-CZ" sz="2600" b="1" dirty="0">
                <a:latin typeface="Tw Cen MT" panose="020B0602020104020603" pitchFamily="34" charset="0"/>
              </a:rPr>
              <a:t> SEO = úpravy přímo na webu</a:t>
            </a: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kontroly a úpravy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Zda nebráníme vyhledávačům v přístupu na web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Zvyšování rychlosti načítání stránek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Funkční stránky (ne 404)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Správné přesměrování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Odstranění duplicit (URL http / https, s www / bez www)</a:t>
            </a:r>
          </a:p>
          <a:p>
            <a:pPr marL="356616" lvl="2" indent="-228600">
              <a:lnSpc>
                <a:spcPts val="40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Přístupnost z mobilního telefonu</a:t>
            </a:r>
          </a:p>
        </p:txBody>
      </p:sp>
    </p:spTree>
    <p:extLst>
      <p:ext uri="{BB962C8B-B14F-4D97-AF65-F5344CB8AC3E}">
        <p14:creationId xmlns:p14="http://schemas.microsoft.com/office/powerpoint/2010/main" val="117564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82691-55AC-E648-B96A-02D6763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E460A-DBCE-714A-B1EF-20F8B3F9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48369" cy="4023360"/>
          </a:xfrm>
        </p:spPr>
        <p:txBody>
          <a:bodyPr>
            <a:noAutofit/>
          </a:bodyPr>
          <a:lstStyle/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b="1" dirty="0">
                <a:latin typeface="Tw Cen MT" panose="020B0602020104020603" pitchFamily="34" charset="0"/>
              </a:rPr>
              <a:t>On-</a:t>
            </a:r>
            <a:r>
              <a:rPr lang="cs-CZ" sz="2600" b="1" dirty="0" err="1">
                <a:latin typeface="Tw Cen MT" panose="020B0602020104020603" pitchFamily="34" charset="0"/>
              </a:rPr>
              <a:t>page</a:t>
            </a:r>
            <a:r>
              <a:rPr lang="cs-CZ" sz="2600" b="1" dirty="0">
                <a:latin typeface="Tw Cen MT" panose="020B0602020104020603" pitchFamily="34" charset="0"/>
              </a:rPr>
              <a:t> SEO = úpravy přímo na webu</a:t>
            </a: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Tvorba obsahu = především psaní textu</a:t>
            </a:r>
          </a:p>
          <a:p>
            <a:pPr marL="356616" lvl="2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Bez obsahu není web pro lidi zajímavý, a proto ho ani vyhledávače nezobrazují na prvních místech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Doplňování klíčových slov do příslušných prvků stránek</a:t>
            </a:r>
          </a:p>
          <a:p>
            <a:pPr marL="356616" lvl="2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Do samotného textu, do titulků, meta popisu, nadpisů, položek v menu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Navržení funkční informační architektury = struktura/hierarchie uspořádání informací</a:t>
            </a:r>
          </a:p>
          <a:p>
            <a:pPr marL="0" lvl="0" indent="-22860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Prolinkování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mezi stránkami = odkud kam povedou odkazy v rámci webu</a:t>
            </a:r>
          </a:p>
          <a:p>
            <a:pPr marL="0">
              <a:lnSpc>
                <a:spcPts val="372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4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21FE8-8A9C-BA44-A3DA-6E412379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635EDEB-C4A0-844C-9120-CACCDE6AD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67" y="0"/>
            <a:ext cx="9503594" cy="6858000"/>
          </a:xfrm>
        </p:spPr>
      </p:pic>
    </p:spTree>
    <p:extLst>
      <p:ext uri="{BB962C8B-B14F-4D97-AF65-F5344CB8AC3E}">
        <p14:creationId xmlns:p14="http://schemas.microsoft.com/office/powerpoint/2010/main" val="290188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6BB21-B788-7346-B445-C08D06F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7A15B14-3A1A-DF40-8443-2A5D313D9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89" y="0"/>
            <a:ext cx="9460149" cy="6802298"/>
          </a:xfrm>
        </p:spPr>
      </p:pic>
    </p:spTree>
    <p:extLst>
      <p:ext uri="{BB962C8B-B14F-4D97-AF65-F5344CB8AC3E}">
        <p14:creationId xmlns:p14="http://schemas.microsoft.com/office/powerpoint/2010/main" val="3634974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5EE2-6115-0944-8108-470926F3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348065" cy="1499616"/>
          </a:xfrm>
        </p:spPr>
        <p:txBody>
          <a:bodyPr/>
          <a:lstStyle/>
          <a:p>
            <a:r>
              <a:rPr lang="cs-CZ" dirty="0"/>
              <a:t>CO Dělat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8BC550-B816-4943-BE27-2274698E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9196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>
                <a:latin typeface="Tw Cen MT" panose="020B0602020104020603" pitchFamily="34" charset="0"/>
              </a:rPr>
              <a:t> </a:t>
            </a:r>
            <a:r>
              <a:rPr lang="cs-CZ" sz="2600" b="1" dirty="0" err="1">
                <a:latin typeface="Tw Cen MT" panose="020B0602020104020603" pitchFamily="34" charset="0"/>
              </a:rPr>
              <a:t>Off-page</a:t>
            </a:r>
            <a:r>
              <a:rPr lang="cs-CZ" sz="2600" b="1" dirty="0">
                <a:latin typeface="Tw Cen MT" panose="020B0602020104020603" pitchFamily="34" charset="0"/>
              </a:rPr>
              <a:t> SEO = aktivity mimo náš web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Linkbuilding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budování zpětných odkazů  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Zpětný odkaz = odkaz vedoucí z jiného webu na náš web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Většinou nejsložitější práce v SEO – Jak přesvědčíme ostatní lidi, aby na nás ze svých webů odkazovali?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Čím zajímavější, přínosnější a známější web je (ať už obecně nebo v rámci určité komunity nebo oboru), tím spíše na něj budou ostatní odkazovat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Odkazovat můžeme i sami, např. z komentářů pod články nebo z diskuzí</a:t>
            </a:r>
          </a:p>
          <a:p>
            <a:pPr lvl="0">
              <a:spcBef>
                <a:spcPts val="1000"/>
              </a:spcBef>
              <a:buSzPct val="99615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Pozor na placené odkazy, hrozí za ně penalizace</a:t>
            </a:r>
            <a:endParaRPr lang="cs-CZ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33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E8942-372E-A14C-8792-C3500BA2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pojmů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55DBA2-FA42-9B48-BDC4-75079F24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b="1" dirty="0"/>
              <a:t>Nadpis</a:t>
            </a:r>
            <a:r>
              <a:rPr lang="cs-CZ" sz="2600" dirty="0"/>
              <a:t> (</a:t>
            </a:r>
            <a:r>
              <a:rPr lang="cs-CZ" sz="2600" dirty="0" err="1"/>
              <a:t>heading</a:t>
            </a:r>
            <a:r>
              <a:rPr lang="cs-CZ" sz="2600" dirty="0"/>
              <a:t>, H1) = název stránky, který vidí uživatel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Na každé stránce by měl být jen jeden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Má vliv na hodnocení stránky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b="1" dirty="0"/>
              <a:t>Titulek</a:t>
            </a:r>
            <a:r>
              <a:rPr lang="cs-CZ" sz="2600" dirty="0"/>
              <a:t> (</a:t>
            </a:r>
            <a:r>
              <a:rPr lang="cs-CZ" sz="2600" dirty="0" err="1"/>
              <a:t>title</a:t>
            </a:r>
            <a:r>
              <a:rPr lang="cs-CZ" sz="2600" dirty="0"/>
              <a:t>) = název stránky zobrazený v </a:t>
            </a:r>
            <a:r>
              <a:rPr lang="cs-CZ" sz="2600" dirty="0" err="1"/>
              <a:t>SERPu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Délka do 65 znaků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Má vliv na hodnocení stránky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b="1" dirty="0"/>
              <a:t>Meta popis </a:t>
            </a:r>
            <a:r>
              <a:rPr lang="cs-CZ" sz="2600" dirty="0"/>
              <a:t>(meta </a:t>
            </a:r>
            <a:r>
              <a:rPr lang="cs-CZ" sz="2600" dirty="0" err="1"/>
              <a:t>description</a:t>
            </a:r>
            <a:r>
              <a:rPr lang="cs-CZ" sz="2600" dirty="0"/>
              <a:t>) = popis, o čem stránka 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Délka do 160 znaků (před časem experiment s délkou do 300 znaků)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Nemá vliv na hodnocení stránky</a:t>
            </a:r>
          </a:p>
        </p:txBody>
      </p:sp>
    </p:spTree>
    <p:extLst>
      <p:ext uri="{BB962C8B-B14F-4D97-AF65-F5344CB8AC3E}">
        <p14:creationId xmlns:p14="http://schemas.microsoft.com/office/powerpoint/2010/main" val="323344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D8772-F1F0-CC4F-846E-A160FE53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Nadpis, Titulek a meta popis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68E82B-7EA1-6546-8415-2053D1EEB40E}"/>
              </a:ext>
            </a:extLst>
          </p:cNvPr>
          <p:cNvSpPr txBox="1"/>
          <p:nvPr/>
        </p:nvSpPr>
        <p:spPr>
          <a:xfrm>
            <a:off x="1143000" y="2212066"/>
            <a:ext cx="20714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Title</a:t>
            </a:r>
            <a:endParaRPr lang="cs-CZ" sz="2200" dirty="0">
              <a:solidFill>
                <a:srgbClr val="FF0000"/>
              </a:solidFill>
            </a:endParaRPr>
          </a:p>
          <a:p>
            <a:endParaRPr lang="cs-CZ" sz="2200" dirty="0"/>
          </a:p>
          <a:p>
            <a:r>
              <a:rPr lang="cs-CZ" sz="2200" dirty="0">
                <a:solidFill>
                  <a:srgbClr val="92D050"/>
                </a:solidFill>
              </a:rPr>
              <a:t>Meta </a:t>
            </a:r>
            <a:r>
              <a:rPr lang="cs-CZ" sz="2200" dirty="0" err="1">
                <a:solidFill>
                  <a:srgbClr val="92D050"/>
                </a:solidFill>
              </a:rPr>
              <a:t>description</a:t>
            </a:r>
            <a:endParaRPr lang="cs-CZ" sz="2200" dirty="0">
              <a:solidFill>
                <a:srgbClr val="92D050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6026FA4-EA3D-BF49-8F94-F1681BC86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786" y="2009696"/>
            <a:ext cx="7658100" cy="17272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748C7F6-50E8-3F49-884B-654E56BE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8" y="4085863"/>
            <a:ext cx="11872336" cy="27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1EAB4-773F-C546-B2DD-45300639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to najdete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BA7703-8935-BA4A-ABE7-2416879D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 kódu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Nástroj </a:t>
            </a:r>
            <a:r>
              <a:rPr lang="cs-CZ" sz="2400" dirty="0">
                <a:hlinkClick r:id="rId2"/>
              </a:rPr>
              <a:t>Screaming Frog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Rozšíření do Chromu </a:t>
            </a:r>
            <a:r>
              <a:rPr lang="cs-CZ" sz="2400" dirty="0">
                <a:hlinkClick r:id="rId3"/>
              </a:rPr>
              <a:t>Meta SEO Inspector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F301A-E0E4-AB49-B8CB-70FC84A5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755" y="760024"/>
            <a:ext cx="5953246" cy="60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DD766-4CDC-A34E-A8FB-94484E16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1A02FB-5389-6D44-B9DD-83556127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FBC72F-968F-3F4B-A83C-7DF99F74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7258202" cy="68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50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B7235-B8F8-DF4E-9665-C978A04D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0C9474-4638-5F4D-A033-9887EEBF1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15" y="-10186"/>
            <a:ext cx="10989098" cy="6868186"/>
          </a:xfrm>
        </p:spPr>
      </p:pic>
    </p:spTree>
    <p:extLst>
      <p:ext uri="{BB962C8B-B14F-4D97-AF65-F5344CB8AC3E}">
        <p14:creationId xmlns:p14="http://schemas.microsoft.com/office/powerpoint/2010/main" val="3889191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88510-64DE-4D4F-B03A-CC452219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začít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7F164B-EA34-C242-8BCC-DD359C9E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0748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b="1" dirty="0"/>
              <a:t>Analýza klíčových slov </a:t>
            </a:r>
            <a:r>
              <a:rPr lang="cs-CZ" sz="2600" dirty="0"/>
              <a:t>(AKS, KWA = </a:t>
            </a:r>
            <a:r>
              <a:rPr lang="cs-CZ" sz="2600" dirty="0" err="1"/>
              <a:t>keyword</a:t>
            </a:r>
            <a:r>
              <a:rPr lang="cs-CZ" sz="2600" dirty="0"/>
              <a:t> </a:t>
            </a:r>
            <a:r>
              <a:rPr lang="cs-CZ" sz="2600" dirty="0" err="1"/>
              <a:t>analysis</a:t>
            </a:r>
            <a:r>
              <a:rPr lang="cs-CZ" sz="2600" dirty="0"/>
              <a:t>, </a:t>
            </a:r>
            <a:r>
              <a:rPr lang="cs-CZ" sz="2600" dirty="0" err="1"/>
              <a:t>klíčovka</a:t>
            </a:r>
            <a:r>
              <a:rPr lang="cs-CZ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Klíčové slovo = slovo nebo fráze, jehož hledání a následná návštěva vašeho webu je pro vás relevantní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Tj. člověk, který ho vyhledává, pravděpodobně v blízké době nakoupí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Čím obecnější slovo, tím větší konkurence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Longtail</a:t>
            </a:r>
            <a:r>
              <a:rPr lang="cs-CZ" sz="2600" dirty="0"/>
              <a:t> = delší, specifičtější výraz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600" dirty="0"/>
              <a:t> „knihy“ vs. „kniha konec </a:t>
            </a:r>
            <a:r>
              <a:rPr lang="cs-CZ" sz="2600" dirty="0" err="1"/>
              <a:t>prokrastinace</a:t>
            </a:r>
            <a:r>
              <a:rPr lang="cs-CZ" sz="2600" dirty="0"/>
              <a:t> </a:t>
            </a:r>
            <a:r>
              <a:rPr lang="cs-CZ" sz="2600" dirty="0" err="1"/>
              <a:t>petr</a:t>
            </a:r>
            <a:r>
              <a:rPr lang="cs-CZ" sz="2600" dirty="0"/>
              <a:t> </a:t>
            </a:r>
            <a:r>
              <a:rPr lang="cs-CZ" sz="2600" dirty="0" err="1"/>
              <a:t>ludwig</a:t>
            </a:r>
            <a:r>
              <a:rPr lang="cs-CZ" sz="2600" dirty="0"/>
              <a:t>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Nezáleží na tom, co si myslíte vy, ale jak vás hledají potenciální zákazníci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 možná prodáváte pohovky, ale vaši zákazníci tomu říkají gauč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8683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26D2B-65A3-934D-8AFE-2CAB209C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klíčových slov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C1FD5-1A85-C742-B016-21E1F176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Jak najít relevantní klíčová slova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Sepsání základní slov a frází relevantních pro váš web z hlavy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Využití našeptávačů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23256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06D03-F5E3-A549-A9E7-2120AC3E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2A405C1-8253-8B42-B913-D2D0D8E7D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604" y="4030948"/>
            <a:ext cx="5803770" cy="282705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5E6EF2-12AD-8A4F-87BE-D572FA0E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15" y="0"/>
            <a:ext cx="7941948" cy="36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5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26D2B-65A3-934D-8AFE-2CAB209C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klíčových slov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C1FD5-1A85-C742-B016-21E1F176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Jak najít relevantní klíčová slova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Sepsání základní slov a frází relevantních pro váš web z hlavy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Využití našeptávačů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Využití nástrojů pro plánování klíčových slov v Google </a:t>
            </a:r>
            <a:r>
              <a:rPr lang="cs-CZ" sz="2600" dirty="0" err="1"/>
              <a:t>Ads</a:t>
            </a:r>
            <a:r>
              <a:rPr lang="cs-CZ" sz="2600" dirty="0"/>
              <a:t> a </a:t>
            </a:r>
            <a:r>
              <a:rPr lang="cs-CZ" sz="2600" dirty="0" err="1"/>
              <a:t>Skliku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</a:t>
            </a:r>
            <a:r>
              <a:rPr lang="cs-CZ" sz="2600" dirty="0" err="1"/>
              <a:t>Scraping</a:t>
            </a:r>
            <a:r>
              <a:rPr lang="cs-CZ" sz="2600" dirty="0"/>
              <a:t> webu konkurence (</a:t>
            </a:r>
            <a:r>
              <a:rPr lang="cs-CZ" sz="2600" dirty="0" err="1"/>
              <a:t>Screaming</a:t>
            </a:r>
            <a:r>
              <a:rPr lang="cs-CZ" sz="2600" dirty="0"/>
              <a:t> </a:t>
            </a:r>
            <a:r>
              <a:rPr lang="cs-CZ" sz="2600" dirty="0" err="1"/>
              <a:t>frogem</a:t>
            </a:r>
            <a:r>
              <a:rPr lang="cs-CZ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2789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71EC8-6F21-E14A-9D08-4D4E75B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96C83B-DC73-D044-B1AF-ABAE12B3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03" y="0"/>
            <a:ext cx="1173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C152F-347C-434F-8FCC-B288FA41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05DB43-412A-4240-8600-C16E4352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855CA815-92CE-544C-B77F-E8974543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66" y="0"/>
            <a:ext cx="10611754" cy="6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2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E0702-8BB3-CB4C-B1B7-F4A33189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448952-8B20-EE44-BF80-B001C16EA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18" y="0"/>
            <a:ext cx="7500492" cy="6886664"/>
          </a:xfrm>
        </p:spPr>
      </p:pic>
    </p:spTree>
    <p:extLst>
      <p:ext uri="{BB962C8B-B14F-4D97-AF65-F5344CB8AC3E}">
        <p14:creationId xmlns:p14="http://schemas.microsoft.com/office/powerpoint/2010/main" val="3908365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A1742-84D9-5345-BF55-A9C4B96B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DEB853-0B4C-5144-BF0C-55E35B68F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680" y="0"/>
            <a:ext cx="7532967" cy="6858000"/>
          </a:xfrm>
        </p:spPr>
      </p:pic>
    </p:spTree>
    <p:extLst>
      <p:ext uri="{BB962C8B-B14F-4D97-AF65-F5344CB8AC3E}">
        <p14:creationId xmlns:p14="http://schemas.microsoft.com/office/powerpoint/2010/main" val="2360836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9B05F-333F-344C-8BF9-F729285C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klíčových slov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12358-1063-474F-B68D-E8BE9828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Co nás zajímá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Měsíční hledanost na Googlu a Seznamu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Konkurence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Zda pro dané slovo na webu existuje vstupní stránka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200" dirty="0"/>
              <a:t> = stránka, kam bychom chtěli přivézt lidi z výsledků vyhledávání po zadání právě tohoto výrazu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Co se slovy dál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Rozřazení do tematických skupin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Rozhodnutí, která nás zajímají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Použití na webu (IA, </a:t>
            </a:r>
            <a:r>
              <a:rPr lang="cs-CZ" sz="2600" dirty="0" err="1"/>
              <a:t>titles</a:t>
            </a:r>
            <a:r>
              <a:rPr lang="cs-CZ" sz="2600" dirty="0"/>
              <a:t>, H1, meta </a:t>
            </a:r>
            <a:r>
              <a:rPr lang="cs-CZ" sz="2600" dirty="0" err="1"/>
              <a:t>descriptions</a:t>
            </a:r>
            <a:r>
              <a:rPr lang="cs-CZ" sz="2600" dirty="0"/>
              <a:t>, vytvoření stránek)</a:t>
            </a:r>
          </a:p>
        </p:txBody>
      </p:sp>
    </p:spTree>
    <p:extLst>
      <p:ext uri="{BB962C8B-B14F-4D97-AF65-F5344CB8AC3E}">
        <p14:creationId xmlns:p14="http://schemas.microsoft.com/office/powerpoint/2010/main" val="400927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C13EA-48FD-7A42-8754-923EB256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5E5598-DC00-7F43-A192-2D0B1712B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790" y="99947"/>
            <a:ext cx="6792748" cy="6686613"/>
          </a:xfrm>
        </p:spPr>
      </p:pic>
    </p:spTree>
    <p:extLst>
      <p:ext uri="{BB962C8B-B14F-4D97-AF65-F5344CB8AC3E}">
        <p14:creationId xmlns:p14="http://schemas.microsoft.com/office/powerpoint/2010/main" val="102969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E90FD-BD05-C04A-BE09-A8DBB64A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vypadá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2558D-4EBF-EB41-A299-A096C9682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b="1" dirty="0"/>
              <a:t> Co konkrétně můžete udělat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Změnit IA (strukturu stránek)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Přejmenovat položky v menu webu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Upravit názvy stránek (H1, </a:t>
            </a:r>
            <a:r>
              <a:rPr lang="cs-CZ" sz="2600" dirty="0" err="1"/>
              <a:t>titles</a:t>
            </a:r>
            <a:r>
              <a:rPr lang="cs-CZ" sz="26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Vytvořit nové stránky pro relevantní dotazy</a:t>
            </a:r>
          </a:p>
        </p:txBody>
      </p:sp>
    </p:spTree>
    <p:extLst>
      <p:ext uri="{BB962C8B-B14F-4D97-AF65-F5344CB8AC3E}">
        <p14:creationId xmlns:p14="http://schemas.microsoft.com/office/powerpoint/2010/main" val="3737277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C312A-2086-BC45-A6BB-FE13D638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94AADC-A138-4E43-AB6C-A0E3ACD9C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Malý důraz na tvorbu obsahu webu, stránky téměř bez obsahu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Volba příliš konkurenčních klíčových slov, s nimiž se firma s malým rozpočtem a malým webem nemůže umisťovat na dobrých pozicích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Příliš časté opakování několika málo klíčových slov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Měření pozic ve vyhledávačích namísto obchodních či jiných výsledků, ke kterým by měla návštěvnost vést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SzPct val="99615"/>
              <a:buFont typeface="Arial"/>
              <a:buChar char="•"/>
            </a:pPr>
            <a:r>
              <a:rPr lang="cs-CZ" sz="28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Snaha o první pozice na nevýznamná klíčová slova, ze kterých nepřichází relevantní návštěvnost</a:t>
            </a:r>
          </a:p>
        </p:txBody>
      </p:sp>
    </p:spTree>
    <p:extLst>
      <p:ext uri="{BB962C8B-B14F-4D97-AF65-F5344CB8AC3E}">
        <p14:creationId xmlns:p14="http://schemas.microsoft.com/office/powerpoint/2010/main" val="1067733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jak k </a:t>
            </a:r>
            <a:r>
              <a:rPr lang="cs-CZ" dirty="0" err="1"/>
              <a:t>seo</a:t>
            </a:r>
            <a:r>
              <a:rPr lang="cs-CZ" dirty="0"/>
              <a:t> přistupovat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Má SEO v dnešní době smysl? Ano, ale…</a:t>
            </a:r>
          </a:p>
        </p:txBody>
      </p:sp>
    </p:spTree>
    <p:extLst>
      <p:ext uri="{BB962C8B-B14F-4D97-AF65-F5344CB8AC3E}">
        <p14:creationId xmlns:p14="http://schemas.microsoft.com/office/powerpoint/2010/main" val="3335195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3BEEE-3873-C54C-90B8-C17C2787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096D5E8-DF36-BA4E-A360-EB172D6D0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951" y="84426"/>
            <a:ext cx="4560425" cy="6773574"/>
          </a:xfrm>
        </p:spPr>
      </p:pic>
    </p:spTree>
    <p:extLst>
      <p:ext uri="{BB962C8B-B14F-4D97-AF65-F5344CB8AC3E}">
        <p14:creationId xmlns:p14="http://schemas.microsoft.com/office/powerpoint/2010/main" val="4229501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5E0F-1943-CE46-BACD-186FC86F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– jak k </a:t>
            </a:r>
            <a:r>
              <a:rPr lang="cs-CZ" dirty="0" err="1"/>
              <a:t>seo</a:t>
            </a:r>
            <a:r>
              <a:rPr lang="cs-CZ" dirty="0"/>
              <a:t> přistupovat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7F3F7-C4B2-D340-BD00-FF29B871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045795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Má SEO v dnešní době smysl? Ano, ale…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 každém případě chcete, aby váš web měl kvalitní obsah pro uživatele a byl dohledatelný ve vyhledávačích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Přístupnost a srozumitelnost pro vyhledávací roboty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Dobrá informačních architektura a interní </a:t>
            </a:r>
            <a:r>
              <a:rPr lang="cs-CZ" sz="2600" dirty="0" err="1"/>
              <a:t>prolinkování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Použití relevantních klíčových slov v nadpisech, titulcích i textech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Máte velkou konkurenci? Zapomeňte na boj o první pozice ve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Máte produkt nebo službu, kterou lidi moc nehledají? Soustřeďte se na jiné marketingové kanály</a:t>
            </a:r>
          </a:p>
        </p:txBody>
      </p:sp>
    </p:spTree>
    <p:extLst>
      <p:ext uri="{BB962C8B-B14F-4D97-AF65-F5344CB8AC3E}">
        <p14:creationId xmlns:p14="http://schemas.microsoft.com/office/powerpoint/2010/main" val="189180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nás SEO Zajímá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68D8C5-C002-BC4F-BE18-6311464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10768479" cy="4429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Obrací se na lidi, kteří něco aktivně hledají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Jsou malý krok od nákupu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Hledají např. značku a přesný název výrobku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Nebo se aspoň aktivně zajímají o určité téma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Hledají např. diskuze o tom, kam v zimě letět do exotiky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Co z toho plyne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U většiny webů následuje konverze rychle po návštěvě nebo již během návštěvy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Dobře se měří výkon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Kolikrát se náš web zobrazil ve výsledcích vyhledávání a na jakých pozicích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Kolik lidí přišlo a kolik jich nakoupilo nebo provedlo konverzi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HLAVNÍ PŘÍNOS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10936644" cy="443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V příznivých podmínkách (typ produktu/služby, kvalitní realizace marketingových aktivit) je SEO schopné firmě přinést značné procento tržeb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Typicky generuje velkou návštěvnost, kterou lze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remarketovat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nebo oslovovat pomocí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emailingu</a:t>
            </a: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Nejsou s ním spojené mediální náklady</a:t>
            </a:r>
          </a:p>
        </p:txBody>
      </p:sp>
    </p:spTree>
    <p:extLst>
      <p:ext uri="{BB962C8B-B14F-4D97-AF65-F5344CB8AC3E}">
        <p14:creationId xmlns:p14="http://schemas.microsoft.com/office/powerpoint/2010/main" val="265141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19AF-FA6B-D147-B825-6C679672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6EF1C-67DB-7246-A521-5FEE6373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03" y="2135527"/>
            <a:ext cx="10526741" cy="4440621"/>
          </a:xfrm>
        </p:spPr>
        <p:txBody>
          <a:bodyPr>
            <a:normAutofit/>
          </a:bodyPr>
          <a:lstStyle/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 možnost oslovit lidi, kteří jsou na počátku nákupního procesu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Nemá možnost oslovit lidi, kteří patří do cílovky, ale nic aktivně nehledají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 při sebelepší realizaci SEO narážíme na limit návštěvnosti, resp. tržeb, které je schopné přinést</a:t>
            </a:r>
          </a:p>
          <a:p>
            <a:pPr marL="457200" lvl="0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Možnosti jsou omezeny počtem hledání relevantních slov ve vyhledávačích</a:t>
            </a:r>
          </a:p>
          <a:p>
            <a:pPr marL="630936" lvl="1" indent="-406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Tento limit nejčastěji pociťují firmy s omezenější nabídkou zboží či služeb, u nichž je souhrnný počet hledání relativně nízký</a:t>
            </a:r>
          </a:p>
        </p:txBody>
      </p:sp>
    </p:spTree>
    <p:extLst>
      <p:ext uri="{BB962C8B-B14F-4D97-AF65-F5344CB8AC3E}">
        <p14:creationId xmlns:p14="http://schemas.microsoft.com/office/powerpoint/2010/main" val="36997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B3DC0-BC4E-0E45-A5DE-987CA8F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5FB908-12A9-EB41-B4D3-5CD5930B1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73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Uživatel zadá do vyhledávače vyhledávací dotaz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Vyhledávač projde všechny weby, které má </a:t>
            </a:r>
            <a:r>
              <a:rPr lang="cs-CZ" sz="2600" dirty="0" err="1"/>
              <a:t>zaindexované</a:t>
            </a:r>
            <a:endParaRPr lang="cs-CZ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Vyhodnotí, které jsou vzhledem k zadanému dotazu nejrelevantnější, a zobrazí výsledky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Na prvních pozicích jsou ale zpravidla reklamy = placené výsledky vyhledávání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Produktové reklamy (obrázek, název a cena zboží)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Textové reklamy (tzv. PPC reklamy) - až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Pod nimi jsou přirozené výsledky</a:t>
            </a:r>
          </a:p>
        </p:txBody>
      </p:sp>
    </p:spTree>
    <p:extLst>
      <p:ext uri="{BB962C8B-B14F-4D97-AF65-F5344CB8AC3E}">
        <p14:creationId xmlns:p14="http://schemas.microsoft.com/office/powerpoint/2010/main" val="292816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37BCA-FDB3-8945-97EA-FC2ABC46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8F7E597E-B1E6-CE41-9B41-F1117489A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213" y="65297"/>
            <a:ext cx="8511901" cy="6792703"/>
          </a:xfrm>
        </p:spPr>
      </p:pic>
    </p:spTree>
    <p:extLst>
      <p:ext uri="{BB962C8B-B14F-4D97-AF65-F5344CB8AC3E}">
        <p14:creationId xmlns:p14="http://schemas.microsoft.com/office/powerpoint/2010/main" val="231912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295</TotalTime>
  <Words>1613</Words>
  <Application>Microsoft Macintosh PowerPoint</Application>
  <PresentationFormat>Širokoúhlá obrazovka</PresentationFormat>
  <Paragraphs>186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Tw Cen MT</vt:lpstr>
      <vt:lpstr>Tw Cen MT Condensed</vt:lpstr>
      <vt:lpstr>Wingdings 3</vt:lpstr>
      <vt:lpstr>Integrál</vt:lpstr>
      <vt:lpstr>Optimalizace pro vyhledávače</vt:lpstr>
      <vt:lpstr>SEO</vt:lpstr>
      <vt:lpstr>Prezentace aplikace PowerPoint</vt:lpstr>
      <vt:lpstr>Prezentace aplikace PowerPoint</vt:lpstr>
      <vt:lpstr>Proč nás SEO Zajímá</vt:lpstr>
      <vt:lpstr>HLAVNÍ PŘÍNOS</vt:lpstr>
      <vt:lpstr>LIMITY</vt:lpstr>
      <vt:lpstr>Jak to funguje</vt:lpstr>
      <vt:lpstr>Prezentace aplikace PowerPoint</vt:lpstr>
      <vt:lpstr>Jak fungují vyhledávače</vt:lpstr>
      <vt:lpstr>Podle čeho vyhledávače weby hodnotí</vt:lpstr>
      <vt:lpstr>co je dobré vědět</vt:lpstr>
      <vt:lpstr>Jak si vede váš web</vt:lpstr>
      <vt:lpstr>Prezentace aplikace PowerPoint</vt:lpstr>
      <vt:lpstr>Prezentace aplikace PowerPoint</vt:lpstr>
      <vt:lpstr>jak na seo</vt:lpstr>
      <vt:lpstr>trocha historie aneb co dneska nedělat</vt:lpstr>
      <vt:lpstr>Prezentace aplikace PowerPoint</vt:lpstr>
      <vt:lpstr>trocha historie aneb co dneska nedělat</vt:lpstr>
      <vt:lpstr>Prezentace aplikace PowerPoint</vt:lpstr>
      <vt:lpstr>Proč nepoužívat black hat seo</vt:lpstr>
      <vt:lpstr>Co dělat</vt:lpstr>
      <vt:lpstr>Co dělat</vt:lpstr>
      <vt:lpstr>Prezentace aplikace PowerPoint</vt:lpstr>
      <vt:lpstr>Prezentace aplikace PowerPoint</vt:lpstr>
      <vt:lpstr>CO Dělat</vt:lpstr>
      <vt:lpstr>pár pojmů</vt:lpstr>
      <vt:lpstr>Nadpis, Titulek a meta popis</vt:lpstr>
      <vt:lpstr>Kde to najdete</vt:lpstr>
      <vt:lpstr>Prezentace aplikace PowerPoint</vt:lpstr>
      <vt:lpstr>jak začít</vt:lpstr>
      <vt:lpstr>Analýza klíčových slov</vt:lpstr>
      <vt:lpstr>Prezentace aplikace PowerPoint</vt:lpstr>
      <vt:lpstr>Analýza klíčových slov</vt:lpstr>
      <vt:lpstr>Prezentace aplikace PowerPoint</vt:lpstr>
      <vt:lpstr>Prezentace aplikace PowerPoint</vt:lpstr>
      <vt:lpstr>Prezentace aplikace PowerPoint</vt:lpstr>
      <vt:lpstr>Prezentace aplikace PowerPoint</vt:lpstr>
      <vt:lpstr>Analýza klíčových slov</vt:lpstr>
      <vt:lpstr>jak to vypadá v praxi</vt:lpstr>
      <vt:lpstr>Nejčastější chyby</vt:lpstr>
      <vt:lpstr>Shrnutí – jak k seo přistupovat</vt:lpstr>
      <vt:lpstr>Prezentace aplikace PowerPoint</vt:lpstr>
      <vt:lpstr>Shrnutí – jak k seo přistupovat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Markéta Bartoníčková</cp:lastModifiedBy>
  <cp:revision>34</cp:revision>
  <cp:lastPrinted>2018-09-18T12:46:15Z</cp:lastPrinted>
  <dcterms:created xsi:type="dcterms:W3CDTF">2018-09-18T10:56:09Z</dcterms:created>
  <dcterms:modified xsi:type="dcterms:W3CDTF">2018-10-16T15:33:24Z</dcterms:modified>
</cp:coreProperties>
</file>