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8"/>
  </p:notesMasterIdLst>
  <p:sldIdLst>
    <p:sldId id="256" r:id="rId2"/>
    <p:sldId id="260" r:id="rId3"/>
    <p:sldId id="261" r:id="rId4"/>
    <p:sldId id="309" r:id="rId5"/>
    <p:sldId id="262" r:id="rId6"/>
    <p:sldId id="259" r:id="rId7"/>
    <p:sldId id="263" r:id="rId8"/>
    <p:sldId id="314" r:id="rId9"/>
    <p:sldId id="315" r:id="rId10"/>
    <p:sldId id="316" r:id="rId11"/>
    <p:sldId id="317" r:id="rId12"/>
    <p:sldId id="318" r:id="rId13"/>
    <p:sldId id="283" r:id="rId14"/>
    <p:sldId id="284" r:id="rId15"/>
    <p:sldId id="282" r:id="rId16"/>
    <p:sldId id="310" r:id="rId17"/>
    <p:sldId id="311" r:id="rId18"/>
    <p:sldId id="312" r:id="rId19"/>
    <p:sldId id="313" r:id="rId20"/>
    <p:sldId id="322" r:id="rId21"/>
    <p:sldId id="265" r:id="rId22"/>
    <p:sldId id="264" r:id="rId23"/>
    <p:sldId id="319" r:id="rId24"/>
    <p:sldId id="324" r:id="rId25"/>
    <p:sldId id="323" r:id="rId26"/>
    <p:sldId id="331" r:id="rId27"/>
    <p:sldId id="327" r:id="rId28"/>
    <p:sldId id="328" r:id="rId29"/>
    <p:sldId id="333" r:id="rId30"/>
    <p:sldId id="330" r:id="rId31"/>
    <p:sldId id="325" r:id="rId32"/>
    <p:sldId id="326" r:id="rId33"/>
    <p:sldId id="332" r:id="rId34"/>
    <p:sldId id="320" r:id="rId35"/>
    <p:sldId id="321" r:id="rId36"/>
    <p:sldId id="300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3BA8-661E-FD45-8954-8EE3C6D24C1F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C284-0D64-A947-86E5-23323B323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14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6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C48DA5-454F-4943-9AC5-879BA495E5C8}" type="datetimeFigureOut">
              <a:rPr lang="cs-CZ" smtClean="0"/>
              <a:t>23.10.18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6368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andfish/why-content-marketing-fails/37-In_My_Experience_Content_Spread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lichili.cz/" TargetMode="External"/><Relationship Id="rId2" Type="http://schemas.openxmlformats.org/officeDocument/2006/relationships/hyperlink" Target="https://tchiboblog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gy.cz/ladab.html" TargetMode="External"/><Relationship Id="rId5" Type="http://schemas.openxmlformats.org/officeDocument/2006/relationships/hyperlink" Target="https://www.ruzovyslon.cz/" TargetMode="External"/><Relationship Id="rId4" Type="http://schemas.openxmlformats.org/officeDocument/2006/relationships/hyperlink" Target="https://www.woox.cz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Copywrit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ttobohus.cz/pornomagna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ttobohus.cz/trilogie-zdarma" TargetMode="External"/><Relationship Id="rId2" Type="http://schemas.openxmlformats.org/officeDocument/2006/relationships/hyperlink" Target="https://ottobohus.cz/blo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pytriky.cz/blog/" TargetMode="External"/><Relationship Id="rId4" Type="http://schemas.openxmlformats.org/officeDocument/2006/relationships/hyperlink" Target="https://nejlepsicopywriter.cz/blo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bloxxter.cz/proc-cesky-obsahovy-marketing-nefunguj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8696B-0DDE-6948-9450-3D89C52F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52" y="4627016"/>
            <a:ext cx="7827092" cy="1655762"/>
          </a:xfrm>
        </p:spPr>
        <p:txBody>
          <a:bodyPr>
            <a:noAutofit/>
          </a:bodyPr>
          <a:lstStyle/>
          <a:p>
            <a:r>
              <a:rPr lang="cs-CZ" sz="5500" dirty="0"/>
              <a:t>Obsahový marketing</a:t>
            </a:r>
            <a:br>
              <a:rPr lang="cs-CZ" sz="5500" dirty="0"/>
            </a:br>
            <a:r>
              <a:rPr lang="cs-CZ" sz="5500" dirty="0"/>
              <a:t>a </a:t>
            </a:r>
            <a:r>
              <a:rPr lang="cs-CZ" sz="5500" dirty="0" err="1"/>
              <a:t>copywriting</a:t>
            </a:r>
            <a:endParaRPr lang="cs-CZ" sz="55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C8C61B-937B-7B4C-BDDF-EAE5C47B9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52" y="5645547"/>
            <a:ext cx="3200400" cy="1212453"/>
          </a:xfrm>
        </p:spPr>
        <p:txBody>
          <a:bodyPr>
            <a:normAutofit/>
          </a:bodyPr>
          <a:lstStyle/>
          <a:p>
            <a:r>
              <a:rPr lang="cs-CZ" sz="3000" dirty="0"/>
              <a:t>VIKMB64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06B9F4F-A522-5E43-A495-BC07D41E2979}"/>
              </a:ext>
            </a:extLst>
          </p:cNvPr>
          <p:cNvSpPr txBox="1">
            <a:spLocks/>
          </p:cNvSpPr>
          <p:nvPr/>
        </p:nvSpPr>
        <p:spPr>
          <a:xfrm>
            <a:off x="8387254" y="5190236"/>
            <a:ext cx="322142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Markéta Bartoníčková</a:t>
            </a:r>
          </a:p>
          <a:p>
            <a:pPr algn="r"/>
            <a:r>
              <a:rPr lang="cs-CZ" dirty="0">
                <a:hlinkClick r:id="rId2"/>
              </a:rPr>
              <a:t>363689@mail.muni.cz</a:t>
            </a:r>
            <a:endParaRPr lang="cs-CZ" dirty="0"/>
          </a:p>
          <a:p>
            <a:pPr algn="r"/>
            <a:r>
              <a:rPr lang="cs-CZ" dirty="0"/>
              <a:t>+420 728 014 956</a:t>
            </a:r>
          </a:p>
        </p:txBody>
      </p:sp>
    </p:spTree>
    <p:extLst>
      <p:ext uri="{BB962C8B-B14F-4D97-AF65-F5344CB8AC3E}">
        <p14:creationId xmlns:p14="http://schemas.microsoft.com/office/powerpoint/2010/main" val="63100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8C49F-FC2A-8048-B291-D12DE6F3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 ním?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7FCC2-8AE1-0C41-9724-E684D6B0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Vlastní web – blog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Oborové weby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Respektované blogy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Sociální sítě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(kamkoliv, kde to nepokazí pověst firmy)</a:t>
            </a:r>
          </a:p>
        </p:txBody>
      </p:sp>
    </p:spTree>
    <p:extLst>
      <p:ext uri="{BB962C8B-B14F-4D97-AF65-F5344CB8AC3E}">
        <p14:creationId xmlns:p14="http://schemas.microsoft.com/office/powerpoint/2010/main" val="294443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FD438-893F-3B41-AA01-6297F29F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844F8E-0348-9E46-AC61-A6A2F29F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Co je cílem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Kdo je cílovka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Jaký obsah považuje za přínosný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Jaké jsou silné a slabé stránky našich produktů /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Jaký obsah můžeme nabídnout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Kdo ho bude tvořit, kontrolovat, publikovat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 ho dostaneme k lidem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Kdy ho budeme zveřejňovat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 budeme měřit dopad a vyhodnocovat plnění cílů</a:t>
            </a:r>
          </a:p>
        </p:txBody>
      </p:sp>
    </p:spTree>
    <p:extLst>
      <p:ext uri="{BB962C8B-B14F-4D97-AF65-F5344CB8AC3E}">
        <p14:creationId xmlns:p14="http://schemas.microsoft.com/office/powerpoint/2010/main" val="191132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FD438-893F-3B41-AA01-6297F29F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  <a:r>
              <a:rPr lang="cs-CZ" dirty="0" err="1"/>
              <a:t>bichle.cz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844F8E-0348-9E46-AC61-A6A2F29F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3279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Co je cílem – ukázat lidem, že jsme odborníci na knížky a baví nás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Kdo je cílovka – lidi, co mají rádi knížky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Jaký obsah považuje za přínosný – tipy na novinky, doporučení, recenze, zajímavosti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Jaké jsou silné a slabé stránky našich produktů / služeb –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Jaký obsah můžeme nabídnout – 5 nejlepších knih měsíce, video recenze, rozhovory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Kdo ho bude tvořit, kontrolovat, publikovat – </a:t>
            </a:r>
            <a:r>
              <a:rPr lang="cs-CZ" sz="2300" dirty="0" err="1"/>
              <a:t>content</a:t>
            </a:r>
            <a:r>
              <a:rPr lang="cs-CZ" sz="2300" dirty="0"/>
              <a:t> </a:t>
            </a:r>
            <a:r>
              <a:rPr lang="cs-CZ" sz="2300" dirty="0" err="1"/>
              <a:t>manager</a:t>
            </a:r>
            <a:r>
              <a:rPr lang="cs-CZ" sz="2300" dirty="0"/>
              <a:t> a jeho tým </a:t>
            </a:r>
            <a:r>
              <a:rPr lang="cs-CZ" sz="2300" dirty="0">
                <a:sym typeface="Wingdings" pitchFamily="2" charset="2"/>
              </a:rPr>
              <a:t></a:t>
            </a:r>
            <a:endParaRPr lang="cs-CZ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 ho dostaneme k lidem – sociální sítě, </a:t>
            </a:r>
            <a:r>
              <a:rPr lang="cs-CZ" sz="2300" dirty="0" err="1"/>
              <a:t>newsletter</a:t>
            </a:r>
            <a:r>
              <a:rPr lang="cs-CZ" sz="2300" dirty="0"/>
              <a:t>, diskuze,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Kdy ho budeme zveřejňovat – hlavně pravidelně, lidi si navyknou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 budeme měřit dopad a vyhodnocovat plnění cílů – čtenost, sledovanost, kvalita návštěv</a:t>
            </a:r>
          </a:p>
        </p:txBody>
      </p:sp>
    </p:spTree>
    <p:extLst>
      <p:ext uri="{BB962C8B-B14F-4D97-AF65-F5344CB8AC3E}">
        <p14:creationId xmlns:p14="http://schemas.microsoft.com/office/powerpoint/2010/main" val="242092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1311A-C55D-4A43-B6D5-3C903726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dostat obsah mezi lidi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1F62CC-D253-1742-9263-75601512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63679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Zaměřte se na nějakou komunitu – Co by měl vědět každý knihomol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Posilujte přesvědčení – Čtení zvyšuje inteligenci, tvrdí britská studie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Vymezte se vůči existujícím názorům – </a:t>
            </a:r>
            <a:r>
              <a:rPr lang="cs-CZ" sz="2600" dirty="0" err="1"/>
              <a:t>Eknihy</a:t>
            </a:r>
            <a:r>
              <a:rPr lang="cs-CZ" sz="2600" dirty="0"/>
              <a:t> nikdy nenahradí papír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Nahoďte kontroverzní téma – Způsobuje tiskařská barva rakovinu?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Co bude v zájmu lidí sdílet – 10 nejlepších českých knih roku 2018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Zdroj: </a:t>
            </a:r>
            <a:r>
              <a:rPr lang="cs-CZ" sz="2600" dirty="0">
                <a:hlinkClick r:id="rId2"/>
              </a:rPr>
              <a:t>Rand </a:t>
            </a:r>
            <a:r>
              <a:rPr lang="cs-CZ" sz="2600" dirty="0" err="1">
                <a:hlinkClick r:id="rId2"/>
              </a:rPr>
              <a:t>Fishin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93596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DAECD-EEA3-C746-92DA-8B4B4D1A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byste si měli odpovědět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BDBEDD-60CF-7048-BF18-01020B1D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Bude to někoho zajímat?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Bude to někoho zajímat natolik, aby to chtěl sdílet?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Mám případně dost peněz na to, abych zaplatil propagaci?</a:t>
            </a:r>
          </a:p>
        </p:txBody>
      </p:sp>
    </p:spTree>
    <p:extLst>
      <p:ext uri="{BB962C8B-B14F-4D97-AF65-F5344CB8AC3E}">
        <p14:creationId xmlns:p14="http://schemas.microsoft.com/office/powerpoint/2010/main" val="195101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993B2-C40F-2E4A-946B-63469A8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to dělá dobře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99E9C9-9D22-934B-9877-A9A5DC07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421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2"/>
              </a:rPr>
              <a:t>Tchibo blog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>
                <a:hlinkClick r:id="rId3"/>
              </a:rPr>
              <a:t>Čilichili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>
                <a:hlinkClick r:id="rId4"/>
              </a:rPr>
              <a:t>Woox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5"/>
              </a:rPr>
              <a:t>Růžový slon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6"/>
              </a:rPr>
              <a:t>Lada hledá práci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43061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D1B16-CC5C-9A4E-813F-C5729094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93C087D-4D5B-7943-996C-2F2A0669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2" y="0"/>
            <a:ext cx="4174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D1B16-CC5C-9A4E-813F-C5729094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5C659F9-CDDD-8247-8251-219FB92D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17" y="0"/>
            <a:ext cx="823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D1B16-CC5C-9A4E-813F-C5729094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0CC596E-EE5C-614D-8C65-6942B813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4" y="0"/>
            <a:ext cx="11335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D1B16-CC5C-9A4E-813F-C5729094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EE92FC1-B74A-0F45-A891-2172FF00E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791"/>
            <a:ext cx="12192000" cy="6608418"/>
          </a:xfrm>
        </p:spPr>
      </p:pic>
    </p:spTree>
    <p:extLst>
      <p:ext uri="{BB962C8B-B14F-4D97-AF65-F5344CB8AC3E}">
        <p14:creationId xmlns:p14="http://schemas.microsoft.com/office/powerpoint/2010/main" val="317805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Obsah tvoříme pro lidi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= měl by mít nějakou hodnotu (přínos pro konzumenta):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informační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poučnou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zábavnou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… ale musí se líbit i vyhledávačům</a:t>
            </a:r>
          </a:p>
        </p:txBody>
      </p:sp>
    </p:spTree>
    <p:extLst>
      <p:ext uri="{BB962C8B-B14F-4D97-AF65-F5344CB8AC3E}">
        <p14:creationId xmlns:p14="http://schemas.microsoft.com/office/powerpoint/2010/main" val="91335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DF1E388-0369-4249-8122-AE73684C1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013" y="118181"/>
            <a:ext cx="6999043" cy="6739819"/>
          </a:xfrm>
        </p:spPr>
      </p:pic>
    </p:spTree>
    <p:extLst>
      <p:ext uri="{BB962C8B-B14F-4D97-AF65-F5344CB8AC3E}">
        <p14:creationId xmlns:p14="http://schemas.microsoft.com/office/powerpoint/2010/main" val="3593555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 err="1"/>
              <a:t>Copywriting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9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9F0F-4A91-C644-8594-A5119A2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Copywriting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38A61E-9CD1-CF4C-B9EF-7A214D4D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242962" cy="42724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Copywriting</a:t>
            </a:r>
            <a:r>
              <a:rPr lang="cs-CZ" sz="2600" dirty="0"/>
              <a:t> = psaní reklamních a marketingových textů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Jinými slovy “psaní textů, které plní svůj účel“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Což znamená, že by měly: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informovat,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vzdělat,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zabavit.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8820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505EF-CB3F-0948-87EA-6D7538F4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</a:t>
            </a:r>
            <a:r>
              <a:rPr lang="cs-CZ" dirty="0" err="1"/>
              <a:t>copywritingu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0637FE-A745-F141-B726-E7870DA3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Stylistická a gramatická správnost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Unikátnost a přínos pro čtenáře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Obsah důležitých informací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Pozitivní nádech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Důvěryhodnost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Přesvědčivost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Čtivost</a:t>
            </a:r>
          </a:p>
          <a:p>
            <a:pPr marL="0" indent="0" algn="r">
              <a:buNone/>
            </a:pPr>
            <a:r>
              <a:rPr lang="cs-CZ" sz="2600" dirty="0"/>
              <a:t>Zdroj: </a:t>
            </a:r>
            <a:r>
              <a:rPr lang="cs-CZ" sz="2600" dirty="0" err="1">
                <a:hlinkClick r:id="rId2"/>
              </a:rPr>
              <a:t>Wikipedia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339264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A7E3A-AA24-C34B-BAE8-F9AEE8C1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63679" cy="1499616"/>
          </a:xfrm>
        </p:spPr>
        <p:txBody>
          <a:bodyPr/>
          <a:lstStyle/>
          <a:p>
            <a:r>
              <a:rPr lang="cs-CZ" dirty="0"/>
              <a:t>5 otázek, na které v textu odpovězte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7854B0-2A23-E747-A4AE-6B9EFF2E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/>
              <a:t>Co je za problém?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/>
              <a:t>Proč problém stále trvá?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/>
              <a:t>Jaké jsou možnosti?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/>
              <a:t>V čem je to jiné?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/>
              <a:t>Co mají lidi udělat teď?</a:t>
            </a:r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0" indent="0" algn="r">
              <a:buNone/>
            </a:pPr>
            <a:r>
              <a:rPr lang="cs-CZ" sz="2600" dirty="0"/>
              <a:t>Zdroj: Maria </a:t>
            </a:r>
            <a:r>
              <a:rPr lang="cs-CZ" sz="2600" dirty="0" err="1"/>
              <a:t>Veloso</a:t>
            </a:r>
            <a:r>
              <a:rPr lang="cs-CZ" sz="2600" dirty="0"/>
              <a:t>, citováno podle </a:t>
            </a:r>
            <a:r>
              <a:rPr lang="cs-CZ" sz="2600" dirty="0">
                <a:hlinkClick r:id="rId2"/>
              </a:rPr>
              <a:t>Otty Bohuše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743706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B44F9-43F6-E948-BE9F-5A57D70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obrácená pyramida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9C6D83-910E-7A42-96B1-C6E21D54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22" y="1764740"/>
            <a:ext cx="6154356" cy="50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00D60-EDD4-6F4F-84B2-DD35D2E2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jeden nadpis vládne všem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9350EC-263B-004F-8CCC-737C72E6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474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Proč začít nadpisem / titulkem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Přečte si ho 4x více lidí než zbytek textu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Máte dost energie vymyslet něco super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Jak by měl vypadat správný titulek podle </a:t>
            </a:r>
            <a:r>
              <a:rPr lang="cs-CZ" sz="2600" dirty="0" err="1"/>
              <a:t>American</a:t>
            </a:r>
            <a:r>
              <a:rPr lang="cs-CZ" sz="2600" dirty="0"/>
              <a:t> </a:t>
            </a:r>
            <a:r>
              <a:rPr lang="cs-CZ" sz="2600" dirty="0" err="1"/>
              <a:t>Writers</a:t>
            </a:r>
            <a:r>
              <a:rPr lang="cs-CZ" sz="2600" dirty="0"/>
              <a:t> &amp; </a:t>
            </a:r>
            <a:r>
              <a:rPr lang="cs-CZ" sz="2600" dirty="0" err="1"/>
              <a:t>Artists</a:t>
            </a:r>
            <a:r>
              <a:rPr lang="cs-CZ" sz="2600" dirty="0"/>
              <a:t> – 4 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užitečný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urgentní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unikátní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ultraspecifický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099940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64D51-D77C-7649-A71C-5414DFC4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73E96-7796-6745-A3B8-1785FEA8D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Čtěte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Zkraťte všechno, co můžete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Hlavně srozumitelně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Udržujte jednotný styl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Pište jako člověk</a:t>
            </a:r>
          </a:p>
        </p:txBody>
      </p:sp>
    </p:spTree>
    <p:extLst>
      <p:ext uri="{BB962C8B-B14F-4D97-AF65-F5344CB8AC3E}">
        <p14:creationId xmlns:p14="http://schemas.microsoft.com/office/powerpoint/2010/main" val="849364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25C47-FAD2-D943-AE16-57368EC6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86138B2-4228-A040-B7D0-9A210B03B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427" y="89186"/>
            <a:ext cx="12264853" cy="6679628"/>
          </a:xfrm>
        </p:spPr>
      </p:pic>
    </p:spTree>
    <p:extLst>
      <p:ext uri="{BB962C8B-B14F-4D97-AF65-F5344CB8AC3E}">
        <p14:creationId xmlns:p14="http://schemas.microsoft.com/office/powerpoint/2010/main" val="187118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4DCAC-4881-BB4F-8810-318C5FFE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C5AA164-F987-5C47-82AC-44F56EE33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922" y="415153"/>
            <a:ext cx="10046156" cy="6027694"/>
          </a:xfrm>
        </p:spPr>
      </p:pic>
    </p:spTree>
    <p:extLst>
      <p:ext uri="{BB962C8B-B14F-4D97-AF65-F5344CB8AC3E}">
        <p14:creationId xmlns:p14="http://schemas.microsoft.com/office/powerpoint/2010/main" val="76058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871C-DD08-FC45-A3D4-415FE94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</a:t>
            </a:r>
            <a:r>
              <a:rPr lang="cs-CZ" dirty="0" err="1"/>
              <a:t>seo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8D8C5-C002-BC4F-BE18-6311464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768479" cy="4429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Obsah musí být srozumitelný pro vyhledávací roboty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Struktura – nadpisy H1 a H2, odstavce,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title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meta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description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Musí se jim „líbit“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Být dostatečně dlouhý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Originální (ne převzatý z jiného webu)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Použití klíčových slov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Co lidé reálně hledají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Jak nazývají vaše produkty nebo služby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Jak formulují dotazy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391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64D51-D77C-7649-A71C-5414DFC4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73E96-7796-6745-A3B8-1785FEA8D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Vyhněte se prázdným frázím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Buďte konkrétní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Nemluvte o sobě, ale o lidech a jejich potřebách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Chtějte po lidech vždy jen jednu akci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Pravidla pravopisu jsou pořád in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21139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DCCEEC-0013-9243-A10C-7AF8FAE87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63" y="609642"/>
            <a:ext cx="11440873" cy="5638716"/>
          </a:xfrm>
        </p:spPr>
      </p:pic>
    </p:spTree>
    <p:extLst>
      <p:ext uri="{BB962C8B-B14F-4D97-AF65-F5344CB8AC3E}">
        <p14:creationId xmlns:p14="http://schemas.microsoft.com/office/powerpoint/2010/main" val="2778604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EBD92-5708-0242-9D65-28259A1D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1C191-F0BF-FE45-9C48-33FFA82C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72A24C-18FC-9140-8322-A4689876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49" y="113313"/>
            <a:ext cx="8841829" cy="6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7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7E0BD-B215-B84F-A9A5-0ADC8EEB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683A77A-23E4-D94E-8B4E-CD36A56D6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99" y="3808431"/>
            <a:ext cx="11273697" cy="223518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3BDE9B-55ED-CE46-A49D-EE1344EB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9" y="585216"/>
            <a:ext cx="11321865" cy="23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5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0BF71-B503-2241-A6C4-4C52F5E3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Rad a triků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554DFD-C7C7-574F-8143-C1E0E298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5796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Konkrétní čísla vzbuzují důvěryhodnost – 73 % zákazníků, 862 prodaných kusů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Omezte používání podmiňovacího způsobu a slov jako „kdyby“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Vyhýbejte se trpnému rodu – samo se to nikdy neudělá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Vykřičníky s rozumem – text by měl být důrazný sám o sobě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Oslovujte lidi jménem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Vzbuďte zvědavost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005646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0BC0C-1188-9C42-A2F2-55D594D7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8E82610-F5F4-3F47-870E-61FFC959D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111"/>
          <a:stretch/>
        </p:blipFill>
        <p:spPr>
          <a:xfrm>
            <a:off x="3267075" y="-82273"/>
            <a:ext cx="5657850" cy="6940273"/>
          </a:xfrm>
        </p:spPr>
      </p:pic>
    </p:spTree>
    <p:extLst>
      <p:ext uri="{BB962C8B-B14F-4D97-AF65-F5344CB8AC3E}">
        <p14:creationId xmlns:p14="http://schemas.microsoft.com/office/powerpoint/2010/main" val="2879989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35E0F-1943-CE46-BACD-186FC86F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Koho sledovat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27F3F7-C4B2-D340-BD00-FF29B871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457957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2"/>
              </a:rPr>
              <a:t>Otto Bohuš neboli Ottocopy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3"/>
              </a:rPr>
              <a:t>Ebook zdarma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4"/>
              </a:rPr>
              <a:t>Pavel </a:t>
            </a:r>
            <a:r>
              <a:rPr lang="cs-CZ" sz="2600" dirty="0" err="1">
                <a:hlinkClick r:id="rId4"/>
              </a:rPr>
              <a:t>Šenkapoun</a:t>
            </a:r>
            <a:r>
              <a:rPr lang="cs-CZ" sz="2600" dirty="0">
                <a:hlinkClick r:id="rId4"/>
              </a:rPr>
              <a:t> neboli Nejlepší </a:t>
            </a:r>
            <a:r>
              <a:rPr lang="cs-CZ" sz="2600" dirty="0" err="1">
                <a:hlinkClick r:id="rId4"/>
              </a:rPr>
              <a:t>copywriter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5"/>
              </a:rPr>
              <a:t>Michaela Mužíková neboli Copytriky.cz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89180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A5487-33AF-6740-B535-B5B7C2D9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lidé hledají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5FA7DB4-7882-A246-B263-94811A68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648" y="2127699"/>
            <a:ext cx="4976085" cy="443520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6D2920-21EC-A546-AA1E-0008B55D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2" y="2127699"/>
            <a:ext cx="4841621" cy="44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6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D19AF-FA6B-D147-B825-6C679672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slouží obsahový marketing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46EF1C-67DB-7246-A521-5FEE6373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03" y="2135527"/>
            <a:ext cx="10526741" cy="4440621"/>
          </a:xfrm>
        </p:spPr>
        <p:txBody>
          <a:bodyPr>
            <a:normAutofit/>
          </a:bodyPr>
          <a:lstStyle/>
          <a:p>
            <a:pPr marL="5080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Navazování vztahů – dáváme lidem něco zadarmo / něco navíc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Budování důvěry – jsme odborníci, víme, co děláme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SEO – díky obsahu je náš web lépe hodnocen a zobrazuje se na vyšších pozicích i na obecná slova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Přilákání (potenciálních) zákazníků a zvýšení tržeb (ovšem nepřímo)</a:t>
            </a:r>
          </a:p>
        </p:txBody>
      </p:sp>
    </p:spTree>
    <p:extLst>
      <p:ext uri="{BB962C8B-B14F-4D97-AF65-F5344CB8AC3E}">
        <p14:creationId xmlns:p14="http://schemas.microsoft.com/office/powerpoint/2010/main" val="3699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JAK NEFUNGUJE OBSAHOVÝ MARKETING</a:t>
            </a:r>
            <a:endParaRPr lang="cs-CZ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0C08790-A56F-B646-A8B0-62AE68923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589"/>
          <a:stretch/>
        </p:blipFill>
        <p:spPr>
          <a:xfrm>
            <a:off x="3243263" y="1759938"/>
            <a:ext cx="5286374" cy="509806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732BCA4-CE10-224E-83D3-5B70EC67FDF3}"/>
              </a:ext>
            </a:extLst>
          </p:cNvPr>
          <p:cNvSpPr txBox="1"/>
          <p:nvPr/>
        </p:nvSpPr>
        <p:spPr>
          <a:xfrm>
            <a:off x="480483" y="6272784"/>
            <a:ext cx="178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4"/>
              </a:rPr>
              <a:t>Pavel Ungr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41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B3DC0-BC4E-0E45-A5DE-987CA8F7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čím je třeba počítat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5FB908-12A9-EB41-B4D3-5CD5930B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7736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Potrvá to dlouho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Dá to fakt práci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Obtížně poznáte, jak dobře a jestli vůbec to funguje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Konkrétní přínos (návratnost investic) změříte ještě obtížněji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Pokud produkt a služba stojí za houby, sebelepší text to nezachrání</a:t>
            </a:r>
          </a:p>
        </p:txBody>
      </p:sp>
    </p:spTree>
    <p:extLst>
      <p:ext uri="{BB962C8B-B14F-4D97-AF65-F5344CB8AC3E}">
        <p14:creationId xmlns:p14="http://schemas.microsoft.com/office/powerpoint/2010/main" val="292816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65525-E412-DF46-B380-70A0380A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metriky sledovat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325FF3-FC19-6644-8BD6-2C9C92F7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Návštěvnost (čtenost)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Chování – míra okamžitého opuštění, čas na stránce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Asistované konverze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CA0068-ECF2-0E45-90F2-B6565580C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4" y="3897944"/>
            <a:ext cx="11719991" cy="23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1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52671-1AB1-5E4B-9ED4-18CE1D13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F23AC-95E3-DD42-8829-3AD93F7F9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Text (typicky článek, ale i popisky produktů)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Infografika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Fotografie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Audio (</a:t>
            </a:r>
            <a:r>
              <a:rPr lang="cs-CZ" sz="2600" dirty="0" err="1"/>
              <a:t>podcast</a:t>
            </a:r>
            <a:r>
              <a:rPr lang="cs-CZ" sz="2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Ebook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84465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{7AE97C23-EDBB-A442-AA12-6A616C402B53}tf10001061</Template>
  <TotalTime>629</TotalTime>
  <Words>927</Words>
  <Application>Microsoft Macintosh PowerPoint</Application>
  <PresentationFormat>Širokoúhlá obrazovka</PresentationFormat>
  <Paragraphs>154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Obsahový marketing a copywriting</vt:lpstr>
      <vt:lpstr>Obsah</vt:lpstr>
      <vt:lpstr>zpátky k seo</vt:lpstr>
      <vt:lpstr>co lidé hledají</vt:lpstr>
      <vt:lpstr>k čemu slouží obsahový marketing</vt:lpstr>
      <vt:lpstr>JAK NEFUNGUJE OBSAHOVÝ MARKETING</vt:lpstr>
      <vt:lpstr>S čím je třeba počítat</vt:lpstr>
      <vt:lpstr>Jaké metriky sledovat</vt:lpstr>
      <vt:lpstr>jaký obsah</vt:lpstr>
      <vt:lpstr>kam s ním?</vt:lpstr>
      <vt:lpstr>Obsahová strategie</vt:lpstr>
      <vt:lpstr>příklad bichle.cz</vt:lpstr>
      <vt:lpstr>Jak dostat obsah mezi lidi</vt:lpstr>
      <vt:lpstr>Na co byste si měli odpovědět</vt:lpstr>
      <vt:lpstr>Kdo to dělá dobře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Copywriting</vt:lpstr>
      <vt:lpstr>Copywriting</vt:lpstr>
      <vt:lpstr>pravidla copywritingu</vt:lpstr>
      <vt:lpstr>5 otázek, na které v textu odpovězte</vt:lpstr>
      <vt:lpstr>obrácená pyramida</vt:lpstr>
      <vt:lpstr>jeden nadpis vládne všem</vt:lpstr>
      <vt:lpstr>jak psát</vt:lpstr>
      <vt:lpstr>Prezentace aplikace PowerPoint</vt:lpstr>
      <vt:lpstr>Prezentace aplikace PowerPoint</vt:lpstr>
      <vt:lpstr>jak psát</vt:lpstr>
      <vt:lpstr>Prezentace aplikace PowerPoint</vt:lpstr>
      <vt:lpstr>Prezentace aplikace PowerPoint</vt:lpstr>
      <vt:lpstr>Prezentace aplikace PowerPoint</vt:lpstr>
      <vt:lpstr>Pár Rad a triků</vt:lpstr>
      <vt:lpstr>Prezentace aplikace PowerPoint</vt:lpstr>
      <vt:lpstr>Koho sledovat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marketing</dc:title>
  <dc:creator>Markéta Bartoníčková</dc:creator>
  <cp:lastModifiedBy>Markéta Bartoníčková</cp:lastModifiedBy>
  <cp:revision>57</cp:revision>
  <cp:lastPrinted>2018-09-18T12:46:15Z</cp:lastPrinted>
  <dcterms:created xsi:type="dcterms:W3CDTF">2018-09-18T10:56:09Z</dcterms:created>
  <dcterms:modified xsi:type="dcterms:W3CDTF">2018-10-23T15:24:53Z</dcterms:modified>
</cp:coreProperties>
</file>