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 b="def" i="def"/>
      <a:tcStyle>
        <a:tcBdr/>
        <a:fill>
          <a:solidFill>
            <a:srgbClr val="E7F1FA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DF0"/>
          </a:solidFill>
        </a:fill>
      </a:tcStyle>
    </a:wholeTbl>
    <a:band2H>
      <a:tcTxStyle b="def" i="def"/>
      <a:tcStyle>
        <a:tcBdr/>
        <a:fill>
          <a:solidFill>
            <a:srgbClr val="E7F6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 b="def" i="def"/>
      <a:tcStyle>
        <a:tcBdr/>
        <a:fill>
          <a:solidFill>
            <a:srgbClr val="EAF0E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" name="Text názvu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Text názvu</a:t>
            </a:r>
          </a:p>
        </p:txBody>
      </p:sp>
      <p:sp>
        <p:nvSpPr>
          <p:cNvPr id="14" name="Text úrovně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Text názvu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6" name="Text úrovně 1…"/>
          <p:cNvSpPr txBox="1"/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názvu"/>
          <p:cNvSpPr txBox="1"/>
          <p:nvPr>
            <p:ph type="title"/>
          </p:nvPr>
        </p:nvSpPr>
        <p:spPr>
          <a:xfrm>
            <a:off x="8724900" y="762000"/>
            <a:ext cx="2628901" cy="54102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15" name="Text úrovně 1…"/>
          <p:cNvSpPr txBox="1"/>
          <p:nvPr>
            <p:ph type="body" idx="1"/>
          </p:nvPr>
        </p:nvSpPr>
        <p:spPr>
          <a:xfrm>
            <a:off x="990600" y="762000"/>
            <a:ext cx="7581901" cy="54102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6" name="Straight Connector 6"/>
          <p:cNvSpPr/>
          <p:nvPr/>
        </p:nvSpPr>
        <p:spPr>
          <a:xfrm>
            <a:off x="9601835" y="515828"/>
            <a:ext cx="914401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Text názvu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5" name="Text úrovně 1…"/>
          <p:cNvSpPr txBox="1"/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/>
          <p:nvPr/>
        </p:nvSpPr>
        <p:spPr>
          <a:xfrm>
            <a:off x="0" y="-1"/>
            <a:ext cx="12192000" cy="4572003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Oval 5"/>
          <p:cNvSpPr/>
          <p:nvPr/>
        </p:nvSpPr>
        <p:spPr>
          <a:xfrm>
            <a:off x="-2" y="-1"/>
            <a:ext cx="12192002" cy="457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40" y="18844"/>
                </a:ln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4"/>
                </a:ln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6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9" y="14819"/>
                </a:ln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0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19"/>
                </a:ln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40" y="10828"/>
                </a:ln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28"/>
                </a:ln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6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9" y="6802"/>
                </a:ln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0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2"/>
                </a:ln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40" y="2811"/>
                </a:ln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1"/>
                </a:ln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Text názvu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Text názvu</a:t>
            </a:r>
          </a:p>
        </p:txBody>
      </p:sp>
      <p:sp>
        <p:nvSpPr>
          <p:cNvPr id="36" name="Text úrovně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7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Text názvu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7" name="Text úrovně 1…"/>
          <p:cNvSpPr txBox="1"/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Text názvu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 txBox="1"/>
          <p:nvPr>
            <p:ph type="body" sz="quarter" idx="1"/>
          </p:nvPr>
        </p:nvSpPr>
        <p:spPr>
          <a:xfrm>
            <a:off x="1024127" y="2179635"/>
            <a:ext cx="4754881" cy="82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Text Placeholder 4"/>
          <p:cNvSpPr/>
          <p:nvPr>
            <p:ph type="body" sz="quarter" idx="13"/>
          </p:nvPr>
        </p:nvSpPr>
        <p:spPr>
          <a:xfrm>
            <a:off x="5990887" y="2179635"/>
            <a:ext cx="4754881" cy="822961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1800"/>
              </a:spcBef>
              <a:buClrTx/>
              <a:buSzTx/>
              <a:buFontTx/>
              <a:buNone/>
              <a:defRPr sz="2300">
                <a:solidFill>
                  <a:schemeClr val="accent1"/>
                </a:solidFill>
              </a:defRPr>
            </a:pPr>
          </a:p>
        </p:txBody>
      </p:sp>
      <p:sp>
        <p:nvSpPr>
          <p:cNvPr id="5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Text názvu"/>
          <p:cNvSpPr txBox="1"/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raight Connector 6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Text názvu"/>
          <p:cNvSpPr txBox="1"/>
          <p:nvPr>
            <p:ph type="title"/>
          </p:nvPr>
        </p:nvSpPr>
        <p:spPr>
          <a:xfrm>
            <a:off x="1024127" y="471509"/>
            <a:ext cx="4389122" cy="17373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Text názvu</a:t>
            </a:r>
          </a:p>
        </p:txBody>
      </p:sp>
      <p:sp>
        <p:nvSpPr>
          <p:cNvPr id="84" name="Text úrovně 1…"/>
          <p:cNvSpPr txBox="1"/>
          <p:nvPr>
            <p:ph type="body" sz="half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9" indent="-205739">
              <a:defRPr sz="2400"/>
            </a:lvl4pPr>
            <a:lvl5pPr marL="845819" indent="-205739"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Text Placeholder 3"/>
          <p:cNvSpPr/>
          <p:nvPr>
            <p:ph type="body" sz="quarter" idx="13"/>
          </p:nvPr>
        </p:nvSpPr>
        <p:spPr>
          <a:xfrm>
            <a:off x="1024127" y="2257506"/>
            <a:ext cx="4389122" cy="376229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8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názvu"/>
          <p:cNvSpPr txBox="1"/>
          <p:nvPr>
            <p:ph type="title"/>
          </p:nvPr>
        </p:nvSpPr>
        <p:spPr>
          <a:xfrm>
            <a:off x="457200" y="4960137"/>
            <a:ext cx="7772400" cy="1463041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/>
            <a:r>
              <a:t>Text názvu</a:t>
            </a:r>
          </a:p>
        </p:txBody>
      </p:sp>
      <p:sp>
        <p:nvSpPr>
          <p:cNvPr id="94" name="Picture Placeholder 2"/>
          <p:cNvSpPr/>
          <p:nvPr>
            <p:ph type="pic" idx="13"/>
          </p:nvPr>
        </p:nvSpPr>
        <p:spPr>
          <a:xfrm>
            <a:off x="0" y="-2"/>
            <a:ext cx="12188953" cy="45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5" name="Text úrovně 1…"/>
          <p:cNvSpPr txBox="1"/>
          <p:nvPr>
            <p:ph type="body" sz="quarter" idx="1"/>
          </p:nvPr>
        </p:nvSpPr>
        <p:spPr>
          <a:xfrm>
            <a:off x="8610600" y="4960137"/>
            <a:ext cx="3200400" cy="14630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Straight Connector 7"/>
          <p:cNvSpPr/>
          <p:nvPr/>
        </p:nvSpPr>
        <p:spPr>
          <a:xfrm flipV="1">
            <a:off x="8386843" y="5264105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0837333" y="6492293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100" strike="noStrike" sz="5000" u="none">
          <a:ln>
            <a:noFill/>
          </a:ln>
          <a:solidFill>
            <a:srgbClr val="0D0D0D"/>
          </a:solidFill>
          <a:uFillTx/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9615"/>
        <a:buFont typeface="Tw Cen MT"/>
        <a:buChar char=" 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295655" marR="0" indent="-1676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5264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67273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85561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992777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1139081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1294529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1440833" marR="0" indent="-21553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Tw Cen MT"/>
        <a:buChar char="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363689@mail.muni.cz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chle.cz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pport.google.com/adspolicy/answer/6008942?hl=cs" TargetMode="External"/><Relationship Id="rId3" Type="http://schemas.openxmlformats.org/officeDocument/2006/relationships/hyperlink" Target="https://www.google.com/url?sa=t&amp;rct=j&amp;q=&amp;esrc=s&amp;source=web&amp;cd=2&amp;ved=2ahUKEwieoqCjya7eAhWqh6YKHXGTCEgQFjABegQIABAB&amp;url=https://napoveda.sklik.cz/pravidla/&amp;usg=AOvVaw0DSjEqMEvOiAuEhD63Boi_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adpis 1"/>
          <p:cNvSpPr txBox="1"/>
          <p:nvPr>
            <p:ph type="ctrTitle"/>
          </p:nvPr>
        </p:nvSpPr>
        <p:spPr>
          <a:xfrm>
            <a:off x="357351" y="4627016"/>
            <a:ext cx="7827094" cy="1655761"/>
          </a:xfrm>
          <a:prstGeom prst="rect">
            <a:avLst/>
          </a:prstGeom>
        </p:spPr>
        <p:txBody>
          <a:bodyPr/>
          <a:lstStyle>
            <a:lvl1pPr>
              <a:defRPr spc="181"/>
            </a:lvl1pPr>
          </a:lstStyle>
          <a:p>
            <a:pPr/>
            <a:r>
              <a:t>Reklama ve vyhledávání</a:t>
            </a:r>
          </a:p>
        </p:txBody>
      </p:sp>
      <p:sp>
        <p:nvSpPr>
          <p:cNvPr id="127" name="Podnadpis 2"/>
          <p:cNvSpPr txBox="1"/>
          <p:nvPr>
            <p:ph type="subTitle" sz="quarter" idx="1"/>
          </p:nvPr>
        </p:nvSpPr>
        <p:spPr>
          <a:xfrm>
            <a:off x="357352" y="5645546"/>
            <a:ext cx="3200401" cy="121245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VIKMB64</a:t>
            </a:r>
          </a:p>
        </p:txBody>
      </p:sp>
      <p:sp>
        <p:nvSpPr>
          <p:cNvPr id="128" name="Podnadpis 2"/>
          <p:cNvSpPr txBox="1"/>
          <p:nvPr/>
        </p:nvSpPr>
        <p:spPr>
          <a:xfrm>
            <a:off x="8387253" y="5190235"/>
            <a:ext cx="3221422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Markéta Bartoníčková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363689@mail.muni.cz</a:t>
            </a:r>
          </a:p>
          <a:p>
            <a:pPr algn="r">
              <a:lnSpc>
                <a:spcPct val="90000"/>
              </a:lnSpc>
              <a:spcBef>
                <a:spcPts val="1000"/>
              </a:spcBef>
              <a:defRPr sz="2400"/>
            </a:pPr>
            <a:r>
              <a:t>+420 728 014 956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opakování pojmů</a:t>
            </a:r>
          </a:p>
        </p:txBody>
      </p:sp>
      <p:sp>
        <p:nvSpPr>
          <p:cNvPr id="156" name="Zástupný symbol pro obsah 2"/>
          <p:cNvSpPr txBox="1"/>
          <p:nvPr>
            <p:ph type="body" idx="1"/>
          </p:nvPr>
        </p:nvSpPr>
        <p:spPr>
          <a:xfrm>
            <a:off x="1024127" y="2285999"/>
            <a:ext cx="10971625" cy="4023361"/>
          </a:xfrm>
          <a:prstGeom prst="rect">
            <a:avLst/>
          </a:prstGeom>
        </p:spPr>
        <p:txBody>
          <a:bodyPr/>
          <a:lstStyle/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Zobrazení</a:t>
            </a:r>
            <a:r>
              <a:t> - kolikrát se reklama zobrazí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Proklik</a:t>
            </a:r>
            <a:r>
              <a:t> - kolikrát na reklamu někdo klikl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CTR</a:t>
            </a:r>
            <a:r>
              <a:t> (míra prokliku) = počet prokliků / počet zobrazení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CPC </a:t>
            </a:r>
            <a:r>
              <a:t>(cena za proklik) - kolik zaplatíte, když někdo klikne na vaši reklamu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Cena</a:t>
            </a:r>
            <a:r>
              <a:t> = náklady - kolik vás reklama celkově stojí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Konverzní poměr</a:t>
            </a:r>
            <a:r>
              <a:t> = počet konverzí / počet návštěv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Hodnota konverzí</a:t>
            </a:r>
            <a:r>
              <a:t> = tržby (obrat)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t> </a:t>
            </a:r>
            <a:r>
              <a:rPr b="1"/>
              <a:t>PNO</a:t>
            </a:r>
            <a:r>
              <a:t> (podíl nákladů na obratu) = cena / tržby</a:t>
            </a:r>
          </a:p>
          <a:p>
            <a:pPr marL="80467" indent="-80467" defTabSz="804672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88"/>
            </a:pPr>
            <a:r>
              <a:rPr b="1"/>
              <a:t> Průměrná pozice</a:t>
            </a:r>
            <a:r>
              <a:t> - na jaké pozici ve výsledcích vyhledávání se reklama zobrazuje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Jak reklamy spustit</a:t>
            </a:r>
          </a:p>
        </p:txBody>
      </p:sp>
      <p:sp>
        <p:nvSpPr>
          <p:cNvPr id="159" name="Zástupný symbol pro obsah 2"/>
          <p:cNvSpPr txBox="1"/>
          <p:nvPr>
            <p:ph type="body" idx="1"/>
          </p:nvPr>
        </p:nvSpPr>
        <p:spPr>
          <a:xfrm>
            <a:off x="1024127" y="2285999"/>
            <a:ext cx="11073281" cy="4023361"/>
          </a:xfrm>
          <a:prstGeom prst="rect">
            <a:avLst/>
          </a:prstGeom>
        </p:spPr>
        <p:txBody>
          <a:bodyPr/>
          <a:lstStyle/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Google i Seznam mají každý svůj nástroj na správu reklam</a:t>
            </a:r>
          </a:p>
          <a:p>
            <a:pPr lvl="1" marL="217261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Google Ads (dříve AdWords)</a:t>
            </a:r>
          </a:p>
          <a:p>
            <a:pPr lvl="1" marL="217261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Seznam Sklik</a:t>
            </a:r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Zobrazují reklamy vždy na příslušném vyhledávači, přes Google Ads nelze spustit reklamy na Seznamu a naopak</a:t>
            </a:r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Principy fungování jsou u obou systémů stejné, liší se v možnostech a funkcionalitách</a:t>
            </a:r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Google obecně napřed a Seznam ho kopíruje</a:t>
            </a:r>
          </a:p>
          <a:p>
            <a:pPr marL="90525" indent="-90525" defTabSz="90525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defRPr sz="2574"/>
            </a:pPr>
            <a:r>
              <a:t> Do značné míry proto, aby PPCčkařům usnadnil práci a ti ho chtěli používat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Struktura účtu</a:t>
            </a:r>
          </a:p>
        </p:txBody>
      </p:sp>
      <p:sp>
        <p:nvSpPr>
          <p:cNvPr id="162" name="Zástupný symbol pro obsah 2"/>
          <p:cNvSpPr txBox="1"/>
          <p:nvPr>
            <p:ph type="body" idx="1"/>
          </p:nvPr>
        </p:nvSpPr>
        <p:spPr>
          <a:xfrm>
            <a:off x="1024127" y="2285999"/>
            <a:ext cx="10463681" cy="40233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</a:t>
            </a:r>
            <a:r>
              <a:rPr b="1"/>
              <a:t>Účet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Firma - fakturační údaje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Přístupy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Propojení s jinými nástroji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Struktura účtu</a:t>
            </a:r>
          </a:p>
        </p:txBody>
      </p:sp>
      <p:sp>
        <p:nvSpPr>
          <p:cNvPr id="165" name="Zástupný symbol pro obsah 2"/>
          <p:cNvSpPr txBox="1"/>
          <p:nvPr>
            <p:ph type="body" idx="1"/>
          </p:nvPr>
        </p:nvSpPr>
        <p:spPr>
          <a:xfrm>
            <a:off x="1024127" y="2285999"/>
            <a:ext cx="9720075" cy="40233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</a:t>
            </a:r>
            <a:r>
              <a:rPr b="1"/>
              <a:t>Kampaň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Marketingový účel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Geografické cílení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Rozpočet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Časové plánování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Skládá se z reklamních sestav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Struktura účtu</a:t>
            </a:r>
          </a:p>
        </p:txBody>
      </p:sp>
      <p:sp>
        <p:nvSpPr>
          <p:cNvPr id="168" name="Zástupný symbol pro obsah 2"/>
          <p:cNvSpPr txBox="1"/>
          <p:nvPr>
            <p:ph type="body" idx="1"/>
          </p:nvPr>
        </p:nvSpPr>
        <p:spPr>
          <a:xfrm>
            <a:off x="996143" y="2133600"/>
            <a:ext cx="9720075" cy="4023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</a:t>
            </a:r>
            <a:r>
              <a:rPr b="1"/>
              <a:t>Sestava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Seskupení relevantních klíčových slov a reklam</a:t>
            </a:r>
          </a:p>
        </p:txBody>
      </p:sp>
      <p:sp>
        <p:nvSpPr>
          <p:cNvPr id="169" name="Elektronika"/>
          <p:cNvSpPr txBox="1"/>
          <p:nvPr/>
        </p:nvSpPr>
        <p:spPr>
          <a:xfrm>
            <a:off x="1613841" y="4605758"/>
            <a:ext cx="109310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Elektronika</a:t>
            </a:r>
          </a:p>
        </p:txBody>
      </p:sp>
      <p:sp>
        <p:nvSpPr>
          <p:cNvPr id="170" name="Počítače"/>
          <p:cNvSpPr txBox="1"/>
          <p:nvPr/>
        </p:nvSpPr>
        <p:spPr>
          <a:xfrm>
            <a:off x="3882046" y="4045837"/>
            <a:ext cx="84977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Počítače</a:t>
            </a:r>
          </a:p>
        </p:txBody>
      </p:sp>
      <p:sp>
        <p:nvSpPr>
          <p:cNvPr id="171" name="Mobilní telefony"/>
          <p:cNvSpPr txBox="1"/>
          <p:nvPr/>
        </p:nvSpPr>
        <p:spPr>
          <a:xfrm>
            <a:off x="3522682" y="4617459"/>
            <a:ext cx="15684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Mobilní telefony</a:t>
            </a:r>
          </a:p>
        </p:txBody>
      </p:sp>
      <p:sp>
        <p:nvSpPr>
          <p:cNvPr id="172" name="Tablety"/>
          <p:cNvSpPr txBox="1"/>
          <p:nvPr/>
        </p:nvSpPr>
        <p:spPr>
          <a:xfrm>
            <a:off x="3917486" y="5189081"/>
            <a:ext cx="7788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Tablety</a:t>
            </a:r>
          </a:p>
        </p:txBody>
      </p:sp>
      <p:sp>
        <p:nvSpPr>
          <p:cNvPr id="173" name="Tablety"/>
          <p:cNvSpPr txBox="1"/>
          <p:nvPr/>
        </p:nvSpPr>
        <p:spPr>
          <a:xfrm>
            <a:off x="6103766" y="5189081"/>
            <a:ext cx="7788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Tablety</a:t>
            </a:r>
          </a:p>
        </p:txBody>
      </p:sp>
      <p:sp>
        <p:nvSpPr>
          <p:cNvPr id="174" name="Tablety levně"/>
          <p:cNvSpPr txBox="1"/>
          <p:nvPr/>
        </p:nvSpPr>
        <p:spPr>
          <a:xfrm>
            <a:off x="5775600" y="5740714"/>
            <a:ext cx="132092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Tablety levně</a:t>
            </a:r>
          </a:p>
        </p:txBody>
      </p:sp>
      <p:sp>
        <p:nvSpPr>
          <p:cNvPr id="175" name="Tablety eshop"/>
          <p:cNvSpPr txBox="1"/>
          <p:nvPr/>
        </p:nvSpPr>
        <p:spPr>
          <a:xfrm>
            <a:off x="5749592" y="6292348"/>
            <a:ext cx="13729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Tablety eshop</a:t>
            </a:r>
          </a:p>
        </p:txBody>
      </p:sp>
      <p:sp>
        <p:nvSpPr>
          <p:cNvPr id="176" name="Kampaň"/>
          <p:cNvSpPr txBox="1"/>
          <p:nvPr/>
        </p:nvSpPr>
        <p:spPr>
          <a:xfrm>
            <a:off x="1732048" y="3474215"/>
            <a:ext cx="90747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Kampaň</a:t>
            </a:r>
          </a:p>
        </p:txBody>
      </p:sp>
      <p:sp>
        <p:nvSpPr>
          <p:cNvPr id="177" name="Sestava"/>
          <p:cNvSpPr txBox="1"/>
          <p:nvPr/>
        </p:nvSpPr>
        <p:spPr>
          <a:xfrm>
            <a:off x="3897617" y="3474215"/>
            <a:ext cx="83983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Sestava</a:t>
            </a:r>
          </a:p>
        </p:txBody>
      </p:sp>
      <p:sp>
        <p:nvSpPr>
          <p:cNvPr id="178" name="Klíčová slova"/>
          <p:cNvSpPr txBox="1"/>
          <p:nvPr/>
        </p:nvSpPr>
        <p:spPr>
          <a:xfrm>
            <a:off x="5793905" y="3474215"/>
            <a:ext cx="138890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/>
            <a:r>
              <a:t>Klíčová slova</a:t>
            </a:r>
          </a:p>
        </p:txBody>
      </p:sp>
      <p:sp>
        <p:nvSpPr>
          <p:cNvPr id="179" name="Čára"/>
          <p:cNvSpPr/>
          <p:nvPr/>
        </p:nvSpPr>
        <p:spPr>
          <a:xfrm>
            <a:off x="2782518" y="4783829"/>
            <a:ext cx="664591" cy="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Čára"/>
          <p:cNvSpPr/>
          <p:nvPr/>
        </p:nvSpPr>
        <p:spPr>
          <a:xfrm>
            <a:off x="4864514" y="5355451"/>
            <a:ext cx="664590" cy="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Čára"/>
          <p:cNvSpPr/>
          <p:nvPr/>
        </p:nvSpPr>
        <p:spPr>
          <a:xfrm>
            <a:off x="2795852" y="4800268"/>
            <a:ext cx="774683" cy="48239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Čára"/>
          <p:cNvSpPr/>
          <p:nvPr/>
        </p:nvSpPr>
        <p:spPr>
          <a:xfrm>
            <a:off x="4891470" y="5394291"/>
            <a:ext cx="774684" cy="482391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Čára"/>
          <p:cNvSpPr/>
          <p:nvPr/>
        </p:nvSpPr>
        <p:spPr>
          <a:xfrm flipV="1">
            <a:off x="2788131" y="4358274"/>
            <a:ext cx="660266" cy="428588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Čára"/>
          <p:cNvSpPr/>
          <p:nvPr/>
        </p:nvSpPr>
        <p:spPr>
          <a:xfrm>
            <a:off x="4858699" y="5387458"/>
            <a:ext cx="682785" cy="909939"/>
          </a:xfrm>
          <a:prstGeom prst="line">
            <a:avLst/>
          </a:prstGeom>
          <a:ln w="15875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struktura účtu - příklady</a:t>
            </a:r>
          </a:p>
        </p:txBody>
      </p:sp>
      <p:sp>
        <p:nvSpPr>
          <p:cNvPr id="187" name="Zástupný symbol pro obsah 2"/>
          <p:cNvSpPr txBox="1"/>
          <p:nvPr>
            <p:ph type="body" idx="1"/>
          </p:nvPr>
        </p:nvSpPr>
        <p:spPr>
          <a:xfrm>
            <a:off x="1024127" y="2285999"/>
            <a:ext cx="9720075" cy="4242124"/>
          </a:xfrm>
          <a:prstGeom prst="rect">
            <a:avLst/>
          </a:prstGeom>
        </p:spPr>
        <p:txBody>
          <a:bodyPr/>
          <a:lstStyle/>
          <a:p>
            <a:pPr>
              <a:buFont typeface="Arial"/>
              <a:buChar char="•"/>
              <a:defRPr sz="2600"/>
            </a:pPr>
            <a:r>
              <a:t> </a:t>
            </a:r>
            <a:r>
              <a:rPr b="1"/>
              <a:t>Struktura kampaní - jak je rozdělovat</a:t>
            </a:r>
            <a:endParaRPr b="1"/>
          </a:p>
          <a:p>
            <a:pPr lvl="1" marL="219455" indent="-91439">
              <a:buFont typeface="Arial"/>
              <a:buChar char="•"/>
              <a:defRPr sz="2600"/>
            </a:pPr>
            <a:r>
              <a:t> Tematicky</a:t>
            </a:r>
          </a:p>
          <a:p>
            <a:pPr lvl="2" marL="402336" indent="-91440">
              <a:buFont typeface="Arial"/>
              <a:buChar char="•"/>
              <a:defRPr sz="2600"/>
            </a:pPr>
            <a:r>
              <a:t> Brand -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bichle.cz</a:t>
            </a:r>
          </a:p>
          <a:p>
            <a:pPr lvl="2" marL="402336" indent="-91440">
              <a:buFont typeface="Arial"/>
              <a:buChar char="•"/>
              <a:defRPr sz="2600"/>
            </a:pPr>
            <a:r>
              <a:t> Zbožové kategorie - knihy, eknihy, žánry</a:t>
            </a:r>
          </a:p>
          <a:p>
            <a:pPr lvl="2" marL="402336" indent="-91440">
              <a:buFont typeface="Arial"/>
              <a:buChar char="•"/>
              <a:defRPr sz="2600"/>
            </a:pPr>
            <a:r>
              <a:t> Autoři</a:t>
            </a:r>
          </a:p>
          <a:p>
            <a:pPr lvl="2" marL="402336" indent="-91440">
              <a:buFont typeface="Arial"/>
              <a:buChar char="•"/>
              <a:defRPr sz="2600"/>
            </a:pPr>
            <a:r>
              <a:t> Názvy knih</a:t>
            </a:r>
          </a:p>
          <a:p>
            <a:pPr lvl="1" marL="219455" indent="-91439">
              <a:buFont typeface="Arial"/>
              <a:buChar char="•"/>
              <a:defRPr sz="2600"/>
            </a:pPr>
            <a:r>
              <a:t> Podle zařízení - počítač, tablet, mobil</a:t>
            </a:r>
          </a:p>
          <a:p>
            <a:pPr lvl="1" marL="219455" indent="-91439">
              <a:buFont typeface="Arial"/>
              <a:buChar char="•"/>
              <a:defRPr sz="2600"/>
            </a:pPr>
            <a:r>
              <a:t> Podle lokality - ČR, kraje, města</a:t>
            </a:r>
          </a:p>
          <a:p>
            <a:pPr lvl="1" marL="219455" indent="-91439">
              <a:buFont typeface="Arial"/>
              <a:buChar char="•"/>
              <a:defRPr sz="2600"/>
            </a:pPr>
            <a:r>
              <a:t> Podle typu shody klíčových slov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Shoda klíčových slov</a:t>
            </a:r>
          </a:p>
        </p:txBody>
      </p:sp>
      <p:sp>
        <p:nvSpPr>
          <p:cNvPr id="190" name="Zástupný symbol pro obsah 2"/>
          <p:cNvSpPr txBox="1"/>
          <p:nvPr>
            <p:ph type="body" idx="1"/>
          </p:nvPr>
        </p:nvSpPr>
        <p:spPr>
          <a:xfrm>
            <a:off x="1024127" y="2285998"/>
            <a:ext cx="11036409" cy="4272457"/>
          </a:xfrm>
          <a:prstGeom prst="rect">
            <a:avLst/>
          </a:prstGeom>
        </p:spPr>
        <p:txBody>
          <a:bodyPr/>
          <a:lstStyle/>
          <a:p>
            <a:pPr marL="74066" indent="-74066" defTabSz="740663">
              <a:spcBef>
                <a:spcPts val="900"/>
              </a:spcBef>
              <a:buFont typeface="Arial"/>
              <a:buChar char="•"/>
              <a:defRPr b="1" sz="2106"/>
            </a:pPr>
            <a:r>
              <a:t> Přesná = [knížky]</a:t>
            </a:r>
          </a:p>
          <a:p>
            <a:pPr lvl="1" marL="177759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t> Dříve spouštěla reklamy, jen pokud vyhledávací dotaz přesně odpovídal klíčovému slovu včetně diakritiky</a:t>
            </a:r>
          </a:p>
          <a:p>
            <a:pPr lvl="1" marL="177759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t> Dnes volnější - reaguje i na výrazy bez diakritiky a jednotné/množné číslo, např. “knizka”</a:t>
            </a:r>
          </a:p>
          <a:p>
            <a:pPr marL="74066" indent="-74066" defTabSz="740663">
              <a:spcBef>
                <a:spcPts val="900"/>
              </a:spcBef>
              <a:buFont typeface="Arial"/>
              <a:buChar char="•"/>
              <a:defRPr b="1" sz="2106"/>
            </a:pPr>
            <a:r>
              <a:t> Frázová = “levné knížky”</a:t>
            </a:r>
          </a:p>
          <a:p>
            <a:pPr lvl="1" marL="177759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t> Vyhledávací dotaz musí obsahovat frázi “levné knížky”, ale před ní i za ní může být cokoliv dalšího, např. “levné knížky eshop” nebo “koupím levné knížky”</a:t>
            </a:r>
          </a:p>
          <a:p>
            <a:pPr marL="74066" indent="-74066" defTabSz="740663">
              <a:spcBef>
                <a:spcPts val="900"/>
              </a:spcBef>
              <a:buFont typeface="Arial"/>
              <a:buChar char="•"/>
              <a:defRPr b="1" sz="2106"/>
            </a:pPr>
            <a:r>
              <a:t> Volná = levné knížky</a:t>
            </a:r>
          </a:p>
          <a:p>
            <a:pPr lvl="1" marL="177759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t> Vyhledávací dotaz může obsahovat kterékoliv z daných slov a cokoliv k němu, např. “knížka o brontosaurech”</a:t>
            </a:r>
          </a:p>
          <a:p>
            <a:pPr marL="74066" indent="-74066" defTabSz="740663">
              <a:spcBef>
                <a:spcPts val="900"/>
              </a:spcBef>
              <a:buFont typeface="Arial"/>
              <a:buChar char="•"/>
              <a:defRPr b="1" sz="2106"/>
            </a:pPr>
            <a:r>
              <a:t> Volná modifikovaná = +levné +knížky</a:t>
            </a:r>
          </a:p>
          <a:p>
            <a:pPr lvl="1" marL="177759" indent="-74066" defTabSz="740663">
              <a:spcBef>
                <a:spcPts val="900"/>
              </a:spcBef>
              <a:buFont typeface="Arial"/>
              <a:buChar char="•"/>
              <a:defRPr sz="2106"/>
            </a:pPr>
            <a:r>
              <a:t> Vyhledávací dotaz musí obsahovat obě dvě slova, ale i cokoliv k nim “knížka vaříme levně”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áz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Snímek obrazovky 2018-10-30 v 16.32.24.png" descr="Snímek obrazovky 2018-10-30 v 16.32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963" y="0"/>
            <a:ext cx="84024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áz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Snímek obrazovky 2018-10-30 v 16.36.35.png" descr="Snímek obrazovky 2018-10-30 v 16.36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9513" y="895350"/>
            <a:ext cx="8369301" cy="506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áz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2" name="Snímek obrazovky 2018-10-30 v 16.35.32.png" descr="Snímek obrazovky 2018-10-30 v 16.35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463" y="571499"/>
            <a:ext cx="84074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Co si připomenout</a:t>
            </a:r>
          </a:p>
        </p:txBody>
      </p:sp>
      <p:sp>
        <p:nvSpPr>
          <p:cNvPr id="131" name="Zástupný symbol pro obsah 2"/>
          <p:cNvSpPr txBox="1"/>
          <p:nvPr>
            <p:ph type="body" idx="1"/>
          </p:nvPr>
        </p:nvSpPr>
        <p:spPr>
          <a:xfrm>
            <a:off x="1024127" y="2286000"/>
            <a:ext cx="9720075" cy="445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Konverzní (nákupní) cesta a její fáze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Optimalizace pro vyhledávače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Nadpisy, titulky, kvalitní texty</a:t>
            </a:r>
          </a:p>
          <a:p>
            <a:pPr lvl="1" marL="219455" indent="-91439">
              <a:lnSpc>
                <a:spcPct val="150000"/>
              </a:lnSpc>
              <a:buFont typeface="Arial"/>
              <a:buChar char="•"/>
              <a:defRPr sz="2600"/>
            </a:pPr>
            <a:r>
              <a:t> Analýza klíčových slov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áz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6" name="Snímek obrazovky 2018-10-30 v 16.35.01.png" descr="Snímek obrazovky 2018-10-30 v 16.35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6621" y="6765"/>
            <a:ext cx="6855085" cy="6601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áz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Snímek obrazovky 2018-10-30 v 16.36.17.png" descr="Snímek obrazovky 2018-10-30 v 16.36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2508" y="-1"/>
            <a:ext cx="710331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 čeho se reklama sklád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 čeho se reklama skládá</a:t>
            </a:r>
          </a:p>
        </p:txBody>
      </p:sp>
      <p:sp>
        <p:nvSpPr>
          <p:cNvPr id="213" name="Google Ads…"/>
          <p:cNvSpPr txBox="1"/>
          <p:nvPr>
            <p:ph type="body" idx="1"/>
          </p:nvPr>
        </p:nvSpPr>
        <p:spPr>
          <a:xfrm>
            <a:off x="1024127" y="2286000"/>
            <a:ext cx="9720075" cy="4457973"/>
          </a:xfrm>
          <a:prstGeom prst="rect">
            <a:avLst/>
          </a:prstGeom>
        </p:spPr>
        <p:txBody>
          <a:bodyPr/>
          <a:lstStyle/>
          <a:p>
            <a:pPr marL="79552" indent="-79552" defTabSz="795527">
              <a:spcBef>
                <a:spcPts val="1000"/>
              </a:spcBef>
              <a:buChar char="•"/>
              <a:defRPr b="1" sz="1914"/>
            </a:pPr>
            <a:r>
              <a:t> Google Ads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3 nadpisy po 30 znacích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2 popisy po 90 znacích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Viditelná URL - co se zobrazuje v inzerátu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Cílová URL - kam lidi skutečně vedeme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Rozšíření</a:t>
            </a:r>
          </a:p>
          <a:p>
            <a:pPr marL="79552" indent="-79552" defTabSz="795527">
              <a:spcBef>
                <a:spcPts val="1000"/>
              </a:spcBef>
              <a:buChar char="•"/>
              <a:defRPr b="1" sz="1914"/>
            </a:pPr>
            <a:r>
              <a:t> Seznam Sklik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2 nadpisy po 30 znacích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1 popisek o 90 znacích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Viditelná URL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Cílová URL</a:t>
            </a:r>
          </a:p>
          <a:p>
            <a:pPr lvl="1" marL="190926" indent="-79552" defTabSz="795527">
              <a:spcBef>
                <a:spcPts val="1000"/>
              </a:spcBef>
              <a:buChar char="•"/>
              <a:defRPr sz="1914"/>
            </a:pPr>
            <a:r>
              <a:t> Rozšíření</a:t>
            </a:r>
          </a:p>
        </p:txBody>
      </p:sp>
      <p:pic>
        <p:nvPicPr>
          <p:cNvPr id="214" name="Snímek obrazovky 2018-10-30 v 16.55.27.png" descr="Snímek obrazovky 2018-10-30 v 16.55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2635" y="2155855"/>
            <a:ext cx="4826001" cy="200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nímek obrazovky 2018-10-30 v 16.55.50.png" descr="Snímek obrazovky 2018-10-30 v 16.55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2635" y="4992623"/>
            <a:ext cx="4826001" cy="1093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Jak to vypadá v prax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 to vypadá v praxi</a:t>
            </a:r>
          </a:p>
        </p:txBody>
      </p:sp>
      <p:sp>
        <p:nvSpPr>
          <p:cNvPr id="218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Snímek obrazovky 2018-10-30 v 16.42.25.png" descr="Snímek obrazovky 2018-10-30 v 16.42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4749" y="2544448"/>
            <a:ext cx="7302501" cy="2984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Nadpis 1"/>
          <p:cNvSpPr txBox="1"/>
          <p:nvPr/>
        </p:nvSpPr>
        <p:spPr>
          <a:xfrm>
            <a:off x="3778447" y="2148270"/>
            <a:ext cx="95045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lumOff val="-9254"/>
                  </a:schemeClr>
                </a:solidFill>
              </a:defRPr>
            </a:lvl1pPr>
          </a:lstStyle>
          <a:p>
            <a:pPr/>
            <a:r>
              <a:t>Nadpis 1</a:t>
            </a:r>
          </a:p>
        </p:txBody>
      </p:sp>
      <p:sp>
        <p:nvSpPr>
          <p:cNvPr id="221" name="Nadpis 2"/>
          <p:cNvSpPr txBox="1"/>
          <p:nvPr/>
        </p:nvSpPr>
        <p:spPr>
          <a:xfrm>
            <a:off x="6994400" y="2148270"/>
            <a:ext cx="95045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lumOff val="-9254"/>
                  </a:schemeClr>
                </a:solidFill>
              </a:defRPr>
            </a:lvl1pPr>
          </a:lstStyle>
          <a:p>
            <a:pPr/>
            <a:r>
              <a:t>Nadpis 2</a:t>
            </a:r>
          </a:p>
        </p:txBody>
      </p:sp>
      <p:sp>
        <p:nvSpPr>
          <p:cNvPr id="222" name="Viditelná URL"/>
          <p:cNvSpPr txBox="1"/>
          <p:nvPr/>
        </p:nvSpPr>
        <p:spPr>
          <a:xfrm>
            <a:off x="1003705" y="2942203"/>
            <a:ext cx="132460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Viditelná URL</a:t>
            </a:r>
          </a:p>
        </p:txBody>
      </p:sp>
      <p:sp>
        <p:nvSpPr>
          <p:cNvPr id="223" name="Rozšíření o volání"/>
          <p:cNvSpPr txBox="1"/>
          <p:nvPr/>
        </p:nvSpPr>
        <p:spPr>
          <a:xfrm>
            <a:off x="9593634" y="2942203"/>
            <a:ext cx="166973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Rozšíření o volání</a:t>
            </a:r>
          </a:p>
        </p:txBody>
      </p:sp>
      <p:sp>
        <p:nvSpPr>
          <p:cNvPr id="224" name="Rozšíření o lokalitu"/>
          <p:cNvSpPr txBox="1"/>
          <p:nvPr/>
        </p:nvSpPr>
        <p:spPr>
          <a:xfrm>
            <a:off x="9535312" y="3400232"/>
            <a:ext cx="178638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Rozšíření o lokalitu</a:t>
            </a:r>
          </a:p>
        </p:txBody>
      </p:sp>
      <p:sp>
        <p:nvSpPr>
          <p:cNvPr id="225" name="Popis"/>
          <p:cNvSpPr txBox="1"/>
          <p:nvPr/>
        </p:nvSpPr>
        <p:spPr>
          <a:xfrm>
            <a:off x="1379142" y="3262630"/>
            <a:ext cx="57373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Popis</a:t>
            </a:r>
          </a:p>
        </p:txBody>
      </p:sp>
      <p:sp>
        <p:nvSpPr>
          <p:cNvPr id="226" name="Rozšíření o odkazy…"/>
          <p:cNvSpPr txBox="1"/>
          <p:nvPr/>
        </p:nvSpPr>
        <p:spPr>
          <a:xfrm>
            <a:off x="727219" y="4347978"/>
            <a:ext cx="187757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Rozšíření o odkazy</a:t>
            </a:r>
          </a:p>
          <a:p>
            <a:pPr/>
            <a:r>
              <a:t>na podstránky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ozor na pravidl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Pozor na pravidla</a:t>
            </a:r>
          </a:p>
        </p:txBody>
      </p:sp>
      <p:sp>
        <p:nvSpPr>
          <p:cNvPr id="229" name="Dodržujte zásady reklamních systémů (Google, Seznam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7782" indent="-87782" defTabSz="877823">
              <a:spcBef>
                <a:spcPts val="1100"/>
              </a:spcBef>
              <a:buChar char="•"/>
              <a:defRPr sz="2496"/>
            </a:pPr>
            <a:r>
              <a:t> Dodržujte zásady reklamních systémů (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2" invalidUrl="" action="" tgtFrame="" tooltip="" history="1" highlightClick="0" endSnd="0"/>
              </a:rPr>
              <a:t>Google</a:t>
            </a:r>
            <a:r>
              <a:t>,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Seznam</a:t>
            </a:r>
            <a:r>
              <a:t>)</a:t>
            </a:r>
          </a:p>
          <a:p>
            <a:pPr marL="87782" indent="-87782" defTabSz="877823">
              <a:spcBef>
                <a:spcPts val="1100"/>
              </a:spcBef>
              <a:buChar char="•"/>
              <a:defRPr sz="2496"/>
            </a:pPr>
            <a:r>
              <a:t> Nesmíte propagovat zakázaný obsah (zbraně, drogy), omezený obsah (alkohol, sexuální pomůcky, léky) lidem od 18 let</a:t>
            </a:r>
          </a:p>
          <a:p>
            <a:pPr marL="87782" indent="-87782" defTabSz="877823">
              <a:spcBef>
                <a:spcPts val="1100"/>
              </a:spcBef>
              <a:buChar char="•"/>
              <a:defRPr sz="2496"/>
            </a:pPr>
            <a:r>
              <a:t> Nesmíte propagovat padělané zboží a cílit na ochranné známky</a:t>
            </a:r>
          </a:p>
          <a:p>
            <a:pPr marL="87782" indent="-87782" defTabSz="877823">
              <a:spcBef>
                <a:spcPts val="1100"/>
              </a:spcBef>
              <a:buChar char="•"/>
              <a:defRPr sz="2496"/>
            </a:pPr>
            <a:r>
              <a:t> Nesmíte uvádět nepravdivé ani zavádějící informace</a:t>
            </a:r>
          </a:p>
          <a:p>
            <a:pPr marL="87782" indent="-87782" defTabSz="877823">
              <a:spcBef>
                <a:spcPts val="1100"/>
              </a:spcBef>
              <a:buChar char="•"/>
              <a:defRPr sz="2496"/>
            </a:pPr>
            <a:r>
              <a:t> V textu reklamy nesmíte používat speciální znaky (*z*d*a*r*m*a), nadměrnou interpunkci (Doprava zdarma!!!), text velkými písmeny (ZDARMA)</a:t>
            </a:r>
          </a:p>
          <a:p>
            <a:pPr marL="87782" indent="-87782" defTabSz="877823">
              <a:spcBef>
                <a:spcPts val="1100"/>
              </a:spcBef>
              <a:buChar char="•"/>
              <a:defRPr sz="2496"/>
            </a:pPr>
            <a:r>
              <a:t> Co se stane, když to porušíte - systém vám zamítne reklamu, případně zablokuje celý účet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roduktové rekla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Produktové reklamy</a:t>
            </a:r>
          </a:p>
        </p:txBody>
      </p:sp>
      <p:sp>
        <p:nvSpPr>
          <p:cNvPr id="232" name="Využívají informace z produktového feed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  <a:defRPr sz="2600"/>
            </a:pPr>
            <a:r>
              <a:t> Využívají informace z produktového feedu</a:t>
            </a:r>
          </a:p>
          <a:p>
            <a:pPr lvl="1" marL="219455" indent="-91439">
              <a:buChar char="•"/>
              <a:defRPr sz="2600"/>
            </a:pPr>
            <a:r>
              <a:t> Název zboží</a:t>
            </a:r>
          </a:p>
          <a:p>
            <a:pPr lvl="1" marL="219455" indent="-91439">
              <a:buChar char="•"/>
              <a:defRPr sz="2600"/>
            </a:pPr>
            <a:r>
              <a:t> Cena</a:t>
            </a:r>
          </a:p>
          <a:p>
            <a:pPr lvl="1" marL="219455" indent="-91439">
              <a:buChar char="•"/>
              <a:defRPr sz="2600"/>
            </a:pPr>
            <a:r>
              <a:t> Prodejce (web)</a:t>
            </a:r>
          </a:p>
          <a:p>
            <a:pPr lvl="1" marL="219455" indent="-91439">
              <a:buChar char="•"/>
              <a:defRPr sz="2600"/>
            </a:pPr>
            <a:r>
              <a:t> Obrázek</a:t>
            </a:r>
          </a:p>
          <a:p>
            <a:pPr>
              <a:buChar char="•"/>
              <a:defRPr sz="2600"/>
            </a:pPr>
            <a:r>
              <a:t> Dá se nastavit, jaké produkty chceme v reklamách zobrazovat a na jaké vyhledávací dotazy</a:t>
            </a:r>
          </a:p>
          <a:p>
            <a:pPr>
              <a:buChar char="•"/>
              <a:defRPr sz="2600"/>
            </a:pPr>
            <a:r>
              <a:t> Podobu reklamy ale neovlivníme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Náze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6" name="Snímek obrazovky 2018-10-30 v 16.35.01.png" descr="Snímek obrazovky 2018-10-30 v 16.35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6621" y="6765"/>
            <a:ext cx="6855085" cy="6601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adpis 1"/>
          <p:cNvSpPr txBox="1"/>
          <p:nvPr>
            <p:ph type="title"/>
          </p:nvPr>
        </p:nvSpPr>
        <p:spPr>
          <a:xfrm>
            <a:off x="1024128" y="585216"/>
            <a:ext cx="10725956" cy="1499617"/>
          </a:xfrm>
          <a:prstGeom prst="rect">
            <a:avLst/>
          </a:prstGeom>
        </p:spPr>
        <p:txBody>
          <a:bodyPr/>
          <a:lstStyle/>
          <a:p>
            <a:pPr/>
            <a:r>
              <a:t>sledování a optimalizace výkonu</a:t>
            </a:r>
          </a:p>
        </p:txBody>
      </p:sp>
      <p:sp>
        <p:nvSpPr>
          <p:cNvPr id="239" name="Zástupný symbol pro obsah 2"/>
          <p:cNvSpPr txBox="1"/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/>
          <a:lstStyle/>
          <a:p>
            <a:pPr lvl="1" marL="219455" indent="-91439">
              <a:lnSpc>
                <a:spcPct val="81000"/>
              </a:lnSpc>
              <a:buFont typeface="Arial"/>
              <a:buChar char="•"/>
              <a:defRPr sz="2600"/>
            </a:pPr>
            <a:r>
              <a:t> Nikdy dopředu nevíme:</a:t>
            </a:r>
          </a:p>
          <a:p>
            <a:pPr lvl="2" marL="402336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 se bude inzerce chovat</a:t>
            </a:r>
          </a:p>
          <a:p>
            <a:pPr lvl="2" marL="402336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Jaké peníze budeme platit za jaké pozice</a:t>
            </a:r>
          </a:p>
          <a:p>
            <a:pPr lvl="2" marL="402336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Jaká slova budou mít tržby vysoké a jaká slova nízké</a:t>
            </a:r>
          </a:p>
          <a:p>
            <a:pPr lvl="2" marL="402336" indent="-91440">
              <a:lnSpc>
                <a:spcPct val="81000"/>
              </a:lnSpc>
              <a:buFont typeface="Arial"/>
              <a:buChar char="•"/>
              <a:defRPr sz="2600"/>
            </a:pPr>
            <a:r>
              <a:t> Jaké inzeráty budou přitahovat větší pozornost, menší pozornost apod.</a:t>
            </a:r>
          </a:p>
          <a:p>
            <a:pPr>
              <a:lnSpc>
                <a:spcPct val="81000"/>
              </a:lnSpc>
              <a:buFont typeface="Arial"/>
              <a:buChar char="•"/>
              <a:defRPr sz="2600"/>
            </a:pPr>
            <a:r>
              <a:t> Nastavení kampaní je jen začátek, poté následuje kontinuální optimalizace na základě dat</a:t>
            </a:r>
          </a:p>
          <a:p>
            <a:pPr lvl="1" marL="219455" indent="-91439">
              <a:lnSpc>
                <a:spcPct val="81000"/>
              </a:lnSpc>
              <a:buFont typeface="Arial"/>
              <a:buChar char="•"/>
              <a:defRPr sz="2600"/>
            </a:pPr>
            <a:r>
              <a:t> Optimalizace (správa) PPC kampaní je nekončící proces, nikdy nemůžeme říci, že je hotovo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Nadpis 1"/>
          <p:cNvSpPr txBox="1"/>
          <p:nvPr>
            <p:ph type="title"/>
          </p:nvPr>
        </p:nvSpPr>
        <p:spPr>
          <a:xfrm>
            <a:off x="1024126" y="585216"/>
            <a:ext cx="10463681" cy="1499617"/>
          </a:xfrm>
          <a:prstGeom prst="rect">
            <a:avLst/>
          </a:prstGeom>
        </p:spPr>
        <p:txBody>
          <a:bodyPr/>
          <a:lstStyle/>
          <a:p>
            <a:pPr/>
            <a:r>
              <a:t>Nejčastější chyby v PPC</a:t>
            </a:r>
          </a:p>
        </p:txBody>
      </p:sp>
      <p:sp>
        <p:nvSpPr>
          <p:cNvPr id="242" name="Zástupný symbol pro obsah 2"/>
          <p:cNvSpPr txBox="1"/>
          <p:nvPr>
            <p:ph type="body" idx="1"/>
          </p:nvPr>
        </p:nvSpPr>
        <p:spPr>
          <a:xfrm>
            <a:off x="1024127" y="2285999"/>
            <a:ext cx="9720075" cy="402336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Font typeface="Arial"/>
              <a:buChar char="•"/>
              <a:defRPr sz="2800"/>
            </a:pPr>
            <a:r>
              <a:t>Spuštění kampaní bez konkrétnějších představ nebo cílů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Inzerce na nesmyslná klíčová slova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Nedodržování souvislosti mezi klíčovým slovem, inzerátem a cílovou stránkou</a:t>
            </a:r>
          </a:p>
          <a:p>
            <a:pPr marL="228600" indent="-228600"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Málo úprav na základě dat, např. kontrola stavu PPC jednou za měsíc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Reklama ve vyhledávání</a:t>
            </a:r>
          </a:p>
        </p:txBody>
      </p:sp>
      <p:sp>
        <p:nvSpPr>
          <p:cNvPr id="134" name="Zástupný symbol pro obsah 2"/>
          <p:cNvSpPr txBox="1"/>
          <p:nvPr>
            <p:ph type="body" idx="1"/>
          </p:nvPr>
        </p:nvSpPr>
        <p:spPr>
          <a:xfrm>
            <a:off x="1024127" y="2285999"/>
            <a:ext cx="10768481" cy="4429126"/>
          </a:xfrm>
          <a:prstGeom prst="rect">
            <a:avLst/>
          </a:prstGeom>
        </p:spPr>
        <p:txBody>
          <a:bodyPr/>
          <a:lstStyle/>
          <a:p>
            <a:pPr marL="84124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b="1" sz="2392"/>
            </a:pPr>
            <a:r>
              <a:t> Kdy lidé vyhledávají</a:t>
            </a:r>
          </a:p>
          <a:p>
            <a:pPr lvl="1" marL="201899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t> Když sami něco aktivně chtějí</a:t>
            </a:r>
          </a:p>
          <a:p>
            <a:pPr lvl="2" marL="370149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t> Buď jsou krůček od nákupu</a:t>
            </a:r>
          </a:p>
          <a:p>
            <a:pPr lvl="2" marL="370149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t> Nebo se o něco aspoň aktivně zajímají</a:t>
            </a:r>
          </a:p>
          <a:p>
            <a:pPr marL="84124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b="1" sz="2392"/>
            </a:pPr>
            <a:r>
              <a:t> Co z toho plyne pro nás</a:t>
            </a:r>
          </a:p>
          <a:p>
            <a:pPr lvl="1" marL="201899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t> Reklama ve vyhledávání je výkonnostní kanál s rychlými výsledky, u kterého nás primárně zajímá návratnost investic, sekundárně to může být např. návštěvnost</a:t>
            </a:r>
          </a:p>
          <a:p>
            <a:pPr lvl="1" marL="201899" indent="-84124" defTabSz="841247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392"/>
            </a:pPr>
            <a:r>
              <a:t> Jsme omezeni tím, kolik lidí hledá náš produkt či služby a jaká slova pro vyhledávání používají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Reklama ve vyhledávání</a:t>
            </a:r>
          </a:p>
        </p:txBody>
      </p:sp>
      <p:sp>
        <p:nvSpPr>
          <p:cNvPr id="137" name="Zástupný symbol pro obsah 2"/>
          <p:cNvSpPr txBox="1"/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PPC = pay per click 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Google, Seznam, (Bing)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Textová reklama je na prvních (až) 4 pozicích nad přirozenými výsledky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Nad ní nebo vedle ní můžou být produktové reklamy</a:t>
            </a:r>
          </a:p>
          <a:p>
            <a:pPr>
              <a:lnSpc>
                <a:spcPct val="150000"/>
              </a:lnSpc>
              <a:buFont typeface="Arial"/>
              <a:buChar char="•"/>
              <a:defRPr sz="2600"/>
            </a:pPr>
            <a:r>
              <a:t> Dále se reklamy můžou zobrazit i ve spodní části stránky, případně na dalších stránkách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Google</a:t>
            </a:r>
          </a:p>
        </p:txBody>
      </p:sp>
      <p:pic>
        <p:nvPicPr>
          <p:cNvPr id="140" name="Snímek obrazovky 2018-10-30 v 14.36.17.png" descr="Snímek obrazovky 2018-10-30 v 14.36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578" y="0"/>
            <a:ext cx="1042284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ezn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Seznam</a:t>
            </a:r>
          </a:p>
        </p:txBody>
      </p:sp>
      <p:sp>
        <p:nvSpPr>
          <p:cNvPr id="143" name="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Snímek obrazovky 2018-10-30 v 14.37.17.png" descr="Snímek obrazovky 2018-10-30 v 14.37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234" y="-1"/>
            <a:ext cx="1096753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Jak reklama funguje</a:t>
            </a:r>
          </a:p>
        </p:txBody>
      </p:sp>
      <p:sp>
        <p:nvSpPr>
          <p:cNvPr id="147" name="Zástupný symbol pro obsah 2"/>
          <p:cNvSpPr txBox="1"/>
          <p:nvPr>
            <p:ph type="body" idx="1"/>
          </p:nvPr>
        </p:nvSpPr>
        <p:spPr>
          <a:xfrm>
            <a:off x="1024127" y="2285999"/>
            <a:ext cx="10877362" cy="40233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Chcete, aby se vaše reklamy zobrazily na určitá klíčová slova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Uživatel zadá vyhledávací dotaz a pokud ten odpovídá vašim klíčovým slovům, může zobrazit vaši reklamu</a:t>
            </a:r>
          </a:p>
          <a:p>
            <a:pPr>
              <a:lnSpc>
                <a:spcPct val="100000"/>
              </a:lnSpc>
              <a:buFont typeface="Arial"/>
              <a:buChar char="•"/>
              <a:defRPr b="1" sz="2600"/>
            </a:pPr>
            <a:r>
              <a:t> Na čem záleží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Kolik jste ochotni zaplatit za to, že někdo na vaši reklamu klikne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Kolik konkurentů chce zobrazit reklamu na ten samý vyhledávací dotaz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Kolik jsou konkurenti ochotni zaplatit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Jak “kvalitní” jsou vaše reklamy a váš web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Nadpis 1"/>
          <p:cNvSpPr txBox="1"/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pPr/>
            <a:r>
              <a:t>Skóre kvality</a:t>
            </a:r>
          </a:p>
        </p:txBody>
      </p:sp>
      <p:sp>
        <p:nvSpPr>
          <p:cNvPr id="150" name="Zástupný symbol pro obsah 2"/>
          <p:cNvSpPr txBox="1"/>
          <p:nvPr>
            <p:ph type="body" idx="1"/>
          </p:nvPr>
        </p:nvSpPr>
        <p:spPr>
          <a:xfrm>
            <a:off x="1024127" y="2285999"/>
            <a:ext cx="10143746" cy="402336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O tom, jestli a na jaké pozici se vaše reklama zobrazí, rozhoduje nabízená cena za proklik a tzv. skóre kvality </a:t>
            </a:r>
          </a:p>
          <a:p>
            <a:pPr>
              <a:lnSpc>
                <a:spcPct val="100000"/>
              </a:lnSpc>
              <a:buFont typeface="Arial"/>
              <a:buChar char="•"/>
              <a:defRPr b="1" sz="2600"/>
            </a:pPr>
            <a:r>
              <a:t> Skóre kvality: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Očekávaná míra prokliku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Relevance reklam</a:t>
            </a:r>
          </a:p>
          <a:p>
            <a:pPr lvl="1" marL="219455" indent="-91439">
              <a:lnSpc>
                <a:spcPct val="100000"/>
              </a:lnSpc>
              <a:buFont typeface="Arial"/>
              <a:buChar char="•"/>
              <a:defRPr sz="2600"/>
            </a:pPr>
            <a:r>
              <a:t> Dojem ze vstupní stránky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Škála 1-10</a:t>
            </a:r>
          </a:p>
          <a:p>
            <a:pPr>
              <a:lnSpc>
                <a:spcPct val="100000"/>
              </a:lnSpc>
              <a:buFont typeface="Arial"/>
              <a:buChar char="•"/>
              <a:defRPr sz="2600"/>
            </a:pPr>
            <a:r>
              <a:t> Čím vyšší skóre kvality, tím méně platíte za reklamy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 to znamená v prax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 to znamená v praxi</a:t>
            </a:r>
          </a:p>
        </p:txBody>
      </p:sp>
      <p:sp>
        <p:nvSpPr>
          <p:cNvPr id="153" name="Vyhledávače nutí inzerenty, aby tvořili kvalitní reklamu, na kterou se bude klikat a se kterou budou lidé spokojeni…"/>
          <p:cNvSpPr txBox="1"/>
          <p:nvPr>
            <p:ph type="body" idx="1"/>
          </p:nvPr>
        </p:nvSpPr>
        <p:spPr>
          <a:xfrm>
            <a:off x="1024127" y="2286000"/>
            <a:ext cx="10534819" cy="4023360"/>
          </a:xfrm>
          <a:prstGeom prst="rect">
            <a:avLst/>
          </a:prstGeom>
        </p:spPr>
        <p:txBody>
          <a:bodyPr/>
          <a:lstStyle/>
          <a:p>
            <a:pPr marL="214884" indent="-214884" defTabSz="859536">
              <a:lnSpc>
                <a:spcPct val="150000"/>
              </a:lnSpc>
              <a:spcBef>
                <a:spcPts val="900"/>
              </a:spcBef>
              <a:buFont typeface="Arial"/>
              <a:buChar char="•"/>
              <a:defRPr sz="2444"/>
            </a:pPr>
            <a:r>
              <a:t>Vyhledávače nutí inzerenty, aby tvořili kvalitní reklamu, na kterou se bude klikat a se kterou budou lidé spokojeni</a:t>
            </a:r>
          </a:p>
          <a:p>
            <a:pPr marL="214884" indent="-214884" defTabSz="859536">
              <a:lnSpc>
                <a:spcPct val="150000"/>
              </a:lnSpc>
              <a:spcBef>
                <a:spcPts val="900"/>
              </a:spcBef>
              <a:buFont typeface="Arial"/>
              <a:buChar char="•"/>
              <a:defRPr b="1" sz="2444"/>
            </a:pPr>
            <a:r>
              <a:t>Co je kvalitní PPC reklama:</a:t>
            </a:r>
          </a:p>
          <a:p>
            <a:pPr lvl="1" marL="650620" indent="-77597" defTabSz="859536">
              <a:lnSpc>
                <a:spcPct val="150000"/>
              </a:lnSpc>
              <a:spcBef>
                <a:spcPts val="900"/>
              </a:spcBef>
              <a:buFont typeface="Arial"/>
              <a:buChar char="•"/>
              <a:defRPr sz="2444"/>
            </a:pPr>
            <a:r>
              <a:t> Poté, co uživatel zadal svůj vyhledávací dotaz (klíčové slovo), se mu zobrazí reklama obsahující toto slovo</a:t>
            </a:r>
          </a:p>
          <a:p>
            <a:pPr lvl="1" marL="650620" indent="-77597" defTabSz="859536">
              <a:lnSpc>
                <a:spcPct val="150000"/>
              </a:lnSpc>
              <a:spcBef>
                <a:spcPts val="900"/>
              </a:spcBef>
              <a:buFont typeface="Arial"/>
              <a:buChar char="•"/>
              <a:defRPr sz="2444"/>
            </a:pPr>
            <a:r>
              <a:t> Po prokliku této reklamy se dostane přímo na stránku obsahující hledané téma</a:t>
            </a:r>
          </a:p>
          <a:p>
            <a:pPr lvl="1" marL="650620" indent="-77597" defTabSz="859536">
              <a:lnSpc>
                <a:spcPct val="150000"/>
              </a:lnSpc>
              <a:spcBef>
                <a:spcPts val="900"/>
              </a:spcBef>
              <a:buFont typeface="Arial"/>
              <a:buChar char="•"/>
              <a:defRPr sz="2444"/>
            </a:pPr>
            <a:r>
              <a:t> = Je dodržena tematická souvislost slovo – reklama – stránka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Integrá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