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284" r:id="rId4"/>
    <p:sldId id="288" r:id="rId5"/>
    <p:sldId id="286" r:id="rId6"/>
    <p:sldId id="296" r:id="rId7"/>
    <p:sldId id="301" r:id="rId8"/>
    <p:sldId id="297" r:id="rId9"/>
    <p:sldId id="300" r:id="rId10"/>
    <p:sldId id="298" r:id="rId11"/>
    <p:sldId id="299" r:id="rId12"/>
    <p:sldId id="287" r:id="rId13"/>
    <p:sldId id="257" r:id="rId14"/>
    <p:sldId id="305" r:id="rId15"/>
    <p:sldId id="303" r:id="rId16"/>
    <p:sldId id="302" r:id="rId17"/>
    <p:sldId id="258" r:id="rId18"/>
    <p:sldId id="306" r:id="rId19"/>
    <p:sldId id="304" r:id="rId20"/>
    <p:sldId id="259" r:id="rId21"/>
    <p:sldId id="290" r:id="rId22"/>
    <p:sldId id="262" r:id="rId23"/>
    <p:sldId id="292" r:id="rId24"/>
    <p:sldId id="264" r:id="rId25"/>
    <p:sldId id="293" r:id="rId26"/>
    <p:sldId id="291" r:id="rId27"/>
    <p:sldId id="263" r:id="rId28"/>
    <p:sldId id="294" r:id="rId29"/>
    <p:sldId id="265" r:id="rId30"/>
    <p:sldId id="314" r:id="rId31"/>
    <p:sldId id="316" r:id="rId32"/>
    <p:sldId id="315" r:id="rId33"/>
    <p:sldId id="317" r:id="rId34"/>
    <p:sldId id="289" r:id="rId35"/>
    <p:sldId id="319" r:id="rId36"/>
    <p:sldId id="318" r:id="rId37"/>
    <p:sldId id="266" r:id="rId38"/>
    <p:sldId id="267" r:id="rId3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6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názvu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15" name="Text úrovně 1…"/>
          <p:cNvSpPr txBox="1">
            <a:spLocks noGrp="1"/>
          </p:cNvSpPr>
          <p:nvPr>
            <p:ph type="body" idx="1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traight Connector 6"/>
          <p:cNvSpPr/>
          <p:nvPr/>
        </p:nvSpPr>
        <p:spPr>
          <a:xfrm>
            <a:off x="9601835" y="515828"/>
            <a:ext cx="9144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5" name="Text úrovně 1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3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ext názvu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ext názvu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 názvu</a:t>
            </a:r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názvu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Text názvu</a:t>
            </a:r>
          </a:p>
        </p:txBody>
      </p:sp>
      <p:sp>
        <p:nvSpPr>
          <p:cNvPr id="94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9615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6368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>
            <a:spLocks noGrp="1"/>
          </p:cNvSpPr>
          <p:nvPr>
            <p:ph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</p:spPr>
        <p:txBody>
          <a:bodyPr/>
          <a:lstStyle>
            <a:lvl1pPr>
              <a:defRPr spc="181"/>
            </a:lvl1pPr>
          </a:lstStyle>
          <a:p>
            <a:r>
              <a:rPr lang="cs-CZ" dirty="0"/>
              <a:t>Display reklama</a:t>
            </a:r>
            <a:endParaRPr dirty="0"/>
          </a:p>
        </p:txBody>
      </p:sp>
      <p:sp>
        <p:nvSpPr>
          <p:cNvPr id="127" name="Podnadpis 2"/>
          <p:cNvSpPr txBox="1">
            <a:spLocks noGrp="1"/>
          </p:cNvSpPr>
          <p:nvPr>
            <p:ph type="subTitle" sz="quarter" idx="1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VIKMB64</a:t>
            </a:r>
          </a:p>
        </p:txBody>
      </p:sp>
      <p:sp>
        <p:nvSpPr>
          <p:cNvPr id="128" name="Podnadpis 2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Markéta Bartoníčková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/>
              </a:rPr>
              <a:t>363689@mail.muni.cz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+420 728 014 956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, interiér&#10;&#10;&#10;&#10;Popis se vygeneroval automaticky.">
            <a:extLst>
              <a:ext uri="{FF2B5EF4-FFF2-40B4-BE49-F238E27FC236}">
                <a16:creationId xmlns:a16="http://schemas.microsoft.com/office/drawing/2014/main" id="{A1D6302F-5C81-AA4A-BA58-0FB44D67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" y="0"/>
            <a:ext cx="12026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588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budova, snímek obrazovky&#10;&#10;&#10;&#10;Popis se vygeneroval automaticky.">
            <a:extLst>
              <a:ext uri="{FF2B5EF4-FFF2-40B4-BE49-F238E27FC236}">
                <a16:creationId xmlns:a16="http://schemas.microsoft.com/office/drawing/2014/main" id="{7A3D87C4-B578-FD4E-991D-3263CFAD4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5" y="0"/>
            <a:ext cx="11262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634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4323F-D2CF-1942-86F5-93FF3DCC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Display reklama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5A735F-AC8B-8547-9F8E-6AA45F1573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9101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Základní fakta</a:t>
            </a:r>
            <a:endParaRPr dirty="0"/>
          </a:p>
        </p:txBody>
      </p:sp>
      <p:sp>
        <p:nvSpPr>
          <p:cNvPr id="13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54470"/>
            <a:ext cx="9720075" cy="445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ts val="356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Reklama zobrazovaná „někde na webu“ kromě výsledků vyhledávání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Může to být také reklama na video serverech,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apod.</a:t>
            </a:r>
          </a:p>
          <a:p>
            <a:pPr marL="228600" lvl="0" indent="-228600">
              <a:lnSpc>
                <a:spcPts val="356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Formy: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bannery,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text,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rich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media (různé aktivní prvky),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video, …</a:t>
            </a:r>
          </a:p>
          <a:p>
            <a:pPr marL="228600" lvl="0" indent="-228600">
              <a:lnSpc>
                <a:spcPts val="356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Nejtypičtější jsou bannery</a:t>
            </a:r>
          </a:p>
          <a:p>
            <a:pPr marL="432816" lvl="1" indent="-228600">
              <a:lnSpc>
                <a:spcPts val="356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Relativně rychlá tvorba a jasně viditelný výsledek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1DB26943-6D8E-924D-AE52-F54C9BFFD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3" y="0"/>
            <a:ext cx="11499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56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DB9F6E67-72A7-0346-AD5B-D92FEC732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23" y="0"/>
            <a:ext cx="7245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48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0E226B-3FFD-9740-BAAC-992D98C9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1200150"/>
            <a:ext cx="6388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65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Systémy pro nastavení</a:t>
            </a:r>
            <a:endParaRPr dirty="0"/>
          </a:p>
        </p:txBody>
      </p:sp>
      <p:sp>
        <p:nvSpPr>
          <p:cNvPr id="13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6"/>
            <a:ext cx="10768481" cy="4429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Dominantní PPC systémy – Google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Ads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Sklik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Bing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Ads</a:t>
            </a:r>
            <a:endParaRPr lang="cs-CZ" sz="24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Mnoho menších systémů/display sítí –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Etarget.cz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Adform</a:t>
            </a:r>
            <a:endParaRPr lang="cs-CZ" sz="24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Sociální sítě –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Twitter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Linkedin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Instagram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apod.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Dohoda s určitým médiem – „Chceme si na vašem webu koupit milion zobrazení bannerů.“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Využití mediální agentury, která médium zastupuje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Někdy horší podmínky než při realizaci přes automatizovaný systém</a:t>
            </a:r>
          </a:p>
          <a:p>
            <a:pPr marL="663594" lvl="2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Vyšší cena a nemožnost snadno vypnout nefungující kampaň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C85996E-2170-F746-81AC-88475584D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74" y="0"/>
            <a:ext cx="341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13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2DE38A88-317D-4F41-9CA2-6D97B0C4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57200"/>
            <a:ext cx="650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08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4323F-D2CF-1942-86F5-93FF3DCC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Zbožové srovnávače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5A735F-AC8B-8547-9F8E-6AA45F1573C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50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Za co se platí</a:t>
            </a:r>
            <a:endParaRPr dirty="0"/>
          </a:p>
        </p:txBody>
      </p:sp>
      <p:sp>
        <p:nvSpPr>
          <p:cNvPr id="13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59878"/>
            <a:ext cx="10143746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Nejtypičtěji za každých tisíc zobrazení (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CPM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=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milieu, CPT =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thousand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Případně za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proklik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CPC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click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 zhlédnutí (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CPV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view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 interakci (CPI =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cost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per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interaction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CPE)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Za umístění reklamy na web (týden tu budete mít banner za 35 000 Kč)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A7AAB-B532-5A4E-96C7-0289E410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Cílení reklamy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5E9B26-C9C5-D242-9E16-5CEF8502D8B2}"/>
              </a:ext>
            </a:extLst>
          </p:cNvPr>
          <p:cNvSpPr txBox="1"/>
          <p:nvPr/>
        </p:nvSpPr>
        <p:spPr>
          <a:xfrm>
            <a:off x="5137929" y="3244335"/>
            <a:ext cx="1492468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Web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86DD99-1CCC-F84F-9A7C-65B5E61B3C33}"/>
              </a:ext>
            </a:extLst>
          </p:cNvPr>
          <p:cNvSpPr txBox="1"/>
          <p:nvPr/>
        </p:nvSpPr>
        <p:spPr>
          <a:xfrm>
            <a:off x="2334794" y="3182780"/>
            <a:ext cx="1492468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Akvizice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286F33-15B4-164B-A6BA-6A9877B37961}"/>
              </a:ext>
            </a:extLst>
          </p:cNvPr>
          <p:cNvSpPr txBox="1"/>
          <p:nvPr/>
        </p:nvSpPr>
        <p:spPr>
          <a:xfrm>
            <a:off x="7941064" y="3182780"/>
            <a:ext cx="20542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3000" dirty="0" err="1"/>
              <a:t>Remarketing</a:t>
            </a:r>
            <a:endParaRPr kumimoji="0" lang="cs-CZ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6D4D829F-5907-A24E-9B8D-90A8CDD3A04A}"/>
              </a:ext>
            </a:extLst>
          </p:cNvPr>
          <p:cNvCxnSpPr/>
          <p:nvPr/>
        </p:nvCxnSpPr>
        <p:spPr>
          <a:xfrm>
            <a:off x="3908218" y="3490555"/>
            <a:ext cx="1229711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96D85FEF-9C69-3644-B614-BEA03D826433}"/>
              </a:ext>
            </a:extLst>
          </p:cNvPr>
          <p:cNvCxnSpPr/>
          <p:nvPr/>
        </p:nvCxnSpPr>
        <p:spPr>
          <a:xfrm>
            <a:off x="6509529" y="3490555"/>
            <a:ext cx="1229711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0837251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Cílení reklamy – akvizice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91408"/>
            <a:ext cx="10877362" cy="40233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Podle webů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Umístění – konkrétní web (např.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prozeny.cz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Témata – skupiny webů s konkrétním zaměřením (např. finance)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Podle uživatelů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Zájmy – o co se lidé zajímají (např.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outdoorové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aktivity)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Zájmy o koupi (in-market) – co plánují koupit (např. elektroniku)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Chování – co se děje v životě lidí (svatba, dítě, přestěhování)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Cílení reklamy – akvizice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70389"/>
            <a:ext cx="1087736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Obecně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Geografie – země, kraje, města, části měst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Demografie – věk, pohlaví, rodičovský status, ekonomický status (chystá se)</a:t>
            </a:r>
          </a:p>
          <a:p>
            <a:pPr marL="1651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Konkrétní možnosti záleží na daném systému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Nejrozmanitější cílení a největší podrobnosti má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Facebook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3437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 to znamená v prax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Kdy se pustit do </a:t>
            </a:r>
            <a:r>
              <a:rPr lang="cs-CZ" dirty="0" err="1"/>
              <a:t>displaye</a:t>
            </a:r>
            <a:endParaRPr dirty="0"/>
          </a:p>
        </p:txBody>
      </p:sp>
      <p:sp>
        <p:nvSpPr>
          <p:cNvPr id="153" name="Vyhledávače nutí inzerenty, aby tvořili kvalitní reklamu, na kterou se bude klikat a se kterou budou lidé spokojeni…"/>
          <p:cNvSpPr txBox="1">
            <a:spLocks noGrp="1"/>
          </p:cNvSpPr>
          <p:nvPr>
            <p:ph type="body" idx="1"/>
          </p:nvPr>
        </p:nvSpPr>
        <p:spPr>
          <a:xfrm>
            <a:off x="1024127" y="2191409"/>
            <a:ext cx="10534819" cy="4023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651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Uvedení nového produktu / služby, kterou lidé sami nehledají</a:t>
            </a:r>
          </a:p>
          <a:p>
            <a:pPr marL="369316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Oslovení nových zákazníků, když jsme narazili na strop existující poptávky</a:t>
            </a:r>
          </a:p>
          <a:p>
            <a:pPr marL="1651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165100" lvl="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to znamená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Měli bychom mít pokryté následné body v nákupní cestě (SEO, PPC)</a:t>
            </a:r>
          </a:p>
          <a:p>
            <a:pPr marL="600094" lvl="2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Musíme počítat s tím, že nějakou dobu potrvá, než se nám vrátí vynaložené investice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5592B-CABD-1242-B11C-720FA235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Cílení reklamy – </a:t>
            </a:r>
            <a:r>
              <a:rPr lang="cs-CZ" dirty="0" err="1"/>
              <a:t>remarketing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78E77C-51D3-2740-BF04-975E94A9E904}"/>
              </a:ext>
            </a:extLst>
          </p:cNvPr>
          <p:cNvSpPr txBox="1"/>
          <p:nvPr/>
        </p:nvSpPr>
        <p:spPr>
          <a:xfrm>
            <a:off x="8311965" y="5377541"/>
            <a:ext cx="242470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Dokončený nákup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8CAF4D-3BB8-3741-B28D-F5325E248097}"/>
              </a:ext>
            </a:extLst>
          </p:cNvPr>
          <p:cNvSpPr txBox="1"/>
          <p:nvPr/>
        </p:nvSpPr>
        <p:spPr>
          <a:xfrm>
            <a:off x="4963800" y="5335805"/>
            <a:ext cx="226440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Průchod košíkem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035EBE-334F-7B42-9953-20F08ACFB487}"/>
              </a:ext>
            </a:extLst>
          </p:cNvPr>
          <p:cNvSpPr txBox="1"/>
          <p:nvPr/>
        </p:nvSpPr>
        <p:spPr>
          <a:xfrm>
            <a:off x="1024127" y="5335805"/>
            <a:ext cx="31973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Vložení zboží do košíku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4B8EDCE-8C64-0A41-9CCD-29E01FBB4A7E}"/>
              </a:ext>
            </a:extLst>
          </p:cNvPr>
          <p:cNvSpPr txBox="1"/>
          <p:nvPr/>
        </p:nvSpPr>
        <p:spPr>
          <a:xfrm>
            <a:off x="8311965" y="3873654"/>
            <a:ext cx="2626679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Prohlížení produktu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F9D3C8-7446-1544-9E41-B11EF03D8433}"/>
              </a:ext>
            </a:extLst>
          </p:cNvPr>
          <p:cNvSpPr txBox="1"/>
          <p:nvPr/>
        </p:nvSpPr>
        <p:spPr>
          <a:xfrm>
            <a:off x="4642398" y="3873654"/>
            <a:ext cx="290720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Procházení kategorie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8A58F0-3719-1749-B1DD-DBC421DF9B64}"/>
              </a:ext>
            </a:extLst>
          </p:cNvPr>
          <p:cNvSpPr txBox="1"/>
          <p:nvPr/>
        </p:nvSpPr>
        <p:spPr>
          <a:xfrm>
            <a:off x="1024127" y="3887463"/>
            <a:ext cx="285590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Návštěva </a:t>
            </a:r>
            <a:r>
              <a:rPr lang="cs-CZ" sz="2600" dirty="0" err="1"/>
              <a:t>homepage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107D8BB-6F3C-034C-A7C7-CD7EF727820D}"/>
              </a:ext>
            </a:extLst>
          </p:cNvPr>
          <p:cNvSpPr txBox="1"/>
          <p:nvPr/>
        </p:nvSpPr>
        <p:spPr>
          <a:xfrm>
            <a:off x="1024127" y="2460139"/>
            <a:ext cx="77681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Web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86373CF-651C-6343-9D83-3AD13A635ED9}"/>
              </a:ext>
            </a:extLst>
          </p:cNvPr>
          <p:cNvSpPr txBox="1"/>
          <p:nvPr/>
        </p:nvSpPr>
        <p:spPr>
          <a:xfrm>
            <a:off x="3305504" y="2494564"/>
            <a:ext cx="247439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600" dirty="0"/>
              <a:t>Všichni návštěvníci</a:t>
            </a:r>
            <a:endParaRPr kumimoji="0" lang="cs-CZ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7CD235E8-3C72-5943-B692-B8F39CD7A53A}"/>
              </a:ext>
            </a:extLst>
          </p:cNvPr>
          <p:cNvCxnSpPr/>
          <p:nvPr/>
        </p:nvCxnSpPr>
        <p:spPr>
          <a:xfrm>
            <a:off x="3962400" y="4133683"/>
            <a:ext cx="58030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4530EDB8-1D79-1F42-8B66-49A52085A997}"/>
              </a:ext>
            </a:extLst>
          </p:cNvPr>
          <p:cNvCxnSpPr/>
          <p:nvPr/>
        </p:nvCxnSpPr>
        <p:spPr>
          <a:xfrm>
            <a:off x="7646276" y="4133683"/>
            <a:ext cx="58030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4B9524CA-F9E2-1E4F-AF0E-A49202C99D8C}"/>
              </a:ext>
            </a:extLst>
          </p:cNvPr>
          <p:cNvCxnSpPr/>
          <p:nvPr/>
        </p:nvCxnSpPr>
        <p:spPr>
          <a:xfrm>
            <a:off x="4311322" y="5600910"/>
            <a:ext cx="58030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CECE43E2-B9B4-1C46-ABDF-994F0F11D429}"/>
              </a:ext>
            </a:extLst>
          </p:cNvPr>
          <p:cNvCxnSpPr>
            <a:cxnSpLocks/>
          </p:cNvCxnSpPr>
          <p:nvPr/>
        </p:nvCxnSpPr>
        <p:spPr>
          <a:xfrm>
            <a:off x="7356126" y="5623761"/>
            <a:ext cx="87045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BE99B37B-8A09-0342-B342-64D3D3F2E28D}"/>
              </a:ext>
            </a:extLst>
          </p:cNvPr>
          <p:cNvCxnSpPr>
            <a:cxnSpLocks/>
          </p:cNvCxnSpPr>
          <p:nvPr/>
        </p:nvCxnSpPr>
        <p:spPr>
          <a:xfrm>
            <a:off x="2452081" y="4918834"/>
            <a:ext cx="0" cy="395951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94B26AF-1CDD-A746-A654-16D1DB9B238D}"/>
              </a:ext>
            </a:extLst>
          </p:cNvPr>
          <p:cNvCxnSpPr/>
          <p:nvPr/>
        </p:nvCxnSpPr>
        <p:spPr>
          <a:xfrm>
            <a:off x="2452081" y="4929344"/>
            <a:ext cx="7173223" cy="0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31BDC58-F60F-4047-892E-5D572B30FA9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625305" y="4366094"/>
            <a:ext cx="0" cy="559951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Přímá spojovací šipka 37">
            <a:extLst>
              <a:ext uri="{FF2B5EF4-FFF2-40B4-BE49-F238E27FC236}">
                <a16:creationId xmlns:a16="http://schemas.microsoft.com/office/drawing/2014/main" id="{0CFF8D47-FEE2-BB45-9477-0A7F109A033C}"/>
              </a:ext>
            </a:extLst>
          </p:cNvPr>
          <p:cNvCxnSpPr/>
          <p:nvPr/>
        </p:nvCxnSpPr>
        <p:spPr>
          <a:xfrm>
            <a:off x="1933903" y="2706359"/>
            <a:ext cx="1219200" cy="0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426E6FCB-1096-D14A-8E17-D694AD09BE2E}"/>
              </a:ext>
            </a:extLst>
          </p:cNvPr>
          <p:cNvCxnSpPr>
            <a:cxnSpLocks/>
          </p:cNvCxnSpPr>
          <p:nvPr/>
        </p:nvCxnSpPr>
        <p:spPr>
          <a:xfrm flipH="1">
            <a:off x="2452081" y="3114127"/>
            <a:ext cx="2090619" cy="650279"/>
          </a:xfrm>
          <a:prstGeom prst="straightConnector1">
            <a:avLst/>
          </a:prstGeom>
          <a:noFill/>
          <a:ln w="15875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7873391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Cílení reklamy – </a:t>
            </a:r>
            <a:r>
              <a:rPr lang="cs-CZ" dirty="0" err="1"/>
              <a:t>remarketing</a:t>
            </a:r>
            <a:endParaRPr dirty="0"/>
          </a:p>
        </p:txBody>
      </p:sp>
      <p:sp>
        <p:nvSpPr>
          <p:cNvPr id="14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877362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100" indent="-342900">
              <a:lnSpc>
                <a:spcPts val="238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Kromě webu např. databáze našich kontaktů, uživatelé aplikace apod.</a:t>
            </a:r>
          </a:p>
          <a:p>
            <a:pPr marL="369316" lvl="1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Skupina lidí určitých vlastností je sbírána do tzv. publika nebo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remarketingového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seznamu</a:t>
            </a:r>
          </a:p>
          <a:p>
            <a:pPr marL="600094" lvl="2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Každé publikum má nějakou minimální velikost (kvůli ochraně soukromí) a dobu platnosti, po kterou v něm člověk zůstane (v základu 30 dní)</a:t>
            </a:r>
          </a:p>
          <a:p>
            <a:pPr marL="165100" indent="-342900">
              <a:lnSpc>
                <a:spcPts val="238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vhodné omezit počet zobrazení jedné reklamy jednomu uživateli</a:t>
            </a:r>
          </a:p>
          <a:p>
            <a:pPr marL="600094" lvl="2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Aby jeden člověk neviděl ten stejný inzerát 10x denně měsíc v kuse</a:t>
            </a:r>
          </a:p>
          <a:p>
            <a:pPr marL="600094" lvl="2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Přílišné „otravování“ může mít negativní vliv na vnímání značky</a:t>
            </a:r>
          </a:p>
          <a:p>
            <a:pPr marL="600094" lvl="2" indent="-342900">
              <a:lnSpc>
                <a:spcPts val="238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Platí samozřejmě i pro akvizici</a:t>
            </a:r>
          </a:p>
        </p:txBody>
      </p:sp>
    </p:spTree>
    <p:extLst>
      <p:ext uri="{BB962C8B-B14F-4D97-AF65-F5344CB8AC3E}">
        <p14:creationId xmlns:p14="http://schemas.microsoft.com/office/powerpoint/2010/main" val="130631882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 aneb proč to děláme</a:t>
            </a:r>
            <a:endParaRPr dirty="0"/>
          </a:p>
        </p:txBody>
      </p:sp>
      <p:sp>
        <p:nvSpPr>
          <p:cNvPr id="15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180899"/>
            <a:ext cx="10143746" cy="4023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Kvůli značce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Chceme posílit známost značky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Rozšířit povědomí o výrobku nebo službě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Mělo by se to pozitivně projevit ve výsledcích jiných marketingových kanálů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Jde spíše o dlouhodobou aktivitu, výsledky se nedostaví hned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Cíle aneb proč to děláme</a:t>
            </a:r>
            <a:endParaRPr dirty="0"/>
          </a:p>
        </p:txBody>
      </p:sp>
      <p:sp>
        <p:nvSpPr>
          <p:cNvPr id="15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143746" cy="40233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ts val="328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Kvůli návštěvnosti</a:t>
            </a:r>
          </a:p>
          <a:p>
            <a:pPr marL="432816" lvl="1" indent="-228600">
              <a:lnSpc>
                <a:spcPts val="328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Chceme zvyšovat návštěvnost webu</a:t>
            </a:r>
          </a:p>
          <a:p>
            <a:pPr marL="432816" lvl="1" indent="-228600">
              <a:lnSpc>
                <a:spcPts val="328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Předpokládáme, že vyšší návštěvnost se pozitivně projeví na konverzích (velmi nejisté)</a:t>
            </a:r>
          </a:p>
          <a:p>
            <a:pPr marL="432816" lvl="1" indent="-228600">
              <a:lnSpc>
                <a:spcPts val="328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Případně že s návštěvností budeme dále pracovat (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zasílání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newsletterů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228600" lvl="0" indent="-228600">
              <a:lnSpc>
                <a:spcPts val="328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Kvůli konverzím</a:t>
            </a:r>
          </a:p>
          <a:p>
            <a:pPr marL="432816" lvl="1" indent="-228600">
              <a:lnSpc>
                <a:spcPts val="328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Větší množství přímých (last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click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 konverzí je v akvizičním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displayi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výjimkou</a:t>
            </a:r>
          </a:p>
          <a:p>
            <a:pPr marL="432816" lvl="1" indent="-228600">
              <a:lnSpc>
                <a:spcPts val="328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remarketingu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jsou naopak konverze zpravidla hlavním cílem</a:t>
            </a:r>
          </a:p>
        </p:txBody>
      </p:sp>
    </p:spTree>
    <p:extLst>
      <p:ext uri="{BB962C8B-B14F-4D97-AF65-F5344CB8AC3E}">
        <p14:creationId xmlns:p14="http://schemas.microsoft.com/office/powerpoint/2010/main" val="207086560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problémy</a:t>
            </a:r>
            <a:endParaRPr dirty="0"/>
          </a:p>
        </p:txBody>
      </p:sp>
      <p:sp>
        <p:nvSpPr>
          <p:cNvPr id="156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263983" cy="42724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Falešná zobrazení a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prokliky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– reklama se zobrazuje robotům, ne lidem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Zobrazování na nevhodných webech –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fake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news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násilí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Zobrazování v nevhodném kontextu – sice na </a:t>
            </a:r>
            <a:r>
              <a:rPr lang="cs-CZ" sz="24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seriozním</a:t>
            </a: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webu, ale vedle nevhodného obsahu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Horší měřitelnost dopadu reklamy na cíle firmy – konverze se obvykle realizují přes jiný marketingový kanál a s časovým odstupem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Menší důvěra některých inzerentů v display, menší ochota do něj investovat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Srovnávače zboží, </a:t>
            </a:r>
            <a:r>
              <a:rPr lang="cs-CZ" dirty="0" err="1"/>
              <a:t>zbožáky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306025" cy="4023360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Zákazníkům umožňuje porovnávat cenové nabídky jednotlivých obchodů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Služba pro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eshopy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Jeden z typů PPC reklamy - cíle inzerce jsou podobné cílům PPC reklamy ve vyhledávání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Někdy umožňují neplacenou inzerci (ale s výrazně nižším výkonem)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Použitelné pouze pro menší, movité věci (tj. zboží) - ne služby, nemovitosti apod.</a:t>
            </a:r>
          </a:p>
        </p:txBody>
      </p:sp>
    </p:spTree>
    <p:extLst>
      <p:ext uri="{BB962C8B-B14F-4D97-AF65-F5344CB8AC3E}">
        <p14:creationId xmlns:p14="http://schemas.microsoft.com/office/powerpoint/2010/main" val="89183945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F78EE-50CC-074E-BAD7-E30329B0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špatné cílení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08245D-ECA8-4A4E-8995-0ED4D440B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5B0505F-05D1-9B4D-97E5-FEAD70236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>
          <a:xfrm>
            <a:off x="845450" y="2011526"/>
            <a:ext cx="10077426" cy="48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107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F78EE-50CC-074E-BAD7-E30329B0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špatné cílení</a:t>
            </a:r>
          </a:p>
        </p:txBody>
      </p:sp>
      <p:pic>
        <p:nvPicPr>
          <p:cNvPr id="5" name="Obrázek 4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9747D043-79AE-BC4C-8477-050D5A7A7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2" y="2785399"/>
            <a:ext cx="11000095" cy="23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612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F78EE-50CC-074E-BAD7-E30329B0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„Dobré“ cílení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08245D-ECA8-4A4E-8995-0ED4D440B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D678ECFE-EB63-C540-A3D1-648D0B1B5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12192000" cy="41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961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F78EE-50CC-074E-BAD7-E30329B0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cílení</a:t>
            </a:r>
          </a:p>
        </p:txBody>
      </p:sp>
      <p:pic>
        <p:nvPicPr>
          <p:cNvPr id="6" name="Obrázek 5" descr="Obsah obrázku snímek obrazovky, text&#10;&#10;&#10;&#10;Popis se vygeneroval automaticky.">
            <a:extLst>
              <a:ext uri="{FF2B5EF4-FFF2-40B4-BE49-F238E27FC236}">
                <a16:creationId xmlns:a16="http://schemas.microsoft.com/office/drawing/2014/main" id="{A76BBC00-D558-C648-AB29-36E2CAD53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11871" r="910" b="8283"/>
          <a:stretch/>
        </p:blipFill>
        <p:spPr>
          <a:xfrm>
            <a:off x="4309786" y="1741038"/>
            <a:ext cx="3572427" cy="51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397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3EFB1-D03D-C34C-8AA7-EEA73468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špatný banner</a:t>
            </a:r>
          </a:p>
        </p:txBody>
      </p:sp>
      <p:pic>
        <p:nvPicPr>
          <p:cNvPr id="4" name="Shape 140">
            <a:extLst>
              <a:ext uri="{FF2B5EF4-FFF2-40B4-BE49-F238E27FC236}">
                <a16:creationId xmlns:a16="http://schemas.microsoft.com/office/drawing/2014/main" id="{F0A709FB-E1A3-354D-BE9F-5E228C3B28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932" y="1806609"/>
            <a:ext cx="7956462" cy="5051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66664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3EFB1-D03D-C34C-8AA7-EEA73468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Dobrý banner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2ECA0D-AE09-A24F-9D7A-C77801D9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13" y="2084833"/>
            <a:ext cx="6337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9016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3EFB1-D03D-C34C-8AA7-EEA73468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špatná Reklama</a:t>
            </a:r>
          </a:p>
        </p:txBody>
      </p:sp>
      <p:pic>
        <p:nvPicPr>
          <p:cNvPr id="5" name="Obrázek 4" descr="Obsah obrázku interiér, kočka, místnost&#10;&#10;&#10;&#10;Popis se vygeneroval automaticky.">
            <a:extLst>
              <a:ext uri="{FF2B5EF4-FFF2-40B4-BE49-F238E27FC236}">
                <a16:creationId xmlns:a16="http://schemas.microsoft.com/office/drawing/2014/main" id="{C37EBAA0-3D23-174F-BFC3-462E4B2D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45" y="1849821"/>
            <a:ext cx="2821509" cy="50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59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nevhodný kontext</a:t>
            </a:r>
            <a:endParaRPr dirty="0"/>
          </a:p>
        </p:txBody>
      </p:sp>
      <p:pic>
        <p:nvPicPr>
          <p:cNvPr id="6" name="Shape 153">
            <a:extLst>
              <a:ext uri="{FF2B5EF4-FFF2-40B4-BE49-F238E27FC236}">
                <a16:creationId xmlns:a16="http://schemas.microsoft.com/office/drawing/2014/main" id="{292BD31D-BB4A-B342-86CE-A6BBD6EEC30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05836" y="1904228"/>
            <a:ext cx="6980328" cy="492729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adpis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Jak display vyhodnocovat</a:t>
            </a:r>
            <a:endParaRPr dirty="0"/>
          </a:p>
        </p:txBody>
      </p:sp>
      <p:sp>
        <p:nvSpPr>
          <p:cNvPr id="16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1024127" y="2285999"/>
            <a:ext cx="10463681" cy="41568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Měřit přímé konverze (a řešit třeba PNO) má většinou smysl jen u </a:t>
            </a:r>
            <a:r>
              <a:rPr lang="cs-CZ" sz="25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remarketingu</a:t>
            </a:r>
            <a:endParaRPr lang="cs-CZ" sz="25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Akviziční display většinou nevede k podstatnému zvýšení počtu přímých konverzí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potřeba měřit konverze po zhlédnutí či asistované konverze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cs-CZ" sz="25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Je-li možnost, je vhodné display v různé míře testovat (zapínat, vypínat) a sledovat, zda to má nějaké dopady na jiné marketingové kanály a business celkově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C0789-5872-9147-9452-0DAD4206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výkon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87750F-254D-7D4E-8E75-605B2A18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10064287" cy="4023360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Zbožáky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zobrazují cenu zboží a hodnocení obchodu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Nebudou fungovat, pokud: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Nejsme cenově konkurenceschopní (včetně ceny za dopravu)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Nemáme dobré hodnocení (lidé mohou přidávat hodnocení a komentáře)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Prodáváme unikátní produkty (platí pro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Heureku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Zboží.cz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Využitelné ve fázi nákupního cyklu, kdy zákazník ví, co chce, a řeší, na kterém konkrétním obchodě to koupí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Problém – takový člověk jde primárně po ceně a nebude nám věrný</a:t>
            </a:r>
          </a:p>
        </p:txBody>
      </p:sp>
    </p:spTree>
    <p:extLst>
      <p:ext uri="{BB962C8B-B14F-4D97-AF65-F5344CB8AC3E}">
        <p14:creationId xmlns:p14="http://schemas.microsoft.com/office/powerpoint/2010/main" val="4001917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4ACC-3933-7D4C-8220-0F5DD97B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0C6AF7-66AC-0E44-BC28-45FB7691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 ČR hlavně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Heureka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 Zboží</a:t>
            </a:r>
          </a:p>
          <a:p>
            <a:pPr marL="228600" lvl="0" indent="-2286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Množství menších specializovaných srovnávačů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Glami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Shopalike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pro oblečení</a:t>
            </a:r>
          </a:p>
          <a:p>
            <a:pPr marL="432816" lvl="1" indent="-2286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Favi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Biano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pro nábytek a doplňky</a:t>
            </a:r>
          </a:p>
        </p:txBody>
      </p:sp>
    </p:spTree>
    <p:extLst>
      <p:ext uri="{BB962C8B-B14F-4D97-AF65-F5344CB8AC3E}">
        <p14:creationId xmlns:p14="http://schemas.microsoft.com/office/powerpoint/2010/main" val="30693285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6FFEB9C6-86FF-4740-ACA9-5E3B7053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37" y="0"/>
            <a:ext cx="6509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894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13763F7F-FB05-CB4F-B54D-FEAF3B855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97" y="0"/>
            <a:ext cx="8260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01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BBC95A1A-D2E5-7647-B3AF-AC729E4A9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6" y="0"/>
            <a:ext cx="10299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41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&#10;&#10;&#10;&#10;Popis se vygeneroval automaticky.">
            <a:extLst>
              <a:ext uri="{FF2B5EF4-FFF2-40B4-BE49-F238E27FC236}">
                <a16:creationId xmlns:a16="http://schemas.microsoft.com/office/drawing/2014/main" id="{AF1B6D19-5E27-0B40-957D-D1D814C4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72"/>
            <a:ext cx="12192000" cy="60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01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927</Words>
  <Application>Microsoft Macintosh PowerPoint</Application>
  <PresentationFormat>Širokoúhlá obrazovka</PresentationFormat>
  <Paragraphs>125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Tw Cen MT</vt:lpstr>
      <vt:lpstr>Tw Cen MT Condensed</vt:lpstr>
      <vt:lpstr>Integrál</vt:lpstr>
      <vt:lpstr>Display reklama</vt:lpstr>
      <vt:lpstr>Zbožové srovnávače</vt:lpstr>
      <vt:lpstr>Srovnávače zboží, zbožáky</vt:lpstr>
      <vt:lpstr>Co ovlivňuje výkon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Display reklama</vt:lpstr>
      <vt:lpstr>Základní fakta</vt:lpstr>
      <vt:lpstr>Prezentace aplikace PowerPoint</vt:lpstr>
      <vt:lpstr>Prezentace aplikace PowerPoint</vt:lpstr>
      <vt:lpstr>Prezentace aplikace PowerPoint</vt:lpstr>
      <vt:lpstr>Systémy pro nastavení</vt:lpstr>
      <vt:lpstr>Prezentace aplikace PowerPoint</vt:lpstr>
      <vt:lpstr>Prezentace aplikace PowerPoint</vt:lpstr>
      <vt:lpstr>Za co se platí</vt:lpstr>
      <vt:lpstr>Cílení reklamy</vt:lpstr>
      <vt:lpstr>Cílení reklamy – akvizice</vt:lpstr>
      <vt:lpstr>Cílení reklamy – akvizice</vt:lpstr>
      <vt:lpstr>Kdy se pustit do displaye</vt:lpstr>
      <vt:lpstr>Cílení reklamy – remarketing</vt:lpstr>
      <vt:lpstr>Cílení reklamy – remarketing</vt:lpstr>
      <vt:lpstr>Cíle aneb proč to děláme</vt:lpstr>
      <vt:lpstr>Cíle aneb proč to děláme</vt:lpstr>
      <vt:lpstr>problémy</vt:lpstr>
      <vt:lpstr>špatné cílení</vt:lpstr>
      <vt:lpstr>špatné cílení</vt:lpstr>
      <vt:lpstr>„Dobré“ cílení</vt:lpstr>
      <vt:lpstr>Dobré cílení</vt:lpstr>
      <vt:lpstr>špatný banner</vt:lpstr>
      <vt:lpstr>Dobrý banner</vt:lpstr>
      <vt:lpstr>špatná Reklama</vt:lpstr>
      <vt:lpstr>nevhodný kontext</vt:lpstr>
      <vt:lpstr>Jak display vyhodnocovat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 ve vyhledávání</dc:title>
  <cp:lastModifiedBy>Markéta Bartoníčková</cp:lastModifiedBy>
  <cp:revision>17</cp:revision>
  <dcterms:modified xsi:type="dcterms:W3CDTF">2018-11-06T14:59:20Z</dcterms:modified>
</cp:coreProperties>
</file>