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2" r:id="rId4"/>
    <p:sldId id="284" r:id="rId5"/>
    <p:sldId id="283" r:id="rId6"/>
    <p:sldId id="285" r:id="rId7"/>
    <p:sldId id="271" r:id="rId8"/>
    <p:sldId id="315" r:id="rId9"/>
    <p:sldId id="287" r:id="rId10"/>
    <p:sldId id="258" r:id="rId11"/>
    <p:sldId id="259" r:id="rId12"/>
    <p:sldId id="298" r:id="rId13"/>
    <p:sldId id="288" r:id="rId14"/>
    <p:sldId id="261" r:id="rId15"/>
    <p:sldId id="265" r:id="rId16"/>
    <p:sldId id="272" r:id="rId17"/>
    <p:sldId id="278" r:id="rId18"/>
    <p:sldId id="299" r:id="rId19"/>
    <p:sldId id="300" r:id="rId20"/>
    <p:sldId id="301" r:id="rId21"/>
    <p:sldId id="302" r:id="rId22"/>
    <p:sldId id="273" r:id="rId23"/>
    <p:sldId id="264" r:id="rId24"/>
    <p:sldId id="270" r:id="rId25"/>
    <p:sldId id="277" r:id="rId26"/>
    <p:sldId id="279" r:id="rId27"/>
    <p:sldId id="289" r:id="rId28"/>
    <p:sldId id="295" r:id="rId29"/>
    <p:sldId id="292" r:id="rId30"/>
    <p:sldId id="303" r:id="rId31"/>
    <p:sldId id="280" r:id="rId32"/>
    <p:sldId id="304" r:id="rId33"/>
    <p:sldId id="311" r:id="rId34"/>
    <p:sldId id="312" r:id="rId35"/>
    <p:sldId id="313" r:id="rId36"/>
    <p:sldId id="316" r:id="rId37"/>
    <p:sldId id="305" r:id="rId38"/>
    <p:sldId id="306" r:id="rId39"/>
    <p:sldId id="293" r:id="rId40"/>
    <p:sldId id="294" r:id="rId41"/>
    <p:sldId id="307" r:id="rId42"/>
    <p:sldId id="308" r:id="rId43"/>
    <p:sldId id="275" r:id="rId44"/>
    <p:sldId id="274" r:id="rId45"/>
    <p:sldId id="309" r:id="rId46"/>
    <p:sldId id="314" r:id="rId47"/>
    <p:sldId id="281" r:id="rId48"/>
    <p:sldId id="310" r:id="rId4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59" autoAdjust="0"/>
  </p:normalViewPr>
  <p:slideViewPr>
    <p:cSldViewPr>
      <p:cViewPr varScale="1">
        <p:scale>
          <a:sx n="111" d="100"/>
          <a:sy n="111" d="100"/>
        </p:scale>
        <p:origin x="-16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A27F0A27-A028-4D3B-8F17-C717DED5F421}" type="datetimeFigureOut">
              <a:rPr lang="cs-CZ" smtClean="0"/>
              <a:pPr/>
              <a:t>4.12.2019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0F48B3A-7EA6-4968-913B-459B0C1DD198}"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27F0A27-A028-4D3B-8F17-C717DED5F421}" type="datetimeFigureOut">
              <a:rPr lang="cs-CZ" smtClean="0"/>
              <a:pPr/>
              <a:t>4.12.2019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0F48B3A-7EA6-4968-913B-459B0C1DD198}"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27F0A27-A028-4D3B-8F17-C717DED5F421}" type="datetimeFigureOut">
              <a:rPr lang="cs-CZ" smtClean="0"/>
              <a:pPr/>
              <a:t>4.12.2019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0F48B3A-7EA6-4968-913B-459B0C1DD198}"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27F0A27-A028-4D3B-8F17-C717DED5F421}" type="datetimeFigureOut">
              <a:rPr lang="cs-CZ" smtClean="0"/>
              <a:pPr/>
              <a:t>4.12.2019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0F48B3A-7EA6-4968-913B-459B0C1DD198}"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A27F0A27-A028-4D3B-8F17-C717DED5F421}" type="datetimeFigureOut">
              <a:rPr lang="cs-CZ" smtClean="0"/>
              <a:pPr/>
              <a:t>4.12.2019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0F48B3A-7EA6-4968-913B-459B0C1DD198}"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A27F0A27-A028-4D3B-8F17-C717DED5F421}" type="datetimeFigureOut">
              <a:rPr lang="cs-CZ" smtClean="0"/>
              <a:pPr/>
              <a:t>4.12.2019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0F48B3A-7EA6-4968-913B-459B0C1DD198}"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A27F0A27-A028-4D3B-8F17-C717DED5F421}" type="datetimeFigureOut">
              <a:rPr lang="cs-CZ" smtClean="0"/>
              <a:pPr/>
              <a:t>4.12.2019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0F48B3A-7EA6-4968-913B-459B0C1DD198}"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A27F0A27-A028-4D3B-8F17-C717DED5F421}" type="datetimeFigureOut">
              <a:rPr lang="cs-CZ" smtClean="0"/>
              <a:pPr/>
              <a:t>4.12.2019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0F48B3A-7EA6-4968-913B-459B0C1DD198}"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27F0A27-A028-4D3B-8F17-C717DED5F421}" type="datetimeFigureOut">
              <a:rPr lang="cs-CZ" smtClean="0"/>
              <a:pPr/>
              <a:t>4.12.2019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0F48B3A-7EA6-4968-913B-459B0C1DD198}"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A27F0A27-A028-4D3B-8F17-C717DED5F421}" type="datetimeFigureOut">
              <a:rPr lang="cs-CZ" smtClean="0"/>
              <a:pPr/>
              <a:t>4.12.2019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0F48B3A-7EA6-4968-913B-459B0C1DD198}"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A27F0A27-A028-4D3B-8F17-C717DED5F421}" type="datetimeFigureOut">
              <a:rPr lang="cs-CZ" smtClean="0"/>
              <a:pPr/>
              <a:t>4.12.2019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0F48B3A-7EA6-4968-913B-459B0C1DD198}"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5400000" scaled="0"/>
          <a:tileRect r="-100000" b="-100000"/>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F0A27-A028-4D3B-8F17-C717DED5F421}" type="datetimeFigureOut">
              <a:rPr lang="cs-CZ" smtClean="0"/>
              <a:pPr/>
              <a:t>4.12.2019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F48B3A-7EA6-4968-913B-459B0C1DD198}"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sz="6000" cap="small" dirty="0" err="1" smtClean="0">
                <a:solidFill>
                  <a:srgbClr val="C00000"/>
                </a:solidFill>
                <a:latin typeface="Aharoni" pitchFamily="2" charset="-79"/>
                <a:cs typeface="Aharoni" pitchFamily="2" charset="-79"/>
              </a:rPr>
              <a:t>Elizabethan</a:t>
            </a:r>
            <a:r>
              <a:rPr lang="cs-CZ" sz="6000" cap="small" dirty="0" smtClean="0">
                <a:solidFill>
                  <a:srgbClr val="C00000"/>
                </a:solidFill>
                <a:latin typeface="Aharoni" pitchFamily="2" charset="-79"/>
                <a:cs typeface="Aharoni" pitchFamily="2" charset="-79"/>
              </a:rPr>
              <a:t> Drama</a:t>
            </a:r>
            <a:endParaRPr lang="cs-CZ" sz="6000" cap="small" dirty="0">
              <a:solidFill>
                <a:srgbClr val="C00000"/>
              </a:solidFill>
              <a:latin typeface="Aharoni" pitchFamily="2" charset="-79"/>
              <a:cs typeface="Aharoni" pitchFamily="2" charset="-79"/>
            </a:endParaRPr>
          </a:p>
        </p:txBody>
      </p:sp>
      <p:sp>
        <p:nvSpPr>
          <p:cNvPr id="3" name="Podnadpis 2"/>
          <p:cNvSpPr>
            <a:spLocks noGrp="1"/>
          </p:cNvSpPr>
          <p:nvPr>
            <p:ph type="subTitle" idx="1"/>
          </p:nvPr>
        </p:nvSpPr>
        <p:spPr>
          <a:xfrm>
            <a:off x="611560" y="3886200"/>
            <a:ext cx="7776864" cy="1752600"/>
          </a:xfrm>
        </p:spPr>
        <p:txBody>
          <a:bodyPr/>
          <a:lstStyle/>
          <a:p>
            <a:r>
              <a:rPr lang="cs-CZ" sz="3600" dirty="0" err="1" smtClean="0">
                <a:solidFill>
                  <a:srgbClr val="00B0F0"/>
                </a:solidFill>
              </a:rPr>
              <a:t>Introduction</a:t>
            </a:r>
            <a:r>
              <a:rPr lang="cs-CZ" sz="3600" dirty="0" smtClean="0">
                <a:solidFill>
                  <a:srgbClr val="00B0F0"/>
                </a:solidFill>
              </a:rPr>
              <a:t> to </a:t>
            </a:r>
            <a:r>
              <a:rPr lang="cs-CZ" sz="3600" dirty="0" err="1" smtClean="0">
                <a:solidFill>
                  <a:srgbClr val="00B0F0"/>
                </a:solidFill>
              </a:rPr>
              <a:t>Literature</a:t>
            </a:r>
            <a:endParaRPr lang="cs-CZ" sz="3600" dirty="0" smtClean="0">
              <a:solidFill>
                <a:srgbClr val="00B0F0"/>
              </a:solidFill>
            </a:endParaRPr>
          </a:p>
          <a:p>
            <a:r>
              <a:rPr lang="cs-CZ" sz="3600" dirty="0" smtClean="0">
                <a:solidFill>
                  <a:srgbClr val="00B0F0"/>
                </a:solidFill>
              </a:rPr>
              <a:t>(</a:t>
            </a:r>
            <a:r>
              <a:rPr lang="cs-CZ" sz="3600" dirty="0" err="1" smtClean="0">
                <a:solidFill>
                  <a:srgbClr val="00B0F0"/>
                </a:solidFill>
              </a:rPr>
              <a:t>Autumn</a:t>
            </a:r>
            <a:r>
              <a:rPr lang="cs-CZ" sz="3600" smtClean="0">
                <a:solidFill>
                  <a:srgbClr val="00B0F0"/>
                </a:solidFill>
              </a:rPr>
              <a:t> </a:t>
            </a:r>
            <a:r>
              <a:rPr lang="cs-CZ" sz="3600" smtClean="0">
                <a:solidFill>
                  <a:srgbClr val="00B0F0"/>
                </a:solidFill>
              </a:rPr>
              <a:t>2019)</a:t>
            </a:r>
            <a:endParaRPr lang="cs-CZ" sz="3600" dirty="0" smtClean="0">
              <a:solidFill>
                <a:srgbClr val="00B0F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Elizabethan</a:t>
            </a:r>
            <a:r>
              <a:rPr lang="cs-CZ" dirty="0" smtClean="0">
                <a:solidFill>
                  <a:schemeClr val="bg1"/>
                </a:solidFill>
                <a:latin typeface="Aharoni" pitchFamily="2" charset="-79"/>
                <a:cs typeface="Aharoni" pitchFamily="2" charset="-79"/>
              </a:rPr>
              <a:t> Drama</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57200" y="1600200"/>
            <a:ext cx="8229600" cy="4853136"/>
          </a:xfrm>
        </p:spPr>
        <p:txBody>
          <a:bodyPr>
            <a:normAutofit fontScale="92500" lnSpcReduction="10000"/>
          </a:bodyPr>
          <a:lstStyle/>
          <a:p>
            <a:pPr>
              <a:buNone/>
            </a:pPr>
            <a:endParaRPr lang="cs-CZ" dirty="0" smtClean="0"/>
          </a:p>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sz="1600" dirty="0" smtClean="0"/>
          </a:p>
          <a:p>
            <a:pPr algn="ctr">
              <a:buNone/>
            </a:pPr>
            <a:endParaRPr lang="cs-CZ" dirty="0" smtClean="0"/>
          </a:p>
          <a:p>
            <a:pPr algn="ctr">
              <a:buNone/>
            </a:pPr>
            <a:endParaRPr lang="cs-CZ" dirty="0">
              <a:solidFill>
                <a:schemeClr val="bg1"/>
              </a:solidFill>
            </a:endParaRPr>
          </a:p>
          <a:p>
            <a:pPr algn="ctr">
              <a:buNone/>
            </a:pPr>
            <a:r>
              <a:rPr lang="cs-CZ" dirty="0" smtClean="0">
                <a:solidFill>
                  <a:schemeClr val="bg1"/>
                </a:solidFill>
              </a:rPr>
              <a:t>Elizabeth I (1558–1603)</a:t>
            </a:r>
          </a:p>
          <a:p>
            <a:pPr algn="ctr">
              <a:buNone/>
            </a:pPr>
            <a:endParaRPr lang="cs-CZ" dirty="0"/>
          </a:p>
        </p:txBody>
      </p:sp>
      <p:pic>
        <p:nvPicPr>
          <p:cNvPr id="1026" name="Picture 2" descr="C:\Users\Filip\Downloads\alzbetinske_drama_prednaska\446px-Elizabeth_I_in_coronation_robes.jpg"/>
          <p:cNvPicPr>
            <a:picLocks noChangeAspect="1" noChangeArrowheads="1"/>
          </p:cNvPicPr>
          <p:nvPr/>
        </p:nvPicPr>
        <p:blipFill>
          <a:blip r:embed="rId2" cstate="print"/>
          <a:srcRect/>
          <a:stretch>
            <a:fillRect/>
          </a:stretch>
        </p:blipFill>
        <p:spPr bwMode="auto">
          <a:xfrm>
            <a:off x="3059832" y="1484784"/>
            <a:ext cx="3024336" cy="40606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2" presetClass="entr" presetSubtype="4"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 calcmode="lin" valueType="num">
                                      <p:cBhvr additive="base">
                                        <p:cTn id="1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Elizabethan</a:t>
            </a:r>
            <a:r>
              <a:rPr lang="cs-CZ" dirty="0" smtClean="0">
                <a:solidFill>
                  <a:schemeClr val="bg1"/>
                </a:solidFill>
                <a:latin typeface="Aharoni" pitchFamily="2" charset="-79"/>
                <a:cs typeface="Aharoni" pitchFamily="2" charset="-79"/>
              </a:rPr>
              <a:t> Drama</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p:txBody>
          <a:bodyPr/>
          <a:lstStyle/>
          <a:p>
            <a:pPr>
              <a:buNone/>
            </a:pPr>
            <a:r>
              <a:rPr lang="cs-CZ" dirty="0" err="1" smtClean="0">
                <a:solidFill>
                  <a:schemeClr val="bg1"/>
                </a:solidFill>
              </a:rPr>
              <a:t>The</a:t>
            </a:r>
            <a:r>
              <a:rPr lang="cs-CZ" dirty="0" smtClean="0">
                <a:solidFill>
                  <a:schemeClr val="bg1"/>
                </a:solidFill>
              </a:rPr>
              <a:t> </a:t>
            </a:r>
            <a:r>
              <a:rPr lang="cs-CZ" dirty="0" err="1" smtClean="0">
                <a:solidFill>
                  <a:schemeClr val="bg1"/>
                </a:solidFill>
              </a:rPr>
              <a:t>Vagabonds</a:t>
            </a:r>
            <a:r>
              <a:rPr lang="cs-CZ" dirty="0" smtClean="0">
                <a:solidFill>
                  <a:schemeClr val="bg1"/>
                </a:solidFill>
              </a:rPr>
              <a:t> </a:t>
            </a:r>
            <a:r>
              <a:rPr lang="cs-CZ" dirty="0" err="1" smtClean="0">
                <a:solidFill>
                  <a:schemeClr val="bg1"/>
                </a:solidFill>
              </a:rPr>
              <a:t>Act</a:t>
            </a:r>
            <a:r>
              <a:rPr lang="cs-CZ" dirty="0" smtClean="0">
                <a:solidFill>
                  <a:schemeClr val="bg1"/>
                </a:solidFill>
              </a:rPr>
              <a:t> </a:t>
            </a:r>
            <a:r>
              <a:rPr lang="cs-CZ" dirty="0" err="1" smtClean="0">
                <a:solidFill>
                  <a:schemeClr val="bg1"/>
                </a:solidFill>
              </a:rPr>
              <a:t>of</a:t>
            </a:r>
            <a:r>
              <a:rPr lang="cs-CZ" dirty="0" smtClean="0">
                <a:solidFill>
                  <a:schemeClr val="bg1"/>
                </a:solidFill>
              </a:rPr>
              <a:t> 1572:</a:t>
            </a:r>
          </a:p>
          <a:p>
            <a:pPr lvl="1">
              <a:buNone/>
            </a:pPr>
            <a:endParaRPr lang="cs-CZ" dirty="0" smtClean="0">
              <a:solidFill>
                <a:schemeClr val="bg1"/>
              </a:solidFill>
            </a:endParaRPr>
          </a:p>
          <a:p>
            <a:pPr>
              <a:buNone/>
            </a:pPr>
            <a:r>
              <a:rPr lang="cs-CZ" sz="2400" dirty="0" smtClean="0">
                <a:solidFill>
                  <a:schemeClr val="bg1"/>
                </a:solidFill>
              </a:rPr>
              <a:t>…</a:t>
            </a:r>
            <a:r>
              <a:rPr lang="en-US" sz="2400" dirty="0" smtClean="0">
                <a:solidFill>
                  <a:schemeClr val="bg1"/>
                </a:solidFill>
              </a:rPr>
              <a:t>all fencers, bear-wards, common players of interludes, and minstrels</a:t>
            </a:r>
            <a:r>
              <a:rPr lang="cs-CZ" sz="2400" dirty="0" smtClean="0">
                <a:solidFill>
                  <a:schemeClr val="bg1"/>
                </a:solidFill>
              </a:rPr>
              <a:t> </a:t>
            </a:r>
            <a:r>
              <a:rPr lang="en-US" sz="2400" dirty="0" smtClean="0">
                <a:solidFill>
                  <a:schemeClr val="bg1"/>
                </a:solidFill>
              </a:rPr>
              <a:t>wandering abroad (other than players of interludes belonging to any baron of this realm, or any other </a:t>
            </a:r>
            <a:r>
              <a:rPr lang="en-US" sz="2400" dirty="0" err="1" smtClean="0">
                <a:solidFill>
                  <a:schemeClr val="bg1"/>
                </a:solidFill>
              </a:rPr>
              <a:t>honourable</a:t>
            </a:r>
            <a:r>
              <a:rPr lang="en-US" sz="2400" dirty="0" smtClean="0">
                <a:solidFill>
                  <a:schemeClr val="bg1"/>
                </a:solidFill>
              </a:rPr>
              <a:t> personage of greater degree to be </a:t>
            </a:r>
            <a:r>
              <a:rPr lang="en-US" sz="2400" dirty="0" err="1" smtClean="0">
                <a:solidFill>
                  <a:schemeClr val="bg1"/>
                </a:solidFill>
              </a:rPr>
              <a:t>authorised</a:t>
            </a:r>
            <a:r>
              <a:rPr lang="en-US" sz="2400" dirty="0" smtClean="0">
                <a:solidFill>
                  <a:schemeClr val="bg1"/>
                </a:solidFill>
              </a:rPr>
              <a:t> to play, under the hand or seal of arms of such baron or personage) shall be taken, adjudged, and deemed as rogues-vagabonds</a:t>
            </a:r>
            <a:r>
              <a:rPr lang="cs-CZ" sz="2400" dirty="0" smtClean="0">
                <a:solidFill>
                  <a:schemeClr val="bg1"/>
                </a:solidFill>
              </a:rPr>
              <a:t>…</a:t>
            </a:r>
            <a:endParaRPr lang="cs-CZ"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Elizabethan</a:t>
            </a:r>
            <a:r>
              <a:rPr lang="cs-CZ" dirty="0" smtClean="0">
                <a:solidFill>
                  <a:schemeClr val="bg1"/>
                </a:solidFill>
                <a:latin typeface="Aharoni" pitchFamily="2" charset="-79"/>
                <a:cs typeface="Aharoni" pitchFamily="2" charset="-79"/>
              </a:rPr>
              <a:t> Drama</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67544" y="1844824"/>
            <a:ext cx="8229600" cy="4853136"/>
          </a:xfrm>
        </p:spPr>
        <p:txBody>
          <a:bodyPr>
            <a:normAutofit fontScale="92500" lnSpcReduction="10000"/>
          </a:bodyPr>
          <a:lstStyle/>
          <a:p>
            <a:pPr>
              <a:buNone/>
            </a:pPr>
            <a:endParaRPr lang="cs-CZ" dirty="0" smtClean="0"/>
          </a:p>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sz="1600" dirty="0" smtClean="0"/>
          </a:p>
          <a:p>
            <a:pPr algn="ctr">
              <a:buNone/>
            </a:pPr>
            <a:endParaRPr lang="cs-CZ" dirty="0" smtClean="0"/>
          </a:p>
          <a:p>
            <a:pPr algn="ctr">
              <a:buNone/>
            </a:pPr>
            <a:endParaRPr lang="cs-CZ" dirty="0">
              <a:solidFill>
                <a:schemeClr val="bg1"/>
              </a:solidFill>
            </a:endParaRPr>
          </a:p>
          <a:p>
            <a:pPr algn="ctr">
              <a:buNone/>
            </a:pPr>
            <a:r>
              <a:rPr lang="cs-CZ" dirty="0" smtClean="0">
                <a:solidFill>
                  <a:schemeClr val="bg1"/>
                </a:solidFill>
              </a:rPr>
              <a:t>Thomas </a:t>
            </a:r>
            <a:r>
              <a:rPr lang="cs-CZ" dirty="0" err="1" smtClean="0">
                <a:solidFill>
                  <a:schemeClr val="bg1"/>
                </a:solidFill>
              </a:rPr>
              <a:t>Middleton</a:t>
            </a:r>
            <a:r>
              <a:rPr lang="cs-CZ" dirty="0" smtClean="0">
                <a:solidFill>
                  <a:schemeClr val="bg1"/>
                </a:solidFill>
              </a:rPr>
              <a:t>: </a:t>
            </a:r>
            <a:r>
              <a:rPr lang="cs-CZ" i="1" dirty="0" smtClean="0">
                <a:solidFill>
                  <a:schemeClr val="bg1"/>
                </a:solidFill>
              </a:rPr>
              <a:t>A Game </a:t>
            </a:r>
            <a:r>
              <a:rPr lang="cs-CZ" i="1" dirty="0" err="1" smtClean="0">
                <a:solidFill>
                  <a:schemeClr val="bg1"/>
                </a:solidFill>
              </a:rPr>
              <a:t>at</a:t>
            </a:r>
            <a:r>
              <a:rPr lang="cs-CZ" i="1" dirty="0" smtClean="0">
                <a:solidFill>
                  <a:schemeClr val="bg1"/>
                </a:solidFill>
              </a:rPr>
              <a:t> </a:t>
            </a:r>
            <a:r>
              <a:rPr lang="cs-CZ" i="1" dirty="0" err="1" smtClean="0">
                <a:solidFill>
                  <a:schemeClr val="bg1"/>
                </a:solidFill>
              </a:rPr>
              <a:t>Chess</a:t>
            </a:r>
            <a:r>
              <a:rPr lang="cs-CZ" dirty="0" smtClean="0">
                <a:solidFill>
                  <a:schemeClr val="bg1"/>
                </a:solidFill>
              </a:rPr>
              <a:t> (1624)</a:t>
            </a:r>
          </a:p>
          <a:p>
            <a:pPr algn="ctr">
              <a:buNone/>
            </a:pPr>
            <a:endParaRPr lang="cs-CZ" dirty="0"/>
          </a:p>
        </p:txBody>
      </p:sp>
      <p:pic>
        <p:nvPicPr>
          <p:cNvPr id="54274" name="Picture 2" descr="Related image"/>
          <p:cNvPicPr>
            <a:picLocks noChangeAspect="1" noChangeArrowheads="1"/>
          </p:cNvPicPr>
          <p:nvPr/>
        </p:nvPicPr>
        <p:blipFill>
          <a:blip r:embed="rId2" cstate="print"/>
          <a:srcRect/>
          <a:stretch>
            <a:fillRect/>
          </a:stretch>
        </p:blipFill>
        <p:spPr bwMode="auto">
          <a:xfrm>
            <a:off x="2915816" y="1196752"/>
            <a:ext cx="3240360" cy="48761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54274"/>
                                        </p:tgtEl>
                                        <p:attrNameLst>
                                          <p:attrName>style.visibility</p:attrName>
                                        </p:attrNameLst>
                                      </p:cBhvr>
                                      <p:to>
                                        <p:strVal val="visible"/>
                                      </p:to>
                                    </p:set>
                                    <p:animEffect transition="in" filter="blinds(horizontal)">
                                      <p:cBhvr>
                                        <p:cTn id="11" dur="5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Elizabethan</a:t>
            </a:r>
            <a:r>
              <a:rPr lang="cs-CZ" dirty="0" smtClean="0">
                <a:solidFill>
                  <a:schemeClr val="bg1"/>
                </a:solidFill>
                <a:latin typeface="Aharoni" pitchFamily="2" charset="-79"/>
                <a:cs typeface="Aharoni" pitchFamily="2" charset="-79"/>
              </a:rPr>
              <a:t> Drama</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67544" y="1628800"/>
            <a:ext cx="8229600" cy="4525963"/>
          </a:xfrm>
        </p:spPr>
        <p:txBody>
          <a:bodyPr/>
          <a:lstStyle/>
          <a:p>
            <a:pPr>
              <a:buNone/>
            </a:pPr>
            <a:r>
              <a:rPr lang="cs-CZ" dirty="0" err="1" smtClean="0">
                <a:solidFill>
                  <a:schemeClr val="bg1"/>
                </a:solidFill>
              </a:rPr>
              <a:t>From</a:t>
            </a:r>
            <a:r>
              <a:rPr lang="cs-CZ" dirty="0" smtClean="0">
                <a:solidFill>
                  <a:schemeClr val="bg1"/>
                </a:solidFill>
              </a:rPr>
              <a:t> </a:t>
            </a:r>
            <a:r>
              <a:rPr lang="cs-CZ" dirty="0" err="1" smtClean="0">
                <a:solidFill>
                  <a:schemeClr val="bg1"/>
                </a:solidFill>
              </a:rPr>
              <a:t>the</a:t>
            </a:r>
            <a:r>
              <a:rPr lang="cs-CZ" dirty="0" smtClean="0">
                <a:solidFill>
                  <a:schemeClr val="bg1"/>
                </a:solidFill>
              </a:rPr>
              <a:t> </a:t>
            </a:r>
            <a:r>
              <a:rPr lang="cs-CZ" dirty="0" err="1" smtClean="0">
                <a:solidFill>
                  <a:schemeClr val="bg1"/>
                </a:solidFill>
              </a:rPr>
              <a:t>letter</a:t>
            </a:r>
            <a:r>
              <a:rPr lang="cs-CZ" dirty="0" smtClean="0">
                <a:solidFill>
                  <a:schemeClr val="bg1"/>
                </a:solidFill>
              </a:rPr>
              <a:t> </a:t>
            </a:r>
            <a:r>
              <a:rPr lang="cs-CZ" dirty="0" err="1" smtClean="0">
                <a:solidFill>
                  <a:schemeClr val="bg1"/>
                </a:solidFill>
              </a:rPr>
              <a:t>of</a:t>
            </a:r>
            <a:r>
              <a:rPr lang="cs-CZ" dirty="0" smtClean="0">
                <a:solidFill>
                  <a:schemeClr val="bg1"/>
                </a:solidFill>
              </a:rPr>
              <a:t> Sir </a:t>
            </a:r>
            <a:r>
              <a:rPr lang="cs-CZ" dirty="0" err="1" smtClean="0">
                <a:solidFill>
                  <a:schemeClr val="bg1"/>
                </a:solidFill>
              </a:rPr>
              <a:t>Eward</a:t>
            </a:r>
            <a:r>
              <a:rPr lang="cs-CZ" dirty="0" smtClean="0">
                <a:solidFill>
                  <a:schemeClr val="bg1"/>
                </a:solidFill>
              </a:rPr>
              <a:t> </a:t>
            </a:r>
            <a:r>
              <a:rPr lang="cs-CZ" dirty="0" err="1" smtClean="0">
                <a:solidFill>
                  <a:schemeClr val="bg1"/>
                </a:solidFill>
              </a:rPr>
              <a:t>Conway</a:t>
            </a:r>
            <a:r>
              <a:rPr lang="cs-CZ" dirty="0" smtClean="0">
                <a:solidFill>
                  <a:schemeClr val="bg1"/>
                </a:solidFill>
              </a:rPr>
              <a:t>, 12/8/1624:</a:t>
            </a:r>
          </a:p>
          <a:p>
            <a:pPr>
              <a:buNone/>
            </a:pPr>
            <a:endParaRPr lang="cs-CZ" dirty="0" smtClean="0">
              <a:solidFill>
                <a:schemeClr val="bg1"/>
              </a:solidFill>
            </a:endParaRPr>
          </a:p>
          <a:p>
            <a:pPr>
              <a:buNone/>
            </a:pPr>
            <a:endParaRPr lang="cs-CZ" dirty="0" smtClean="0">
              <a:solidFill>
                <a:schemeClr val="bg1"/>
              </a:solidFill>
            </a:endParaRPr>
          </a:p>
          <a:p>
            <a:pPr lvl="1">
              <a:buNone/>
            </a:pPr>
            <a:endParaRPr lang="cs-CZ" dirty="0" smtClean="0">
              <a:solidFill>
                <a:schemeClr val="bg1"/>
              </a:solidFill>
            </a:endParaRPr>
          </a:p>
        </p:txBody>
      </p:sp>
      <p:pic>
        <p:nvPicPr>
          <p:cNvPr id="6" name="Picture 2"/>
          <p:cNvPicPr>
            <a:picLocks noChangeAspect="1" noChangeArrowheads="1"/>
          </p:cNvPicPr>
          <p:nvPr/>
        </p:nvPicPr>
        <p:blipFill>
          <a:blip r:embed="rId2" cstate="print"/>
          <a:srcRect/>
          <a:stretch>
            <a:fillRect/>
          </a:stretch>
        </p:blipFill>
        <p:spPr bwMode="auto">
          <a:xfrm>
            <a:off x="467544" y="2276872"/>
            <a:ext cx="8229600" cy="400522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Elizabethan</a:t>
            </a:r>
            <a:r>
              <a:rPr lang="cs-CZ" dirty="0" smtClean="0">
                <a:solidFill>
                  <a:schemeClr val="bg1"/>
                </a:solidFill>
                <a:latin typeface="Aharoni" pitchFamily="2" charset="-79"/>
                <a:cs typeface="Aharoni" pitchFamily="2" charset="-79"/>
              </a:rPr>
              <a:t> Drama</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p:txBody>
          <a:bodyPr/>
          <a:lstStyle/>
          <a:p>
            <a:pPr>
              <a:buNone/>
            </a:pPr>
            <a:r>
              <a:rPr lang="en-US" dirty="0" smtClean="0">
                <a:solidFill>
                  <a:schemeClr val="bg1"/>
                </a:solidFill>
              </a:rPr>
              <a:t>1576–77:</a:t>
            </a:r>
          </a:p>
          <a:p>
            <a:pPr lvl="1">
              <a:buNone/>
            </a:pPr>
            <a:endParaRPr lang="en-US" dirty="0" smtClean="0">
              <a:solidFill>
                <a:schemeClr val="bg1"/>
              </a:solidFill>
            </a:endParaRPr>
          </a:p>
          <a:p>
            <a:pPr>
              <a:buNone/>
            </a:pPr>
            <a:r>
              <a:rPr lang="en-US" sz="2400" dirty="0" smtClean="0">
                <a:solidFill>
                  <a:schemeClr val="bg1"/>
                </a:solidFill>
              </a:rPr>
              <a:t>The </a:t>
            </a:r>
            <a:r>
              <a:rPr lang="en-US" sz="2400" i="1" dirty="0" smtClean="0">
                <a:solidFill>
                  <a:schemeClr val="bg1"/>
                </a:solidFill>
              </a:rPr>
              <a:t>Theatre</a:t>
            </a:r>
            <a:r>
              <a:rPr lang="en-US" sz="2400" dirty="0" smtClean="0">
                <a:solidFill>
                  <a:schemeClr val="bg1"/>
                </a:solidFill>
              </a:rPr>
              <a:t> was built – the first permanent theatre house built in England for the sole purpose of theatrical productions.</a:t>
            </a:r>
          </a:p>
          <a:p>
            <a:pPr>
              <a:buNone/>
            </a:pPr>
            <a:endParaRPr lang="en-US" sz="2400" dirty="0" smtClean="0">
              <a:solidFill>
                <a:schemeClr val="bg1"/>
              </a:solidFill>
            </a:endParaRPr>
          </a:p>
          <a:p>
            <a:pPr>
              <a:buNone/>
            </a:pPr>
            <a:r>
              <a:rPr lang="en-US" sz="2400" dirty="0" smtClean="0">
                <a:solidFill>
                  <a:schemeClr val="bg1"/>
                </a:solidFill>
              </a:rPr>
              <a:t>Later followed by the </a:t>
            </a:r>
            <a:r>
              <a:rPr lang="en-US" sz="2400" i="1" dirty="0" smtClean="0">
                <a:solidFill>
                  <a:schemeClr val="bg1"/>
                </a:solidFill>
              </a:rPr>
              <a:t>Curtain </a:t>
            </a:r>
            <a:r>
              <a:rPr lang="en-US" sz="2400" dirty="0" smtClean="0">
                <a:solidFill>
                  <a:schemeClr val="bg1"/>
                </a:solidFill>
              </a:rPr>
              <a:t>(1577), the </a:t>
            </a:r>
            <a:r>
              <a:rPr lang="en-US" sz="2400" i="1" dirty="0" smtClean="0">
                <a:solidFill>
                  <a:schemeClr val="bg1"/>
                </a:solidFill>
              </a:rPr>
              <a:t>Newington Butts </a:t>
            </a:r>
            <a:r>
              <a:rPr lang="en-US" sz="2400" dirty="0" smtClean="0">
                <a:solidFill>
                  <a:schemeClr val="bg1"/>
                </a:solidFill>
              </a:rPr>
              <a:t>(1577),</a:t>
            </a:r>
            <a:r>
              <a:rPr lang="en-US" sz="2400" i="1" dirty="0" smtClean="0">
                <a:solidFill>
                  <a:schemeClr val="bg1"/>
                </a:solidFill>
              </a:rPr>
              <a:t> </a:t>
            </a:r>
            <a:r>
              <a:rPr lang="en-US" sz="2400" dirty="0" smtClean="0">
                <a:solidFill>
                  <a:schemeClr val="bg1"/>
                </a:solidFill>
              </a:rPr>
              <a:t>the </a:t>
            </a:r>
            <a:r>
              <a:rPr lang="en-US" sz="2400" i="1" dirty="0" smtClean="0">
                <a:solidFill>
                  <a:schemeClr val="bg1"/>
                </a:solidFill>
              </a:rPr>
              <a:t>Rose </a:t>
            </a:r>
            <a:r>
              <a:rPr lang="en-US" sz="2400" dirty="0" smtClean="0">
                <a:solidFill>
                  <a:schemeClr val="bg1"/>
                </a:solidFill>
              </a:rPr>
              <a:t>(1587), the </a:t>
            </a:r>
            <a:r>
              <a:rPr lang="en-US" sz="2400" i="1" dirty="0" smtClean="0">
                <a:solidFill>
                  <a:schemeClr val="bg1"/>
                </a:solidFill>
              </a:rPr>
              <a:t>Swan </a:t>
            </a:r>
            <a:r>
              <a:rPr lang="en-US" sz="2400" dirty="0" smtClean="0">
                <a:solidFill>
                  <a:schemeClr val="bg1"/>
                </a:solidFill>
              </a:rPr>
              <a:t>(1596), the </a:t>
            </a:r>
            <a:r>
              <a:rPr lang="en-US" sz="2400" i="1" dirty="0" smtClean="0">
                <a:solidFill>
                  <a:schemeClr val="bg1"/>
                </a:solidFill>
              </a:rPr>
              <a:t>Fortune</a:t>
            </a:r>
            <a:r>
              <a:rPr lang="en-US" sz="2400" dirty="0" smtClean="0">
                <a:solidFill>
                  <a:schemeClr val="bg1"/>
                </a:solidFill>
              </a:rPr>
              <a:t> (1600), the </a:t>
            </a:r>
            <a:r>
              <a:rPr lang="en-US" sz="2400" i="1" dirty="0" smtClean="0">
                <a:solidFill>
                  <a:schemeClr val="bg1"/>
                </a:solidFill>
              </a:rPr>
              <a:t>Hope </a:t>
            </a:r>
            <a:r>
              <a:rPr lang="en-US" sz="2400" dirty="0" smtClean="0">
                <a:solidFill>
                  <a:schemeClr val="bg1"/>
                </a:solidFill>
              </a:rPr>
              <a:t>(1614), and others.</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Elizabethan</a:t>
            </a:r>
            <a:r>
              <a:rPr lang="cs-CZ" dirty="0" smtClean="0">
                <a:solidFill>
                  <a:schemeClr val="bg1"/>
                </a:solidFill>
                <a:latin typeface="Aharoni" pitchFamily="2" charset="-79"/>
                <a:cs typeface="Aharoni" pitchFamily="2" charset="-79"/>
              </a:rPr>
              <a:t> Drama</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p:txBody>
          <a:bodyPr/>
          <a:lstStyle/>
          <a:p>
            <a:pPr>
              <a:buNone/>
            </a:pPr>
            <a:r>
              <a:rPr lang="en-US" dirty="0" smtClean="0">
                <a:solidFill>
                  <a:schemeClr val="bg1"/>
                </a:solidFill>
              </a:rPr>
              <a:t>15</a:t>
            </a:r>
            <a:r>
              <a:rPr lang="cs-CZ" dirty="0" smtClean="0">
                <a:solidFill>
                  <a:schemeClr val="bg1"/>
                </a:solidFill>
              </a:rPr>
              <a:t>98</a:t>
            </a:r>
            <a:r>
              <a:rPr lang="en-US" dirty="0" smtClean="0">
                <a:solidFill>
                  <a:schemeClr val="bg1"/>
                </a:solidFill>
              </a:rPr>
              <a:t>–</a:t>
            </a:r>
            <a:r>
              <a:rPr lang="cs-CZ" dirty="0" smtClean="0">
                <a:solidFill>
                  <a:schemeClr val="bg1"/>
                </a:solidFill>
              </a:rPr>
              <a:t>99</a:t>
            </a:r>
            <a:r>
              <a:rPr lang="en-US" dirty="0" smtClean="0">
                <a:solidFill>
                  <a:schemeClr val="bg1"/>
                </a:solidFill>
              </a:rPr>
              <a:t>:</a:t>
            </a:r>
          </a:p>
          <a:p>
            <a:pPr lvl="1">
              <a:buNone/>
            </a:pPr>
            <a:endParaRPr lang="en-US" dirty="0" smtClean="0">
              <a:solidFill>
                <a:schemeClr val="bg1"/>
              </a:solidFill>
            </a:endParaRPr>
          </a:p>
          <a:p>
            <a:pPr>
              <a:buNone/>
            </a:pPr>
            <a:r>
              <a:rPr lang="en-US" sz="2400" dirty="0" smtClean="0">
                <a:solidFill>
                  <a:schemeClr val="bg1"/>
                </a:solidFill>
              </a:rPr>
              <a:t>The </a:t>
            </a:r>
            <a:r>
              <a:rPr lang="cs-CZ" sz="2400" dirty="0" err="1" smtClean="0">
                <a:solidFill>
                  <a:schemeClr val="bg1"/>
                </a:solidFill>
              </a:rPr>
              <a:t>first</a:t>
            </a:r>
            <a:r>
              <a:rPr lang="cs-CZ" sz="2400" dirty="0" smtClean="0">
                <a:solidFill>
                  <a:schemeClr val="bg1"/>
                </a:solidFill>
              </a:rPr>
              <a:t> </a:t>
            </a:r>
            <a:r>
              <a:rPr lang="cs-CZ" sz="2400" i="1" dirty="0" smtClean="0">
                <a:solidFill>
                  <a:schemeClr val="bg1"/>
                </a:solidFill>
              </a:rPr>
              <a:t>Globe </a:t>
            </a:r>
            <a:r>
              <a:rPr lang="cs-CZ" sz="2400" dirty="0" err="1" smtClean="0">
                <a:solidFill>
                  <a:schemeClr val="bg1"/>
                </a:solidFill>
              </a:rPr>
              <a:t>theatre</a:t>
            </a:r>
            <a:r>
              <a:rPr lang="en-US" sz="2400" dirty="0" smtClean="0">
                <a:solidFill>
                  <a:schemeClr val="bg1"/>
                </a:solidFill>
              </a:rPr>
              <a:t> was built – the first </a:t>
            </a:r>
            <a:r>
              <a:rPr lang="cs-CZ" sz="2400" dirty="0" err="1" smtClean="0">
                <a:solidFill>
                  <a:schemeClr val="bg1"/>
                </a:solidFill>
              </a:rPr>
              <a:t>early</a:t>
            </a:r>
            <a:r>
              <a:rPr lang="cs-CZ" sz="2400" dirty="0" smtClean="0">
                <a:solidFill>
                  <a:schemeClr val="bg1"/>
                </a:solidFill>
              </a:rPr>
              <a:t>-</a:t>
            </a:r>
            <a:r>
              <a:rPr lang="cs-CZ" sz="2400" dirty="0" err="1" smtClean="0">
                <a:solidFill>
                  <a:schemeClr val="bg1"/>
                </a:solidFill>
              </a:rPr>
              <a:t>modern</a:t>
            </a:r>
            <a:r>
              <a:rPr lang="cs-CZ" sz="2400" dirty="0" smtClean="0">
                <a:solidFill>
                  <a:schemeClr val="bg1"/>
                </a:solidFill>
              </a:rPr>
              <a:t> </a:t>
            </a:r>
            <a:r>
              <a:rPr lang="cs-CZ" sz="2400" dirty="0" err="1" smtClean="0">
                <a:solidFill>
                  <a:schemeClr val="bg1"/>
                </a:solidFill>
              </a:rPr>
              <a:t>English</a:t>
            </a:r>
            <a:r>
              <a:rPr lang="cs-CZ" sz="2400" dirty="0" smtClean="0">
                <a:solidFill>
                  <a:schemeClr val="bg1"/>
                </a:solidFill>
              </a:rPr>
              <a:t> </a:t>
            </a:r>
            <a:r>
              <a:rPr lang="cs-CZ" sz="2400" dirty="0" err="1" smtClean="0">
                <a:solidFill>
                  <a:schemeClr val="bg1"/>
                </a:solidFill>
              </a:rPr>
              <a:t>theatre</a:t>
            </a:r>
            <a:r>
              <a:rPr lang="cs-CZ" sz="2400" dirty="0" smtClean="0">
                <a:solidFill>
                  <a:schemeClr val="bg1"/>
                </a:solidFill>
              </a:rPr>
              <a:t> co-</a:t>
            </a:r>
            <a:r>
              <a:rPr lang="cs-CZ" sz="2400" dirty="0" err="1" smtClean="0">
                <a:solidFill>
                  <a:schemeClr val="bg1"/>
                </a:solidFill>
              </a:rPr>
              <a:t>owned</a:t>
            </a:r>
            <a:r>
              <a:rPr lang="cs-CZ" sz="2400" dirty="0" smtClean="0">
                <a:solidFill>
                  <a:schemeClr val="bg1"/>
                </a:solidFill>
              </a:rPr>
              <a:t> by </a:t>
            </a:r>
            <a:r>
              <a:rPr lang="cs-CZ" sz="2400" dirty="0" err="1" smtClean="0">
                <a:solidFill>
                  <a:schemeClr val="bg1"/>
                </a:solidFill>
              </a:rPr>
              <a:t>an</a:t>
            </a:r>
            <a:r>
              <a:rPr lang="cs-CZ" sz="2400" dirty="0" smtClean="0">
                <a:solidFill>
                  <a:schemeClr val="bg1"/>
                </a:solidFill>
              </a:rPr>
              <a:t> </a:t>
            </a:r>
            <a:r>
              <a:rPr lang="cs-CZ" sz="2400" dirty="0" err="1" smtClean="0">
                <a:solidFill>
                  <a:schemeClr val="bg1"/>
                </a:solidFill>
              </a:rPr>
              <a:t>acting</a:t>
            </a:r>
            <a:r>
              <a:rPr lang="cs-CZ" sz="2400" dirty="0" smtClean="0">
                <a:solidFill>
                  <a:schemeClr val="bg1"/>
                </a:solidFill>
              </a:rPr>
              <a:t> </a:t>
            </a:r>
            <a:r>
              <a:rPr lang="cs-CZ" sz="2400" dirty="0" err="1" smtClean="0">
                <a:solidFill>
                  <a:schemeClr val="bg1"/>
                </a:solidFill>
              </a:rPr>
              <a:t>company</a:t>
            </a:r>
            <a:r>
              <a:rPr lang="en-US" sz="2400" dirty="0" smtClean="0">
                <a:solidFill>
                  <a:schemeClr val="bg1"/>
                </a:solidFill>
              </a:rPr>
              <a:t>.</a:t>
            </a:r>
          </a:p>
          <a:p>
            <a:pPr>
              <a:buNone/>
            </a:pPr>
            <a:endParaRPr lang="en-US" sz="2400" dirty="0" smtClean="0">
              <a:solidFill>
                <a:schemeClr val="bg1"/>
              </a:solidFill>
            </a:endParaRPr>
          </a:p>
          <a:p>
            <a:pPr>
              <a:buNone/>
            </a:pPr>
            <a:r>
              <a:rPr lang="cs-CZ" sz="2400" dirty="0" err="1" smtClean="0">
                <a:solidFill>
                  <a:schemeClr val="bg1"/>
                </a:solidFill>
              </a:rPr>
              <a:t>The</a:t>
            </a:r>
            <a:r>
              <a:rPr lang="cs-CZ" sz="2400" dirty="0" smtClean="0">
                <a:solidFill>
                  <a:schemeClr val="bg1"/>
                </a:solidFill>
              </a:rPr>
              <a:t> </a:t>
            </a:r>
            <a:r>
              <a:rPr lang="cs-CZ" sz="2400" dirty="0" err="1" smtClean="0">
                <a:solidFill>
                  <a:schemeClr val="bg1"/>
                </a:solidFill>
              </a:rPr>
              <a:t>original</a:t>
            </a:r>
            <a:r>
              <a:rPr lang="cs-CZ" sz="2400" dirty="0" smtClean="0">
                <a:solidFill>
                  <a:schemeClr val="bg1"/>
                </a:solidFill>
              </a:rPr>
              <a:t> </a:t>
            </a:r>
            <a:r>
              <a:rPr lang="cs-CZ" sz="2400" dirty="0" err="1" smtClean="0">
                <a:solidFill>
                  <a:schemeClr val="bg1"/>
                </a:solidFill>
              </a:rPr>
              <a:t>share</a:t>
            </a:r>
            <a:r>
              <a:rPr lang="cs-CZ" sz="2400" dirty="0" smtClean="0">
                <a:solidFill>
                  <a:schemeClr val="bg1"/>
                </a:solidFill>
              </a:rPr>
              <a:t>-</a:t>
            </a:r>
            <a:r>
              <a:rPr lang="cs-CZ" sz="2400" dirty="0" err="1" smtClean="0">
                <a:solidFill>
                  <a:schemeClr val="bg1"/>
                </a:solidFill>
              </a:rPr>
              <a:t>holders</a:t>
            </a:r>
            <a:r>
              <a:rPr lang="cs-CZ" sz="2400" dirty="0" smtClean="0">
                <a:solidFill>
                  <a:schemeClr val="bg1"/>
                </a:solidFill>
              </a:rPr>
              <a:t> </a:t>
            </a:r>
            <a:r>
              <a:rPr lang="cs-CZ" sz="2400" dirty="0" err="1" smtClean="0">
                <a:solidFill>
                  <a:schemeClr val="bg1"/>
                </a:solidFill>
              </a:rPr>
              <a:t>were</a:t>
            </a:r>
            <a:r>
              <a:rPr lang="cs-CZ" sz="2400" dirty="0" smtClean="0">
                <a:solidFill>
                  <a:schemeClr val="bg1"/>
                </a:solidFill>
              </a:rPr>
              <a:t>: Richard </a:t>
            </a:r>
            <a:r>
              <a:rPr lang="cs-CZ" sz="2400" dirty="0" err="1" smtClean="0">
                <a:solidFill>
                  <a:schemeClr val="bg1"/>
                </a:solidFill>
              </a:rPr>
              <a:t>Burbage</a:t>
            </a:r>
            <a:r>
              <a:rPr lang="cs-CZ" sz="2400" dirty="0" smtClean="0">
                <a:solidFill>
                  <a:schemeClr val="bg1"/>
                </a:solidFill>
              </a:rPr>
              <a:t> (25</a:t>
            </a:r>
            <a:r>
              <a:rPr lang="en-US" sz="2400" dirty="0" smtClean="0">
                <a:solidFill>
                  <a:schemeClr val="bg1"/>
                </a:solidFill>
              </a:rPr>
              <a:t>%</a:t>
            </a:r>
            <a:r>
              <a:rPr lang="cs-CZ" sz="2400" dirty="0" smtClean="0">
                <a:solidFill>
                  <a:schemeClr val="bg1"/>
                </a:solidFill>
              </a:rPr>
              <a:t>), </a:t>
            </a:r>
            <a:r>
              <a:rPr lang="cs-CZ" sz="2400" dirty="0" err="1" smtClean="0">
                <a:solidFill>
                  <a:schemeClr val="bg1"/>
                </a:solidFill>
              </a:rPr>
              <a:t>Cuthbert</a:t>
            </a:r>
            <a:r>
              <a:rPr lang="cs-CZ" sz="2400" dirty="0" smtClean="0">
                <a:solidFill>
                  <a:schemeClr val="bg1"/>
                </a:solidFill>
              </a:rPr>
              <a:t> </a:t>
            </a:r>
            <a:r>
              <a:rPr lang="cs-CZ" sz="2400" dirty="0" err="1" smtClean="0">
                <a:solidFill>
                  <a:schemeClr val="bg1"/>
                </a:solidFill>
              </a:rPr>
              <a:t>Burbage</a:t>
            </a:r>
            <a:r>
              <a:rPr lang="cs-CZ" sz="2400" dirty="0" smtClean="0">
                <a:solidFill>
                  <a:schemeClr val="bg1"/>
                </a:solidFill>
              </a:rPr>
              <a:t> (25</a:t>
            </a:r>
            <a:r>
              <a:rPr lang="en-US" sz="2400" dirty="0" smtClean="0">
                <a:solidFill>
                  <a:schemeClr val="bg1"/>
                </a:solidFill>
              </a:rPr>
              <a:t>%</a:t>
            </a:r>
            <a:r>
              <a:rPr lang="cs-CZ" sz="2400" dirty="0" smtClean="0">
                <a:solidFill>
                  <a:schemeClr val="bg1"/>
                </a:solidFill>
              </a:rPr>
              <a:t>), William Shakespeare (12</a:t>
            </a:r>
            <a:r>
              <a:rPr lang="en-US" sz="2400" dirty="0" smtClean="0">
                <a:solidFill>
                  <a:schemeClr val="bg1"/>
                </a:solidFill>
              </a:rPr>
              <a:t>.</a:t>
            </a:r>
            <a:r>
              <a:rPr lang="cs-CZ" sz="2400" dirty="0" smtClean="0">
                <a:solidFill>
                  <a:schemeClr val="bg1"/>
                </a:solidFill>
              </a:rPr>
              <a:t>5</a:t>
            </a:r>
            <a:r>
              <a:rPr lang="en-US" sz="2400" dirty="0" smtClean="0">
                <a:solidFill>
                  <a:schemeClr val="bg1"/>
                </a:solidFill>
              </a:rPr>
              <a:t>%</a:t>
            </a:r>
            <a:r>
              <a:rPr lang="cs-CZ" sz="2400" dirty="0" smtClean="0">
                <a:solidFill>
                  <a:schemeClr val="bg1"/>
                </a:solidFill>
              </a:rPr>
              <a:t>), John </a:t>
            </a:r>
            <a:r>
              <a:rPr lang="cs-CZ" sz="2400" dirty="0" err="1" smtClean="0">
                <a:solidFill>
                  <a:schemeClr val="bg1"/>
                </a:solidFill>
              </a:rPr>
              <a:t>Heminges</a:t>
            </a:r>
            <a:r>
              <a:rPr lang="cs-CZ" sz="2400" dirty="0" smtClean="0">
                <a:solidFill>
                  <a:schemeClr val="bg1"/>
                </a:solidFill>
              </a:rPr>
              <a:t> (12</a:t>
            </a:r>
            <a:r>
              <a:rPr lang="en-US" sz="2400" dirty="0" smtClean="0">
                <a:solidFill>
                  <a:schemeClr val="bg1"/>
                </a:solidFill>
              </a:rPr>
              <a:t>.</a:t>
            </a:r>
            <a:r>
              <a:rPr lang="cs-CZ" sz="2400" dirty="0" smtClean="0">
                <a:solidFill>
                  <a:schemeClr val="bg1"/>
                </a:solidFill>
              </a:rPr>
              <a:t>5</a:t>
            </a:r>
            <a:r>
              <a:rPr lang="en-US" sz="2400" dirty="0" smtClean="0">
                <a:solidFill>
                  <a:schemeClr val="bg1"/>
                </a:solidFill>
              </a:rPr>
              <a:t>%</a:t>
            </a:r>
            <a:r>
              <a:rPr lang="cs-CZ" sz="2400" dirty="0" smtClean="0">
                <a:solidFill>
                  <a:schemeClr val="bg1"/>
                </a:solidFill>
              </a:rPr>
              <a:t>), Augustine Philips (12</a:t>
            </a:r>
            <a:r>
              <a:rPr lang="en-US" sz="2400" dirty="0" smtClean="0">
                <a:solidFill>
                  <a:schemeClr val="bg1"/>
                </a:solidFill>
              </a:rPr>
              <a:t>.</a:t>
            </a:r>
            <a:r>
              <a:rPr lang="cs-CZ" sz="2400" dirty="0" smtClean="0">
                <a:solidFill>
                  <a:schemeClr val="bg1"/>
                </a:solidFill>
              </a:rPr>
              <a:t>5</a:t>
            </a:r>
            <a:r>
              <a:rPr lang="en-US" sz="2400" dirty="0" smtClean="0">
                <a:solidFill>
                  <a:schemeClr val="bg1"/>
                </a:solidFill>
              </a:rPr>
              <a:t>%</a:t>
            </a:r>
            <a:r>
              <a:rPr lang="cs-CZ" sz="2400" dirty="0" smtClean="0">
                <a:solidFill>
                  <a:schemeClr val="bg1"/>
                </a:solidFill>
              </a:rPr>
              <a:t>), </a:t>
            </a:r>
            <a:r>
              <a:rPr lang="cs-CZ" sz="2400" dirty="0" err="1" smtClean="0">
                <a:solidFill>
                  <a:schemeClr val="bg1"/>
                </a:solidFill>
              </a:rPr>
              <a:t>and</a:t>
            </a:r>
            <a:r>
              <a:rPr lang="cs-CZ" sz="2400" dirty="0" smtClean="0">
                <a:solidFill>
                  <a:schemeClr val="bg1"/>
                </a:solidFill>
              </a:rPr>
              <a:t> Thomas Pope (12</a:t>
            </a:r>
            <a:r>
              <a:rPr lang="en-US" sz="2400" dirty="0" smtClean="0">
                <a:solidFill>
                  <a:schemeClr val="bg1"/>
                </a:solidFill>
              </a:rPr>
              <a:t>.</a:t>
            </a:r>
            <a:r>
              <a:rPr lang="cs-CZ" sz="2400" dirty="0" smtClean="0">
                <a:solidFill>
                  <a:schemeClr val="bg1"/>
                </a:solidFill>
              </a:rPr>
              <a:t>5</a:t>
            </a:r>
            <a:r>
              <a:rPr lang="en-US" sz="2400" dirty="0" smtClean="0">
                <a:solidFill>
                  <a:schemeClr val="bg1"/>
                </a:solidFill>
              </a:rPr>
              <a:t>%</a:t>
            </a:r>
            <a:r>
              <a:rPr lang="cs-CZ" sz="2400" dirty="0" smtClean="0">
                <a:solidFill>
                  <a:schemeClr val="bg1"/>
                </a:solidFill>
              </a:rPr>
              <a:t>)</a:t>
            </a:r>
            <a:r>
              <a:rPr lang="en-US" sz="2400" dirty="0" smtClean="0">
                <a:solidFill>
                  <a:schemeClr val="bg1"/>
                </a:solidFill>
              </a:rPr>
              <a:t>.</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6264696"/>
          </a:xfrm>
        </p:spPr>
        <p:txBody>
          <a:bodyPr>
            <a:normAutofit fontScale="92500" lnSpcReduction="10000"/>
          </a:bodyPr>
          <a:lstStyle/>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lgn="ctr">
              <a:buNone/>
            </a:pPr>
            <a:endParaRPr lang="en-US" sz="2000" dirty="0" smtClean="0">
              <a:solidFill>
                <a:schemeClr val="bg1"/>
              </a:solidFill>
            </a:endParaRPr>
          </a:p>
          <a:p>
            <a:pPr algn="ctr">
              <a:buNone/>
            </a:pPr>
            <a:endParaRPr lang="en-US" sz="2000" dirty="0" smtClean="0">
              <a:solidFill>
                <a:schemeClr val="bg1"/>
              </a:solidFill>
            </a:endParaRPr>
          </a:p>
          <a:p>
            <a:pPr algn="ctr">
              <a:buNone/>
            </a:pPr>
            <a:endParaRPr lang="en-US" sz="2000" dirty="0">
              <a:solidFill>
                <a:schemeClr val="bg1"/>
              </a:solidFill>
            </a:endParaRPr>
          </a:p>
          <a:p>
            <a:pPr algn="ctr">
              <a:buNone/>
            </a:pPr>
            <a:endParaRPr lang="en-US" sz="2000" i="1" dirty="0" smtClean="0">
              <a:solidFill>
                <a:schemeClr val="bg1"/>
              </a:solidFill>
            </a:endParaRPr>
          </a:p>
          <a:p>
            <a:pPr algn="ctr">
              <a:buNone/>
            </a:pPr>
            <a:endParaRPr lang="en-US" sz="2000" i="1" dirty="0" smtClean="0">
              <a:solidFill>
                <a:schemeClr val="bg1"/>
              </a:solidFill>
            </a:endParaRPr>
          </a:p>
          <a:p>
            <a:pPr algn="ctr">
              <a:buNone/>
            </a:pPr>
            <a:endParaRPr lang="en-US" sz="2000" dirty="0" smtClean="0">
              <a:solidFill>
                <a:schemeClr val="bg1"/>
              </a:solidFill>
            </a:endParaRPr>
          </a:p>
          <a:p>
            <a:pPr algn="ctr">
              <a:buNone/>
            </a:pPr>
            <a:r>
              <a:rPr lang="en-US" sz="2000" dirty="0" smtClean="0">
                <a:solidFill>
                  <a:schemeClr val="bg1"/>
                </a:solidFill>
              </a:rPr>
              <a:t>Johannes de Witt: The </a:t>
            </a:r>
            <a:r>
              <a:rPr lang="en-US" sz="2000" i="1" dirty="0" smtClean="0">
                <a:solidFill>
                  <a:schemeClr val="bg1"/>
                </a:solidFill>
              </a:rPr>
              <a:t>Swan</a:t>
            </a:r>
            <a:r>
              <a:rPr lang="en-US" sz="2000" dirty="0" smtClean="0">
                <a:solidFill>
                  <a:schemeClr val="bg1"/>
                </a:solidFill>
              </a:rPr>
              <a:t> Theatre</a:t>
            </a:r>
            <a:endParaRPr lang="cs-CZ" sz="2000" dirty="0" smtClean="0">
              <a:solidFill>
                <a:schemeClr val="bg1"/>
              </a:solidFill>
            </a:endParaRPr>
          </a:p>
        </p:txBody>
      </p:sp>
      <p:pic>
        <p:nvPicPr>
          <p:cNvPr id="6" name="Picture 2" descr="C:\Users\Filip\Downloads\alzbetinske_drama_prednaska\swan-theatre.jpg"/>
          <p:cNvPicPr>
            <a:picLocks noChangeAspect="1" noChangeArrowheads="1"/>
          </p:cNvPicPr>
          <p:nvPr/>
        </p:nvPicPr>
        <p:blipFill>
          <a:blip r:embed="rId2" cstate="print"/>
          <a:srcRect/>
          <a:stretch>
            <a:fillRect/>
          </a:stretch>
        </p:blipFill>
        <p:spPr bwMode="auto">
          <a:xfrm>
            <a:off x="2123728" y="188640"/>
            <a:ext cx="4896544" cy="60192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4" end="14"/>
                                            </p:txEl>
                                          </p:spTgt>
                                        </p:tgtEl>
                                        <p:attrNameLst>
                                          <p:attrName>style.visibility</p:attrName>
                                        </p:attrNameLst>
                                      </p:cBhvr>
                                      <p:to>
                                        <p:strVal val="visible"/>
                                      </p:to>
                                    </p:set>
                                    <p:animEffect transition="in" filter="blinds(horizontal)">
                                      <p:cBhvr>
                                        <p:cTn id="10"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Elizabethan</a:t>
            </a:r>
            <a:r>
              <a:rPr lang="cs-CZ" dirty="0" smtClean="0">
                <a:solidFill>
                  <a:schemeClr val="bg1"/>
                </a:solidFill>
                <a:latin typeface="Aharoni" pitchFamily="2" charset="-79"/>
                <a:cs typeface="Aharoni" pitchFamily="2" charset="-79"/>
              </a:rPr>
              <a:t> Drama</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p:txBody>
          <a:bodyPr/>
          <a:lstStyle/>
          <a:p>
            <a:pPr>
              <a:buNone/>
            </a:pPr>
            <a:r>
              <a:rPr lang="en-US" dirty="0" smtClean="0">
                <a:solidFill>
                  <a:schemeClr val="bg1"/>
                </a:solidFill>
              </a:rPr>
              <a:t>From </a:t>
            </a:r>
            <a:r>
              <a:rPr lang="en-US" i="1" dirty="0" smtClean="0">
                <a:solidFill>
                  <a:schemeClr val="bg1"/>
                </a:solidFill>
              </a:rPr>
              <a:t>A Midsummer Night’s Dream</a:t>
            </a:r>
            <a:r>
              <a:rPr lang="cs-CZ" dirty="0" smtClean="0">
                <a:solidFill>
                  <a:schemeClr val="bg1"/>
                </a:solidFill>
              </a:rPr>
              <a:t>:</a:t>
            </a:r>
          </a:p>
          <a:p>
            <a:pPr lvl="1">
              <a:buNone/>
            </a:pPr>
            <a:endParaRPr lang="cs-CZ" dirty="0" smtClean="0">
              <a:solidFill>
                <a:schemeClr val="bg1"/>
              </a:solidFill>
            </a:endParaRPr>
          </a:p>
          <a:p>
            <a:pPr>
              <a:buNone/>
            </a:pPr>
            <a:r>
              <a:rPr lang="en-US" sz="2400" i="1" dirty="0" smtClean="0">
                <a:solidFill>
                  <a:schemeClr val="bg1"/>
                </a:solidFill>
              </a:rPr>
              <a:t>Quince</a:t>
            </a:r>
            <a:r>
              <a:rPr lang="en-US" sz="2400" dirty="0" smtClean="0">
                <a:solidFill>
                  <a:schemeClr val="bg1"/>
                </a:solidFill>
              </a:rPr>
              <a:t>. Pat, pat; and here's a </a:t>
            </a:r>
            <a:r>
              <a:rPr lang="en-US" sz="2400" dirty="0" err="1" smtClean="0">
                <a:solidFill>
                  <a:schemeClr val="bg1"/>
                </a:solidFill>
              </a:rPr>
              <a:t>marvellous</a:t>
            </a:r>
            <a:r>
              <a:rPr lang="en-US" sz="2400" dirty="0" smtClean="0">
                <a:solidFill>
                  <a:schemeClr val="bg1"/>
                </a:solidFill>
              </a:rPr>
              <a:t> convenient place for our rehearsal. This green plot shall be our stage, this hawthorn-brake our tiring-house; and we will do it in action as we will do it before the duke.</a:t>
            </a:r>
          </a:p>
          <a:p>
            <a:pPr algn="r">
              <a:buNone/>
            </a:pPr>
            <a:r>
              <a:rPr lang="en-US" sz="2400" dirty="0" smtClean="0">
                <a:solidFill>
                  <a:schemeClr val="bg1"/>
                </a:solidFill>
              </a:rPr>
              <a:t>(Act 3, Scene 1)</a:t>
            </a:r>
            <a:endParaRPr lang="cs-CZ"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6264696"/>
          </a:xfrm>
        </p:spPr>
        <p:txBody>
          <a:bodyPr>
            <a:normAutofit fontScale="92500" lnSpcReduction="10000"/>
          </a:bodyPr>
          <a:lstStyle/>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lgn="ctr">
              <a:buNone/>
            </a:pPr>
            <a:endParaRPr lang="en-US" sz="2000" dirty="0" smtClean="0">
              <a:solidFill>
                <a:schemeClr val="bg1"/>
              </a:solidFill>
            </a:endParaRPr>
          </a:p>
          <a:p>
            <a:pPr algn="ctr">
              <a:buNone/>
            </a:pPr>
            <a:endParaRPr lang="en-US" sz="2000" dirty="0" smtClean="0">
              <a:solidFill>
                <a:schemeClr val="bg1"/>
              </a:solidFill>
            </a:endParaRPr>
          </a:p>
          <a:p>
            <a:pPr algn="ctr">
              <a:buNone/>
            </a:pPr>
            <a:endParaRPr lang="en-US" sz="2000" dirty="0">
              <a:solidFill>
                <a:schemeClr val="bg1"/>
              </a:solidFill>
            </a:endParaRPr>
          </a:p>
          <a:p>
            <a:pPr algn="ctr">
              <a:buNone/>
            </a:pPr>
            <a:endParaRPr lang="en-US" sz="2000" i="1" dirty="0" smtClean="0">
              <a:solidFill>
                <a:schemeClr val="bg1"/>
              </a:solidFill>
            </a:endParaRPr>
          </a:p>
          <a:p>
            <a:pPr algn="ctr">
              <a:buNone/>
            </a:pPr>
            <a:endParaRPr lang="en-US" sz="2000" i="1" dirty="0" smtClean="0">
              <a:solidFill>
                <a:schemeClr val="bg1"/>
              </a:solidFill>
            </a:endParaRPr>
          </a:p>
          <a:p>
            <a:pPr algn="ctr">
              <a:buNone/>
            </a:pPr>
            <a:endParaRPr lang="en-US" sz="2000" dirty="0" smtClean="0">
              <a:solidFill>
                <a:schemeClr val="bg1"/>
              </a:solidFill>
            </a:endParaRPr>
          </a:p>
          <a:p>
            <a:pPr algn="ctr">
              <a:buNone/>
            </a:pPr>
            <a:r>
              <a:rPr lang="cs-CZ" sz="2000" dirty="0" err="1" smtClean="0">
                <a:solidFill>
                  <a:schemeClr val="bg1"/>
                </a:solidFill>
              </a:rPr>
              <a:t>The</a:t>
            </a:r>
            <a:r>
              <a:rPr lang="cs-CZ" sz="2000" dirty="0" smtClean="0">
                <a:solidFill>
                  <a:schemeClr val="bg1"/>
                </a:solidFill>
              </a:rPr>
              <a:t> Globe </a:t>
            </a:r>
            <a:r>
              <a:rPr lang="cs-CZ" sz="2000" dirty="0" err="1" smtClean="0">
                <a:solidFill>
                  <a:schemeClr val="bg1"/>
                </a:solidFill>
              </a:rPr>
              <a:t>Theatre</a:t>
            </a:r>
            <a:r>
              <a:rPr lang="cs-CZ" sz="2000" dirty="0" smtClean="0">
                <a:solidFill>
                  <a:schemeClr val="bg1"/>
                </a:solidFill>
              </a:rPr>
              <a:t> (1599)</a:t>
            </a:r>
            <a:r>
              <a:rPr lang="en-US" sz="2000" dirty="0" smtClean="0">
                <a:solidFill>
                  <a:schemeClr val="bg1"/>
                </a:solidFill>
              </a:rPr>
              <a:t>: </a:t>
            </a:r>
            <a:r>
              <a:rPr lang="cs-CZ" sz="2000" dirty="0" smtClean="0">
                <a:solidFill>
                  <a:schemeClr val="bg1"/>
                </a:solidFill>
              </a:rPr>
              <a:t>A </a:t>
            </a:r>
            <a:r>
              <a:rPr lang="cs-CZ" sz="2000" dirty="0" err="1" smtClean="0">
                <a:solidFill>
                  <a:schemeClr val="bg1"/>
                </a:solidFill>
              </a:rPr>
              <a:t>Reconstruction</a:t>
            </a:r>
            <a:endParaRPr lang="cs-CZ" sz="2000" dirty="0" smtClean="0">
              <a:solidFill>
                <a:schemeClr val="bg1"/>
              </a:solidFill>
            </a:endParaRPr>
          </a:p>
        </p:txBody>
      </p:sp>
      <p:sp>
        <p:nvSpPr>
          <p:cNvPr id="56322" name="AutoShape 2" descr="Image result for the globe theatre"/>
          <p:cNvSpPr>
            <a:spLocks noChangeAspect="1" noChangeArrowheads="1"/>
          </p:cNvSpPr>
          <p:nvPr/>
        </p:nvSpPr>
        <p:spPr bwMode="auto">
          <a:xfrm>
            <a:off x="155575" y="-2857500"/>
            <a:ext cx="8086725" cy="5962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56324" name="AutoShape 4" descr="Image result for the globe theatre"/>
          <p:cNvSpPr>
            <a:spLocks noChangeAspect="1" noChangeArrowheads="1"/>
          </p:cNvSpPr>
          <p:nvPr/>
        </p:nvSpPr>
        <p:spPr bwMode="auto">
          <a:xfrm>
            <a:off x="155575" y="-2857500"/>
            <a:ext cx="8086725" cy="5962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56326" name="AutoShape 6" descr="Image result for the globe theatre"/>
          <p:cNvSpPr>
            <a:spLocks noChangeAspect="1" noChangeArrowheads="1"/>
          </p:cNvSpPr>
          <p:nvPr/>
        </p:nvSpPr>
        <p:spPr bwMode="auto">
          <a:xfrm>
            <a:off x="155575" y="-2857500"/>
            <a:ext cx="8086725" cy="5962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56328" name="AutoShape 8" descr="Image result for the globe theatre"/>
          <p:cNvSpPr>
            <a:spLocks noChangeAspect="1" noChangeArrowheads="1"/>
          </p:cNvSpPr>
          <p:nvPr/>
        </p:nvSpPr>
        <p:spPr bwMode="auto">
          <a:xfrm>
            <a:off x="155575" y="-2857500"/>
            <a:ext cx="8086725" cy="5962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56329" name="Picture 9" descr="H:\alzbetinske_drama_prednaska\THE_GLOBE_FINAL_rt_uczloq.jpg"/>
          <p:cNvPicPr>
            <a:picLocks noChangeAspect="1" noChangeArrowheads="1"/>
          </p:cNvPicPr>
          <p:nvPr/>
        </p:nvPicPr>
        <p:blipFill>
          <a:blip r:embed="rId2" cstate="print"/>
          <a:srcRect/>
          <a:stretch>
            <a:fillRect/>
          </a:stretch>
        </p:blipFill>
        <p:spPr bwMode="auto">
          <a:xfrm>
            <a:off x="683567" y="332656"/>
            <a:ext cx="7713399" cy="56886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6264696"/>
          </a:xfrm>
        </p:spPr>
        <p:txBody>
          <a:bodyPr>
            <a:normAutofit fontScale="92500" lnSpcReduction="10000"/>
          </a:bodyPr>
          <a:lstStyle/>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lgn="ctr">
              <a:buNone/>
            </a:pPr>
            <a:endParaRPr lang="en-US" sz="2000" dirty="0" smtClean="0">
              <a:solidFill>
                <a:schemeClr val="bg1"/>
              </a:solidFill>
            </a:endParaRPr>
          </a:p>
          <a:p>
            <a:pPr algn="ctr">
              <a:buNone/>
            </a:pPr>
            <a:endParaRPr lang="en-US" sz="2000" dirty="0" smtClean="0">
              <a:solidFill>
                <a:schemeClr val="bg1"/>
              </a:solidFill>
            </a:endParaRPr>
          </a:p>
          <a:p>
            <a:pPr algn="ctr">
              <a:buNone/>
            </a:pPr>
            <a:endParaRPr lang="en-US" sz="2000" dirty="0">
              <a:solidFill>
                <a:schemeClr val="bg1"/>
              </a:solidFill>
            </a:endParaRPr>
          </a:p>
          <a:p>
            <a:pPr algn="ctr">
              <a:buNone/>
            </a:pPr>
            <a:endParaRPr lang="en-US" sz="2000" i="1" dirty="0" smtClean="0">
              <a:solidFill>
                <a:schemeClr val="bg1"/>
              </a:solidFill>
            </a:endParaRPr>
          </a:p>
          <a:p>
            <a:pPr algn="ctr">
              <a:buNone/>
            </a:pPr>
            <a:endParaRPr lang="en-US" sz="2000" i="1" dirty="0" smtClean="0">
              <a:solidFill>
                <a:schemeClr val="bg1"/>
              </a:solidFill>
            </a:endParaRPr>
          </a:p>
          <a:p>
            <a:pPr algn="ctr">
              <a:buNone/>
            </a:pPr>
            <a:endParaRPr lang="en-US" sz="2000" dirty="0" smtClean="0">
              <a:solidFill>
                <a:schemeClr val="bg1"/>
              </a:solidFill>
            </a:endParaRPr>
          </a:p>
          <a:p>
            <a:pPr algn="ctr">
              <a:buNone/>
            </a:pPr>
            <a:r>
              <a:rPr lang="cs-CZ" sz="2000" dirty="0" smtClean="0">
                <a:solidFill>
                  <a:schemeClr val="bg1"/>
                </a:solidFill>
              </a:rPr>
              <a:t>Shakespeare‘s Globe </a:t>
            </a:r>
            <a:r>
              <a:rPr lang="cs-CZ" sz="2000" dirty="0" err="1" smtClean="0">
                <a:solidFill>
                  <a:schemeClr val="bg1"/>
                </a:solidFill>
              </a:rPr>
              <a:t>Theatre</a:t>
            </a:r>
            <a:r>
              <a:rPr lang="cs-CZ" sz="2000" dirty="0" smtClean="0">
                <a:solidFill>
                  <a:schemeClr val="bg1"/>
                </a:solidFill>
              </a:rPr>
              <a:t>, London (1997)</a:t>
            </a:r>
          </a:p>
        </p:txBody>
      </p:sp>
      <p:sp>
        <p:nvSpPr>
          <p:cNvPr id="56322" name="AutoShape 2" descr="Image result for the globe theatre"/>
          <p:cNvSpPr>
            <a:spLocks noChangeAspect="1" noChangeArrowheads="1"/>
          </p:cNvSpPr>
          <p:nvPr/>
        </p:nvSpPr>
        <p:spPr bwMode="auto">
          <a:xfrm>
            <a:off x="155575" y="-2857500"/>
            <a:ext cx="8086725" cy="5962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56324" name="AutoShape 4" descr="Image result for the globe theatre"/>
          <p:cNvSpPr>
            <a:spLocks noChangeAspect="1" noChangeArrowheads="1"/>
          </p:cNvSpPr>
          <p:nvPr/>
        </p:nvSpPr>
        <p:spPr bwMode="auto">
          <a:xfrm>
            <a:off x="155575" y="-2857500"/>
            <a:ext cx="8086725" cy="5962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56326" name="AutoShape 6" descr="Image result for the globe theatre"/>
          <p:cNvSpPr>
            <a:spLocks noChangeAspect="1" noChangeArrowheads="1"/>
          </p:cNvSpPr>
          <p:nvPr/>
        </p:nvSpPr>
        <p:spPr bwMode="auto">
          <a:xfrm>
            <a:off x="155575" y="-2857500"/>
            <a:ext cx="8086725" cy="5962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56328" name="AutoShape 8" descr="Image result for the globe theatre"/>
          <p:cNvSpPr>
            <a:spLocks noChangeAspect="1" noChangeArrowheads="1"/>
          </p:cNvSpPr>
          <p:nvPr/>
        </p:nvSpPr>
        <p:spPr bwMode="auto">
          <a:xfrm>
            <a:off x="155575" y="-2857500"/>
            <a:ext cx="8086725" cy="5962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57346" name="Picture 2" descr="Image result for the globe theatre"/>
          <p:cNvPicPr>
            <a:picLocks noChangeAspect="1" noChangeArrowheads="1"/>
          </p:cNvPicPr>
          <p:nvPr/>
        </p:nvPicPr>
        <p:blipFill>
          <a:blip r:embed="rId2" cstate="print"/>
          <a:srcRect/>
          <a:stretch>
            <a:fillRect/>
          </a:stretch>
        </p:blipFill>
        <p:spPr bwMode="auto">
          <a:xfrm>
            <a:off x="1489670" y="188640"/>
            <a:ext cx="5962650" cy="59626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 dur="500"/>
                                        <p:tgtEl>
                                          <p:spTgt spid="3">
                                            <p:txEl>
                                              <p:pRg st="14" end="14"/>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57346"/>
                                        </p:tgtEl>
                                        <p:attrNameLst>
                                          <p:attrName>style.visibility</p:attrName>
                                        </p:attrNameLst>
                                      </p:cBhvr>
                                      <p:to>
                                        <p:strVal val="visible"/>
                                      </p:to>
                                    </p:set>
                                    <p:animEffect transition="in" filter="diamond(in)">
                                      <p:cBhvr>
                                        <p:cTn id="10" dur="5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Birth</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of</a:t>
            </a:r>
            <a:r>
              <a:rPr lang="cs-CZ" dirty="0" smtClean="0">
                <a:solidFill>
                  <a:schemeClr val="bg1"/>
                </a:solidFill>
                <a:latin typeface="Aharoni" pitchFamily="2" charset="-79"/>
                <a:cs typeface="Aharoni" pitchFamily="2" charset="-79"/>
              </a:rPr>
              <a:t> Drama in </a:t>
            </a:r>
            <a:r>
              <a:rPr lang="cs-CZ" dirty="0" err="1" smtClean="0">
                <a:solidFill>
                  <a:schemeClr val="bg1"/>
                </a:solidFill>
                <a:latin typeface="Aharoni" pitchFamily="2" charset="-79"/>
                <a:cs typeface="Aharoni" pitchFamily="2" charset="-79"/>
              </a:rPr>
              <a:t>Europe</a:t>
            </a:r>
            <a:endParaRPr lang="en-US"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67544" y="5805264"/>
            <a:ext cx="8229600" cy="896963"/>
          </a:xfrm>
        </p:spPr>
        <p:txBody>
          <a:bodyPr/>
          <a:lstStyle/>
          <a:p>
            <a:pPr algn="ctr">
              <a:buNone/>
            </a:pPr>
            <a:r>
              <a:rPr lang="cs-CZ" dirty="0" err="1" smtClean="0">
                <a:solidFill>
                  <a:schemeClr val="bg1"/>
                </a:solidFill>
              </a:rPr>
              <a:t>Ancient</a:t>
            </a:r>
            <a:r>
              <a:rPr lang="cs-CZ" dirty="0" smtClean="0">
                <a:solidFill>
                  <a:schemeClr val="bg1"/>
                </a:solidFill>
              </a:rPr>
              <a:t> </a:t>
            </a:r>
            <a:r>
              <a:rPr lang="cs-CZ" dirty="0" err="1" smtClean="0">
                <a:solidFill>
                  <a:schemeClr val="bg1"/>
                </a:solidFill>
              </a:rPr>
              <a:t>Greece</a:t>
            </a:r>
            <a:r>
              <a:rPr lang="cs-CZ" dirty="0" smtClean="0">
                <a:solidFill>
                  <a:schemeClr val="bg1"/>
                </a:solidFill>
              </a:rPr>
              <a:t> (6th cent. BC)</a:t>
            </a:r>
          </a:p>
        </p:txBody>
      </p:sp>
      <p:pic>
        <p:nvPicPr>
          <p:cNvPr id="1026" name="Picture 2" descr="C:\Users\Filip\Downloads\alzbetinske_drama_prednaska\The-Mystery-of-Modern-Acoustic-in-Ancient-Greek-Theatre-Solved-2.jpg"/>
          <p:cNvPicPr>
            <a:picLocks noChangeAspect="1" noChangeArrowheads="1"/>
          </p:cNvPicPr>
          <p:nvPr/>
        </p:nvPicPr>
        <p:blipFill>
          <a:blip r:embed="rId2" cstate="print"/>
          <a:srcRect/>
          <a:stretch>
            <a:fillRect/>
          </a:stretch>
        </p:blipFill>
        <p:spPr bwMode="auto">
          <a:xfrm>
            <a:off x="755576" y="1412776"/>
            <a:ext cx="7446888" cy="43209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323528" y="6021288"/>
            <a:ext cx="8677472" cy="548680"/>
          </a:xfrm>
          <a:prstGeom prst="rect">
            <a:avLst/>
          </a:prstGeom>
        </p:spPr>
        <p:txBody>
          <a:bodyPr vert="horz" lIns="91440" tIns="45720" rIns="91440" bIns="45720" rtlCol="0" anchor="t">
            <a:normAutofit/>
          </a:bodyPr>
          <a:lstStyle/>
          <a:p>
            <a:pPr lvl="0" algn="ctr">
              <a:spcBef>
                <a:spcPct val="0"/>
              </a:spcBef>
              <a:defRPr/>
            </a:pPr>
            <a:r>
              <a:rPr lang="cs-CZ" sz="1900" dirty="0" err="1" smtClean="0">
                <a:solidFill>
                  <a:schemeClr val="bg1"/>
                </a:solidFill>
              </a:rPr>
              <a:t>The</a:t>
            </a:r>
            <a:r>
              <a:rPr lang="cs-CZ" sz="1900" dirty="0" smtClean="0">
                <a:solidFill>
                  <a:schemeClr val="bg1"/>
                </a:solidFill>
              </a:rPr>
              <a:t> Globe </a:t>
            </a:r>
            <a:r>
              <a:rPr lang="cs-CZ" sz="1900" dirty="0" err="1" smtClean="0">
                <a:solidFill>
                  <a:schemeClr val="bg1"/>
                </a:solidFill>
              </a:rPr>
              <a:t>Theatre</a:t>
            </a:r>
            <a:r>
              <a:rPr lang="cs-CZ" sz="1900" dirty="0" smtClean="0">
                <a:solidFill>
                  <a:schemeClr val="bg1"/>
                </a:solidFill>
              </a:rPr>
              <a:t>, </a:t>
            </a:r>
            <a:r>
              <a:rPr lang="cs-CZ" sz="1900" dirty="0" err="1" smtClean="0">
                <a:solidFill>
                  <a:schemeClr val="bg1"/>
                </a:solidFill>
              </a:rPr>
              <a:t>Prague</a:t>
            </a:r>
            <a:r>
              <a:rPr lang="cs-CZ" sz="1900" dirty="0" smtClean="0">
                <a:solidFill>
                  <a:schemeClr val="bg1"/>
                </a:solidFill>
              </a:rPr>
              <a:t> (1999-2005)</a:t>
            </a:r>
            <a:endParaRPr lang="cs-CZ" sz="1900" dirty="0" smtClean="0">
              <a:solidFill>
                <a:schemeClr val="bg1"/>
              </a:solidFill>
              <a:ea typeface="+mj-ea"/>
              <a:cs typeface="+mj-cs"/>
            </a:endParaRPr>
          </a:p>
        </p:txBody>
      </p:sp>
      <p:pic>
        <p:nvPicPr>
          <p:cNvPr id="9218" name="Picture 2" descr="F:\alzbetini_prednaska\2e6dc39630c6ad22fc42d3ac1bb7_r16 9_w640_h360_gi photo 138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7" y="382076"/>
            <a:ext cx="4608512" cy="2592288"/>
          </a:xfrm>
          <a:prstGeom prst="rect">
            <a:avLst/>
          </a:prstGeom>
          <a:noFill/>
          <a:extLst>
            <a:ext uri="{909E8E84-426E-40DD-AFC4-6F175D3DCCD1}">
              <a14:hiddenFill xmlns="" xmlns:a14="http://schemas.microsoft.com/office/drawing/2010/main">
                <a:solidFill>
                  <a:srgbClr val="FFFFFF"/>
                </a:solidFill>
              </a14:hiddenFill>
            </a:ext>
          </a:extLst>
        </p:spPr>
      </p:pic>
      <p:pic>
        <p:nvPicPr>
          <p:cNvPr id="9219" name="Picture 3" descr="F:\alzbetini_prednaska\ZNKef8f5_Glob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23928" y="2564904"/>
            <a:ext cx="4752528" cy="3324242"/>
          </a:xfrm>
          <a:prstGeom prst="rect">
            <a:avLst/>
          </a:prstGeom>
          <a:noFill/>
          <a:extLst>
            <a:ext uri="{909E8E84-426E-40DD-AFC4-6F175D3DCCD1}">
              <a14:hiddenFill xmlns="" xmlns:a14="http://schemas.microsoft.com/office/drawing/2010/main">
                <a:solidFill>
                  <a:srgbClr val="FFFFFF"/>
                </a:solidFill>
              </a14:hiddenFill>
            </a:ext>
          </a:extLst>
        </p:spPr>
      </p:pic>
      <p:pic>
        <p:nvPicPr>
          <p:cNvPr id="9220" name="Picture 4" descr="F:\alzbetini_prednaska\08.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5537" y="3356993"/>
            <a:ext cx="3328738" cy="2532154"/>
          </a:xfrm>
          <a:prstGeom prst="rect">
            <a:avLst/>
          </a:prstGeom>
          <a:noFill/>
          <a:extLst>
            <a:ext uri="{909E8E84-426E-40DD-AFC4-6F175D3DCCD1}">
              <a14:hiddenFill xmlns="" xmlns:a14="http://schemas.microsoft.com/office/drawing/2010/main">
                <a:solidFill>
                  <a:srgbClr val="FFFFFF"/>
                </a:solidFill>
              </a14:hiddenFill>
            </a:ext>
          </a:extLst>
        </p:spPr>
      </p:pic>
      <p:pic>
        <p:nvPicPr>
          <p:cNvPr id="9221" name="Picture 5" descr="F:\alzbetini_prednaska\60767-top_foto2-gdogy.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307930" y="382076"/>
            <a:ext cx="3368526" cy="189479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7824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blinds(horizontal)">
                                      <p:cBhvr>
                                        <p:cTn id="13" dur="500"/>
                                        <p:tgtEl>
                                          <p:spTgt spid="9220"/>
                                        </p:tgtEl>
                                      </p:cBhvr>
                                    </p:animEffect>
                                  </p:childTnLst>
                                </p:cTn>
                              </p:par>
                              <p:par>
                                <p:cTn id="14" presetID="3" presetClass="entr" presetSubtype="10" fill="hold" nodeType="withEffect">
                                  <p:stCondLst>
                                    <p:cond delay="0"/>
                                  </p:stCondLst>
                                  <p:childTnLst>
                                    <p:set>
                                      <p:cBhvr>
                                        <p:cTn id="15" dur="1" fill="hold">
                                          <p:stCondLst>
                                            <p:cond delay="0"/>
                                          </p:stCondLst>
                                        </p:cTn>
                                        <p:tgtEl>
                                          <p:spTgt spid="9219"/>
                                        </p:tgtEl>
                                        <p:attrNameLst>
                                          <p:attrName>style.visibility</p:attrName>
                                        </p:attrNameLst>
                                      </p:cBhvr>
                                      <p:to>
                                        <p:strVal val="visible"/>
                                      </p:to>
                                    </p:set>
                                    <p:animEffect transition="in" filter="blinds(horizontal)">
                                      <p:cBhvr>
                                        <p:cTn id="16" dur="500"/>
                                        <p:tgtEl>
                                          <p:spTgt spid="9219"/>
                                        </p:tgtEl>
                                      </p:cBhvr>
                                    </p:animEffect>
                                  </p:childTnLst>
                                </p:cTn>
                              </p:par>
                              <p:par>
                                <p:cTn id="17" presetID="3" presetClass="entr" presetSubtype="10" fill="hold" nodeType="with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blinds(horizontal)">
                                      <p:cBhvr>
                                        <p:cTn id="19" dur="500"/>
                                        <p:tgtEl>
                                          <p:spTgt spid="9221"/>
                                        </p:tgtEl>
                                      </p:cBhvr>
                                    </p:animEffect>
                                  </p:childTnLst>
                                </p:cTn>
                              </p:par>
                              <p:par>
                                <p:cTn id="20" presetID="3" presetClass="entr" presetSubtype="10" fill="hold" nodeType="withEffect">
                                  <p:stCondLst>
                                    <p:cond delay="0"/>
                                  </p:stCondLst>
                                  <p:childTnLst>
                                    <p:set>
                                      <p:cBhvr>
                                        <p:cTn id="21" dur="1" fill="hold">
                                          <p:stCondLst>
                                            <p:cond delay="0"/>
                                          </p:stCondLst>
                                        </p:cTn>
                                        <p:tgtEl>
                                          <p:spTgt spid="9218"/>
                                        </p:tgtEl>
                                        <p:attrNameLst>
                                          <p:attrName>style.visibility</p:attrName>
                                        </p:attrNameLst>
                                      </p:cBhvr>
                                      <p:to>
                                        <p:strVal val="visible"/>
                                      </p:to>
                                    </p:set>
                                    <p:animEffect transition="in" filter="blinds(horizontal)">
                                      <p:cBhvr>
                                        <p:cTn id="2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323528" y="6021288"/>
            <a:ext cx="8677472" cy="548680"/>
          </a:xfrm>
          <a:prstGeom prst="rect">
            <a:avLst/>
          </a:prstGeom>
        </p:spPr>
        <p:txBody>
          <a:bodyPr vert="horz" lIns="91440" tIns="45720" rIns="91440" bIns="45720" rtlCol="0" anchor="t">
            <a:normAutofit/>
          </a:bodyPr>
          <a:lstStyle/>
          <a:p>
            <a:pPr lvl="0" algn="ctr">
              <a:spcBef>
                <a:spcPct val="0"/>
              </a:spcBef>
              <a:defRPr/>
            </a:pPr>
            <a:r>
              <a:rPr lang="cs-CZ" sz="1900" dirty="0" err="1" smtClean="0">
                <a:solidFill>
                  <a:schemeClr val="bg1"/>
                </a:solidFill>
              </a:rPr>
              <a:t>The</a:t>
            </a:r>
            <a:r>
              <a:rPr lang="cs-CZ" sz="1900" dirty="0" smtClean="0">
                <a:solidFill>
                  <a:schemeClr val="bg1"/>
                </a:solidFill>
              </a:rPr>
              <a:t> </a:t>
            </a:r>
            <a:r>
              <a:rPr lang="cs-CZ" sz="1900" dirty="0" err="1" smtClean="0">
                <a:solidFill>
                  <a:schemeClr val="bg1"/>
                </a:solidFill>
              </a:rPr>
              <a:t>Blackfriars</a:t>
            </a:r>
            <a:r>
              <a:rPr lang="cs-CZ" sz="1900" dirty="0" smtClean="0">
                <a:solidFill>
                  <a:schemeClr val="bg1"/>
                </a:solidFill>
              </a:rPr>
              <a:t> </a:t>
            </a:r>
            <a:r>
              <a:rPr lang="cs-CZ" sz="1900" dirty="0" err="1" smtClean="0">
                <a:solidFill>
                  <a:schemeClr val="bg1"/>
                </a:solidFill>
              </a:rPr>
              <a:t>Theatre</a:t>
            </a:r>
            <a:r>
              <a:rPr lang="cs-CZ" sz="1900" dirty="0" smtClean="0">
                <a:solidFill>
                  <a:schemeClr val="bg1"/>
                </a:solidFill>
              </a:rPr>
              <a:t> (1608): A </a:t>
            </a:r>
            <a:r>
              <a:rPr lang="cs-CZ" sz="1900" dirty="0" err="1" smtClean="0">
                <a:solidFill>
                  <a:schemeClr val="bg1"/>
                </a:solidFill>
              </a:rPr>
              <a:t>Reconstruction</a:t>
            </a:r>
            <a:endParaRPr lang="cs-CZ" sz="1900" dirty="0" smtClean="0">
              <a:solidFill>
                <a:schemeClr val="bg1"/>
              </a:solidFill>
              <a:ea typeface="+mj-ea"/>
              <a:cs typeface="+mj-cs"/>
            </a:endParaRPr>
          </a:p>
        </p:txBody>
      </p:sp>
      <p:pic>
        <p:nvPicPr>
          <p:cNvPr id="14338" name="Picture 2" descr="F:\alzbetini_prednaska\Blackfriars-Playhous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49895" y="548680"/>
            <a:ext cx="6570731" cy="52565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4713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checkerboard(across)">
                                      <p:cBhvr>
                                        <p:cTn id="10"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5721499"/>
          </a:xfrm>
        </p:spPr>
        <p:txBody>
          <a:bodyPr>
            <a:normAutofit lnSpcReduction="10000"/>
          </a:bodyPr>
          <a:lstStyle/>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lgn="ctr">
              <a:buNone/>
            </a:pPr>
            <a:endParaRPr lang="en-US" sz="2000" dirty="0" smtClean="0">
              <a:solidFill>
                <a:schemeClr val="bg1"/>
              </a:solidFill>
            </a:endParaRPr>
          </a:p>
          <a:p>
            <a:pPr algn="ctr">
              <a:buNone/>
            </a:pPr>
            <a:endParaRPr lang="en-US" sz="2000" dirty="0" smtClean="0">
              <a:solidFill>
                <a:schemeClr val="bg1"/>
              </a:solidFill>
            </a:endParaRPr>
          </a:p>
          <a:p>
            <a:pPr algn="ctr">
              <a:buNone/>
            </a:pPr>
            <a:endParaRPr lang="en-US" sz="2000" dirty="0">
              <a:solidFill>
                <a:schemeClr val="bg1"/>
              </a:solidFill>
            </a:endParaRPr>
          </a:p>
          <a:p>
            <a:pPr algn="ctr">
              <a:buNone/>
            </a:pPr>
            <a:r>
              <a:rPr lang="en-US" sz="2000" i="1" dirty="0" smtClean="0">
                <a:solidFill>
                  <a:schemeClr val="bg1"/>
                </a:solidFill>
              </a:rPr>
              <a:t>Titus Andronicus</a:t>
            </a:r>
            <a:r>
              <a:rPr lang="en-US" sz="2000" dirty="0" smtClean="0">
                <a:solidFill>
                  <a:schemeClr val="bg1"/>
                </a:solidFill>
              </a:rPr>
              <a:t> in the </a:t>
            </a:r>
            <a:r>
              <a:rPr lang="en-US" sz="2000" dirty="0" err="1" smtClean="0">
                <a:solidFill>
                  <a:schemeClr val="bg1"/>
                </a:solidFill>
              </a:rPr>
              <a:t>Longleat</a:t>
            </a:r>
            <a:r>
              <a:rPr lang="en-US" sz="2000" dirty="0" smtClean="0">
                <a:solidFill>
                  <a:schemeClr val="bg1"/>
                </a:solidFill>
              </a:rPr>
              <a:t> MS (c. 1594)</a:t>
            </a:r>
            <a:endParaRPr lang="cs-CZ" sz="2000" i="1" dirty="0" smtClean="0">
              <a:solidFill>
                <a:schemeClr val="bg1"/>
              </a:solidFill>
            </a:endParaRPr>
          </a:p>
        </p:txBody>
      </p:sp>
      <p:pic>
        <p:nvPicPr>
          <p:cNvPr id="4098" name="Picture 2" descr="C:\Users\Filip\Downloads\alzbetinske_drama_prednaska\titus1.jpg"/>
          <p:cNvPicPr>
            <a:picLocks noChangeAspect="1" noChangeArrowheads="1"/>
          </p:cNvPicPr>
          <p:nvPr/>
        </p:nvPicPr>
        <p:blipFill>
          <a:blip r:embed="rId2" cstate="print"/>
          <a:srcRect/>
          <a:stretch>
            <a:fillRect/>
          </a:stretch>
        </p:blipFill>
        <p:spPr bwMode="auto">
          <a:xfrm>
            <a:off x="611560" y="1556792"/>
            <a:ext cx="7965380" cy="36724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7" dur="500"/>
                                        <p:tgtEl>
                                          <p:spTgt spid="3">
                                            <p:txEl>
                                              <p:pRg st="11" end="1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heckerboard(across)">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Elizabethan</a:t>
            </a:r>
            <a:r>
              <a:rPr lang="cs-CZ" dirty="0" smtClean="0">
                <a:solidFill>
                  <a:schemeClr val="bg1"/>
                </a:solidFill>
                <a:latin typeface="Aharoni" pitchFamily="2" charset="-79"/>
                <a:cs typeface="Aharoni" pitchFamily="2" charset="-79"/>
              </a:rPr>
              <a:t> Drama</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57200" y="1600200"/>
            <a:ext cx="8229600" cy="5257800"/>
          </a:xfrm>
        </p:spPr>
        <p:txBody>
          <a:bodyPr/>
          <a:lstStyle/>
          <a:p>
            <a:pPr>
              <a:buNone/>
            </a:pPr>
            <a:r>
              <a:rPr lang="en-US" dirty="0" smtClean="0">
                <a:solidFill>
                  <a:schemeClr val="bg1"/>
                </a:solidFill>
              </a:rPr>
              <a:t>1603:</a:t>
            </a:r>
          </a:p>
          <a:p>
            <a:pPr lvl="1">
              <a:buNone/>
            </a:pPr>
            <a:endParaRPr lang="en-US" dirty="0" smtClean="0">
              <a:solidFill>
                <a:schemeClr val="bg1"/>
              </a:solidFill>
            </a:endParaRPr>
          </a:p>
          <a:p>
            <a:pPr>
              <a:buNone/>
            </a:pPr>
            <a:r>
              <a:rPr lang="en-US" sz="2400" dirty="0" smtClean="0">
                <a:solidFill>
                  <a:schemeClr val="bg1"/>
                </a:solidFill>
              </a:rPr>
              <a:t>Queen Elizabeth dies. The </a:t>
            </a:r>
            <a:r>
              <a:rPr lang="en-US" sz="2400" i="1" dirty="0" smtClean="0">
                <a:solidFill>
                  <a:schemeClr val="bg1"/>
                </a:solidFill>
              </a:rPr>
              <a:t>Elizabethan</a:t>
            </a:r>
            <a:r>
              <a:rPr lang="en-US" sz="2400" dirty="0" smtClean="0">
                <a:solidFill>
                  <a:schemeClr val="bg1"/>
                </a:solidFill>
              </a:rPr>
              <a:t> </a:t>
            </a:r>
            <a:r>
              <a:rPr lang="cs-CZ" sz="2400" dirty="0" smtClean="0">
                <a:solidFill>
                  <a:schemeClr val="bg1"/>
                </a:solidFill>
              </a:rPr>
              <a:t>period</a:t>
            </a:r>
            <a:r>
              <a:rPr lang="en-US" sz="2400" dirty="0" smtClean="0">
                <a:solidFill>
                  <a:schemeClr val="bg1"/>
                </a:solidFill>
              </a:rPr>
              <a:t> becomes </a:t>
            </a:r>
            <a:r>
              <a:rPr lang="en-US" sz="2400" i="1" dirty="0" smtClean="0">
                <a:solidFill>
                  <a:schemeClr val="bg1"/>
                </a:solidFill>
              </a:rPr>
              <a:t>Jacobean</a:t>
            </a:r>
            <a:r>
              <a:rPr lang="en-US" sz="2400" dirty="0" smtClean="0">
                <a:solidFill>
                  <a:schemeClr val="bg1"/>
                </a:solidFill>
              </a:rPr>
              <a:t> (after </a:t>
            </a:r>
            <a:r>
              <a:rPr lang="cs-CZ" sz="2400" dirty="0" smtClean="0">
                <a:solidFill>
                  <a:schemeClr val="bg1"/>
                </a:solidFill>
              </a:rPr>
              <a:t>King </a:t>
            </a:r>
            <a:r>
              <a:rPr lang="en-US" sz="2400" dirty="0" smtClean="0">
                <a:solidFill>
                  <a:schemeClr val="bg1"/>
                </a:solidFill>
              </a:rPr>
              <a:t>James I) until 1625 and, later on, </a:t>
            </a:r>
            <a:r>
              <a:rPr lang="en-US" sz="2400" i="1" dirty="0" smtClean="0">
                <a:solidFill>
                  <a:schemeClr val="bg1"/>
                </a:solidFill>
              </a:rPr>
              <a:t>Caroline </a:t>
            </a:r>
            <a:r>
              <a:rPr lang="en-US" sz="2400" dirty="0" smtClean="0">
                <a:solidFill>
                  <a:schemeClr val="bg1"/>
                </a:solidFill>
              </a:rPr>
              <a:t>(after</a:t>
            </a:r>
            <a:r>
              <a:rPr lang="cs-CZ" sz="2400" dirty="0">
                <a:solidFill>
                  <a:schemeClr val="bg1"/>
                </a:solidFill>
              </a:rPr>
              <a:t> </a:t>
            </a:r>
            <a:r>
              <a:rPr lang="cs-CZ" sz="2400" dirty="0" smtClean="0">
                <a:solidFill>
                  <a:schemeClr val="bg1"/>
                </a:solidFill>
              </a:rPr>
              <a:t>King </a:t>
            </a:r>
            <a:r>
              <a:rPr lang="en-US" sz="2400" dirty="0" smtClean="0">
                <a:solidFill>
                  <a:schemeClr val="bg1"/>
                </a:solidFill>
              </a:rPr>
              <a:t>Charles</a:t>
            </a:r>
            <a:r>
              <a:rPr lang="cs-CZ" sz="2400" dirty="0" smtClean="0">
                <a:solidFill>
                  <a:schemeClr val="bg1"/>
                </a:solidFill>
              </a:rPr>
              <a:t> </a:t>
            </a:r>
            <a:r>
              <a:rPr lang="en-US" sz="2400" dirty="0" smtClean="0">
                <a:solidFill>
                  <a:schemeClr val="bg1"/>
                </a:solidFill>
              </a:rPr>
              <a:t>I) until 1642.</a:t>
            </a:r>
          </a:p>
          <a:p>
            <a:pPr>
              <a:buNone/>
            </a:pPr>
            <a:endParaRPr lang="en-US" sz="2000" dirty="0" smtClean="0">
              <a:solidFill>
                <a:schemeClr val="bg1"/>
              </a:solidFill>
            </a:endParaRPr>
          </a:p>
          <a:p>
            <a:pPr>
              <a:buNone/>
            </a:pPr>
            <a:r>
              <a:rPr lang="en-US" dirty="0" smtClean="0">
                <a:solidFill>
                  <a:schemeClr val="bg1"/>
                </a:solidFill>
              </a:rPr>
              <a:t>2 September 1642:</a:t>
            </a:r>
          </a:p>
          <a:p>
            <a:pPr lvl="1">
              <a:buNone/>
            </a:pPr>
            <a:endParaRPr lang="en-US" dirty="0" smtClean="0">
              <a:solidFill>
                <a:schemeClr val="bg1"/>
              </a:solidFill>
            </a:endParaRPr>
          </a:p>
          <a:p>
            <a:pPr>
              <a:buNone/>
            </a:pPr>
            <a:r>
              <a:rPr lang="en-US" sz="2400" dirty="0" smtClean="0">
                <a:solidFill>
                  <a:schemeClr val="bg1"/>
                </a:solidFill>
              </a:rPr>
              <a:t>The play-houses in London are closed, marking the end of the </a:t>
            </a:r>
            <a:r>
              <a:rPr lang="en-US" sz="2400" i="1" dirty="0" smtClean="0">
                <a:solidFill>
                  <a:schemeClr val="bg1"/>
                </a:solidFill>
              </a:rPr>
              <a:t>Elizabethan</a:t>
            </a:r>
            <a:r>
              <a:rPr lang="en-US" sz="2400" dirty="0" smtClean="0">
                <a:solidFill>
                  <a:schemeClr val="bg1"/>
                </a:solidFill>
              </a:rPr>
              <a:t> </a:t>
            </a:r>
            <a:r>
              <a:rPr lang="cs-CZ" sz="2400" dirty="0" smtClean="0">
                <a:solidFill>
                  <a:schemeClr val="bg1"/>
                </a:solidFill>
              </a:rPr>
              <a:t>drama</a:t>
            </a:r>
            <a:r>
              <a:rPr lang="en-US" sz="2400" dirty="0" smtClean="0">
                <a:solidFill>
                  <a:schemeClr val="bg1"/>
                </a:solidFill>
              </a:rPr>
              <a:t>. Since 1660, we speak of the </a:t>
            </a:r>
            <a:r>
              <a:rPr lang="en-US" sz="2400" i="1" dirty="0" smtClean="0">
                <a:solidFill>
                  <a:schemeClr val="bg1"/>
                </a:solidFill>
              </a:rPr>
              <a:t>Restoration</a:t>
            </a:r>
            <a:r>
              <a:rPr lang="en-US" sz="2400" dirty="0" smtClean="0">
                <a:solidFill>
                  <a:schemeClr val="bg1"/>
                </a:solidFill>
              </a:rPr>
              <a:t> </a:t>
            </a:r>
            <a:r>
              <a:rPr lang="cs-CZ" sz="2400" dirty="0" smtClean="0">
                <a:solidFill>
                  <a:schemeClr val="bg1"/>
                </a:solidFill>
              </a:rPr>
              <a:t>drama</a:t>
            </a:r>
            <a:r>
              <a:rPr lang="en-US" sz="2400" dirty="0" smtClean="0">
                <a:solidFill>
                  <a:schemeClr val="bg1"/>
                </a:solidFill>
              </a:rPr>
              <a:t>.</a:t>
            </a:r>
          </a:p>
          <a:p>
            <a:pPr>
              <a:buNone/>
            </a:pPr>
            <a:endParaRPr lang="en-US" sz="24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solidFill>
                  <a:schemeClr val="bg1"/>
                </a:solidFill>
                <a:latin typeface="Aharoni" pitchFamily="2" charset="-79"/>
                <a:cs typeface="Aharoni" pitchFamily="2" charset="-79"/>
              </a:rPr>
              <a:t>Elizabethan Drama</a:t>
            </a:r>
            <a:endParaRPr lang="en-US"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p:txBody>
          <a:bodyPr>
            <a:normAutofit/>
          </a:bodyPr>
          <a:lstStyle/>
          <a:p>
            <a:pPr>
              <a:buNone/>
            </a:pPr>
            <a:r>
              <a:rPr lang="cs-CZ" dirty="0" err="1" smtClean="0">
                <a:solidFill>
                  <a:schemeClr val="bg1"/>
                </a:solidFill>
              </a:rPr>
              <a:t>Number</a:t>
            </a:r>
            <a:r>
              <a:rPr lang="cs-CZ" dirty="0" smtClean="0">
                <a:solidFill>
                  <a:schemeClr val="bg1"/>
                </a:solidFill>
              </a:rPr>
              <a:t> </a:t>
            </a:r>
            <a:r>
              <a:rPr lang="cs-CZ" dirty="0" err="1" smtClean="0">
                <a:solidFill>
                  <a:schemeClr val="bg1"/>
                </a:solidFill>
              </a:rPr>
              <a:t>of</a:t>
            </a:r>
            <a:r>
              <a:rPr lang="cs-CZ" dirty="0" smtClean="0">
                <a:solidFill>
                  <a:schemeClr val="bg1"/>
                </a:solidFill>
              </a:rPr>
              <a:t> </a:t>
            </a:r>
            <a:r>
              <a:rPr lang="cs-CZ" dirty="0" err="1" smtClean="0">
                <a:solidFill>
                  <a:schemeClr val="bg1"/>
                </a:solidFill>
              </a:rPr>
              <a:t>plays</a:t>
            </a:r>
            <a:r>
              <a:rPr lang="cs-CZ" dirty="0" smtClean="0">
                <a:solidFill>
                  <a:schemeClr val="bg1"/>
                </a:solidFill>
              </a:rPr>
              <a:t> </a:t>
            </a:r>
            <a:r>
              <a:rPr lang="cs-CZ" dirty="0" err="1" smtClean="0">
                <a:solidFill>
                  <a:schemeClr val="bg1"/>
                </a:solidFill>
              </a:rPr>
              <a:t>staged</a:t>
            </a:r>
            <a:r>
              <a:rPr lang="cs-CZ" dirty="0" smtClean="0">
                <a:solidFill>
                  <a:schemeClr val="bg1"/>
                </a:solidFill>
              </a:rPr>
              <a:t> </a:t>
            </a:r>
            <a:r>
              <a:rPr lang="cs-CZ" dirty="0" err="1" smtClean="0">
                <a:solidFill>
                  <a:schemeClr val="bg1"/>
                </a:solidFill>
              </a:rPr>
              <a:t>between</a:t>
            </a:r>
            <a:r>
              <a:rPr lang="cs-CZ" dirty="0" smtClean="0">
                <a:solidFill>
                  <a:schemeClr val="bg1"/>
                </a:solidFill>
              </a:rPr>
              <a:t> </a:t>
            </a:r>
            <a:r>
              <a:rPr lang="cs-CZ" dirty="0" err="1" smtClean="0">
                <a:solidFill>
                  <a:schemeClr val="bg1"/>
                </a:solidFill>
              </a:rPr>
              <a:t>the</a:t>
            </a:r>
            <a:r>
              <a:rPr lang="cs-CZ" dirty="0" smtClean="0">
                <a:solidFill>
                  <a:schemeClr val="bg1"/>
                </a:solidFill>
              </a:rPr>
              <a:t> 1560s </a:t>
            </a:r>
            <a:r>
              <a:rPr lang="cs-CZ" dirty="0" err="1" smtClean="0">
                <a:solidFill>
                  <a:schemeClr val="bg1"/>
                </a:solidFill>
              </a:rPr>
              <a:t>and</a:t>
            </a:r>
            <a:r>
              <a:rPr lang="cs-CZ" dirty="0" smtClean="0">
                <a:solidFill>
                  <a:schemeClr val="bg1"/>
                </a:solidFill>
              </a:rPr>
              <a:t> 1642:</a:t>
            </a:r>
          </a:p>
          <a:p>
            <a:pPr lvl="1">
              <a:buNone/>
            </a:pPr>
            <a:endParaRPr lang="cs-CZ" dirty="0" smtClean="0">
              <a:solidFill>
                <a:schemeClr val="bg1"/>
              </a:solidFill>
            </a:endParaRPr>
          </a:p>
          <a:p>
            <a:pPr>
              <a:buNone/>
            </a:pPr>
            <a:r>
              <a:rPr lang="cs-CZ" sz="2400" dirty="0" err="1" smtClean="0">
                <a:solidFill>
                  <a:schemeClr val="bg1"/>
                </a:solidFill>
              </a:rPr>
              <a:t>Circa</a:t>
            </a:r>
            <a:r>
              <a:rPr lang="cs-CZ" sz="2400" dirty="0" smtClean="0">
                <a:solidFill>
                  <a:schemeClr val="bg1"/>
                </a:solidFill>
              </a:rPr>
              <a:t> 3,000.</a:t>
            </a:r>
          </a:p>
          <a:p>
            <a:pPr>
              <a:buNone/>
            </a:pPr>
            <a:endParaRPr lang="cs-CZ" sz="2000" dirty="0" smtClean="0">
              <a:solidFill>
                <a:schemeClr val="bg1"/>
              </a:solidFill>
            </a:endParaRPr>
          </a:p>
          <a:p>
            <a:pPr>
              <a:buNone/>
            </a:pPr>
            <a:r>
              <a:rPr lang="cs-CZ" dirty="0" err="1" smtClean="0">
                <a:solidFill>
                  <a:schemeClr val="bg1"/>
                </a:solidFill>
              </a:rPr>
              <a:t>Number</a:t>
            </a:r>
            <a:r>
              <a:rPr lang="cs-CZ" dirty="0" smtClean="0">
                <a:solidFill>
                  <a:schemeClr val="bg1"/>
                </a:solidFill>
              </a:rPr>
              <a:t> </a:t>
            </a:r>
            <a:r>
              <a:rPr lang="cs-CZ" dirty="0" err="1" smtClean="0">
                <a:solidFill>
                  <a:schemeClr val="bg1"/>
                </a:solidFill>
              </a:rPr>
              <a:t>of</a:t>
            </a:r>
            <a:r>
              <a:rPr lang="cs-CZ" dirty="0" smtClean="0">
                <a:solidFill>
                  <a:schemeClr val="bg1"/>
                </a:solidFill>
              </a:rPr>
              <a:t> </a:t>
            </a:r>
            <a:r>
              <a:rPr lang="cs-CZ" dirty="0" err="1" smtClean="0">
                <a:solidFill>
                  <a:schemeClr val="bg1"/>
                </a:solidFill>
              </a:rPr>
              <a:t>surviving</a:t>
            </a:r>
            <a:r>
              <a:rPr lang="cs-CZ" dirty="0" smtClean="0">
                <a:solidFill>
                  <a:schemeClr val="bg1"/>
                </a:solidFill>
              </a:rPr>
              <a:t> </a:t>
            </a:r>
            <a:r>
              <a:rPr lang="cs-CZ" dirty="0" err="1" smtClean="0">
                <a:solidFill>
                  <a:schemeClr val="bg1"/>
                </a:solidFill>
              </a:rPr>
              <a:t>plays</a:t>
            </a:r>
            <a:r>
              <a:rPr lang="cs-CZ" dirty="0" smtClean="0">
                <a:solidFill>
                  <a:schemeClr val="bg1"/>
                </a:solidFill>
              </a:rPr>
              <a:t> </a:t>
            </a:r>
            <a:r>
              <a:rPr lang="cs-CZ" dirty="0" err="1" smtClean="0">
                <a:solidFill>
                  <a:schemeClr val="bg1"/>
                </a:solidFill>
              </a:rPr>
              <a:t>of</a:t>
            </a:r>
            <a:r>
              <a:rPr lang="cs-CZ" dirty="0" smtClean="0">
                <a:solidFill>
                  <a:schemeClr val="bg1"/>
                </a:solidFill>
              </a:rPr>
              <a:t> </a:t>
            </a:r>
            <a:r>
              <a:rPr lang="cs-CZ" dirty="0" err="1" smtClean="0">
                <a:solidFill>
                  <a:schemeClr val="bg1"/>
                </a:solidFill>
              </a:rPr>
              <a:t>the</a:t>
            </a:r>
            <a:r>
              <a:rPr lang="cs-CZ" dirty="0" smtClean="0">
                <a:solidFill>
                  <a:schemeClr val="bg1"/>
                </a:solidFill>
              </a:rPr>
              <a:t> period:</a:t>
            </a:r>
          </a:p>
          <a:p>
            <a:pPr lvl="1">
              <a:buNone/>
            </a:pPr>
            <a:endParaRPr lang="cs-CZ" dirty="0" smtClean="0">
              <a:solidFill>
                <a:schemeClr val="bg1"/>
              </a:solidFill>
            </a:endParaRPr>
          </a:p>
          <a:p>
            <a:pPr>
              <a:buNone/>
            </a:pPr>
            <a:r>
              <a:rPr lang="cs-CZ" sz="2400" dirty="0" err="1" smtClean="0">
                <a:solidFill>
                  <a:schemeClr val="bg1"/>
                </a:solidFill>
              </a:rPr>
              <a:t>Circa</a:t>
            </a:r>
            <a:r>
              <a:rPr lang="cs-CZ" sz="2400" dirty="0" smtClean="0">
                <a:solidFill>
                  <a:schemeClr val="bg1"/>
                </a:solidFill>
              </a:rPr>
              <a:t> 230 (=7.5%).</a:t>
            </a:r>
            <a:endParaRPr lang="cs-CZ" dirty="0" smtClean="0">
              <a:solidFill>
                <a:schemeClr val="bg1"/>
              </a:solidFill>
            </a:endParaRPr>
          </a:p>
          <a:p>
            <a:pPr>
              <a:buNone/>
            </a:pP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amond(in)">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Elizabethan</a:t>
            </a:r>
            <a:r>
              <a:rPr lang="cs-CZ" dirty="0" smtClean="0">
                <a:solidFill>
                  <a:schemeClr val="bg1"/>
                </a:solidFill>
                <a:latin typeface="Aharoni" pitchFamily="2" charset="-79"/>
                <a:cs typeface="Aharoni" pitchFamily="2" charset="-79"/>
              </a:rPr>
              <a:t> Drama</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p:txBody>
          <a:bodyPr/>
          <a:lstStyle/>
          <a:p>
            <a:pPr>
              <a:buNone/>
            </a:pPr>
            <a:r>
              <a:rPr lang="en-US" dirty="0" smtClean="0">
                <a:solidFill>
                  <a:schemeClr val="bg1"/>
                </a:solidFill>
              </a:rPr>
              <a:t>From </a:t>
            </a:r>
            <a:r>
              <a:rPr lang="en-US" i="1" dirty="0" smtClean="0">
                <a:solidFill>
                  <a:schemeClr val="bg1"/>
                </a:solidFill>
              </a:rPr>
              <a:t>Hamlet</a:t>
            </a:r>
            <a:r>
              <a:rPr lang="cs-CZ" dirty="0" smtClean="0">
                <a:solidFill>
                  <a:schemeClr val="bg1"/>
                </a:solidFill>
              </a:rPr>
              <a:t>:</a:t>
            </a:r>
          </a:p>
          <a:p>
            <a:pPr lvl="1">
              <a:buNone/>
            </a:pPr>
            <a:endParaRPr lang="cs-CZ" dirty="0" smtClean="0">
              <a:solidFill>
                <a:schemeClr val="bg1"/>
              </a:solidFill>
            </a:endParaRPr>
          </a:p>
          <a:p>
            <a:pPr>
              <a:buNone/>
            </a:pPr>
            <a:r>
              <a:rPr lang="en-US" sz="2400" i="1" dirty="0" smtClean="0">
                <a:solidFill>
                  <a:schemeClr val="bg1"/>
                </a:solidFill>
              </a:rPr>
              <a:t>Polonius</a:t>
            </a:r>
            <a:r>
              <a:rPr lang="en-US" sz="2400" dirty="0" smtClean="0">
                <a:solidFill>
                  <a:schemeClr val="bg1"/>
                </a:solidFill>
              </a:rPr>
              <a:t>. The best actors in the world, either for tragedy, comedy, history, pastoral, pastoral-comical, historical-pastoral, </a:t>
            </a:r>
            <a:r>
              <a:rPr lang="en-US" sz="2400" dirty="0" err="1" smtClean="0">
                <a:solidFill>
                  <a:schemeClr val="bg1"/>
                </a:solidFill>
              </a:rPr>
              <a:t>tragical</a:t>
            </a:r>
            <a:r>
              <a:rPr lang="en-US" sz="2400" dirty="0" smtClean="0">
                <a:solidFill>
                  <a:schemeClr val="bg1"/>
                </a:solidFill>
              </a:rPr>
              <a:t>-historical, </a:t>
            </a:r>
            <a:r>
              <a:rPr lang="en-US" sz="2400" dirty="0" err="1" smtClean="0">
                <a:solidFill>
                  <a:schemeClr val="bg1"/>
                </a:solidFill>
              </a:rPr>
              <a:t>tragical</a:t>
            </a:r>
            <a:r>
              <a:rPr lang="en-US" sz="2400" dirty="0" smtClean="0">
                <a:solidFill>
                  <a:schemeClr val="bg1"/>
                </a:solidFill>
              </a:rPr>
              <a:t>-comical-historical-pastoral, scene </a:t>
            </a:r>
            <a:r>
              <a:rPr lang="en-US" sz="2400" dirty="0" err="1" smtClean="0">
                <a:solidFill>
                  <a:schemeClr val="bg1"/>
                </a:solidFill>
              </a:rPr>
              <a:t>individable</a:t>
            </a:r>
            <a:r>
              <a:rPr lang="en-US" sz="2400" dirty="0" smtClean="0">
                <a:solidFill>
                  <a:schemeClr val="bg1"/>
                </a:solidFill>
              </a:rPr>
              <a:t>, or poem unlimited: Seneca cannot be too heavy, nor Plautus too light. For the law of writ and the liberty, these are the only men.</a:t>
            </a:r>
          </a:p>
          <a:p>
            <a:pPr algn="r">
              <a:buNone/>
            </a:pPr>
            <a:r>
              <a:rPr lang="en-US" sz="2400" dirty="0" smtClean="0">
                <a:solidFill>
                  <a:schemeClr val="bg1"/>
                </a:solidFill>
              </a:rPr>
              <a:t>(Act 2, Scene 2)</a:t>
            </a:r>
            <a:endParaRPr lang="cs-CZ"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57200" y="1600200"/>
            <a:ext cx="8229600" cy="4997152"/>
          </a:xfrm>
        </p:spPr>
        <p:txBody>
          <a:bodyPr>
            <a:normAutofit/>
          </a:bodyPr>
          <a:lstStyle/>
          <a:p>
            <a:pPr>
              <a:buNone/>
            </a:pPr>
            <a:r>
              <a:rPr lang="en-US" dirty="0" smtClean="0">
                <a:solidFill>
                  <a:schemeClr val="bg1"/>
                </a:solidFill>
              </a:rPr>
              <a:t>From </a:t>
            </a:r>
            <a:r>
              <a:rPr lang="en-US" i="1" dirty="0" err="1" smtClean="0">
                <a:solidFill>
                  <a:schemeClr val="bg1"/>
                </a:solidFill>
              </a:rPr>
              <a:t>Palladis</a:t>
            </a:r>
            <a:r>
              <a:rPr lang="en-US" i="1" dirty="0" smtClean="0">
                <a:solidFill>
                  <a:schemeClr val="bg1"/>
                </a:solidFill>
              </a:rPr>
              <a:t> </a:t>
            </a:r>
            <a:r>
              <a:rPr lang="en-US" i="1" dirty="0" err="1" smtClean="0">
                <a:solidFill>
                  <a:schemeClr val="bg1"/>
                </a:solidFill>
              </a:rPr>
              <a:t>Tamia</a:t>
            </a:r>
            <a:r>
              <a:rPr lang="en-US" i="1" dirty="0" smtClean="0">
                <a:solidFill>
                  <a:schemeClr val="bg1"/>
                </a:solidFill>
              </a:rPr>
              <a:t> </a:t>
            </a:r>
            <a:r>
              <a:rPr lang="en-US" dirty="0" smtClean="0">
                <a:solidFill>
                  <a:schemeClr val="bg1"/>
                </a:solidFill>
              </a:rPr>
              <a:t>(by Francis </a:t>
            </a:r>
            <a:r>
              <a:rPr lang="en-US" dirty="0" err="1" smtClean="0">
                <a:solidFill>
                  <a:schemeClr val="bg1"/>
                </a:solidFill>
              </a:rPr>
              <a:t>Meres</a:t>
            </a:r>
            <a:r>
              <a:rPr lang="en-US" dirty="0" smtClean="0">
                <a:solidFill>
                  <a:schemeClr val="bg1"/>
                </a:solidFill>
              </a:rPr>
              <a:t>, 1598)</a:t>
            </a:r>
            <a:r>
              <a:rPr lang="cs-CZ" dirty="0" smtClean="0">
                <a:solidFill>
                  <a:schemeClr val="bg1"/>
                </a:solidFill>
              </a:rPr>
              <a:t>:</a:t>
            </a:r>
          </a:p>
          <a:p>
            <a:pPr lvl="1">
              <a:buNone/>
            </a:pPr>
            <a:endParaRPr lang="cs-CZ" dirty="0" smtClean="0">
              <a:solidFill>
                <a:schemeClr val="bg1"/>
              </a:solidFill>
            </a:endParaRPr>
          </a:p>
        </p:txBody>
      </p:sp>
      <p:pic>
        <p:nvPicPr>
          <p:cNvPr id="14338" name="Picture 2" descr="File:Palladis Tamia, Wits Treasury Francis Meres Love labours won excerpt 1598.jpg"/>
          <p:cNvPicPr>
            <a:picLocks noChangeAspect="1" noChangeArrowheads="1"/>
          </p:cNvPicPr>
          <p:nvPr/>
        </p:nvPicPr>
        <p:blipFill>
          <a:blip r:embed="rId2" cstate="print"/>
          <a:srcRect/>
          <a:stretch>
            <a:fillRect/>
          </a:stretch>
        </p:blipFill>
        <p:spPr bwMode="auto">
          <a:xfrm>
            <a:off x="1737320" y="2564904"/>
            <a:ext cx="5715000" cy="35242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heckerboard(across)">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Early</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Modern</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Dramatists</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57200" y="1600200"/>
            <a:ext cx="8229600" cy="4853136"/>
          </a:xfrm>
        </p:spPr>
        <p:txBody>
          <a:bodyPr>
            <a:normAutofit fontScale="92500" lnSpcReduction="10000"/>
          </a:bodyPr>
          <a:lstStyle/>
          <a:p>
            <a:pPr>
              <a:buNone/>
            </a:pPr>
            <a:endParaRPr lang="cs-CZ" dirty="0" smtClean="0"/>
          </a:p>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sz="1600" dirty="0" smtClean="0"/>
          </a:p>
          <a:p>
            <a:pPr algn="ctr">
              <a:buNone/>
            </a:pPr>
            <a:endParaRPr lang="cs-CZ" dirty="0" smtClean="0"/>
          </a:p>
          <a:p>
            <a:pPr algn="ctr">
              <a:buNone/>
            </a:pPr>
            <a:endParaRPr lang="cs-CZ" dirty="0">
              <a:solidFill>
                <a:schemeClr val="bg1"/>
              </a:solidFill>
            </a:endParaRPr>
          </a:p>
          <a:p>
            <a:pPr algn="ctr">
              <a:buNone/>
            </a:pPr>
            <a:r>
              <a:rPr lang="cs-CZ" dirty="0" err="1" smtClean="0">
                <a:solidFill>
                  <a:schemeClr val="bg1"/>
                </a:solidFill>
              </a:rPr>
              <a:t>Christopher</a:t>
            </a:r>
            <a:r>
              <a:rPr lang="cs-CZ" dirty="0" smtClean="0">
                <a:solidFill>
                  <a:schemeClr val="bg1"/>
                </a:solidFill>
              </a:rPr>
              <a:t> </a:t>
            </a:r>
            <a:r>
              <a:rPr lang="cs-CZ" dirty="0" err="1" smtClean="0">
                <a:solidFill>
                  <a:schemeClr val="bg1"/>
                </a:solidFill>
              </a:rPr>
              <a:t>Marlowe</a:t>
            </a:r>
            <a:r>
              <a:rPr lang="cs-CZ" dirty="0" smtClean="0">
                <a:solidFill>
                  <a:schemeClr val="bg1"/>
                </a:solidFill>
              </a:rPr>
              <a:t> (1564–1593)</a:t>
            </a:r>
          </a:p>
          <a:p>
            <a:pPr algn="ctr">
              <a:buNone/>
            </a:pPr>
            <a:endParaRPr lang="cs-CZ" dirty="0"/>
          </a:p>
        </p:txBody>
      </p:sp>
      <p:pic>
        <p:nvPicPr>
          <p:cNvPr id="6" name="Picture 2" descr="C:\Users\Filip\Downloads\alzbetinske_drama_prednaska\marlowe.jpg"/>
          <p:cNvPicPr>
            <a:picLocks noChangeAspect="1" noChangeArrowheads="1"/>
          </p:cNvPicPr>
          <p:nvPr/>
        </p:nvPicPr>
        <p:blipFill>
          <a:blip r:embed="rId2" cstate="print"/>
          <a:srcRect/>
          <a:stretch>
            <a:fillRect/>
          </a:stretch>
        </p:blipFill>
        <p:spPr bwMode="auto">
          <a:xfrm>
            <a:off x="2483768" y="1484784"/>
            <a:ext cx="3960440" cy="40573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blinds(horizontal)">
                                      <p:cBhvr>
                                        <p:cTn id="7" dur="500"/>
                                        <p:tgtEl>
                                          <p:spTgt spid="3">
                                            <p:txEl>
                                              <p:pRg st="9" end="9"/>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Early</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Modern</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Dramatists</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57200" y="1600200"/>
            <a:ext cx="8229600" cy="4853136"/>
          </a:xfrm>
        </p:spPr>
        <p:txBody>
          <a:bodyPr>
            <a:normAutofit fontScale="92500" lnSpcReduction="10000"/>
          </a:bodyPr>
          <a:lstStyle/>
          <a:p>
            <a:pPr>
              <a:buNone/>
            </a:pPr>
            <a:endParaRPr lang="cs-CZ" dirty="0" smtClean="0"/>
          </a:p>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sz="1600" dirty="0" smtClean="0"/>
          </a:p>
          <a:p>
            <a:pPr algn="ctr">
              <a:buNone/>
            </a:pPr>
            <a:endParaRPr lang="cs-CZ" dirty="0" smtClean="0"/>
          </a:p>
          <a:p>
            <a:pPr algn="ctr">
              <a:buNone/>
            </a:pPr>
            <a:endParaRPr lang="cs-CZ" dirty="0">
              <a:solidFill>
                <a:schemeClr val="bg1"/>
              </a:solidFill>
            </a:endParaRPr>
          </a:p>
          <a:p>
            <a:pPr algn="ctr">
              <a:buNone/>
            </a:pPr>
            <a:r>
              <a:rPr lang="cs-CZ" dirty="0" smtClean="0">
                <a:solidFill>
                  <a:schemeClr val="bg1"/>
                </a:solidFill>
              </a:rPr>
              <a:t>Dr. </a:t>
            </a:r>
            <a:r>
              <a:rPr lang="cs-CZ" dirty="0" err="1" smtClean="0">
                <a:solidFill>
                  <a:schemeClr val="bg1"/>
                </a:solidFill>
              </a:rPr>
              <a:t>Faustus</a:t>
            </a:r>
            <a:r>
              <a:rPr lang="cs-CZ" dirty="0" smtClean="0">
                <a:solidFill>
                  <a:schemeClr val="bg1"/>
                </a:solidFill>
              </a:rPr>
              <a:t> in his study</a:t>
            </a:r>
          </a:p>
          <a:p>
            <a:pPr algn="ctr">
              <a:buNone/>
            </a:pPr>
            <a:endParaRPr lang="cs-CZ" dirty="0"/>
          </a:p>
        </p:txBody>
      </p:sp>
      <p:pic>
        <p:nvPicPr>
          <p:cNvPr id="7" name="Picture 2" descr="C:\Users\Filip\Downloads\alzbetinske_drama_prednaska\faustuswoodcutlarge.gif"/>
          <p:cNvPicPr>
            <a:picLocks noChangeAspect="1" noChangeArrowheads="1"/>
          </p:cNvPicPr>
          <p:nvPr/>
        </p:nvPicPr>
        <p:blipFill>
          <a:blip r:embed="rId2" cstate="print"/>
          <a:srcRect/>
          <a:stretch>
            <a:fillRect/>
          </a:stretch>
        </p:blipFill>
        <p:spPr bwMode="auto">
          <a:xfrm>
            <a:off x="2123728" y="1484784"/>
            <a:ext cx="4869210" cy="41566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2" presetClass="entr" presetSubtype="4"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 calcmode="lin" valueType="num">
                                      <p:cBhvr additive="base">
                                        <p:cTn id="1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Early</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Modern</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Dramatists</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57200" y="1600200"/>
            <a:ext cx="8229600" cy="4853136"/>
          </a:xfrm>
        </p:spPr>
        <p:txBody>
          <a:bodyPr>
            <a:normAutofit fontScale="92500" lnSpcReduction="10000"/>
          </a:bodyPr>
          <a:lstStyle/>
          <a:p>
            <a:pPr>
              <a:buNone/>
            </a:pPr>
            <a:endParaRPr lang="cs-CZ" dirty="0" smtClean="0"/>
          </a:p>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sz="1600" dirty="0" smtClean="0"/>
          </a:p>
          <a:p>
            <a:pPr algn="ctr">
              <a:buNone/>
            </a:pPr>
            <a:endParaRPr lang="cs-CZ" dirty="0" smtClean="0"/>
          </a:p>
          <a:p>
            <a:pPr algn="ctr">
              <a:buNone/>
            </a:pPr>
            <a:endParaRPr lang="cs-CZ" dirty="0">
              <a:solidFill>
                <a:schemeClr val="bg1"/>
              </a:solidFill>
            </a:endParaRPr>
          </a:p>
          <a:p>
            <a:pPr algn="ctr">
              <a:buNone/>
            </a:pPr>
            <a:r>
              <a:rPr lang="cs-CZ" dirty="0" err="1" smtClean="0">
                <a:solidFill>
                  <a:schemeClr val="bg1"/>
                </a:solidFill>
              </a:rPr>
              <a:t>Ben</a:t>
            </a:r>
            <a:r>
              <a:rPr lang="cs-CZ" dirty="0" smtClean="0">
                <a:solidFill>
                  <a:schemeClr val="bg1"/>
                </a:solidFill>
              </a:rPr>
              <a:t> </a:t>
            </a:r>
            <a:r>
              <a:rPr lang="cs-CZ" dirty="0" err="1" smtClean="0">
                <a:solidFill>
                  <a:schemeClr val="bg1"/>
                </a:solidFill>
              </a:rPr>
              <a:t>Jonson</a:t>
            </a:r>
            <a:r>
              <a:rPr lang="cs-CZ" dirty="0" smtClean="0">
                <a:solidFill>
                  <a:schemeClr val="bg1"/>
                </a:solidFill>
              </a:rPr>
              <a:t> (1572–1637)</a:t>
            </a:r>
          </a:p>
          <a:p>
            <a:pPr algn="ctr">
              <a:buNone/>
            </a:pPr>
            <a:endParaRPr lang="cs-CZ" dirty="0"/>
          </a:p>
        </p:txBody>
      </p:sp>
      <p:pic>
        <p:nvPicPr>
          <p:cNvPr id="7170" name="Picture 2" descr="C:\Users\Filip\Downloads\alzbetinske_drama_prednaska\benjonson-tl.jpg"/>
          <p:cNvPicPr>
            <a:picLocks noChangeAspect="1" noChangeArrowheads="1"/>
          </p:cNvPicPr>
          <p:nvPr/>
        </p:nvPicPr>
        <p:blipFill>
          <a:blip r:embed="rId2" cstate="print"/>
          <a:srcRect/>
          <a:stretch>
            <a:fillRect/>
          </a:stretch>
        </p:blipFill>
        <p:spPr bwMode="auto">
          <a:xfrm>
            <a:off x="3059832" y="1268760"/>
            <a:ext cx="2853838" cy="44840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in)">
                                      <p:cBhvr>
                                        <p:cTn id="7" dur="500"/>
                                        <p:tgtEl>
                                          <p:spTgt spid="7170"/>
                                        </p:tgtEl>
                                      </p:cBhvr>
                                    </p:animEffect>
                                  </p:childTnLst>
                                </p:cTn>
                              </p:par>
                              <p:par>
                                <p:cTn id="8" presetID="2" presetClass="entr" presetSubtype="2"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 calcmode="lin" valueType="num">
                                      <p:cBhvr additive="base">
                                        <p:cTn id="10"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Greek</a:t>
            </a:r>
            <a:r>
              <a:rPr lang="cs-CZ" dirty="0" smtClean="0">
                <a:solidFill>
                  <a:schemeClr val="bg1"/>
                </a:solidFill>
                <a:latin typeface="Aharoni" pitchFamily="2" charset="-79"/>
                <a:cs typeface="Aharoni" pitchFamily="2" charset="-79"/>
              </a:rPr>
              <a:t> Drama</a:t>
            </a:r>
            <a:endParaRPr lang="en-US"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57200" y="1600200"/>
            <a:ext cx="8229600" cy="5257800"/>
          </a:xfrm>
        </p:spPr>
        <p:txBody>
          <a:bodyPr/>
          <a:lstStyle/>
          <a:p>
            <a:pPr>
              <a:buNone/>
            </a:pPr>
            <a:r>
              <a:rPr lang="cs-CZ" b="1" dirty="0" err="1" smtClean="0">
                <a:solidFill>
                  <a:schemeClr val="bg1"/>
                </a:solidFill>
              </a:rPr>
              <a:t>Tragedy</a:t>
            </a:r>
            <a:endParaRPr lang="cs-CZ" b="1" dirty="0" smtClean="0">
              <a:solidFill>
                <a:schemeClr val="bg1"/>
              </a:solidFill>
            </a:endParaRPr>
          </a:p>
          <a:p>
            <a:pPr lvl="1"/>
            <a:r>
              <a:rPr lang="cs-CZ" dirty="0" err="1" smtClean="0">
                <a:solidFill>
                  <a:schemeClr val="bg1"/>
                </a:solidFill>
              </a:rPr>
              <a:t>Aeschilus</a:t>
            </a:r>
            <a:r>
              <a:rPr lang="cs-CZ" dirty="0" smtClean="0">
                <a:solidFill>
                  <a:schemeClr val="bg1"/>
                </a:solidFill>
              </a:rPr>
              <a:t>, </a:t>
            </a:r>
            <a:r>
              <a:rPr lang="cs-CZ" dirty="0" err="1" smtClean="0">
                <a:solidFill>
                  <a:schemeClr val="bg1"/>
                </a:solidFill>
              </a:rPr>
              <a:t>Sophocles</a:t>
            </a:r>
            <a:r>
              <a:rPr lang="cs-CZ" dirty="0" smtClean="0">
                <a:solidFill>
                  <a:schemeClr val="bg1"/>
                </a:solidFill>
              </a:rPr>
              <a:t>, </a:t>
            </a:r>
            <a:r>
              <a:rPr lang="cs-CZ" dirty="0" err="1" smtClean="0">
                <a:solidFill>
                  <a:schemeClr val="bg1"/>
                </a:solidFill>
              </a:rPr>
              <a:t>Eurepides</a:t>
            </a:r>
            <a:endParaRPr lang="cs-CZ" dirty="0" smtClean="0">
              <a:solidFill>
                <a:schemeClr val="bg1"/>
              </a:solidFill>
            </a:endParaRPr>
          </a:p>
          <a:p>
            <a:pPr>
              <a:buNone/>
            </a:pPr>
            <a:r>
              <a:rPr lang="cs-CZ" b="1" dirty="0" err="1" smtClean="0">
                <a:solidFill>
                  <a:schemeClr val="bg1"/>
                </a:solidFill>
              </a:rPr>
              <a:t>Comedy</a:t>
            </a:r>
            <a:endParaRPr lang="cs-CZ" b="1" dirty="0" smtClean="0">
              <a:solidFill>
                <a:schemeClr val="bg1"/>
              </a:solidFill>
            </a:endParaRPr>
          </a:p>
          <a:p>
            <a:pPr lvl="1"/>
            <a:r>
              <a:rPr lang="cs-CZ" dirty="0" err="1" smtClean="0">
                <a:solidFill>
                  <a:schemeClr val="bg1"/>
                </a:solidFill>
              </a:rPr>
              <a:t>Aristophanes</a:t>
            </a:r>
            <a:endParaRPr lang="cs-CZ" dirty="0" smtClean="0">
              <a:solidFill>
                <a:schemeClr val="bg1"/>
              </a:solidFill>
            </a:endParaRPr>
          </a:p>
          <a:p>
            <a:pPr>
              <a:buNone/>
            </a:pPr>
            <a:r>
              <a:rPr lang="cs-CZ" b="1" dirty="0" err="1" smtClean="0">
                <a:solidFill>
                  <a:schemeClr val="bg1"/>
                </a:solidFill>
              </a:rPr>
              <a:t>Satyric</a:t>
            </a:r>
            <a:r>
              <a:rPr lang="cs-CZ" b="1" dirty="0" smtClean="0">
                <a:solidFill>
                  <a:schemeClr val="bg1"/>
                </a:solidFill>
              </a:rPr>
              <a:t> play</a:t>
            </a:r>
          </a:p>
          <a:p>
            <a:pPr lvl="1"/>
            <a:r>
              <a:rPr lang="cs-CZ" dirty="0" err="1" smtClean="0">
                <a:solidFill>
                  <a:schemeClr val="bg1"/>
                </a:solidFill>
              </a:rPr>
              <a:t>Sophocles</a:t>
            </a:r>
            <a:r>
              <a:rPr lang="cs-CZ" dirty="0" smtClean="0">
                <a:solidFill>
                  <a:schemeClr val="bg1"/>
                </a:solidFill>
              </a:rPr>
              <a:t>, </a:t>
            </a:r>
            <a:r>
              <a:rPr lang="cs-CZ" dirty="0" err="1" smtClean="0">
                <a:solidFill>
                  <a:schemeClr val="bg1"/>
                </a:solidFill>
              </a:rPr>
              <a:t>Eurepides</a:t>
            </a:r>
            <a:endParaRPr lang="cs-CZ" dirty="0" smtClean="0">
              <a:solidFill>
                <a:schemeClr val="bg1"/>
              </a:solidFill>
            </a:endParaRPr>
          </a:p>
          <a:p>
            <a:pPr>
              <a:buNone/>
            </a:pPr>
            <a:endParaRPr lang="cs-CZ" b="1" dirty="0" smtClean="0">
              <a:solidFill>
                <a:schemeClr val="bg1"/>
              </a:solidFill>
            </a:endParaRPr>
          </a:p>
          <a:p>
            <a:pPr>
              <a:buNone/>
            </a:pPr>
            <a:r>
              <a:rPr lang="cs-CZ" b="1" dirty="0" err="1" smtClean="0">
                <a:solidFill>
                  <a:schemeClr val="bg1"/>
                </a:solidFill>
              </a:rPr>
              <a:t>Aristotle</a:t>
            </a:r>
            <a:r>
              <a:rPr lang="en-US" b="1" dirty="0" smtClean="0">
                <a:solidFill>
                  <a:schemeClr val="bg1"/>
                </a:solidFill>
              </a:rPr>
              <a:t>’s </a:t>
            </a:r>
            <a:r>
              <a:rPr lang="cs-CZ" b="1" i="1" dirty="0" err="1" smtClean="0">
                <a:solidFill>
                  <a:schemeClr val="bg1"/>
                </a:solidFill>
              </a:rPr>
              <a:t>Poetics</a:t>
            </a:r>
            <a:r>
              <a:rPr lang="cs-CZ" b="1" i="1" dirty="0" smtClean="0">
                <a:solidFill>
                  <a:schemeClr val="bg1"/>
                </a:solidFill>
              </a:rPr>
              <a:t> </a:t>
            </a:r>
            <a:r>
              <a:rPr lang="cs-CZ" b="1" dirty="0" smtClean="0">
                <a:solidFill>
                  <a:schemeClr val="bg1"/>
                </a:solidFill>
              </a:rPr>
              <a:t>(</a:t>
            </a:r>
            <a:r>
              <a:rPr lang="el-GR" b="1" dirty="0" smtClean="0">
                <a:solidFill>
                  <a:schemeClr val="bg1"/>
                </a:solidFill>
              </a:rPr>
              <a:t>Περὶ ποιητικῆς</a:t>
            </a:r>
            <a:r>
              <a:rPr lang="en-US" b="1" dirty="0" smtClean="0">
                <a:solidFill>
                  <a:schemeClr val="bg1"/>
                </a:solidFill>
              </a:rPr>
              <a:t>, 335 BC</a:t>
            </a:r>
            <a:r>
              <a:rPr lang="cs-CZ" b="1" dirty="0" smtClean="0">
                <a:solidFill>
                  <a:schemeClr val="bg1"/>
                </a:solidFill>
              </a:rPr>
              <a:t>)</a:t>
            </a:r>
          </a:p>
          <a:p>
            <a:pPr lvl="1">
              <a:buNone/>
            </a:pPr>
            <a:r>
              <a:rPr lang="cs-CZ" dirty="0" smtClean="0">
                <a:solidFill>
                  <a:schemeClr val="bg1"/>
                </a:solidFill>
              </a:rPr>
              <a:t>– </a:t>
            </a:r>
            <a:r>
              <a:rPr lang="cs-CZ" dirty="0" err="1" smtClean="0">
                <a:solidFill>
                  <a:schemeClr val="bg1"/>
                </a:solidFill>
              </a:rPr>
              <a:t>first</a:t>
            </a:r>
            <a:r>
              <a:rPr lang="cs-CZ" dirty="0" smtClean="0">
                <a:solidFill>
                  <a:schemeClr val="bg1"/>
                </a:solidFill>
              </a:rPr>
              <a:t> </a:t>
            </a:r>
            <a:r>
              <a:rPr lang="cs-CZ" dirty="0" err="1" smtClean="0">
                <a:solidFill>
                  <a:schemeClr val="bg1"/>
                </a:solidFill>
              </a:rPr>
              <a:t>treatise</a:t>
            </a:r>
            <a:r>
              <a:rPr lang="cs-CZ" dirty="0" smtClean="0">
                <a:solidFill>
                  <a:schemeClr val="bg1"/>
                </a:solidFill>
              </a:rPr>
              <a:t> on </a:t>
            </a:r>
            <a:r>
              <a:rPr lang="cs-CZ" dirty="0" err="1" smtClean="0">
                <a:solidFill>
                  <a:schemeClr val="bg1"/>
                </a:solidFill>
              </a:rPr>
              <a:t>dramatic</a:t>
            </a:r>
            <a:r>
              <a:rPr lang="cs-CZ" dirty="0" smtClean="0">
                <a:solidFill>
                  <a:schemeClr val="bg1"/>
                </a:solidFill>
              </a:rPr>
              <a:t> (</a:t>
            </a:r>
            <a:r>
              <a:rPr lang="cs-CZ" dirty="0" err="1" smtClean="0">
                <a:solidFill>
                  <a:schemeClr val="bg1"/>
                </a:solidFill>
              </a:rPr>
              <a:t>and</a:t>
            </a:r>
            <a:r>
              <a:rPr lang="cs-CZ" dirty="0" smtClean="0">
                <a:solidFill>
                  <a:schemeClr val="bg1"/>
                </a:solidFill>
              </a:rPr>
              <a:t> </a:t>
            </a:r>
            <a:r>
              <a:rPr lang="cs-CZ" dirty="0" err="1" smtClean="0">
                <a:solidFill>
                  <a:schemeClr val="bg1"/>
                </a:solidFill>
              </a:rPr>
              <a:t>literary</a:t>
            </a:r>
            <a:r>
              <a:rPr lang="cs-CZ" dirty="0" smtClean="0">
                <a:solidFill>
                  <a:schemeClr val="bg1"/>
                </a:solidFill>
              </a:rPr>
              <a:t>) </a:t>
            </a:r>
            <a:r>
              <a:rPr lang="cs-CZ" dirty="0" err="1" smtClean="0">
                <a:solidFill>
                  <a:schemeClr val="bg1"/>
                </a:solidFill>
              </a:rPr>
              <a:t>theory</a:t>
            </a:r>
            <a:endParaRPr lang="cs-CZ" dirty="0" smtClean="0">
              <a:solidFill>
                <a:schemeClr val="bg1"/>
              </a:solidFill>
            </a:endParaRPr>
          </a:p>
          <a:p>
            <a:pPr lvl="1">
              <a:buNone/>
            </a:pPr>
            <a:endParaRPr lang="cs-CZ" b="1" dirty="0" smtClean="0">
              <a:solidFill>
                <a:schemeClr val="bg1"/>
              </a:solidFill>
            </a:endParaRPr>
          </a:p>
          <a:p>
            <a:pPr>
              <a:buNone/>
            </a:pP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Early</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Modern</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Dramatists</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57200" y="1600200"/>
            <a:ext cx="8229600" cy="5141168"/>
          </a:xfrm>
        </p:spPr>
        <p:txBody>
          <a:bodyPr>
            <a:normAutofit fontScale="92500" lnSpcReduction="10000"/>
          </a:bodyPr>
          <a:lstStyle/>
          <a:p>
            <a:pPr>
              <a:buNone/>
            </a:pPr>
            <a:endParaRPr lang="cs-CZ" dirty="0" smtClean="0"/>
          </a:p>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sz="1600" dirty="0" smtClean="0"/>
          </a:p>
          <a:p>
            <a:pPr algn="ctr">
              <a:buNone/>
            </a:pPr>
            <a:endParaRPr lang="cs-CZ" dirty="0" smtClean="0"/>
          </a:p>
          <a:p>
            <a:pPr algn="ctr">
              <a:buNone/>
            </a:pPr>
            <a:endParaRPr lang="cs-CZ" dirty="0">
              <a:solidFill>
                <a:schemeClr val="bg1"/>
              </a:solidFill>
            </a:endParaRPr>
          </a:p>
          <a:p>
            <a:pPr algn="ctr">
              <a:buNone/>
            </a:pPr>
            <a:r>
              <a:rPr lang="cs-CZ" sz="2100" i="1" dirty="0" err="1" smtClean="0">
                <a:solidFill>
                  <a:schemeClr val="bg1"/>
                </a:solidFill>
              </a:rPr>
              <a:t>Ben</a:t>
            </a:r>
            <a:r>
              <a:rPr lang="cs-CZ" sz="2100" i="1" dirty="0" smtClean="0">
                <a:solidFill>
                  <a:schemeClr val="bg1"/>
                </a:solidFill>
              </a:rPr>
              <a:t> </a:t>
            </a:r>
            <a:r>
              <a:rPr lang="cs-CZ" sz="2100" i="1" dirty="0" err="1" smtClean="0">
                <a:solidFill>
                  <a:schemeClr val="bg1"/>
                </a:solidFill>
              </a:rPr>
              <a:t>Jonson</a:t>
            </a:r>
            <a:r>
              <a:rPr lang="cs-CZ" sz="2100" i="1" dirty="0" smtClean="0">
                <a:solidFill>
                  <a:schemeClr val="bg1"/>
                </a:solidFill>
              </a:rPr>
              <a:t> </a:t>
            </a:r>
            <a:r>
              <a:rPr lang="cs-CZ" sz="2100" i="1" dirty="0" err="1" smtClean="0">
                <a:solidFill>
                  <a:schemeClr val="bg1"/>
                </a:solidFill>
              </a:rPr>
              <a:t>and</a:t>
            </a:r>
            <a:r>
              <a:rPr lang="cs-CZ" sz="2100" i="1" dirty="0" smtClean="0">
                <a:solidFill>
                  <a:schemeClr val="bg1"/>
                </a:solidFill>
              </a:rPr>
              <a:t> William Shakespeare </a:t>
            </a:r>
            <a:r>
              <a:rPr lang="cs-CZ" sz="2100" i="1" dirty="0" err="1" smtClean="0">
                <a:solidFill>
                  <a:schemeClr val="bg1"/>
                </a:solidFill>
              </a:rPr>
              <a:t>Playing</a:t>
            </a:r>
            <a:r>
              <a:rPr lang="cs-CZ" sz="2100" i="1" dirty="0" smtClean="0">
                <a:solidFill>
                  <a:schemeClr val="bg1"/>
                </a:solidFill>
              </a:rPr>
              <a:t> </a:t>
            </a:r>
            <a:r>
              <a:rPr lang="cs-CZ" sz="2100" i="1" dirty="0" err="1" smtClean="0">
                <a:solidFill>
                  <a:schemeClr val="bg1"/>
                </a:solidFill>
              </a:rPr>
              <a:t>Chess</a:t>
            </a:r>
            <a:r>
              <a:rPr lang="cs-CZ" sz="2100" i="1" dirty="0" smtClean="0">
                <a:solidFill>
                  <a:schemeClr val="bg1"/>
                </a:solidFill>
              </a:rPr>
              <a:t/>
            </a:r>
            <a:br>
              <a:rPr lang="cs-CZ" sz="2100" i="1" dirty="0" smtClean="0">
                <a:solidFill>
                  <a:schemeClr val="bg1"/>
                </a:solidFill>
              </a:rPr>
            </a:br>
            <a:r>
              <a:rPr lang="cs-CZ" sz="2100" dirty="0" smtClean="0">
                <a:solidFill>
                  <a:schemeClr val="bg1"/>
                </a:solidFill>
              </a:rPr>
              <a:t>by Karel van </a:t>
            </a:r>
            <a:r>
              <a:rPr lang="cs-CZ" sz="2100" dirty="0" err="1" smtClean="0">
                <a:solidFill>
                  <a:schemeClr val="bg1"/>
                </a:solidFill>
              </a:rPr>
              <a:t>Mander</a:t>
            </a:r>
            <a:r>
              <a:rPr lang="cs-CZ" sz="2100" dirty="0" smtClean="0">
                <a:solidFill>
                  <a:schemeClr val="bg1"/>
                </a:solidFill>
              </a:rPr>
              <a:t> (1604)</a:t>
            </a:r>
          </a:p>
          <a:p>
            <a:pPr algn="ctr">
              <a:buNone/>
            </a:pPr>
            <a:endParaRPr lang="cs-CZ" dirty="0"/>
          </a:p>
        </p:txBody>
      </p:sp>
      <p:pic>
        <p:nvPicPr>
          <p:cNvPr id="60418" name="Picture 2" descr="Image result for shakespeare jonson chess"/>
          <p:cNvPicPr>
            <a:picLocks noChangeAspect="1" noChangeArrowheads="1"/>
          </p:cNvPicPr>
          <p:nvPr/>
        </p:nvPicPr>
        <p:blipFill>
          <a:blip r:embed="rId2" cstate="print"/>
          <a:srcRect/>
          <a:stretch>
            <a:fillRect/>
          </a:stretch>
        </p:blipFill>
        <p:spPr bwMode="auto">
          <a:xfrm>
            <a:off x="1968388" y="1504527"/>
            <a:ext cx="5195900" cy="41567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blinds(horizontal)">
                                      <p:cBhvr>
                                        <p:cTn id="7" dur="500"/>
                                        <p:tgtEl>
                                          <p:spTgt spid="3">
                                            <p:txEl>
                                              <p:pRg st="9" end="9"/>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0418"/>
                                        </p:tgtEl>
                                        <p:attrNameLst>
                                          <p:attrName>style.visibility</p:attrName>
                                        </p:attrNameLst>
                                      </p:cBhvr>
                                      <p:to>
                                        <p:strVal val="visible"/>
                                      </p:to>
                                    </p:set>
                                    <p:animEffect transition="in" filter="blinds(horizontal)">
                                      <p:cBhvr>
                                        <p:cTn id="10"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sp>
        <p:nvSpPr>
          <p:cNvPr id="5" name="Zástupný symbol pro obsah 4"/>
          <p:cNvSpPr>
            <a:spLocks noGrp="1"/>
          </p:cNvSpPr>
          <p:nvPr>
            <p:ph idx="1"/>
          </p:nvPr>
        </p:nvSpPr>
        <p:spPr/>
        <p:txBody>
          <a:bodyPr/>
          <a:lstStyle/>
          <a:p>
            <a:endParaRPr lang="cs-CZ"/>
          </a:p>
        </p:txBody>
      </p:sp>
      <p:pic>
        <p:nvPicPr>
          <p:cNvPr id="13313" name="Picture 1" descr="H:\alzbetini_prednaska\first-folio-list-of-plays.jpg"/>
          <p:cNvPicPr>
            <a:picLocks noChangeAspect="1" noChangeArrowheads="1"/>
          </p:cNvPicPr>
          <p:nvPr/>
        </p:nvPicPr>
        <p:blipFill>
          <a:blip r:embed="rId2" cstate="print"/>
          <a:srcRect/>
          <a:stretch>
            <a:fillRect/>
          </a:stretch>
        </p:blipFill>
        <p:spPr bwMode="auto">
          <a:xfrm>
            <a:off x="2051721" y="96247"/>
            <a:ext cx="5400599" cy="66468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3313"/>
                                        </p:tgtEl>
                                        <p:attrNameLst>
                                          <p:attrName>style.visibility</p:attrName>
                                        </p:attrNameLst>
                                      </p:cBhvr>
                                      <p:to>
                                        <p:strVal val="visible"/>
                                      </p:to>
                                    </p:set>
                                    <p:animEffect transition="in" filter="blinds(horizontal)">
                                      <p:cBhvr>
                                        <p:cTn id="7" dur="500"/>
                                        <p:tgtEl>
                                          <p:spTgt spid="13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600200"/>
            <a:ext cx="8229600" cy="5141168"/>
          </a:xfrm>
        </p:spPr>
        <p:txBody>
          <a:bodyPr>
            <a:normAutofit fontScale="92500" lnSpcReduction="10000"/>
          </a:bodyPr>
          <a:lstStyle/>
          <a:p>
            <a:pPr>
              <a:buNone/>
            </a:pPr>
            <a:endParaRPr lang="cs-CZ" dirty="0" smtClean="0"/>
          </a:p>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sz="1600" dirty="0" smtClean="0"/>
          </a:p>
          <a:p>
            <a:pPr algn="ctr">
              <a:buNone/>
            </a:pPr>
            <a:endParaRPr lang="cs-CZ" dirty="0" smtClean="0"/>
          </a:p>
          <a:p>
            <a:pPr algn="ctr">
              <a:buNone/>
            </a:pPr>
            <a:endParaRPr lang="cs-CZ" dirty="0">
              <a:solidFill>
                <a:schemeClr val="bg1"/>
              </a:solidFill>
            </a:endParaRPr>
          </a:p>
          <a:p>
            <a:pPr algn="ctr">
              <a:buNone/>
            </a:pPr>
            <a:r>
              <a:rPr lang="cs-CZ" sz="2100" dirty="0" err="1" smtClean="0">
                <a:solidFill>
                  <a:schemeClr val="bg1"/>
                </a:solidFill>
              </a:rPr>
              <a:t>The</a:t>
            </a:r>
            <a:r>
              <a:rPr lang="cs-CZ" sz="2100" dirty="0" smtClean="0">
                <a:solidFill>
                  <a:schemeClr val="bg1"/>
                </a:solidFill>
              </a:rPr>
              <a:t> </a:t>
            </a:r>
            <a:r>
              <a:rPr lang="cs-CZ" sz="2100" dirty="0" err="1" smtClean="0">
                <a:solidFill>
                  <a:schemeClr val="bg1"/>
                </a:solidFill>
              </a:rPr>
              <a:t>so</a:t>
            </a:r>
            <a:r>
              <a:rPr lang="cs-CZ" sz="2100" dirty="0" smtClean="0">
                <a:solidFill>
                  <a:schemeClr val="bg1"/>
                </a:solidFill>
              </a:rPr>
              <a:t>-</a:t>
            </a:r>
            <a:r>
              <a:rPr lang="cs-CZ" sz="2100" dirty="0" err="1" smtClean="0">
                <a:solidFill>
                  <a:schemeClr val="bg1"/>
                </a:solidFill>
              </a:rPr>
              <a:t>called</a:t>
            </a:r>
            <a:r>
              <a:rPr lang="cs-CZ" sz="2100" dirty="0" smtClean="0">
                <a:solidFill>
                  <a:schemeClr val="bg1"/>
                </a:solidFill>
              </a:rPr>
              <a:t> </a:t>
            </a:r>
            <a:r>
              <a:rPr lang="cs-CZ" sz="2100" dirty="0" err="1" smtClean="0">
                <a:solidFill>
                  <a:schemeClr val="bg1"/>
                </a:solidFill>
              </a:rPr>
              <a:t>First</a:t>
            </a:r>
            <a:r>
              <a:rPr lang="cs-CZ" sz="2100" dirty="0" smtClean="0">
                <a:solidFill>
                  <a:schemeClr val="bg1"/>
                </a:solidFill>
              </a:rPr>
              <a:t> Folio</a:t>
            </a:r>
          </a:p>
          <a:p>
            <a:pPr algn="ctr">
              <a:buNone/>
            </a:pPr>
            <a:r>
              <a:rPr lang="cs-CZ" sz="2100" dirty="0" err="1" smtClean="0">
                <a:solidFill>
                  <a:schemeClr val="bg1"/>
                </a:solidFill>
              </a:rPr>
              <a:t>of</a:t>
            </a:r>
            <a:r>
              <a:rPr lang="cs-CZ" sz="2100" dirty="0" smtClean="0">
                <a:solidFill>
                  <a:schemeClr val="bg1"/>
                </a:solidFill>
              </a:rPr>
              <a:t> Shakespeare‘s Works (1623)</a:t>
            </a:r>
          </a:p>
          <a:p>
            <a:pPr algn="ctr">
              <a:buNone/>
            </a:pPr>
            <a:endParaRPr lang="cs-CZ" dirty="0"/>
          </a:p>
        </p:txBody>
      </p:sp>
      <p:sp>
        <p:nvSpPr>
          <p:cNvPr id="5" name="Nadpis 4"/>
          <p:cNvSpPr>
            <a:spLocks noGrp="1"/>
          </p:cNvSpPr>
          <p:nvPr>
            <p:ph type="title"/>
          </p:nvPr>
        </p:nvSpPr>
        <p:spPr/>
        <p:txBody>
          <a:bodyPr/>
          <a:lstStyle/>
          <a:p>
            <a:endParaRPr lang="cs-CZ"/>
          </a:p>
        </p:txBody>
      </p:sp>
      <p:pic>
        <p:nvPicPr>
          <p:cNvPr id="61442" name="Picture 2" descr="H:\alzbetini_prednaska\FirstFolio.jpg"/>
          <p:cNvPicPr>
            <a:picLocks noChangeAspect="1" noChangeArrowheads="1"/>
          </p:cNvPicPr>
          <p:nvPr/>
        </p:nvPicPr>
        <p:blipFill>
          <a:blip r:embed="rId2" cstate="print"/>
          <a:srcRect/>
          <a:stretch>
            <a:fillRect/>
          </a:stretch>
        </p:blipFill>
        <p:spPr bwMode="auto">
          <a:xfrm>
            <a:off x="1144557" y="476672"/>
            <a:ext cx="6883827" cy="51845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diamond(in)">
                                      <p:cBhvr>
                                        <p:cTn id="7" dur="1000"/>
                                        <p:tgtEl>
                                          <p:spTgt spid="61442"/>
                                        </p:tgtEl>
                                      </p:cBhvr>
                                    </p:animEffect>
                                  </p:childTnLst>
                                </p:cTn>
                              </p:par>
                              <p:par>
                                <p:cTn id="8" presetID="2" presetClass="entr" presetSubtype="4"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 calcmode="lin" valueType="num">
                                      <p:cBhvr additive="base">
                                        <p:cTn id="1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
                                            <p:txEl>
                                              <p:pRg st="10" end="10"/>
                                            </p:txEl>
                                          </p:spTgt>
                                        </p:tgtEl>
                                        <p:attrNameLst>
                                          <p:attrName>style.visibility</p:attrName>
                                        </p:attrNameLst>
                                      </p:cBhvr>
                                      <p:to>
                                        <p:strVal val="visible"/>
                                      </p:to>
                                    </p:set>
                                    <p:anim calcmode="lin" valueType="num">
                                      <p:cBhvr additive="base">
                                        <p:cTn id="14"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79512" y="548680"/>
            <a:ext cx="8677472" cy="1368152"/>
          </a:xfrm>
        </p:spPr>
        <p:txBody>
          <a:bodyPr anchor="t">
            <a:normAutofit/>
          </a:bodyPr>
          <a:lstStyle/>
          <a:p>
            <a:r>
              <a:rPr lang="cs-CZ" sz="3200" b="1" spc="-300" dirty="0" smtClean="0">
                <a:latin typeface="Bookman Old Style" pitchFamily="18" charset="0"/>
              </a:rPr>
              <a:t>Shakespearovy zdroje</a:t>
            </a:r>
            <a:endParaRPr lang="en-US" sz="3200" b="1" spc="-300" dirty="0">
              <a:latin typeface="Bookman Old Style" pitchFamily="18" charset="0"/>
            </a:endParaRPr>
          </a:p>
        </p:txBody>
      </p:sp>
      <p:sp>
        <p:nvSpPr>
          <p:cNvPr id="6" name="Nadpis 1"/>
          <p:cNvSpPr txBox="1">
            <a:spLocks/>
          </p:cNvSpPr>
          <p:nvPr/>
        </p:nvSpPr>
        <p:spPr>
          <a:xfrm>
            <a:off x="323528" y="1916832"/>
            <a:ext cx="8677472" cy="4581128"/>
          </a:xfrm>
          <a:prstGeom prst="rect">
            <a:avLst/>
          </a:prstGeom>
        </p:spPr>
        <p:txBody>
          <a:bodyPr vert="horz" lIns="91440" tIns="45720" rIns="91440" bIns="45720" rtlCol="0" anchor="t">
            <a:normAutofit/>
          </a:bodyPr>
          <a:lstStyle/>
          <a:p>
            <a:pPr>
              <a:spcBef>
                <a:spcPct val="0"/>
              </a:spcBef>
              <a:defRPr/>
            </a:pPr>
            <a:endParaRPr lang="cs-CZ" sz="2400" b="1" dirty="0" smtClean="0">
              <a:latin typeface="Bookman Old Style" pitchFamily="18" charset="0"/>
              <a:ea typeface="+mj-ea"/>
              <a:cs typeface="+mj-cs"/>
            </a:endParaRPr>
          </a:p>
          <a:p>
            <a:pPr lvl="0">
              <a:spcBef>
                <a:spcPct val="0"/>
              </a:spcBef>
              <a:buFont typeface="Arial" pitchFamily="34" charset="0"/>
              <a:buChar char="•"/>
              <a:defRPr/>
            </a:pPr>
            <a:endParaRPr lang="cs-CZ" sz="2400" b="1" dirty="0" smtClean="0">
              <a:latin typeface="Bookman Old Style" pitchFamily="18" charset="0"/>
              <a:ea typeface="+mj-ea"/>
              <a:cs typeface="+mj-cs"/>
            </a:endParaRPr>
          </a:p>
        </p:txBody>
      </p:sp>
      <p:pic>
        <p:nvPicPr>
          <p:cNvPr id="7" name="Picture 4" descr="C:\Users\Filip\Downloads\Hamlet\Hamlet_Q2_Frontispiece_1605.jpg"/>
          <p:cNvPicPr>
            <a:picLocks noChangeAspect="1" noChangeArrowheads="1"/>
          </p:cNvPicPr>
          <p:nvPr/>
        </p:nvPicPr>
        <p:blipFill>
          <a:blip r:embed="rId2" cstate="print"/>
          <a:srcRect/>
          <a:stretch>
            <a:fillRect/>
          </a:stretch>
        </p:blipFill>
        <p:spPr bwMode="auto">
          <a:xfrm>
            <a:off x="611560" y="1412776"/>
            <a:ext cx="3240360" cy="5055164"/>
          </a:xfrm>
          <a:prstGeom prst="rect">
            <a:avLst/>
          </a:prstGeom>
          <a:noFill/>
        </p:spPr>
      </p:pic>
      <p:pic>
        <p:nvPicPr>
          <p:cNvPr id="11268" name="Picture 4" descr="C:\Users\Filip\Downloads\prednaska_eva\51sYJPezvkL._SX385_BO1,204,203,200_.jpg"/>
          <p:cNvPicPr>
            <a:picLocks noChangeAspect="1" noChangeArrowheads="1"/>
          </p:cNvPicPr>
          <p:nvPr/>
        </p:nvPicPr>
        <p:blipFill>
          <a:blip r:embed="rId3" cstate="print"/>
          <a:srcRect/>
          <a:stretch>
            <a:fillRect/>
          </a:stretch>
        </p:blipFill>
        <p:spPr bwMode="auto">
          <a:xfrm>
            <a:off x="4499992" y="1412776"/>
            <a:ext cx="3888432" cy="5013766"/>
          </a:xfrm>
          <a:prstGeom prst="rect">
            <a:avLst/>
          </a:prstGeom>
          <a:noFill/>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rmAutofit/>
          </a:bodyPr>
          <a:lstStyle/>
          <a:p>
            <a:pPr lvl="0" algn="ctr">
              <a:spcBef>
                <a:spcPct val="0"/>
              </a:spcBef>
              <a:defRPr/>
            </a:pPr>
            <a:r>
              <a:rPr kumimoji="0" lang="cs-CZ" sz="4400" b="0" i="0" u="none" strike="noStrike" kern="1200" cap="none" spc="0" normalizeH="0" baseline="0" noProof="0" dirty="0" smtClean="0">
                <a:ln>
                  <a:noFill/>
                </a:ln>
                <a:solidFill>
                  <a:schemeClr val="bg1"/>
                </a:solidFill>
                <a:effectLst/>
                <a:uLnTx/>
                <a:uFillTx/>
                <a:latin typeface="Aharoni" pitchFamily="2" charset="-79"/>
                <a:ea typeface="+mj-ea"/>
                <a:cs typeface="Aharoni" pitchFamily="2" charset="-79"/>
              </a:rPr>
              <a:t>Shakespeare</a:t>
            </a:r>
            <a:r>
              <a:rPr lang="cs-CZ" sz="4400" dirty="0" smtClean="0">
                <a:solidFill>
                  <a:schemeClr val="bg1"/>
                </a:solidFill>
                <a:latin typeface="Aharoni" pitchFamily="2" charset="-79"/>
                <a:cs typeface="Aharoni" pitchFamily="2" charset="-79"/>
              </a:rPr>
              <a:t>‘s</a:t>
            </a:r>
            <a:r>
              <a:rPr lang="en-US" sz="4400" dirty="0" smtClean="0">
                <a:solidFill>
                  <a:schemeClr val="bg1"/>
                </a:solidFill>
                <a:latin typeface="Aharoni" pitchFamily="2" charset="-79"/>
                <a:ea typeface="+mj-ea"/>
                <a:cs typeface="Aharoni" pitchFamily="2" charset="-79"/>
              </a:rPr>
              <a:t> </a:t>
            </a:r>
            <a:r>
              <a:rPr lang="cs-CZ" sz="4400" dirty="0" smtClean="0">
                <a:solidFill>
                  <a:schemeClr val="bg1"/>
                </a:solidFill>
                <a:latin typeface="Aharoni" pitchFamily="2" charset="-79"/>
                <a:ea typeface="+mj-ea"/>
                <a:cs typeface="Aharoni" pitchFamily="2" charset="-79"/>
              </a:rPr>
              <a:t>S</a:t>
            </a:r>
            <a:r>
              <a:rPr lang="en-US" sz="4400" dirty="0" err="1" smtClean="0">
                <a:solidFill>
                  <a:schemeClr val="bg1"/>
                </a:solidFill>
                <a:latin typeface="Aharoni" pitchFamily="2" charset="-79"/>
                <a:ea typeface="+mj-ea"/>
                <a:cs typeface="Aharoni" pitchFamily="2" charset="-79"/>
              </a:rPr>
              <a:t>ources</a:t>
            </a:r>
            <a:endParaRPr kumimoji="0" lang="cs-CZ" sz="4400" b="0" i="0" u="none" strike="noStrike" kern="1200" cap="none" spc="0" normalizeH="0" baseline="0" noProof="0" dirty="0">
              <a:ln>
                <a:noFill/>
              </a:ln>
              <a:solidFill>
                <a:schemeClr val="bg1"/>
              </a:solidFill>
              <a:effectLst/>
              <a:uLnTx/>
              <a:uFillTx/>
              <a:latin typeface="Aharoni" pitchFamily="2" charset="-79"/>
              <a:ea typeface="+mj-ea"/>
              <a:cs typeface="Aharoni"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blinds(horizontal)">
                                      <p:cBhvr>
                                        <p:cTn id="12"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79512" y="548680"/>
            <a:ext cx="8677472" cy="1368152"/>
          </a:xfrm>
        </p:spPr>
        <p:txBody>
          <a:bodyPr anchor="t">
            <a:normAutofit/>
          </a:bodyPr>
          <a:lstStyle/>
          <a:p>
            <a:r>
              <a:rPr lang="cs-CZ" sz="3200" b="1" spc="-300" dirty="0" smtClean="0">
                <a:latin typeface="Bookman Old Style" pitchFamily="18" charset="0"/>
              </a:rPr>
              <a:t>Shakespearovy zdroje</a:t>
            </a:r>
            <a:endParaRPr lang="en-US" sz="3200" b="1" spc="-300" dirty="0">
              <a:latin typeface="Bookman Old Style" pitchFamily="18" charset="0"/>
            </a:endParaRPr>
          </a:p>
        </p:txBody>
      </p:sp>
      <p:sp>
        <p:nvSpPr>
          <p:cNvPr id="6" name="Nadpis 1"/>
          <p:cNvSpPr txBox="1">
            <a:spLocks/>
          </p:cNvSpPr>
          <p:nvPr/>
        </p:nvSpPr>
        <p:spPr>
          <a:xfrm>
            <a:off x="323528" y="1916832"/>
            <a:ext cx="8677472" cy="4581128"/>
          </a:xfrm>
          <a:prstGeom prst="rect">
            <a:avLst/>
          </a:prstGeom>
        </p:spPr>
        <p:txBody>
          <a:bodyPr vert="horz" lIns="91440" tIns="45720" rIns="91440" bIns="45720" rtlCol="0" anchor="t">
            <a:normAutofit/>
          </a:bodyPr>
          <a:lstStyle/>
          <a:p>
            <a:pPr>
              <a:spcBef>
                <a:spcPct val="0"/>
              </a:spcBef>
              <a:defRPr/>
            </a:pPr>
            <a:endParaRPr lang="cs-CZ" sz="2400" b="1" dirty="0" smtClean="0">
              <a:latin typeface="Bookman Old Style" pitchFamily="18" charset="0"/>
              <a:ea typeface="+mj-ea"/>
              <a:cs typeface="+mj-cs"/>
            </a:endParaRPr>
          </a:p>
          <a:p>
            <a:pPr lvl="0">
              <a:spcBef>
                <a:spcPct val="0"/>
              </a:spcBef>
              <a:buFont typeface="Arial" pitchFamily="34" charset="0"/>
              <a:buChar char="•"/>
              <a:defRPr/>
            </a:pPr>
            <a:endParaRPr lang="cs-CZ" sz="2400" b="1" dirty="0" smtClean="0">
              <a:latin typeface="Bookman Old Style" pitchFamily="18" charset="0"/>
              <a:ea typeface="+mj-ea"/>
              <a:cs typeface="+mj-cs"/>
            </a:endParaRPr>
          </a:p>
        </p:txBody>
      </p:sp>
      <p:pic>
        <p:nvPicPr>
          <p:cNvPr id="8" name="Picture 2" descr="C:\Users\Filip\Downloads\prednaska_eva\Romeo_and_Juliet_Q1_Title_Page.jpg"/>
          <p:cNvPicPr>
            <a:picLocks noChangeAspect="1" noChangeArrowheads="1"/>
          </p:cNvPicPr>
          <p:nvPr/>
        </p:nvPicPr>
        <p:blipFill>
          <a:blip r:embed="rId2" cstate="print"/>
          <a:srcRect/>
          <a:stretch>
            <a:fillRect/>
          </a:stretch>
        </p:blipFill>
        <p:spPr bwMode="auto">
          <a:xfrm>
            <a:off x="755576" y="1412776"/>
            <a:ext cx="3359408" cy="5026597"/>
          </a:xfrm>
          <a:prstGeom prst="rect">
            <a:avLst/>
          </a:prstGeom>
          <a:noFill/>
        </p:spPr>
      </p:pic>
      <p:pic>
        <p:nvPicPr>
          <p:cNvPr id="12291" name="Picture 3" descr="C:\Users\Filip\Downloads\prednaska_eva\Arthur_Brooke_Tragicall_His.jpg"/>
          <p:cNvPicPr>
            <a:picLocks noChangeAspect="1" noChangeArrowheads="1"/>
          </p:cNvPicPr>
          <p:nvPr/>
        </p:nvPicPr>
        <p:blipFill>
          <a:blip r:embed="rId3" cstate="print"/>
          <a:srcRect/>
          <a:stretch>
            <a:fillRect/>
          </a:stretch>
        </p:blipFill>
        <p:spPr bwMode="auto">
          <a:xfrm>
            <a:off x="4716016" y="1412776"/>
            <a:ext cx="3427198" cy="5040560"/>
          </a:xfrm>
          <a:prstGeom prst="rect">
            <a:avLst/>
          </a:prstGeom>
          <a:noFill/>
        </p:spPr>
      </p:pic>
      <p:sp>
        <p:nvSpPr>
          <p:cNvPr id="7" name="Nadpis 1"/>
          <p:cNvSpPr txBox="1">
            <a:spLocks/>
          </p:cNvSpPr>
          <p:nvPr/>
        </p:nvSpPr>
        <p:spPr>
          <a:xfrm>
            <a:off x="457200" y="274638"/>
            <a:ext cx="8229600" cy="1143000"/>
          </a:xfrm>
          <a:prstGeom prst="rect">
            <a:avLst/>
          </a:prstGeom>
        </p:spPr>
        <p:txBody>
          <a:bodyPr vert="horz" lIns="91440" tIns="45720" rIns="91440" bIns="45720" rtlCol="0" anchor="ctr">
            <a:normAutofit/>
          </a:bodyPr>
          <a:lstStyle/>
          <a:p>
            <a:pPr lvl="0" algn="ctr">
              <a:spcBef>
                <a:spcPct val="0"/>
              </a:spcBef>
              <a:defRPr/>
            </a:pPr>
            <a:r>
              <a:rPr lang="cs-CZ" sz="4400" dirty="0" smtClean="0">
                <a:solidFill>
                  <a:schemeClr val="bg1"/>
                </a:solidFill>
                <a:latin typeface="Aharoni" pitchFamily="2" charset="-79"/>
                <a:cs typeface="Aharoni" pitchFamily="2" charset="-79"/>
              </a:rPr>
              <a:t>Shakespeare‘s</a:t>
            </a:r>
            <a:r>
              <a:rPr lang="en-US" sz="4400" dirty="0" smtClean="0">
                <a:solidFill>
                  <a:schemeClr val="bg1"/>
                </a:solidFill>
                <a:latin typeface="Aharoni" pitchFamily="2" charset="-79"/>
                <a:cs typeface="Aharoni" pitchFamily="2" charset="-79"/>
              </a:rPr>
              <a:t> </a:t>
            </a:r>
            <a:r>
              <a:rPr lang="cs-CZ" sz="4400" dirty="0" smtClean="0">
                <a:solidFill>
                  <a:schemeClr val="bg1"/>
                </a:solidFill>
                <a:latin typeface="Aharoni" pitchFamily="2" charset="-79"/>
                <a:cs typeface="Aharoni" pitchFamily="2" charset="-79"/>
              </a:rPr>
              <a:t>S</a:t>
            </a:r>
            <a:r>
              <a:rPr lang="en-US" sz="4400" dirty="0" err="1" smtClean="0">
                <a:solidFill>
                  <a:schemeClr val="bg1"/>
                </a:solidFill>
                <a:latin typeface="Aharoni" pitchFamily="2" charset="-79"/>
                <a:cs typeface="Aharoni" pitchFamily="2" charset="-79"/>
              </a:rPr>
              <a:t>ources</a:t>
            </a:r>
            <a:endParaRPr lang="cs-CZ" sz="4400" dirty="0">
              <a:solidFill>
                <a:schemeClr val="bg1"/>
              </a:solidFill>
              <a:latin typeface="Aharoni" pitchFamily="2" charset="-79"/>
              <a:cs typeface="Aharoni"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blinds(horizontal)">
                                      <p:cBhvr>
                                        <p:cTn id="12"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79512" y="548680"/>
            <a:ext cx="8677472" cy="1368152"/>
          </a:xfrm>
        </p:spPr>
        <p:txBody>
          <a:bodyPr anchor="t">
            <a:normAutofit/>
          </a:bodyPr>
          <a:lstStyle/>
          <a:p>
            <a:r>
              <a:rPr lang="cs-CZ" sz="3200" b="1" spc="-300" dirty="0" smtClean="0">
                <a:latin typeface="Bookman Old Style" pitchFamily="18" charset="0"/>
              </a:rPr>
              <a:t>Shakespearovy zdroje</a:t>
            </a:r>
            <a:endParaRPr lang="en-US" sz="3200" b="1" spc="-300" dirty="0">
              <a:latin typeface="Bookman Old Style" pitchFamily="18" charset="0"/>
            </a:endParaRPr>
          </a:p>
        </p:txBody>
      </p:sp>
      <p:sp>
        <p:nvSpPr>
          <p:cNvPr id="6" name="Nadpis 1"/>
          <p:cNvSpPr txBox="1">
            <a:spLocks/>
          </p:cNvSpPr>
          <p:nvPr/>
        </p:nvSpPr>
        <p:spPr>
          <a:xfrm>
            <a:off x="323528" y="1916832"/>
            <a:ext cx="8677472" cy="4581128"/>
          </a:xfrm>
          <a:prstGeom prst="rect">
            <a:avLst/>
          </a:prstGeom>
        </p:spPr>
        <p:txBody>
          <a:bodyPr vert="horz" lIns="91440" tIns="45720" rIns="91440" bIns="45720" rtlCol="0" anchor="t">
            <a:normAutofit/>
          </a:bodyPr>
          <a:lstStyle/>
          <a:p>
            <a:pPr>
              <a:spcBef>
                <a:spcPct val="0"/>
              </a:spcBef>
              <a:defRPr/>
            </a:pPr>
            <a:endParaRPr lang="cs-CZ" sz="2400" b="1" dirty="0" smtClean="0">
              <a:latin typeface="Bookman Old Style" pitchFamily="18" charset="0"/>
              <a:ea typeface="+mj-ea"/>
              <a:cs typeface="+mj-cs"/>
            </a:endParaRPr>
          </a:p>
          <a:p>
            <a:pPr lvl="0">
              <a:spcBef>
                <a:spcPct val="0"/>
              </a:spcBef>
              <a:buFont typeface="Arial" pitchFamily="34" charset="0"/>
              <a:buChar char="•"/>
              <a:defRPr/>
            </a:pPr>
            <a:endParaRPr lang="cs-CZ" sz="2400" b="1" dirty="0" smtClean="0">
              <a:latin typeface="Bookman Old Style" pitchFamily="18" charset="0"/>
              <a:ea typeface="+mj-ea"/>
              <a:cs typeface="+mj-cs"/>
            </a:endParaRPr>
          </a:p>
        </p:txBody>
      </p:sp>
      <p:pic>
        <p:nvPicPr>
          <p:cNvPr id="13314" name="Picture 2" descr="C:\Users\Filip\Downloads\prednaska_eva\shrew image.jpg"/>
          <p:cNvPicPr>
            <a:picLocks noChangeAspect="1" noChangeArrowheads="1"/>
          </p:cNvPicPr>
          <p:nvPr/>
        </p:nvPicPr>
        <p:blipFill>
          <a:blip r:embed="rId2" cstate="print"/>
          <a:srcRect/>
          <a:stretch>
            <a:fillRect/>
          </a:stretch>
        </p:blipFill>
        <p:spPr bwMode="auto">
          <a:xfrm>
            <a:off x="755576" y="1412776"/>
            <a:ext cx="3340100" cy="4876801"/>
          </a:xfrm>
          <a:prstGeom prst="rect">
            <a:avLst/>
          </a:prstGeom>
          <a:noFill/>
        </p:spPr>
      </p:pic>
      <p:pic>
        <p:nvPicPr>
          <p:cNvPr id="13315" name="Picture 3" descr="C:\Users\Filip\Downloads\prednaska_eva\400px-A_Shrew_TP_1596.jpg"/>
          <p:cNvPicPr>
            <a:picLocks noChangeAspect="1" noChangeArrowheads="1"/>
          </p:cNvPicPr>
          <p:nvPr/>
        </p:nvPicPr>
        <p:blipFill>
          <a:blip r:embed="rId3" cstate="print"/>
          <a:srcRect/>
          <a:stretch>
            <a:fillRect/>
          </a:stretch>
        </p:blipFill>
        <p:spPr bwMode="auto">
          <a:xfrm>
            <a:off x="4860032" y="1412776"/>
            <a:ext cx="3240360" cy="4885856"/>
          </a:xfrm>
          <a:prstGeom prst="rect">
            <a:avLst/>
          </a:prstGeom>
          <a:noFill/>
        </p:spPr>
      </p:pic>
      <p:sp>
        <p:nvSpPr>
          <p:cNvPr id="7" name="Nadpis 1"/>
          <p:cNvSpPr txBox="1">
            <a:spLocks/>
          </p:cNvSpPr>
          <p:nvPr/>
        </p:nvSpPr>
        <p:spPr>
          <a:xfrm>
            <a:off x="457200" y="274638"/>
            <a:ext cx="8229600" cy="1143000"/>
          </a:xfrm>
          <a:prstGeom prst="rect">
            <a:avLst/>
          </a:prstGeom>
        </p:spPr>
        <p:txBody>
          <a:bodyPr vert="horz" lIns="91440" tIns="45720" rIns="91440" bIns="45720" rtlCol="0" anchor="ctr">
            <a:normAutofit/>
          </a:bodyPr>
          <a:lstStyle/>
          <a:p>
            <a:pPr lvl="0" algn="ctr">
              <a:spcBef>
                <a:spcPct val="0"/>
              </a:spcBef>
              <a:defRPr/>
            </a:pPr>
            <a:r>
              <a:rPr lang="cs-CZ" sz="4400" dirty="0" smtClean="0">
                <a:solidFill>
                  <a:schemeClr val="bg1"/>
                </a:solidFill>
                <a:latin typeface="Aharoni" pitchFamily="2" charset="-79"/>
                <a:cs typeface="Aharoni" pitchFamily="2" charset="-79"/>
              </a:rPr>
              <a:t>Shakespeare‘s</a:t>
            </a:r>
            <a:r>
              <a:rPr lang="en-US" sz="4400" dirty="0" smtClean="0">
                <a:solidFill>
                  <a:schemeClr val="bg1"/>
                </a:solidFill>
                <a:latin typeface="Aharoni" pitchFamily="2" charset="-79"/>
                <a:cs typeface="Aharoni" pitchFamily="2" charset="-79"/>
              </a:rPr>
              <a:t> </a:t>
            </a:r>
            <a:r>
              <a:rPr lang="cs-CZ" sz="4400" dirty="0" smtClean="0">
                <a:solidFill>
                  <a:schemeClr val="bg1"/>
                </a:solidFill>
                <a:latin typeface="Aharoni" pitchFamily="2" charset="-79"/>
                <a:cs typeface="Aharoni" pitchFamily="2" charset="-79"/>
              </a:rPr>
              <a:t>S</a:t>
            </a:r>
            <a:r>
              <a:rPr lang="en-US" sz="4400" dirty="0" err="1" smtClean="0">
                <a:solidFill>
                  <a:schemeClr val="bg1"/>
                </a:solidFill>
                <a:latin typeface="Aharoni" pitchFamily="2" charset="-79"/>
                <a:cs typeface="Aharoni" pitchFamily="2" charset="-79"/>
              </a:rPr>
              <a:t>ources</a:t>
            </a:r>
            <a:endParaRPr lang="cs-CZ" sz="4400" dirty="0">
              <a:solidFill>
                <a:schemeClr val="bg1"/>
              </a:solidFill>
              <a:latin typeface="Aharoni" pitchFamily="2" charset="-79"/>
              <a:cs typeface="Aharoni"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horizont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blinds(horizontal)">
                                      <p:cBhvr>
                                        <p:cTn id="12"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79512" y="548680"/>
            <a:ext cx="8677472" cy="1368152"/>
          </a:xfrm>
        </p:spPr>
        <p:txBody>
          <a:bodyPr anchor="t">
            <a:normAutofit/>
          </a:bodyPr>
          <a:lstStyle/>
          <a:p>
            <a:r>
              <a:rPr lang="cs-CZ" sz="3200" b="1" spc="-300" dirty="0" smtClean="0">
                <a:latin typeface="Bookman Old Style" pitchFamily="18" charset="0"/>
              </a:rPr>
              <a:t>Shakespearovy zdroje</a:t>
            </a:r>
            <a:endParaRPr lang="en-US" sz="3200" b="1" spc="-300" dirty="0">
              <a:latin typeface="Bookman Old Style" pitchFamily="18" charset="0"/>
            </a:endParaRPr>
          </a:p>
        </p:txBody>
      </p:sp>
      <p:sp>
        <p:nvSpPr>
          <p:cNvPr id="6" name="Nadpis 1"/>
          <p:cNvSpPr txBox="1">
            <a:spLocks/>
          </p:cNvSpPr>
          <p:nvPr/>
        </p:nvSpPr>
        <p:spPr>
          <a:xfrm>
            <a:off x="323528" y="1916832"/>
            <a:ext cx="8677472" cy="4581128"/>
          </a:xfrm>
          <a:prstGeom prst="rect">
            <a:avLst/>
          </a:prstGeom>
        </p:spPr>
        <p:txBody>
          <a:bodyPr vert="horz" lIns="91440" tIns="45720" rIns="91440" bIns="45720" rtlCol="0" anchor="t">
            <a:normAutofit/>
          </a:bodyPr>
          <a:lstStyle/>
          <a:p>
            <a:pPr>
              <a:spcBef>
                <a:spcPct val="0"/>
              </a:spcBef>
              <a:defRPr/>
            </a:pPr>
            <a:endParaRPr lang="cs-CZ" sz="2400" b="1" dirty="0" smtClean="0">
              <a:latin typeface="Bookman Old Style" pitchFamily="18" charset="0"/>
              <a:ea typeface="+mj-ea"/>
              <a:cs typeface="+mj-cs"/>
            </a:endParaRPr>
          </a:p>
          <a:p>
            <a:pPr lvl="0">
              <a:spcBef>
                <a:spcPct val="0"/>
              </a:spcBef>
              <a:buFont typeface="Arial" pitchFamily="34" charset="0"/>
              <a:buChar char="•"/>
              <a:defRPr/>
            </a:pPr>
            <a:endParaRPr lang="cs-CZ" sz="2400" b="1" dirty="0" smtClean="0">
              <a:latin typeface="Bookman Old Style" pitchFamily="18" charset="0"/>
              <a:ea typeface="+mj-ea"/>
              <a:cs typeface="+mj-cs"/>
            </a:endParaRPr>
          </a:p>
        </p:txBody>
      </p:sp>
      <p:sp>
        <p:nvSpPr>
          <p:cNvPr id="7" name="Nadpis 1"/>
          <p:cNvSpPr txBox="1">
            <a:spLocks/>
          </p:cNvSpPr>
          <p:nvPr/>
        </p:nvSpPr>
        <p:spPr>
          <a:xfrm>
            <a:off x="457200" y="274638"/>
            <a:ext cx="8229600" cy="1143000"/>
          </a:xfrm>
          <a:prstGeom prst="rect">
            <a:avLst/>
          </a:prstGeom>
        </p:spPr>
        <p:txBody>
          <a:bodyPr vert="horz" lIns="91440" tIns="45720" rIns="91440" bIns="45720" rtlCol="0" anchor="ctr">
            <a:normAutofit/>
          </a:bodyPr>
          <a:lstStyle/>
          <a:p>
            <a:pPr lvl="0" algn="ctr">
              <a:spcBef>
                <a:spcPct val="0"/>
              </a:spcBef>
              <a:defRPr/>
            </a:pPr>
            <a:r>
              <a:rPr lang="cs-CZ" sz="4400" dirty="0" smtClean="0">
                <a:solidFill>
                  <a:schemeClr val="bg1"/>
                </a:solidFill>
                <a:latin typeface="Aharoni" pitchFamily="2" charset="-79"/>
                <a:cs typeface="Aharoni" pitchFamily="2" charset="-79"/>
              </a:rPr>
              <a:t>Shakespeare‘s</a:t>
            </a:r>
            <a:r>
              <a:rPr lang="en-US" sz="4400" dirty="0" smtClean="0">
                <a:solidFill>
                  <a:schemeClr val="bg1"/>
                </a:solidFill>
                <a:latin typeface="Aharoni" pitchFamily="2" charset="-79"/>
                <a:cs typeface="Aharoni" pitchFamily="2" charset="-79"/>
              </a:rPr>
              <a:t> </a:t>
            </a:r>
            <a:r>
              <a:rPr lang="cs-CZ" sz="4400" dirty="0" smtClean="0">
                <a:solidFill>
                  <a:schemeClr val="bg1"/>
                </a:solidFill>
                <a:latin typeface="Aharoni" pitchFamily="2" charset="-79"/>
                <a:cs typeface="Aharoni" pitchFamily="2" charset="-79"/>
              </a:rPr>
              <a:t>S</a:t>
            </a:r>
            <a:r>
              <a:rPr lang="en-US" sz="4400" dirty="0" err="1" smtClean="0">
                <a:solidFill>
                  <a:schemeClr val="bg1"/>
                </a:solidFill>
                <a:latin typeface="Aharoni" pitchFamily="2" charset="-79"/>
                <a:cs typeface="Aharoni" pitchFamily="2" charset="-79"/>
              </a:rPr>
              <a:t>ources</a:t>
            </a:r>
            <a:endParaRPr lang="cs-CZ" sz="4400" dirty="0">
              <a:solidFill>
                <a:schemeClr val="bg1"/>
              </a:solidFill>
              <a:latin typeface="Aharoni" pitchFamily="2" charset="-79"/>
              <a:cs typeface="Aharoni" pitchFamily="2" charset="-79"/>
            </a:endParaRPr>
          </a:p>
        </p:txBody>
      </p:sp>
      <p:pic>
        <p:nvPicPr>
          <p:cNvPr id="8" name="Picture 2" descr="Image result for king lear title page"/>
          <p:cNvPicPr>
            <a:picLocks noChangeAspect="1" noChangeArrowheads="1"/>
          </p:cNvPicPr>
          <p:nvPr/>
        </p:nvPicPr>
        <p:blipFill>
          <a:blip r:embed="rId2" cstate="print"/>
          <a:srcRect/>
          <a:stretch>
            <a:fillRect/>
          </a:stretch>
        </p:blipFill>
        <p:spPr bwMode="auto">
          <a:xfrm>
            <a:off x="755575" y="1412776"/>
            <a:ext cx="3532207" cy="4896544"/>
          </a:xfrm>
          <a:prstGeom prst="rect">
            <a:avLst/>
          </a:prstGeom>
          <a:noFill/>
        </p:spPr>
      </p:pic>
      <p:pic>
        <p:nvPicPr>
          <p:cNvPr id="11" name="Picture 4" descr="Image result for king leir title page"/>
          <p:cNvPicPr>
            <a:picLocks noChangeAspect="1" noChangeArrowheads="1"/>
          </p:cNvPicPr>
          <p:nvPr/>
        </p:nvPicPr>
        <p:blipFill>
          <a:blip r:embed="rId3" cstate="print"/>
          <a:srcRect/>
          <a:stretch>
            <a:fillRect/>
          </a:stretch>
        </p:blipFill>
        <p:spPr bwMode="auto">
          <a:xfrm>
            <a:off x="4788024" y="1385266"/>
            <a:ext cx="3265868" cy="492405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bg1"/>
                </a:solidFill>
                <a:latin typeface="Aharoni" pitchFamily="2" charset="-79"/>
                <a:cs typeface="Aharoni" pitchFamily="2" charset="-79"/>
              </a:rPr>
              <a:t>Shakespeare “</a:t>
            </a:r>
            <a:r>
              <a:rPr lang="cs-CZ" dirty="0" err="1" smtClean="0">
                <a:solidFill>
                  <a:schemeClr val="bg1"/>
                </a:solidFill>
                <a:latin typeface="Aharoni" pitchFamily="2" charset="-79"/>
                <a:cs typeface="Aharoni" pitchFamily="2" charset="-79"/>
              </a:rPr>
              <a:t>Upstart</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Crow</a:t>
            </a:r>
            <a:r>
              <a:rPr lang="cs-CZ" dirty="0" smtClean="0">
                <a:solidFill>
                  <a:schemeClr val="bg1"/>
                </a:solidFill>
                <a:latin typeface="Aharoni" pitchFamily="2" charset="-79"/>
                <a:cs typeface="Aharoni" pitchFamily="2" charset="-79"/>
              </a:rPr>
              <a:t>”</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p:txBody>
          <a:bodyPr/>
          <a:lstStyle/>
          <a:p>
            <a:pPr>
              <a:buNone/>
            </a:pPr>
            <a:r>
              <a:rPr lang="cs-CZ" dirty="0" smtClean="0">
                <a:solidFill>
                  <a:schemeClr val="bg1"/>
                </a:solidFill>
              </a:rPr>
              <a:t>Robert Greene on William Shakespeare:</a:t>
            </a:r>
          </a:p>
          <a:p>
            <a:pPr lvl="1">
              <a:buNone/>
            </a:pPr>
            <a:endParaRPr lang="cs-CZ" dirty="0" smtClean="0">
              <a:solidFill>
                <a:schemeClr val="bg1"/>
              </a:solidFill>
            </a:endParaRPr>
          </a:p>
          <a:p>
            <a:pPr>
              <a:buNone/>
            </a:pPr>
            <a:r>
              <a:rPr lang="en-US" sz="2400" dirty="0" smtClean="0">
                <a:solidFill>
                  <a:schemeClr val="bg1"/>
                </a:solidFill>
              </a:rPr>
              <a:t>[T]rust them not: for there is an </a:t>
            </a:r>
            <a:r>
              <a:rPr lang="en-US" sz="2400" dirty="0" err="1" smtClean="0">
                <a:solidFill>
                  <a:schemeClr val="bg1"/>
                </a:solidFill>
              </a:rPr>
              <a:t>vpstart</a:t>
            </a:r>
            <a:r>
              <a:rPr lang="en-US" sz="2400" dirty="0" smtClean="0">
                <a:solidFill>
                  <a:schemeClr val="bg1"/>
                </a:solidFill>
              </a:rPr>
              <a:t> Crow, beautified with our feathers, that with his </a:t>
            </a:r>
            <a:r>
              <a:rPr lang="en-US" sz="2400" i="1" dirty="0" err="1" smtClean="0">
                <a:solidFill>
                  <a:schemeClr val="bg1"/>
                </a:solidFill>
              </a:rPr>
              <a:t>Tygers</a:t>
            </a:r>
            <a:r>
              <a:rPr lang="en-US" sz="2400" i="1" dirty="0" smtClean="0">
                <a:solidFill>
                  <a:schemeClr val="bg1"/>
                </a:solidFill>
              </a:rPr>
              <a:t> hart </a:t>
            </a:r>
            <a:r>
              <a:rPr lang="en-US" sz="2400" i="1" dirty="0" err="1" smtClean="0">
                <a:solidFill>
                  <a:schemeClr val="bg1"/>
                </a:solidFill>
              </a:rPr>
              <a:t>wrapt</a:t>
            </a:r>
            <a:r>
              <a:rPr lang="en-US" sz="2400" i="1" dirty="0" smtClean="0">
                <a:solidFill>
                  <a:schemeClr val="bg1"/>
                </a:solidFill>
              </a:rPr>
              <a:t> in a Players </a:t>
            </a:r>
            <a:r>
              <a:rPr lang="en-US" sz="2400" i="1" dirty="0" err="1" smtClean="0">
                <a:solidFill>
                  <a:schemeClr val="bg1"/>
                </a:solidFill>
              </a:rPr>
              <a:t>hyde</a:t>
            </a:r>
            <a:r>
              <a:rPr lang="en-US" sz="2400" dirty="0" smtClean="0">
                <a:solidFill>
                  <a:schemeClr val="bg1"/>
                </a:solidFill>
              </a:rPr>
              <a:t>, supposes he is as well able to bombast out a </a:t>
            </a:r>
            <a:r>
              <a:rPr lang="en-US" sz="2400" dirty="0" err="1" smtClean="0">
                <a:solidFill>
                  <a:schemeClr val="bg1"/>
                </a:solidFill>
              </a:rPr>
              <a:t>blanke</a:t>
            </a:r>
            <a:r>
              <a:rPr lang="en-US" sz="2400" dirty="0" smtClean="0">
                <a:solidFill>
                  <a:schemeClr val="bg1"/>
                </a:solidFill>
              </a:rPr>
              <a:t> verse as the best of you: and being an absolute </a:t>
            </a:r>
            <a:r>
              <a:rPr lang="en-US" sz="2400" i="1" dirty="0" err="1" smtClean="0">
                <a:solidFill>
                  <a:schemeClr val="bg1"/>
                </a:solidFill>
              </a:rPr>
              <a:t>Iohannes</a:t>
            </a:r>
            <a:r>
              <a:rPr lang="en-US" sz="2400" i="1" dirty="0" smtClean="0">
                <a:solidFill>
                  <a:schemeClr val="bg1"/>
                </a:solidFill>
              </a:rPr>
              <a:t> </a:t>
            </a:r>
            <a:r>
              <a:rPr lang="en-US" sz="2400" i="1" dirty="0" err="1" smtClean="0">
                <a:solidFill>
                  <a:schemeClr val="bg1"/>
                </a:solidFill>
              </a:rPr>
              <a:t>fac</a:t>
            </a:r>
            <a:r>
              <a:rPr lang="en-US" sz="2400" i="1" dirty="0" smtClean="0">
                <a:solidFill>
                  <a:schemeClr val="bg1"/>
                </a:solidFill>
              </a:rPr>
              <a:t> </a:t>
            </a:r>
            <a:r>
              <a:rPr lang="en-US" sz="2400" i="1" dirty="0" err="1" smtClean="0">
                <a:solidFill>
                  <a:schemeClr val="bg1"/>
                </a:solidFill>
              </a:rPr>
              <a:t>totum</a:t>
            </a:r>
            <a:r>
              <a:rPr lang="en-US" sz="2400" dirty="0" smtClean="0">
                <a:solidFill>
                  <a:schemeClr val="bg1"/>
                </a:solidFill>
              </a:rPr>
              <a:t>, is in his </a:t>
            </a:r>
            <a:r>
              <a:rPr lang="en-US" sz="2400" dirty="0" err="1" smtClean="0">
                <a:solidFill>
                  <a:schemeClr val="bg1"/>
                </a:solidFill>
              </a:rPr>
              <a:t>owne</a:t>
            </a:r>
            <a:r>
              <a:rPr lang="en-US" sz="2400" dirty="0" smtClean="0">
                <a:solidFill>
                  <a:schemeClr val="bg1"/>
                </a:solidFill>
              </a:rPr>
              <a:t> conceit the </a:t>
            </a:r>
            <a:r>
              <a:rPr lang="en-US" sz="2400" dirty="0" err="1" smtClean="0">
                <a:solidFill>
                  <a:schemeClr val="bg1"/>
                </a:solidFill>
              </a:rPr>
              <a:t>onely</a:t>
            </a:r>
            <a:r>
              <a:rPr lang="en-US" sz="2400" dirty="0" smtClean="0">
                <a:solidFill>
                  <a:schemeClr val="bg1"/>
                </a:solidFill>
              </a:rPr>
              <a:t> Shake-scene in a </a:t>
            </a:r>
            <a:r>
              <a:rPr lang="en-US" sz="2400" dirty="0" err="1" smtClean="0">
                <a:solidFill>
                  <a:schemeClr val="bg1"/>
                </a:solidFill>
              </a:rPr>
              <a:t>countrey</a:t>
            </a:r>
            <a:r>
              <a:rPr lang="en-US" sz="2400" dirty="0" smtClean="0">
                <a:solidFill>
                  <a:schemeClr val="bg1"/>
                </a:solidFill>
              </a:rPr>
              <a:t>.</a:t>
            </a:r>
            <a:br>
              <a:rPr lang="en-US" sz="2400" dirty="0" smtClean="0">
                <a:solidFill>
                  <a:schemeClr val="bg1"/>
                </a:solidFill>
              </a:rPr>
            </a:br>
            <a:endParaRPr lang="en-US" sz="2400" dirty="0" smtClean="0">
              <a:solidFill>
                <a:schemeClr val="bg1"/>
              </a:solidFill>
            </a:endParaRPr>
          </a:p>
          <a:p>
            <a:pPr algn="r">
              <a:buNone/>
            </a:pPr>
            <a:r>
              <a:rPr lang="en-US" sz="2400" dirty="0" smtClean="0">
                <a:solidFill>
                  <a:schemeClr val="bg1"/>
                </a:solidFill>
              </a:rPr>
              <a:t>(</a:t>
            </a:r>
            <a:r>
              <a:rPr lang="en-US" sz="2400" i="1" dirty="0" err="1" smtClean="0">
                <a:solidFill>
                  <a:schemeClr val="bg1"/>
                </a:solidFill>
              </a:rPr>
              <a:t>Groats</a:t>
            </a:r>
            <a:r>
              <a:rPr lang="en-US" sz="2400" i="1" dirty="0" smtClean="0">
                <a:solidFill>
                  <a:schemeClr val="bg1"/>
                </a:solidFill>
              </a:rPr>
              <a:t>-worth of Wit</a:t>
            </a:r>
            <a:r>
              <a:rPr lang="en-US" sz="2400" dirty="0" smtClean="0">
                <a:solidFill>
                  <a:schemeClr val="bg1"/>
                </a:solidFill>
              </a:rPr>
              <a:t>, 1592)</a:t>
            </a:r>
            <a:endParaRPr lang="cs-CZ" sz="2400"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bg1"/>
                </a:solidFill>
                <a:latin typeface="Aharoni" pitchFamily="2" charset="-79"/>
                <a:cs typeface="Aharoni" pitchFamily="2" charset="-79"/>
              </a:rPr>
              <a:t>Shakespeare “</a:t>
            </a:r>
            <a:r>
              <a:rPr lang="cs-CZ" dirty="0" err="1" smtClean="0">
                <a:solidFill>
                  <a:schemeClr val="bg1"/>
                </a:solidFill>
                <a:latin typeface="Aharoni" pitchFamily="2" charset="-79"/>
                <a:cs typeface="Aharoni" pitchFamily="2" charset="-79"/>
              </a:rPr>
              <a:t>Upstart</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Crow</a:t>
            </a:r>
            <a:r>
              <a:rPr lang="cs-CZ" dirty="0" smtClean="0">
                <a:solidFill>
                  <a:schemeClr val="bg1"/>
                </a:solidFill>
                <a:latin typeface="Aharoni" pitchFamily="2" charset="-79"/>
                <a:cs typeface="Aharoni" pitchFamily="2" charset="-79"/>
              </a:rPr>
              <a:t>”</a:t>
            </a:r>
            <a:endParaRPr lang="cs-CZ" dirty="0">
              <a:solidFill>
                <a:schemeClr val="bg1"/>
              </a:solidFill>
              <a:latin typeface="Aharoni" pitchFamily="2" charset="-79"/>
              <a:cs typeface="Aharoni" pitchFamily="2" charset="-79"/>
            </a:endParaRPr>
          </a:p>
        </p:txBody>
      </p:sp>
      <p:pic>
        <p:nvPicPr>
          <p:cNvPr id="62466" name="Picture 2" descr="Image result for upstart crow"/>
          <p:cNvPicPr>
            <a:picLocks noChangeAspect="1" noChangeArrowheads="1"/>
          </p:cNvPicPr>
          <p:nvPr/>
        </p:nvPicPr>
        <p:blipFill>
          <a:blip r:embed="rId2" cstate="print"/>
          <a:srcRect/>
          <a:stretch>
            <a:fillRect/>
          </a:stretch>
        </p:blipFill>
        <p:spPr bwMode="auto">
          <a:xfrm>
            <a:off x="1331640" y="1628800"/>
            <a:ext cx="6336704" cy="4752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checkerboard(across)">
                                      <p:cBhvr>
                                        <p:cTn id="7" dur="5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Early</a:t>
            </a:r>
            <a:r>
              <a:rPr lang="cs-CZ" dirty="0" smtClean="0">
                <a:solidFill>
                  <a:schemeClr val="bg1"/>
                </a:solidFill>
                <a:latin typeface="Aharoni" pitchFamily="2" charset="-79"/>
                <a:cs typeface="Aharoni" pitchFamily="2" charset="-79"/>
              </a:rPr>
              <a:t>-</a:t>
            </a:r>
            <a:r>
              <a:rPr lang="cs-CZ" dirty="0" err="1" smtClean="0">
                <a:solidFill>
                  <a:schemeClr val="bg1"/>
                </a:solidFill>
                <a:latin typeface="Aharoni" pitchFamily="2" charset="-79"/>
                <a:cs typeface="Aharoni" pitchFamily="2" charset="-79"/>
              </a:rPr>
              <a:t>modern</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English</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Actors</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57200" y="1600200"/>
            <a:ext cx="8229600" cy="4853136"/>
          </a:xfrm>
        </p:spPr>
        <p:txBody>
          <a:bodyPr>
            <a:normAutofit fontScale="92500" lnSpcReduction="10000"/>
          </a:bodyPr>
          <a:lstStyle/>
          <a:p>
            <a:pPr>
              <a:buNone/>
            </a:pPr>
            <a:endParaRPr lang="cs-CZ" dirty="0" smtClean="0"/>
          </a:p>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sz="1600" dirty="0" smtClean="0"/>
          </a:p>
          <a:p>
            <a:pPr algn="ctr">
              <a:buNone/>
            </a:pPr>
            <a:endParaRPr lang="cs-CZ" dirty="0" smtClean="0"/>
          </a:p>
          <a:p>
            <a:pPr algn="ctr">
              <a:buNone/>
            </a:pPr>
            <a:endParaRPr lang="cs-CZ" dirty="0">
              <a:solidFill>
                <a:schemeClr val="bg1"/>
              </a:solidFill>
            </a:endParaRPr>
          </a:p>
          <a:p>
            <a:pPr algn="ctr">
              <a:buNone/>
            </a:pPr>
            <a:r>
              <a:rPr lang="cs-CZ" dirty="0" smtClean="0">
                <a:solidFill>
                  <a:schemeClr val="bg1"/>
                </a:solidFill>
              </a:rPr>
              <a:t>Edward </a:t>
            </a:r>
            <a:r>
              <a:rPr lang="cs-CZ" dirty="0" err="1" smtClean="0">
                <a:solidFill>
                  <a:schemeClr val="bg1"/>
                </a:solidFill>
              </a:rPr>
              <a:t>Alleyn</a:t>
            </a:r>
            <a:r>
              <a:rPr lang="cs-CZ" dirty="0" smtClean="0">
                <a:solidFill>
                  <a:schemeClr val="bg1"/>
                </a:solidFill>
              </a:rPr>
              <a:t> (1566–1626)</a:t>
            </a:r>
          </a:p>
          <a:p>
            <a:pPr algn="ctr">
              <a:buNone/>
            </a:pPr>
            <a:endParaRPr lang="cs-CZ" dirty="0"/>
          </a:p>
        </p:txBody>
      </p:sp>
      <p:pic>
        <p:nvPicPr>
          <p:cNvPr id="8194" name="Picture 2" descr="C:\Users\Filip\Downloads\alzbetinske_drama_prednaska\edward_alleyn_portrait.jpg"/>
          <p:cNvPicPr>
            <a:picLocks noChangeAspect="1" noChangeArrowheads="1"/>
          </p:cNvPicPr>
          <p:nvPr/>
        </p:nvPicPr>
        <p:blipFill>
          <a:blip r:embed="rId2" cstate="print"/>
          <a:srcRect/>
          <a:stretch>
            <a:fillRect/>
          </a:stretch>
        </p:blipFill>
        <p:spPr bwMode="auto">
          <a:xfrm>
            <a:off x="2699792" y="1412776"/>
            <a:ext cx="3602038" cy="4260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heckerboard(across)">
                                      <p:cBhvr>
                                        <p:cTn id="7" dur="500"/>
                                        <p:tgtEl>
                                          <p:spTgt spid="8194"/>
                                        </p:tgtEl>
                                      </p:cBhvr>
                                    </p:animEffect>
                                  </p:childTnLst>
                                </p:cTn>
                              </p:par>
                              <p:par>
                                <p:cTn id="8" presetID="2" presetClass="entr" presetSubtype="4"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 calcmode="lin" valueType="num">
                                      <p:cBhvr additive="base">
                                        <p:cTn id="1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bg1"/>
                </a:solidFill>
                <a:latin typeface="Aharoni" pitchFamily="2" charset="-79"/>
                <a:cs typeface="Aharoni" pitchFamily="2" charset="-79"/>
              </a:rPr>
              <a:t>Roman Drama (3rd cent. BC)</a:t>
            </a:r>
            <a:endParaRPr lang="en-US"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755576" y="1600200"/>
            <a:ext cx="7931224" cy="4525963"/>
          </a:xfrm>
        </p:spPr>
        <p:txBody>
          <a:bodyPr/>
          <a:lstStyle/>
          <a:p>
            <a:pPr>
              <a:buNone/>
            </a:pPr>
            <a:r>
              <a:rPr lang="cs-CZ" b="1" dirty="0" err="1" smtClean="0">
                <a:solidFill>
                  <a:schemeClr val="bg1"/>
                </a:solidFill>
              </a:rPr>
              <a:t>Tragedy</a:t>
            </a:r>
            <a:endParaRPr lang="cs-CZ" b="1" dirty="0" smtClean="0">
              <a:solidFill>
                <a:schemeClr val="bg1"/>
              </a:solidFill>
            </a:endParaRPr>
          </a:p>
          <a:p>
            <a:pPr lvl="1"/>
            <a:r>
              <a:rPr lang="cs-CZ" dirty="0" smtClean="0">
                <a:solidFill>
                  <a:schemeClr val="bg1"/>
                </a:solidFill>
              </a:rPr>
              <a:t>Seneca</a:t>
            </a:r>
            <a:br>
              <a:rPr lang="cs-CZ" dirty="0" smtClean="0">
                <a:solidFill>
                  <a:schemeClr val="bg1"/>
                </a:solidFill>
              </a:rPr>
            </a:br>
            <a:r>
              <a:rPr lang="cs-CZ" dirty="0" smtClean="0">
                <a:solidFill>
                  <a:schemeClr val="bg1"/>
                </a:solidFill>
              </a:rPr>
              <a:t>(4 BC-AD 65) </a:t>
            </a:r>
          </a:p>
          <a:p>
            <a:pPr>
              <a:buNone/>
            </a:pPr>
            <a:r>
              <a:rPr lang="cs-CZ" b="1" dirty="0" err="1" smtClean="0">
                <a:solidFill>
                  <a:schemeClr val="bg1"/>
                </a:solidFill>
              </a:rPr>
              <a:t>Comedy</a:t>
            </a:r>
            <a:endParaRPr lang="cs-CZ" b="1" dirty="0" smtClean="0">
              <a:solidFill>
                <a:schemeClr val="bg1"/>
              </a:solidFill>
            </a:endParaRPr>
          </a:p>
          <a:p>
            <a:pPr lvl="1"/>
            <a:r>
              <a:rPr lang="cs-CZ" dirty="0" err="1" smtClean="0">
                <a:solidFill>
                  <a:schemeClr val="bg1"/>
                </a:solidFill>
              </a:rPr>
              <a:t>Plautus</a:t>
            </a:r>
            <a:r>
              <a:rPr lang="cs-CZ" dirty="0" smtClean="0">
                <a:solidFill>
                  <a:schemeClr val="bg1"/>
                </a:solidFill>
              </a:rPr>
              <a:t/>
            </a:r>
            <a:br>
              <a:rPr lang="cs-CZ" dirty="0" smtClean="0">
                <a:solidFill>
                  <a:schemeClr val="bg1"/>
                </a:solidFill>
              </a:rPr>
            </a:br>
            <a:r>
              <a:rPr lang="cs-CZ" dirty="0" smtClean="0">
                <a:solidFill>
                  <a:schemeClr val="bg1"/>
                </a:solidFill>
              </a:rPr>
              <a:t>(254-184 BC)</a:t>
            </a:r>
          </a:p>
        </p:txBody>
      </p:sp>
      <p:pic>
        <p:nvPicPr>
          <p:cNvPr id="37890" name="Picture 2" descr="Related image"/>
          <p:cNvPicPr>
            <a:picLocks noChangeAspect="1" noChangeArrowheads="1"/>
          </p:cNvPicPr>
          <p:nvPr/>
        </p:nvPicPr>
        <p:blipFill>
          <a:blip r:embed="rId2" cstate="print"/>
          <a:srcRect/>
          <a:stretch>
            <a:fillRect/>
          </a:stretch>
        </p:blipFill>
        <p:spPr bwMode="auto">
          <a:xfrm>
            <a:off x="3923928" y="2564904"/>
            <a:ext cx="4608512" cy="37444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4" presetClass="entr" presetSubtype="16" fill="hold" nodeType="withEffect">
                                  <p:stCondLst>
                                    <p:cond delay="0"/>
                                  </p:stCondLst>
                                  <p:childTnLst>
                                    <p:set>
                                      <p:cBhvr>
                                        <p:cTn id="22" dur="1" fill="hold">
                                          <p:stCondLst>
                                            <p:cond delay="0"/>
                                          </p:stCondLst>
                                        </p:cTn>
                                        <p:tgtEl>
                                          <p:spTgt spid="37890"/>
                                        </p:tgtEl>
                                        <p:attrNameLst>
                                          <p:attrName>style.visibility</p:attrName>
                                        </p:attrNameLst>
                                      </p:cBhvr>
                                      <p:to>
                                        <p:strVal val="visible"/>
                                      </p:to>
                                    </p:set>
                                    <p:animEffect transition="in" filter="box(in)">
                                      <p:cBhvr>
                                        <p:cTn id="23"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Early</a:t>
            </a:r>
            <a:r>
              <a:rPr lang="cs-CZ" dirty="0" smtClean="0">
                <a:solidFill>
                  <a:schemeClr val="bg1"/>
                </a:solidFill>
                <a:latin typeface="Aharoni" pitchFamily="2" charset="-79"/>
                <a:cs typeface="Aharoni" pitchFamily="2" charset="-79"/>
              </a:rPr>
              <a:t>-</a:t>
            </a:r>
            <a:r>
              <a:rPr lang="cs-CZ" dirty="0" err="1" smtClean="0">
                <a:solidFill>
                  <a:schemeClr val="bg1"/>
                </a:solidFill>
                <a:latin typeface="Aharoni" pitchFamily="2" charset="-79"/>
                <a:cs typeface="Aharoni" pitchFamily="2" charset="-79"/>
              </a:rPr>
              <a:t>modern</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English</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Actors</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57200" y="1600200"/>
            <a:ext cx="8229600" cy="4853136"/>
          </a:xfrm>
        </p:spPr>
        <p:txBody>
          <a:bodyPr>
            <a:normAutofit fontScale="92500" lnSpcReduction="10000"/>
          </a:bodyPr>
          <a:lstStyle/>
          <a:p>
            <a:pPr>
              <a:buNone/>
            </a:pPr>
            <a:endParaRPr lang="cs-CZ" dirty="0" smtClean="0"/>
          </a:p>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sz="1600" dirty="0" smtClean="0"/>
          </a:p>
          <a:p>
            <a:pPr algn="ctr">
              <a:buNone/>
            </a:pPr>
            <a:endParaRPr lang="cs-CZ" dirty="0" smtClean="0"/>
          </a:p>
          <a:p>
            <a:pPr algn="ctr">
              <a:buNone/>
            </a:pPr>
            <a:endParaRPr lang="cs-CZ" dirty="0">
              <a:solidFill>
                <a:schemeClr val="bg1"/>
              </a:solidFill>
            </a:endParaRPr>
          </a:p>
          <a:p>
            <a:pPr algn="ctr">
              <a:buNone/>
            </a:pPr>
            <a:r>
              <a:rPr lang="cs-CZ" dirty="0" smtClean="0">
                <a:solidFill>
                  <a:schemeClr val="bg1"/>
                </a:solidFill>
              </a:rPr>
              <a:t>Richard </a:t>
            </a:r>
            <a:r>
              <a:rPr lang="cs-CZ" dirty="0" err="1" smtClean="0">
                <a:solidFill>
                  <a:schemeClr val="bg1"/>
                </a:solidFill>
              </a:rPr>
              <a:t>Burbage</a:t>
            </a:r>
            <a:r>
              <a:rPr lang="cs-CZ" dirty="0" smtClean="0">
                <a:solidFill>
                  <a:schemeClr val="bg1"/>
                </a:solidFill>
              </a:rPr>
              <a:t> (1567–1619)</a:t>
            </a:r>
          </a:p>
          <a:p>
            <a:pPr algn="ctr">
              <a:buNone/>
            </a:pPr>
            <a:endParaRPr lang="cs-CZ" dirty="0"/>
          </a:p>
        </p:txBody>
      </p:sp>
      <p:pic>
        <p:nvPicPr>
          <p:cNvPr id="6" name="Picture 2" descr="C:\Users\Filip\Downloads\alzbetinske_drama_prednaska\RichardBurbage.jpg"/>
          <p:cNvPicPr>
            <a:picLocks noChangeAspect="1" noChangeArrowheads="1"/>
          </p:cNvPicPr>
          <p:nvPr/>
        </p:nvPicPr>
        <p:blipFill>
          <a:blip r:embed="rId2" cstate="print"/>
          <a:srcRect/>
          <a:stretch>
            <a:fillRect/>
          </a:stretch>
        </p:blipFill>
        <p:spPr bwMode="auto">
          <a:xfrm>
            <a:off x="2681133" y="1412776"/>
            <a:ext cx="3585711" cy="42484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 calcmode="lin" valueType="num">
                                      <p:cBhvr additive="base">
                                        <p:cTn id="1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Early</a:t>
            </a:r>
            <a:r>
              <a:rPr lang="cs-CZ" dirty="0" smtClean="0">
                <a:solidFill>
                  <a:schemeClr val="bg1"/>
                </a:solidFill>
                <a:latin typeface="Aharoni" pitchFamily="2" charset="-79"/>
                <a:cs typeface="Aharoni" pitchFamily="2" charset="-79"/>
              </a:rPr>
              <a:t>-</a:t>
            </a:r>
            <a:r>
              <a:rPr lang="cs-CZ" dirty="0" err="1" smtClean="0">
                <a:solidFill>
                  <a:schemeClr val="bg1"/>
                </a:solidFill>
                <a:latin typeface="Aharoni" pitchFamily="2" charset="-79"/>
                <a:cs typeface="Aharoni" pitchFamily="2" charset="-79"/>
              </a:rPr>
              <a:t>modern</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English</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Actors</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57200" y="1600200"/>
            <a:ext cx="8229600" cy="4853136"/>
          </a:xfrm>
        </p:spPr>
        <p:txBody>
          <a:bodyPr>
            <a:normAutofit fontScale="92500" lnSpcReduction="10000"/>
          </a:bodyPr>
          <a:lstStyle/>
          <a:p>
            <a:pPr>
              <a:buNone/>
            </a:pPr>
            <a:endParaRPr lang="cs-CZ" dirty="0" smtClean="0"/>
          </a:p>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sz="1600" dirty="0" smtClean="0"/>
          </a:p>
          <a:p>
            <a:pPr algn="ctr">
              <a:buNone/>
            </a:pPr>
            <a:endParaRPr lang="cs-CZ" dirty="0" smtClean="0"/>
          </a:p>
          <a:p>
            <a:pPr algn="ctr">
              <a:buNone/>
            </a:pPr>
            <a:endParaRPr lang="cs-CZ" dirty="0">
              <a:solidFill>
                <a:schemeClr val="bg1"/>
              </a:solidFill>
            </a:endParaRPr>
          </a:p>
          <a:p>
            <a:pPr algn="ctr">
              <a:buNone/>
            </a:pPr>
            <a:r>
              <a:rPr lang="en-US" dirty="0" smtClean="0">
                <a:solidFill>
                  <a:schemeClr val="bg1"/>
                </a:solidFill>
              </a:rPr>
              <a:t>Will </a:t>
            </a:r>
            <a:r>
              <a:rPr lang="en-US" dirty="0" err="1" smtClean="0">
                <a:solidFill>
                  <a:schemeClr val="bg1"/>
                </a:solidFill>
              </a:rPr>
              <a:t>Kempe</a:t>
            </a:r>
            <a:r>
              <a:rPr lang="cs-CZ" dirty="0" smtClean="0">
                <a:solidFill>
                  <a:schemeClr val="bg1"/>
                </a:solidFill>
              </a:rPr>
              <a:t> (</a:t>
            </a:r>
            <a:r>
              <a:rPr lang="en-US" dirty="0" smtClean="0">
                <a:solidFill>
                  <a:schemeClr val="bg1"/>
                </a:solidFill>
              </a:rPr>
              <a:t>died 1603</a:t>
            </a:r>
            <a:r>
              <a:rPr lang="cs-CZ" dirty="0" smtClean="0">
                <a:solidFill>
                  <a:schemeClr val="bg1"/>
                </a:solidFill>
              </a:rPr>
              <a:t>)</a:t>
            </a:r>
          </a:p>
          <a:p>
            <a:pPr algn="ctr">
              <a:buNone/>
            </a:pPr>
            <a:endParaRPr lang="cs-CZ" dirty="0"/>
          </a:p>
        </p:txBody>
      </p:sp>
      <p:pic>
        <p:nvPicPr>
          <p:cNvPr id="64514" name="Picture 2" descr="Image result for will kempe"/>
          <p:cNvPicPr>
            <a:picLocks noChangeAspect="1" noChangeArrowheads="1"/>
          </p:cNvPicPr>
          <p:nvPr/>
        </p:nvPicPr>
        <p:blipFill>
          <a:blip r:embed="rId2" cstate="print"/>
          <a:srcRect/>
          <a:stretch>
            <a:fillRect/>
          </a:stretch>
        </p:blipFill>
        <p:spPr bwMode="auto">
          <a:xfrm>
            <a:off x="2411760" y="1340768"/>
            <a:ext cx="4320480" cy="43204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Early</a:t>
            </a:r>
            <a:r>
              <a:rPr lang="cs-CZ" dirty="0" smtClean="0">
                <a:solidFill>
                  <a:schemeClr val="bg1"/>
                </a:solidFill>
                <a:latin typeface="Aharoni" pitchFamily="2" charset="-79"/>
                <a:cs typeface="Aharoni" pitchFamily="2" charset="-79"/>
              </a:rPr>
              <a:t>-</a:t>
            </a:r>
            <a:r>
              <a:rPr lang="cs-CZ" dirty="0" err="1" smtClean="0">
                <a:solidFill>
                  <a:schemeClr val="bg1"/>
                </a:solidFill>
                <a:latin typeface="Aharoni" pitchFamily="2" charset="-79"/>
                <a:cs typeface="Aharoni" pitchFamily="2" charset="-79"/>
              </a:rPr>
              <a:t>modern</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English</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Actors</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57200" y="1600200"/>
            <a:ext cx="8229600" cy="4853136"/>
          </a:xfrm>
        </p:spPr>
        <p:txBody>
          <a:bodyPr>
            <a:normAutofit fontScale="92500" lnSpcReduction="10000"/>
          </a:bodyPr>
          <a:lstStyle/>
          <a:p>
            <a:pPr>
              <a:buNone/>
            </a:pPr>
            <a:endParaRPr lang="cs-CZ" dirty="0" smtClean="0"/>
          </a:p>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sz="1600" dirty="0" smtClean="0"/>
          </a:p>
          <a:p>
            <a:pPr algn="ctr">
              <a:buNone/>
            </a:pPr>
            <a:endParaRPr lang="cs-CZ" dirty="0" smtClean="0"/>
          </a:p>
          <a:p>
            <a:pPr algn="ctr">
              <a:buNone/>
            </a:pPr>
            <a:endParaRPr lang="cs-CZ" dirty="0">
              <a:solidFill>
                <a:schemeClr val="bg1"/>
              </a:solidFill>
            </a:endParaRPr>
          </a:p>
          <a:p>
            <a:pPr algn="ctr">
              <a:buNone/>
            </a:pPr>
            <a:r>
              <a:rPr lang="en-US" dirty="0" smtClean="0">
                <a:solidFill>
                  <a:schemeClr val="bg1"/>
                </a:solidFill>
              </a:rPr>
              <a:t>Robert Armin</a:t>
            </a:r>
            <a:r>
              <a:rPr lang="cs-CZ" dirty="0" smtClean="0">
                <a:solidFill>
                  <a:schemeClr val="bg1"/>
                </a:solidFill>
              </a:rPr>
              <a:t> (</a:t>
            </a:r>
            <a:r>
              <a:rPr lang="en-US" dirty="0" smtClean="0">
                <a:solidFill>
                  <a:schemeClr val="bg1"/>
                </a:solidFill>
              </a:rPr>
              <a:t>c. 1563-1615</a:t>
            </a:r>
            <a:r>
              <a:rPr lang="cs-CZ" dirty="0" smtClean="0">
                <a:solidFill>
                  <a:schemeClr val="bg1"/>
                </a:solidFill>
              </a:rPr>
              <a:t>)</a:t>
            </a:r>
          </a:p>
          <a:p>
            <a:pPr algn="ctr">
              <a:buNone/>
            </a:pPr>
            <a:endParaRPr lang="cs-CZ" dirty="0"/>
          </a:p>
        </p:txBody>
      </p:sp>
      <p:pic>
        <p:nvPicPr>
          <p:cNvPr id="65538" name="Picture 2" descr="Image result for robert armin"/>
          <p:cNvPicPr>
            <a:picLocks noChangeAspect="1" noChangeArrowheads="1"/>
          </p:cNvPicPr>
          <p:nvPr/>
        </p:nvPicPr>
        <p:blipFill>
          <a:blip r:embed="rId2" cstate="print"/>
          <a:srcRect/>
          <a:stretch>
            <a:fillRect/>
          </a:stretch>
        </p:blipFill>
        <p:spPr bwMode="auto">
          <a:xfrm>
            <a:off x="2843808" y="1298181"/>
            <a:ext cx="3456384" cy="4435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blinds(horizontal)">
                                      <p:cBhvr>
                                        <p:cTn id="7" dur="500"/>
                                        <p:tgtEl>
                                          <p:spTgt spid="65538"/>
                                        </p:tgtEl>
                                      </p:cBhvr>
                                    </p:animEffect>
                                  </p:childTnLst>
                                </p:cTn>
                              </p:par>
                              <p:par>
                                <p:cTn id="8" presetID="2" presetClass="entr" presetSubtype="4"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 calcmode="lin" valueType="num">
                                      <p:cBhvr additive="base">
                                        <p:cTn id="1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6048672"/>
          </a:xfrm>
        </p:spPr>
        <p:txBody>
          <a:bodyPr>
            <a:normAutofit lnSpcReduction="10000"/>
          </a:bodyPr>
          <a:lstStyle/>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lgn="ctr">
              <a:buNone/>
            </a:pPr>
            <a:endParaRPr lang="en-US" sz="2000" dirty="0" smtClean="0">
              <a:solidFill>
                <a:schemeClr val="bg1"/>
              </a:solidFill>
            </a:endParaRPr>
          </a:p>
          <a:p>
            <a:pPr algn="ctr">
              <a:buNone/>
            </a:pPr>
            <a:endParaRPr lang="en-US" sz="2000" dirty="0" smtClean="0">
              <a:solidFill>
                <a:schemeClr val="bg1"/>
              </a:solidFill>
            </a:endParaRPr>
          </a:p>
          <a:p>
            <a:pPr algn="ctr">
              <a:buNone/>
            </a:pPr>
            <a:endParaRPr lang="en-US" sz="2000" dirty="0" smtClean="0">
              <a:solidFill>
                <a:schemeClr val="bg1"/>
              </a:solidFill>
            </a:endParaRPr>
          </a:p>
          <a:p>
            <a:pPr>
              <a:buNone/>
            </a:pPr>
            <a:r>
              <a:rPr lang="en-US" sz="2000" dirty="0" smtClean="0">
                <a:solidFill>
                  <a:schemeClr val="bg1"/>
                </a:solidFill>
              </a:rPr>
              <a:t>       Shakespeare’s F1 (c. 30x38 cm)                   Q1 of </a:t>
            </a:r>
            <a:r>
              <a:rPr lang="en-US" sz="2000" i="1" dirty="0" smtClean="0">
                <a:solidFill>
                  <a:schemeClr val="bg1"/>
                </a:solidFill>
              </a:rPr>
              <a:t>Hamlet</a:t>
            </a:r>
            <a:r>
              <a:rPr lang="en-US" sz="2000" dirty="0" smtClean="0">
                <a:solidFill>
                  <a:schemeClr val="bg1"/>
                </a:solidFill>
              </a:rPr>
              <a:t> (c. 24x30 cm)</a:t>
            </a:r>
            <a:endParaRPr lang="cs-CZ" sz="2000" dirty="0" smtClean="0">
              <a:solidFill>
                <a:schemeClr val="bg1"/>
              </a:solidFill>
            </a:endParaRPr>
          </a:p>
        </p:txBody>
      </p:sp>
      <p:pic>
        <p:nvPicPr>
          <p:cNvPr id="6146" name="Picture 2" descr="C:\Users\Filip\Downloads\alzbetinske_drama_prednaska\shakespeare_f1.jpg"/>
          <p:cNvPicPr>
            <a:picLocks noChangeAspect="1" noChangeArrowheads="1"/>
          </p:cNvPicPr>
          <p:nvPr/>
        </p:nvPicPr>
        <p:blipFill>
          <a:blip r:embed="rId2" cstate="print"/>
          <a:srcRect/>
          <a:stretch>
            <a:fillRect/>
          </a:stretch>
        </p:blipFill>
        <p:spPr bwMode="auto">
          <a:xfrm>
            <a:off x="971600" y="548680"/>
            <a:ext cx="3152030" cy="4824536"/>
          </a:xfrm>
          <a:prstGeom prst="rect">
            <a:avLst/>
          </a:prstGeom>
          <a:noFill/>
        </p:spPr>
      </p:pic>
      <p:pic>
        <p:nvPicPr>
          <p:cNvPr id="6147" name="Picture 3" descr="C:\Users\Filip\Downloads\alzbetinske_drama_prednaska\Hamlet_Q1_Frontispiece_1603.jpg"/>
          <p:cNvPicPr>
            <a:picLocks noChangeAspect="1" noChangeArrowheads="1"/>
          </p:cNvPicPr>
          <p:nvPr/>
        </p:nvPicPr>
        <p:blipFill>
          <a:blip r:embed="rId3" cstate="print"/>
          <a:srcRect/>
          <a:stretch>
            <a:fillRect/>
          </a:stretch>
        </p:blipFill>
        <p:spPr bwMode="auto">
          <a:xfrm>
            <a:off x="5364088" y="1556792"/>
            <a:ext cx="2448272" cy="37311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par>
                                <p:cTn id="8" presetID="3" presetClass="entr" presetSubtype="10"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blinds(horizontal)">
                                      <p:cBhvr>
                                        <p:cTn id="10" dur="500"/>
                                        <p:tgtEl>
                                          <p:spTgt spid="6147"/>
                                        </p:tgtEl>
                                      </p:cBhvr>
                                    </p:animEffect>
                                  </p:childTnLst>
                                </p:cTn>
                              </p:par>
                              <p:par>
                                <p:cTn id="11" presetID="2" presetClass="entr" presetSubtype="4"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anim calcmode="lin" valueType="num">
                                      <p:cBhvr additive="base">
                                        <p:cTn id="1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6381328"/>
            <a:ext cx="8229600" cy="360040"/>
          </a:xfrm>
        </p:spPr>
        <p:txBody>
          <a:bodyPr>
            <a:normAutofit fontScale="70000" lnSpcReduction="20000"/>
          </a:bodyPr>
          <a:lstStyle/>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lgn="ctr">
              <a:buNone/>
            </a:pPr>
            <a:endParaRPr lang="en-US" sz="2000" dirty="0" smtClean="0">
              <a:solidFill>
                <a:schemeClr val="bg1"/>
              </a:solidFill>
            </a:endParaRPr>
          </a:p>
          <a:p>
            <a:pPr algn="ctr">
              <a:buNone/>
            </a:pPr>
            <a:endParaRPr lang="en-US" sz="2000" dirty="0" smtClean="0">
              <a:solidFill>
                <a:schemeClr val="bg1"/>
              </a:solidFill>
            </a:endParaRPr>
          </a:p>
          <a:p>
            <a:pPr algn="ctr">
              <a:buNone/>
            </a:pPr>
            <a:endParaRPr lang="en-US" sz="2000" dirty="0">
              <a:solidFill>
                <a:schemeClr val="bg1"/>
              </a:solidFill>
            </a:endParaRPr>
          </a:p>
        </p:txBody>
      </p:sp>
      <p:pic>
        <p:nvPicPr>
          <p:cNvPr id="5123" name="Picture 3"/>
          <p:cNvPicPr>
            <a:picLocks noChangeAspect="1" noChangeArrowheads="1"/>
          </p:cNvPicPr>
          <p:nvPr/>
        </p:nvPicPr>
        <p:blipFill>
          <a:blip r:embed="rId2" cstate="print"/>
          <a:srcRect/>
          <a:stretch>
            <a:fillRect/>
          </a:stretch>
        </p:blipFill>
        <p:spPr bwMode="auto">
          <a:xfrm>
            <a:off x="827584" y="188640"/>
            <a:ext cx="7776864" cy="64345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6381328"/>
            <a:ext cx="8229600" cy="360040"/>
          </a:xfrm>
        </p:spPr>
        <p:txBody>
          <a:bodyPr>
            <a:normAutofit fontScale="70000" lnSpcReduction="20000"/>
          </a:bodyPr>
          <a:lstStyle/>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lgn="ctr">
              <a:buNone/>
            </a:pPr>
            <a:endParaRPr lang="en-US" sz="2000" dirty="0" smtClean="0">
              <a:solidFill>
                <a:schemeClr val="bg1"/>
              </a:solidFill>
            </a:endParaRPr>
          </a:p>
          <a:p>
            <a:pPr algn="ctr">
              <a:buNone/>
            </a:pPr>
            <a:endParaRPr lang="en-US" sz="2000" dirty="0" smtClean="0">
              <a:solidFill>
                <a:schemeClr val="bg1"/>
              </a:solidFill>
            </a:endParaRPr>
          </a:p>
          <a:p>
            <a:pPr algn="ctr">
              <a:buNone/>
            </a:pPr>
            <a:endParaRPr lang="en-US" sz="2000" dirty="0">
              <a:solidFill>
                <a:schemeClr val="bg1"/>
              </a:solidFill>
            </a:endParaRPr>
          </a:p>
        </p:txBody>
      </p:sp>
      <p:pic>
        <p:nvPicPr>
          <p:cNvPr id="66562" name="Picture 2" descr="H:\restaurace_skola\p0773.jpg"/>
          <p:cNvPicPr>
            <a:picLocks noChangeAspect="1" noChangeArrowheads="1"/>
          </p:cNvPicPr>
          <p:nvPr/>
        </p:nvPicPr>
        <p:blipFill>
          <a:blip r:embed="rId2" cstate="print"/>
          <a:srcRect/>
          <a:stretch>
            <a:fillRect/>
          </a:stretch>
        </p:blipFill>
        <p:spPr bwMode="auto">
          <a:xfrm>
            <a:off x="251520" y="260648"/>
            <a:ext cx="4464496" cy="6377862"/>
          </a:xfrm>
          <a:prstGeom prst="rect">
            <a:avLst/>
          </a:prstGeom>
          <a:noFill/>
        </p:spPr>
      </p:pic>
      <p:sp>
        <p:nvSpPr>
          <p:cNvPr id="5" name="TextovéPole 4"/>
          <p:cNvSpPr txBox="1"/>
          <p:nvPr/>
        </p:nvSpPr>
        <p:spPr>
          <a:xfrm>
            <a:off x="5004048" y="260648"/>
            <a:ext cx="3960440" cy="3416320"/>
          </a:xfrm>
          <a:prstGeom prst="rect">
            <a:avLst/>
          </a:prstGeom>
          <a:noFill/>
        </p:spPr>
        <p:txBody>
          <a:bodyPr wrap="square" rtlCol="0">
            <a:spAutoFit/>
          </a:bodyPr>
          <a:lstStyle/>
          <a:p>
            <a:r>
              <a:rPr lang="en-US" sz="2800" dirty="0" smtClean="0">
                <a:solidFill>
                  <a:schemeClr val="bg1"/>
                </a:solidFill>
              </a:rPr>
              <a:t>[Q]</a:t>
            </a:r>
            <a:r>
              <a:rPr lang="en-US" sz="2800" dirty="0" err="1" smtClean="0">
                <a:solidFill>
                  <a:schemeClr val="bg1"/>
                </a:solidFill>
              </a:rPr>
              <a:t>uestion</a:t>
            </a:r>
            <a:r>
              <a:rPr lang="en-US" sz="2800" dirty="0" smtClean="0">
                <a:solidFill>
                  <a:schemeClr val="bg1"/>
                </a:solidFill>
              </a:rPr>
              <a:t> whether we ought  to </a:t>
            </a:r>
            <a:r>
              <a:rPr lang="en-US" sz="2800" dirty="0" err="1" smtClean="0">
                <a:solidFill>
                  <a:schemeClr val="bg1"/>
                </a:solidFill>
              </a:rPr>
              <a:t>ouercome</a:t>
            </a:r>
            <a:r>
              <a:rPr lang="en-US" sz="2800" dirty="0" smtClean="0">
                <a:solidFill>
                  <a:schemeClr val="bg1"/>
                </a:solidFill>
              </a:rPr>
              <a:t> our </a:t>
            </a:r>
            <a:r>
              <a:rPr lang="en-US" sz="2800" dirty="0" err="1" smtClean="0">
                <a:solidFill>
                  <a:schemeClr val="bg1"/>
                </a:solidFill>
              </a:rPr>
              <a:t>selues</a:t>
            </a:r>
            <a:r>
              <a:rPr lang="en-US" sz="2800" dirty="0" smtClean="0">
                <a:solidFill>
                  <a:schemeClr val="bg1"/>
                </a:solidFill>
              </a:rPr>
              <a:t>  and our passions  by </a:t>
            </a:r>
            <a:r>
              <a:rPr lang="en-US" sz="2800" dirty="0" err="1" smtClean="0">
                <a:solidFill>
                  <a:schemeClr val="bg1"/>
                </a:solidFill>
              </a:rPr>
              <a:t>extreame</a:t>
            </a:r>
            <a:r>
              <a:rPr lang="en-US" sz="2800" dirty="0" smtClean="0">
                <a:solidFill>
                  <a:schemeClr val="bg1"/>
                </a:solidFill>
              </a:rPr>
              <a:t> patience or die seeking  </a:t>
            </a:r>
            <a:r>
              <a:rPr lang="en-US" sz="2800" dirty="0" err="1" smtClean="0">
                <a:solidFill>
                  <a:schemeClr val="bg1"/>
                </a:solidFill>
              </a:rPr>
              <a:t>desperat</a:t>
            </a:r>
            <a:r>
              <a:rPr lang="en-US" sz="2800" dirty="0" smtClean="0">
                <a:solidFill>
                  <a:schemeClr val="bg1"/>
                </a:solidFill>
              </a:rPr>
              <a:t> </a:t>
            </a:r>
            <a:r>
              <a:rPr lang="en-US" sz="2800" dirty="0" err="1" smtClean="0">
                <a:solidFill>
                  <a:schemeClr val="bg1"/>
                </a:solidFill>
              </a:rPr>
              <a:t>reuenge</a:t>
            </a:r>
            <a:r>
              <a:rPr lang="en-US" sz="2800" dirty="0" smtClean="0">
                <a:solidFill>
                  <a:schemeClr val="bg1"/>
                </a:solidFill>
              </a:rPr>
              <a:t>.</a:t>
            </a:r>
          </a:p>
          <a:p>
            <a:endParaRPr lang="en-US" sz="2400" dirty="0" smtClean="0">
              <a:solidFill>
                <a:schemeClr val="bg1"/>
              </a:solidFill>
            </a:endParaRPr>
          </a:p>
          <a:p>
            <a:pPr algn="r"/>
            <a:r>
              <a:rPr lang="en-US" sz="2400" i="1" dirty="0" smtClean="0">
                <a:solidFill>
                  <a:schemeClr val="bg1"/>
                </a:solidFill>
              </a:rPr>
              <a:t>(The </a:t>
            </a:r>
            <a:r>
              <a:rPr lang="en-US" sz="2400" i="1" dirty="0" err="1" smtClean="0">
                <a:solidFill>
                  <a:schemeClr val="bg1"/>
                </a:solidFill>
              </a:rPr>
              <a:t>Meisei</a:t>
            </a:r>
            <a:r>
              <a:rPr lang="en-US" sz="2400" i="1" dirty="0" smtClean="0">
                <a:solidFill>
                  <a:schemeClr val="bg1"/>
                </a:solidFill>
              </a:rPr>
              <a:t> First Folio)</a:t>
            </a:r>
            <a:endParaRPr lang="cs-CZ" sz="2400"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checkerboard(across)">
                                      <p:cBhvr>
                                        <p:cTn id="7" dur="500"/>
                                        <p:tgtEl>
                                          <p:spTgt spid="665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solidFill>
                  <a:schemeClr val="bg1"/>
                </a:solidFill>
                <a:latin typeface="Aharoni" pitchFamily="2" charset="-79"/>
                <a:cs typeface="Aharoni" pitchFamily="2" charset="-79"/>
              </a:rPr>
              <a:t>Hamlet</a:t>
            </a:r>
            <a:r>
              <a:rPr lang="cs-CZ" dirty="0" smtClean="0">
                <a:solidFill>
                  <a:schemeClr val="bg1"/>
                </a:solidFill>
                <a:latin typeface="Aharoni" pitchFamily="2" charset="-79"/>
                <a:cs typeface="Aharoni" pitchFamily="2" charset="-79"/>
              </a:rPr>
              <a:t>‘s </a:t>
            </a:r>
            <a:r>
              <a:rPr lang="cs-CZ" dirty="0" err="1" smtClean="0">
                <a:solidFill>
                  <a:schemeClr val="bg1"/>
                </a:solidFill>
                <a:latin typeface="Aharoni" pitchFamily="2" charset="-79"/>
                <a:cs typeface="Aharoni" pitchFamily="2" charset="-79"/>
              </a:rPr>
              <a:t>Skull</a:t>
            </a:r>
            <a:endParaRPr lang="cs-CZ" dirty="0"/>
          </a:p>
        </p:txBody>
      </p:sp>
      <p:sp>
        <p:nvSpPr>
          <p:cNvPr id="3" name="Zástupný symbol pro obsah 2"/>
          <p:cNvSpPr>
            <a:spLocks noGrp="1"/>
          </p:cNvSpPr>
          <p:nvPr>
            <p:ph idx="1"/>
          </p:nvPr>
        </p:nvSpPr>
        <p:spPr/>
        <p:txBody>
          <a:bodyPr/>
          <a:lstStyle/>
          <a:p>
            <a:pPr>
              <a:buNone/>
            </a:pPr>
            <a:endParaRPr lang="cs-CZ" dirty="0"/>
          </a:p>
        </p:txBody>
      </p:sp>
      <p:pic>
        <p:nvPicPr>
          <p:cNvPr id="1026" name="Picture 2" descr="C:\Users\Filip\Downloads\316lPnIUakL.jpg"/>
          <p:cNvPicPr>
            <a:picLocks noChangeAspect="1" noChangeArrowheads="1"/>
          </p:cNvPicPr>
          <p:nvPr/>
        </p:nvPicPr>
        <p:blipFill>
          <a:blip r:embed="rId2" cstate="print"/>
          <a:srcRect/>
          <a:stretch>
            <a:fillRect/>
          </a:stretch>
        </p:blipFill>
        <p:spPr bwMode="auto">
          <a:xfrm>
            <a:off x="467544" y="1628799"/>
            <a:ext cx="1800199" cy="4533833"/>
          </a:xfrm>
          <a:prstGeom prst="rect">
            <a:avLst/>
          </a:prstGeom>
          <a:noFill/>
        </p:spPr>
      </p:pic>
      <p:pic>
        <p:nvPicPr>
          <p:cNvPr id="1027" name="Picture 3" descr="C:\Users\Filip\Downloads\The_Revengers_Tragedy.jpg"/>
          <p:cNvPicPr>
            <a:picLocks noChangeAspect="1" noChangeArrowheads="1"/>
          </p:cNvPicPr>
          <p:nvPr/>
        </p:nvPicPr>
        <p:blipFill>
          <a:blip r:embed="rId3" cstate="print"/>
          <a:srcRect/>
          <a:stretch>
            <a:fillRect/>
          </a:stretch>
        </p:blipFill>
        <p:spPr bwMode="auto">
          <a:xfrm>
            <a:off x="2339752" y="1628799"/>
            <a:ext cx="2808312" cy="4536505"/>
          </a:xfrm>
          <a:prstGeom prst="rect">
            <a:avLst/>
          </a:prstGeom>
          <a:noFill/>
        </p:spPr>
      </p:pic>
      <p:pic>
        <p:nvPicPr>
          <p:cNvPr id="1028" name="Picture 4" descr="J:\alzbetini_prednaska\Andrzej_czajkowski.jpg"/>
          <p:cNvPicPr>
            <a:picLocks noChangeAspect="1" noChangeArrowheads="1"/>
          </p:cNvPicPr>
          <p:nvPr/>
        </p:nvPicPr>
        <p:blipFill>
          <a:blip r:embed="rId4" cstate="print"/>
          <a:srcRect/>
          <a:stretch>
            <a:fillRect/>
          </a:stretch>
        </p:blipFill>
        <p:spPr bwMode="auto">
          <a:xfrm>
            <a:off x="5220072" y="1628800"/>
            <a:ext cx="3528392" cy="4529425"/>
          </a:xfrm>
          <a:prstGeom prst="rect">
            <a:avLst/>
          </a:prstGeom>
          <a:noFill/>
        </p:spPr>
      </p:pic>
      <p:pic>
        <p:nvPicPr>
          <p:cNvPr id="8" name="Picture 5" descr="J:\alzbetini_prednaska\Tennant_and_Tchaikowsky_as_Hamlet_and_Yorick.jpg"/>
          <p:cNvPicPr>
            <a:picLocks noChangeAspect="1" noChangeArrowheads="1"/>
          </p:cNvPicPr>
          <p:nvPr/>
        </p:nvPicPr>
        <p:blipFill>
          <a:blip r:embed="rId5" cstate="print"/>
          <a:srcRect/>
          <a:stretch>
            <a:fillRect/>
          </a:stretch>
        </p:blipFill>
        <p:spPr bwMode="auto">
          <a:xfrm>
            <a:off x="1259632" y="2028707"/>
            <a:ext cx="6768752" cy="377655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heckerboard(across)">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ox(in)">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solidFill>
                  <a:schemeClr val="bg1"/>
                </a:solidFill>
                <a:latin typeface="Aharoni" pitchFamily="2" charset="-79"/>
                <a:cs typeface="Aharoni" pitchFamily="2" charset="-79"/>
              </a:rPr>
              <a:t>Shakespeare’s Language</a:t>
            </a:r>
            <a:endParaRPr lang="cs-CZ"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a:xfrm>
            <a:off x="457200" y="1600200"/>
            <a:ext cx="8229600" cy="5257800"/>
          </a:xfrm>
        </p:spPr>
        <p:txBody>
          <a:bodyPr/>
          <a:lstStyle/>
          <a:p>
            <a:pPr>
              <a:buNone/>
            </a:pPr>
            <a:r>
              <a:rPr lang="en-US" dirty="0" smtClean="0">
                <a:solidFill>
                  <a:schemeClr val="bg1"/>
                </a:solidFill>
              </a:rPr>
              <a:t>Words:</a:t>
            </a:r>
          </a:p>
          <a:p>
            <a:pPr lvl="1">
              <a:buNone/>
            </a:pPr>
            <a:endParaRPr lang="en-US" sz="2000" dirty="0" smtClean="0">
              <a:solidFill>
                <a:schemeClr val="bg1"/>
              </a:solidFill>
            </a:endParaRPr>
          </a:p>
          <a:p>
            <a:pPr>
              <a:buNone/>
            </a:pPr>
            <a:r>
              <a:rPr lang="en-US" sz="2400" dirty="0" smtClean="0">
                <a:solidFill>
                  <a:schemeClr val="bg1"/>
                </a:solidFill>
              </a:rPr>
              <a:t>Abstemious, antipathy, critical, frugal, dwindle, extract, horrid, vast, hereditary, excellent, eventful, barefaced, assassination, lonely, leapfrog, indistinguishable, well-read, zany…</a:t>
            </a:r>
          </a:p>
          <a:p>
            <a:pPr>
              <a:buNone/>
            </a:pPr>
            <a:endParaRPr lang="en-US" sz="2000" dirty="0" smtClean="0">
              <a:solidFill>
                <a:schemeClr val="bg1"/>
              </a:solidFill>
            </a:endParaRPr>
          </a:p>
          <a:p>
            <a:pPr>
              <a:buNone/>
            </a:pPr>
            <a:r>
              <a:rPr lang="en-US" dirty="0" smtClean="0">
                <a:solidFill>
                  <a:schemeClr val="bg1"/>
                </a:solidFill>
              </a:rPr>
              <a:t>Phrases:</a:t>
            </a:r>
          </a:p>
          <a:p>
            <a:pPr lvl="1">
              <a:buNone/>
            </a:pPr>
            <a:endParaRPr lang="en-US" sz="2000" dirty="0" smtClean="0">
              <a:solidFill>
                <a:schemeClr val="bg1"/>
              </a:solidFill>
            </a:endParaRPr>
          </a:p>
          <a:p>
            <a:pPr>
              <a:buNone/>
            </a:pPr>
            <a:r>
              <a:rPr lang="en-US" sz="2400" dirty="0" smtClean="0">
                <a:solidFill>
                  <a:schemeClr val="bg1"/>
                </a:solidFill>
              </a:rPr>
              <a:t>Vanish into thin air, play fast and loose, the milk of human kindness, remembrance of things past, cold comfort, salad days, flesh and blood, the wish is father to the thought, be cruel to be kind, blinking idiot, it’s Greek to me…</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solidFill>
                  <a:schemeClr val="bg1"/>
                </a:solidFill>
                <a:latin typeface="Aharoni" pitchFamily="2" charset="-79"/>
                <a:cs typeface="Aharoni" pitchFamily="2" charset="-79"/>
              </a:rPr>
              <a:t>Shakespeare on Screen</a:t>
            </a:r>
            <a:endParaRPr lang="cs-CZ" dirty="0">
              <a:solidFill>
                <a:schemeClr val="bg1"/>
              </a:solidFill>
              <a:latin typeface="Aharoni" pitchFamily="2" charset="-79"/>
              <a:cs typeface="Aharoni" pitchFamily="2" charset="-79"/>
            </a:endParaRPr>
          </a:p>
        </p:txBody>
      </p:sp>
      <p:pic>
        <p:nvPicPr>
          <p:cNvPr id="67586" name="Picture 2" descr="Image result for shakespeare in love"/>
          <p:cNvPicPr>
            <a:picLocks noChangeAspect="1" noChangeArrowheads="1"/>
          </p:cNvPicPr>
          <p:nvPr/>
        </p:nvPicPr>
        <p:blipFill>
          <a:blip r:embed="rId2" cstate="print"/>
          <a:srcRect/>
          <a:stretch>
            <a:fillRect/>
          </a:stretch>
        </p:blipFill>
        <p:spPr bwMode="auto">
          <a:xfrm>
            <a:off x="383361" y="1268760"/>
            <a:ext cx="3108519" cy="4666506"/>
          </a:xfrm>
          <a:prstGeom prst="rect">
            <a:avLst/>
          </a:prstGeom>
          <a:noFill/>
        </p:spPr>
      </p:pic>
      <p:pic>
        <p:nvPicPr>
          <p:cNvPr id="67588" name="Picture 4" descr="https://images-na.ssl-images-amazon.com/images/M/MV5BMjA3NzU1NDEyNF5BMl5BanBnXkFtZTcwODIxMjU1MQ@@._V1_.jpg"/>
          <p:cNvPicPr>
            <a:picLocks noChangeAspect="1" noChangeArrowheads="1"/>
          </p:cNvPicPr>
          <p:nvPr/>
        </p:nvPicPr>
        <p:blipFill>
          <a:blip r:embed="rId3" cstate="print"/>
          <a:srcRect/>
          <a:stretch>
            <a:fillRect/>
          </a:stretch>
        </p:blipFill>
        <p:spPr bwMode="auto">
          <a:xfrm>
            <a:off x="1331640" y="1988840"/>
            <a:ext cx="3816424" cy="4656038"/>
          </a:xfrm>
          <a:prstGeom prst="rect">
            <a:avLst/>
          </a:prstGeom>
          <a:noFill/>
        </p:spPr>
      </p:pic>
      <p:pic>
        <p:nvPicPr>
          <p:cNvPr id="67590" name="Picture 6" descr="Image result for bill 2015"/>
          <p:cNvPicPr>
            <a:picLocks noChangeAspect="1" noChangeArrowheads="1"/>
          </p:cNvPicPr>
          <p:nvPr/>
        </p:nvPicPr>
        <p:blipFill>
          <a:blip r:embed="rId4" cstate="print"/>
          <a:srcRect/>
          <a:stretch>
            <a:fillRect/>
          </a:stretch>
        </p:blipFill>
        <p:spPr bwMode="auto">
          <a:xfrm>
            <a:off x="2555776" y="1268760"/>
            <a:ext cx="3240360" cy="4668907"/>
          </a:xfrm>
          <a:prstGeom prst="rect">
            <a:avLst/>
          </a:prstGeom>
          <a:noFill/>
        </p:spPr>
      </p:pic>
      <p:pic>
        <p:nvPicPr>
          <p:cNvPr id="67592" name="Picture 8" descr="Image result for anonymous film"/>
          <p:cNvPicPr>
            <a:picLocks noChangeAspect="1" noChangeArrowheads="1"/>
          </p:cNvPicPr>
          <p:nvPr/>
        </p:nvPicPr>
        <p:blipFill>
          <a:blip r:embed="rId5" cstate="print"/>
          <a:srcRect/>
          <a:stretch>
            <a:fillRect/>
          </a:stretch>
        </p:blipFill>
        <p:spPr bwMode="auto">
          <a:xfrm>
            <a:off x="3752056" y="1988840"/>
            <a:ext cx="3124200" cy="4629151"/>
          </a:xfrm>
          <a:prstGeom prst="rect">
            <a:avLst/>
          </a:prstGeom>
          <a:noFill/>
        </p:spPr>
      </p:pic>
      <p:pic>
        <p:nvPicPr>
          <p:cNvPr id="67593" name="Picture 9" descr="G:\Shakespeare\obrazky\MV5BZGZmOWRiOTEtNGUxNC00NDUxLThlNzMtODFkMzcwMGRjYzA1XkEyXkFqcGdeQXVyMTE1NDQ5NjQ@._V1_.jpg"/>
          <p:cNvPicPr>
            <a:picLocks noChangeAspect="1" noChangeArrowheads="1"/>
          </p:cNvPicPr>
          <p:nvPr/>
        </p:nvPicPr>
        <p:blipFill>
          <a:blip r:embed="rId6" cstate="print"/>
          <a:srcRect/>
          <a:stretch>
            <a:fillRect/>
          </a:stretch>
        </p:blipFill>
        <p:spPr bwMode="auto">
          <a:xfrm>
            <a:off x="4932040" y="1196752"/>
            <a:ext cx="3802022" cy="4752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box(in)">
                                      <p:cBhvr>
                                        <p:cTn id="7" dur="500"/>
                                        <p:tgtEl>
                                          <p:spTgt spid="6758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588"/>
                                        </p:tgtEl>
                                        <p:attrNameLst>
                                          <p:attrName>style.visibility</p:attrName>
                                        </p:attrNameLst>
                                      </p:cBhvr>
                                      <p:to>
                                        <p:strVal val="visible"/>
                                      </p:to>
                                    </p:set>
                                    <p:animEffect transition="in" filter="blinds(horizontal)">
                                      <p:cBhvr>
                                        <p:cTn id="12" dur="500"/>
                                        <p:tgtEl>
                                          <p:spTgt spid="6758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7590"/>
                                        </p:tgtEl>
                                        <p:attrNameLst>
                                          <p:attrName>style.visibility</p:attrName>
                                        </p:attrNameLst>
                                      </p:cBhvr>
                                      <p:to>
                                        <p:strVal val="visible"/>
                                      </p:to>
                                    </p:set>
                                    <p:animEffect transition="in" filter="diamond(in)">
                                      <p:cBhvr>
                                        <p:cTn id="17" dur="500"/>
                                        <p:tgtEl>
                                          <p:spTgt spid="6759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7592"/>
                                        </p:tgtEl>
                                        <p:attrNameLst>
                                          <p:attrName>style.visibility</p:attrName>
                                        </p:attrNameLst>
                                      </p:cBhvr>
                                      <p:to>
                                        <p:strVal val="visible"/>
                                      </p:to>
                                    </p:set>
                                    <p:animEffect transition="in" filter="checkerboard(across)">
                                      <p:cBhvr>
                                        <p:cTn id="22" dur="500"/>
                                        <p:tgtEl>
                                          <p:spTgt spid="6759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7593"/>
                                        </p:tgtEl>
                                        <p:attrNameLst>
                                          <p:attrName>style.visibility</p:attrName>
                                        </p:attrNameLst>
                                      </p:cBhvr>
                                      <p:to>
                                        <p:strVal val="visible"/>
                                      </p:to>
                                    </p:set>
                                    <p:animEffect transition="in" filter="box(in)">
                                      <p:cBhvr>
                                        <p:cTn id="27" dur="500"/>
                                        <p:tgtEl>
                                          <p:spTgt spid="67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solidFill>
                  <a:schemeClr val="bg1"/>
                </a:solidFill>
                <a:latin typeface="Aharoni" pitchFamily="2" charset="-79"/>
                <a:cs typeface="Aharoni" pitchFamily="2" charset="-79"/>
              </a:rPr>
              <a:t>Mediaeval</a:t>
            </a:r>
            <a:r>
              <a:rPr lang="cs-CZ" dirty="0" smtClean="0">
                <a:solidFill>
                  <a:schemeClr val="bg1"/>
                </a:solidFill>
                <a:latin typeface="Aharoni" pitchFamily="2" charset="-79"/>
                <a:cs typeface="Aharoni" pitchFamily="2" charset="-79"/>
              </a:rPr>
              <a:t> Drama (9th cent. AD)</a:t>
            </a:r>
            <a:endParaRPr lang="en-US" dirty="0">
              <a:solidFill>
                <a:schemeClr val="bg1"/>
              </a:solidFill>
              <a:latin typeface="Aharoni" pitchFamily="2" charset="-79"/>
              <a:cs typeface="Aharoni" pitchFamily="2" charset="-79"/>
            </a:endParaRPr>
          </a:p>
        </p:txBody>
      </p:sp>
      <p:sp>
        <p:nvSpPr>
          <p:cNvPr id="3" name="Zástupný symbol pro obsah 2"/>
          <p:cNvSpPr>
            <a:spLocks noGrp="1"/>
          </p:cNvSpPr>
          <p:nvPr>
            <p:ph idx="1"/>
          </p:nvPr>
        </p:nvSpPr>
        <p:spPr/>
        <p:txBody>
          <a:bodyPr/>
          <a:lstStyle/>
          <a:p>
            <a:r>
              <a:rPr lang="cs-CZ" dirty="0" err="1" smtClean="0">
                <a:solidFill>
                  <a:schemeClr val="bg1"/>
                </a:solidFill>
              </a:rPr>
              <a:t>Celebration</a:t>
            </a:r>
            <a:r>
              <a:rPr lang="cs-CZ" dirty="0" smtClean="0">
                <a:solidFill>
                  <a:schemeClr val="bg1"/>
                </a:solidFill>
              </a:rPr>
              <a:t> </a:t>
            </a:r>
            <a:r>
              <a:rPr lang="cs-CZ" dirty="0" err="1" smtClean="0">
                <a:solidFill>
                  <a:schemeClr val="bg1"/>
                </a:solidFill>
              </a:rPr>
              <a:t>of</a:t>
            </a:r>
            <a:r>
              <a:rPr lang="cs-CZ" dirty="0" smtClean="0">
                <a:solidFill>
                  <a:schemeClr val="bg1"/>
                </a:solidFill>
              </a:rPr>
              <a:t> </a:t>
            </a:r>
            <a:r>
              <a:rPr lang="cs-CZ" dirty="0" err="1" smtClean="0">
                <a:solidFill>
                  <a:schemeClr val="bg1"/>
                </a:solidFill>
              </a:rPr>
              <a:t>principal</a:t>
            </a:r>
            <a:r>
              <a:rPr lang="cs-CZ" dirty="0" smtClean="0">
                <a:solidFill>
                  <a:schemeClr val="bg1"/>
                </a:solidFill>
              </a:rPr>
              <a:t/>
            </a:r>
            <a:br>
              <a:rPr lang="cs-CZ" dirty="0" smtClean="0">
                <a:solidFill>
                  <a:schemeClr val="bg1"/>
                </a:solidFill>
              </a:rPr>
            </a:br>
            <a:r>
              <a:rPr lang="cs-CZ" dirty="0" smtClean="0">
                <a:solidFill>
                  <a:schemeClr val="bg1"/>
                </a:solidFill>
              </a:rPr>
              <a:t>Christian </a:t>
            </a:r>
            <a:r>
              <a:rPr lang="cs-CZ" dirty="0" err="1" smtClean="0">
                <a:solidFill>
                  <a:schemeClr val="bg1"/>
                </a:solidFill>
              </a:rPr>
              <a:t>feasts</a:t>
            </a:r>
            <a:endParaRPr lang="cs-CZ" dirty="0" smtClean="0">
              <a:solidFill>
                <a:schemeClr val="bg1"/>
              </a:solidFill>
            </a:endParaRPr>
          </a:p>
          <a:p>
            <a:r>
              <a:rPr lang="cs-CZ" dirty="0" err="1" smtClean="0">
                <a:solidFill>
                  <a:schemeClr val="bg1"/>
                </a:solidFill>
              </a:rPr>
              <a:t>Biblical</a:t>
            </a:r>
            <a:r>
              <a:rPr lang="cs-CZ" dirty="0" smtClean="0">
                <a:solidFill>
                  <a:schemeClr val="bg1"/>
                </a:solidFill>
              </a:rPr>
              <a:t> </a:t>
            </a:r>
            <a:r>
              <a:rPr lang="cs-CZ" dirty="0" err="1" smtClean="0">
                <a:solidFill>
                  <a:schemeClr val="bg1"/>
                </a:solidFill>
              </a:rPr>
              <a:t>material</a:t>
            </a:r>
            <a:r>
              <a:rPr lang="cs-CZ" dirty="0" smtClean="0">
                <a:solidFill>
                  <a:schemeClr val="bg1"/>
                </a:solidFill>
              </a:rPr>
              <a:t> –</a:t>
            </a:r>
            <a:br>
              <a:rPr lang="cs-CZ" dirty="0" smtClean="0">
                <a:solidFill>
                  <a:schemeClr val="bg1"/>
                </a:solidFill>
              </a:rPr>
            </a:br>
            <a:r>
              <a:rPr lang="cs-CZ" dirty="0" smtClean="0">
                <a:solidFill>
                  <a:schemeClr val="bg1"/>
                </a:solidFill>
              </a:rPr>
              <a:t>re-</a:t>
            </a:r>
            <a:r>
              <a:rPr lang="cs-CZ" dirty="0" err="1" smtClean="0">
                <a:solidFill>
                  <a:schemeClr val="bg1"/>
                </a:solidFill>
              </a:rPr>
              <a:t>enacting</a:t>
            </a:r>
            <a:r>
              <a:rPr lang="cs-CZ" dirty="0" smtClean="0">
                <a:solidFill>
                  <a:schemeClr val="bg1"/>
                </a:solidFill>
              </a:rPr>
              <a:t> </a:t>
            </a:r>
            <a:r>
              <a:rPr lang="cs-CZ" dirty="0" err="1" smtClean="0">
                <a:solidFill>
                  <a:schemeClr val="bg1"/>
                </a:solidFill>
              </a:rPr>
              <a:t>popular</a:t>
            </a:r>
            <a:r>
              <a:rPr lang="cs-CZ" dirty="0" smtClean="0">
                <a:solidFill>
                  <a:schemeClr val="bg1"/>
                </a:solidFill>
              </a:rPr>
              <a:t> </a:t>
            </a:r>
            <a:r>
              <a:rPr lang="cs-CZ" dirty="0" err="1" smtClean="0">
                <a:solidFill>
                  <a:schemeClr val="bg1"/>
                </a:solidFill>
              </a:rPr>
              <a:t>stories</a:t>
            </a:r>
            <a:r>
              <a:rPr lang="cs-CZ" dirty="0" smtClean="0">
                <a:solidFill>
                  <a:schemeClr val="bg1"/>
                </a:solidFill>
              </a:rPr>
              <a:t/>
            </a:r>
            <a:br>
              <a:rPr lang="cs-CZ" dirty="0" smtClean="0">
                <a:solidFill>
                  <a:schemeClr val="bg1"/>
                </a:solidFill>
              </a:rPr>
            </a:br>
            <a:r>
              <a:rPr lang="cs-CZ" dirty="0" err="1" smtClean="0">
                <a:solidFill>
                  <a:schemeClr val="bg1"/>
                </a:solidFill>
              </a:rPr>
              <a:t>of</a:t>
            </a:r>
            <a:r>
              <a:rPr lang="cs-CZ" dirty="0" smtClean="0">
                <a:solidFill>
                  <a:schemeClr val="bg1"/>
                </a:solidFill>
              </a:rPr>
              <a:t> Christian </a:t>
            </a:r>
            <a:r>
              <a:rPr lang="cs-CZ" dirty="0" err="1" smtClean="0">
                <a:solidFill>
                  <a:schemeClr val="bg1"/>
                </a:solidFill>
              </a:rPr>
              <a:t>myth</a:t>
            </a:r>
            <a:endParaRPr lang="cs-CZ" dirty="0" smtClean="0">
              <a:solidFill>
                <a:schemeClr val="bg1"/>
              </a:solidFill>
            </a:endParaRPr>
          </a:p>
        </p:txBody>
      </p:sp>
      <p:pic>
        <p:nvPicPr>
          <p:cNvPr id="3074" name="Picture 2" descr="C:\Users\Filip\Downloads\alzbetinske_drama_prednaska\Medieval_church_(1).jpg"/>
          <p:cNvPicPr>
            <a:picLocks noChangeAspect="1" noChangeArrowheads="1"/>
          </p:cNvPicPr>
          <p:nvPr/>
        </p:nvPicPr>
        <p:blipFill>
          <a:blip r:embed="rId2" cstate="print"/>
          <a:srcRect/>
          <a:stretch>
            <a:fillRect/>
          </a:stretch>
        </p:blipFill>
        <p:spPr bwMode="auto">
          <a:xfrm>
            <a:off x="5464401" y="1628800"/>
            <a:ext cx="3185489" cy="42484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Mediaeval</a:t>
            </a:r>
            <a:r>
              <a:rPr lang="en-US" dirty="0" smtClean="0">
                <a:solidFill>
                  <a:schemeClr val="bg1"/>
                </a:solidFill>
                <a:latin typeface="Aharoni" pitchFamily="2" charset="-79"/>
                <a:cs typeface="Aharoni" pitchFamily="2" charset="-79"/>
              </a:rPr>
              <a:t> Drama</a:t>
            </a:r>
            <a:endParaRPr lang="en-US" dirty="0">
              <a:solidFill>
                <a:schemeClr val="bg1"/>
              </a:solidFill>
              <a:latin typeface="Aharoni" pitchFamily="2" charset="-79"/>
              <a:cs typeface="Aharoni" pitchFamily="2" charset="-79"/>
            </a:endParaRPr>
          </a:p>
        </p:txBody>
      </p:sp>
      <p:pic>
        <p:nvPicPr>
          <p:cNvPr id="4" name="Picture 2" descr="C:\Users\Filip\Downloads\alzbetinske_drama_prednaska\Innozenz3.jpg"/>
          <p:cNvPicPr>
            <a:picLocks noGrp="1" noChangeAspect="1" noChangeArrowheads="1"/>
          </p:cNvPicPr>
          <p:nvPr>
            <p:ph idx="1"/>
          </p:nvPr>
        </p:nvPicPr>
        <p:blipFill>
          <a:blip r:embed="rId2" cstate="print"/>
          <a:srcRect/>
          <a:stretch>
            <a:fillRect/>
          </a:stretch>
        </p:blipFill>
        <p:spPr bwMode="auto">
          <a:xfrm>
            <a:off x="2627784" y="1268760"/>
            <a:ext cx="3839629" cy="4525963"/>
          </a:xfrm>
          <a:prstGeom prst="rect">
            <a:avLst/>
          </a:prstGeom>
          <a:noFill/>
        </p:spPr>
      </p:pic>
      <p:sp>
        <p:nvSpPr>
          <p:cNvPr id="5" name="Obdélník 4"/>
          <p:cNvSpPr/>
          <p:nvPr/>
        </p:nvSpPr>
        <p:spPr>
          <a:xfrm>
            <a:off x="2411760" y="5949280"/>
            <a:ext cx="4320480" cy="553998"/>
          </a:xfrm>
          <a:prstGeom prst="rect">
            <a:avLst/>
          </a:prstGeom>
        </p:spPr>
        <p:txBody>
          <a:bodyPr wrap="square">
            <a:spAutoFit/>
          </a:bodyPr>
          <a:lstStyle/>
          <a:p>
            <a:pPr algn="ctr">
              <a:buNone/>
            </a:pPr>
            <a:r>
              <a:rPr lang="cs-CZ" sz="3000" dirty="0" err="1" smtClean="0">
                <a:solidFill>
                  <a:schemeClr val="bg1"/>
                </a:solidFill>
              </a:rPr>
              <a:t>Innocent</a:t>
            </a:r>
            <a:r>
              <a:rPr lang="cs-CZ" sz="3000" dirty="0" smtClean="0">
                <a:solidFill>
                  <a:schemeClr val="bg1"/>
                </a:solidFill>
              </a:rPr>
              <a:t> III (1198–1216)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 calcmode="lin" valueType="num">
                                      <p:cBhvr additive="base">
                                        <p:cTn id="1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6264696"/>
          </a:xfrm>
        </p:spPr>
        <p:txBody>
          <a:bodyPr>
            <a:normAutofit/>
          </a:bodyPr>
          <a:lstStyle/>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lgn="ctr">
              <a:buNone/>
            </a:pPr>
            <a:endParaRPr lang="en-US" sz="2000" dirty="0" smtClean="0">
              <a:solidFill>
                <a:schemeClr val="bg1"/>
              </a:solidFill>
            </a:endParaRPr>
          </a:p>
          <a:p>
            <a:pPr algn="ctr">
              <a:buNone/>
            </a:pPr>
            <a:endParaRPr lang="en-US" sz="2000" dirty="0" smtClean="0">
              <a:solidFill>
                <a:schemeClr val="bg1"/>
              </a:solidFill>
            </a:endParaRPr>
          </a:p>
          <a:p>
            <a:pPr algn="ctr">
              <a:buNone/>
            </a:pPr>
            <a:endParaRPr lang="cs-CZ" sz="2000" dirty="0" smtClean="0">
              <a:solidFill>
                <a:schemeClr val="bg1"/>
              </a:solidFill>
            </a:endParaRPr>
          </a:p>
          <a:p>
            <a:pPr algn="ctr">
              <a:buNone/>
            </a:pPr>
            <a:r>
              <a:rPr lang="cs-CZ" sz="2000" dirty="0" smtClean="0">
                <a:solidFill>
                  <a:schemeClr val="bg1"/>
                </a:solidFill>
              </a:rPr>
              <a:t>A </a:t>
            </a:r>
            <a:r>
              <a:rPr lang="cs-CZ" sz="2000" dirty="0" err="1" smtClean="0">
                <a:solidFill>
                  <a:schemeClr val="bg1"/>
                </a:solidFill>
              </a:rPr>
              <a:t>mistery</a:t>
            </a:r>
            <a:r>
              <a:rPr lang="cs-CZ" sz="2000" dirty="0" smtClean="0">
                <a:solidFill>
                  <a:schemeClr val="bg1"/>
                </a:solidFill>
              </a:rPr>
              <a:t> play </a:t>
            </a:r>
            <a:r>
              <a:rPr lang="cs-CZ" sz="2000" dirty="0" err="1" smtClean="0">
                <a:solidFill>
                  <a:schemeClr val="bg1"/>
                </a:solidFill>
              </a:rPr>
              <a:t>from</a:t>
            </a:r>
            <a:r>
              <a:rPr lang="cs-CZ" sz="2000" dirty="0" smtClean="0">
                <a:solidFill>
                  <a:schemeClr val="bg1"/>
                </a:solidFill>
              </a:rPr>
              <a:t> </a:t>
            </a:r>
            <a:r>
              <a:rPr lang="cs-CZ" sz="2000" dirty="0" err="1" smtClean="0">
                <a:solidFill>
                  <a:schemeClr val="bg1"/>
                </a:solidFill>
              </a:rPr>
              <a:t>the</a:t>
            </a:r>
            <a:r>
              <a:rPr lang="cs-CZ" sz="2000" dirty="0" smtClean="0">
                <a:solidFill>
                  <a:schemeClr val="bg1"/>
                </a:solidFill>
              </a:rPr>
              <a:t> York </a:t>
            </a:r>
            <a:r>
              <a:rPr lang="cs-CZ" sz="2000" dirty="0" err="1" smtClean="0">
                <a:solidFill>
                  <a:schemeClr val="bg1"/>
                </a:solidFill>
              </a:rPr>
              <a:t>cycle</a:t>
            </a:r>
            <a:r>
              <a:rPr lang="en-US" sz="2000" dirty="0" smtClean="0">
                <a:solidFill>
                  <a:schemeClr val="bg1"/>
                </a:solidFill>
              </a:rPr>
              <a:t> (</a:t>
            </a:r>
            <a:r>
              <a:rPr lang="cs-CZ" sz="2000" dirty="0" err="1" smtClean="0">
                <a:solidFill>
                  <a:schemeClr val="bg1"/>
                </a:solidFill>
              </a:rPr>
              <a:t>mid</a:t>
            </a:r>
            <a:r>
              <a:rPr lang="cs-CZ" sz="2000" dirty="0" smtClean="0">
                <a:solidFill>
                  <a:schemeClr val="bg1"/>
                </a:solidFill>
              </a:rPr>
              <a:t>-14th </a:t>
            </a:r>
            <a:r>
              <a:rPr lang="cs-CZ" sz="2000" dirty="0" err="1" smtClean="0">
                <a:solidFill>
                  <a:schemeClr val="bg1"/>
                </a:solidFill>
              </a:rPr>
              <a:t>century</a:t>
            </a:r>
            <a:r>
              <a:rPr lang="cs-CZ" sz="2000" dirty="0" smtClean="0">
                <a:solidFill>
                  <a:schemeClr val="bg1"/>
                </a:solidFill>
              </a:rPr>
              <a:t>, </a:t>
            </a:r>
            <a:r>
              <a:rPr lang="cs-CZ" sz="2000" dirty="0" err="1" smtClean="0">
                <a:solidFill>
                  <a:schemeClr val="bg1"/>
                </a:solidFill>
              </a:rPr>
              <a:t>recontruction</a:t>
            </a:r>
            <a:r>
              <a:rPr lang="en-US" sz="2000" dirty="0" smtClean="0">
                <a:solidFill>
                  <a:schemeClr val="bg1"/>
                </a:solidFill>
              </a:rPr>
              <a:t>)</a:t>
            </a:r>
            <a:endParaRPr lang="cs-CZ" sz="2000" i="1" dirty="0" smtClean="0">
              <a:solidFill>
                <a:schemeClr val="bg1"/>
              </a:solidFill>
            </a:endParaRPr>
          </a:p>
        </p:txBody>
      </p:sp>
      <p:pic>
        <p:nvPicPr>
          <p:cNvPr id="1026" name="Picture 2" descr="C:\Users\Filip\Downloads\3d473f224c883fc6fb971998b7d93ced.png"/>
          <p:cNvPicPr>
            <a:picLocks noChangeAspect="1" noChangeArrowheads="1"/>
          </p:cNvPicPr>
          <p:nvPr/>
        </p:nvPicPr>
        <p:blipFill>
          <a:blip r:embed="rId2" cstate="print"/>
          <a:srcRect/>
          <a:stretch>
            <a:fillRect/>
          </a:stretch>
        </p:blipFill>
        <p:spPr bwMode="auto">
          <a:xfrm>
            <a:off x="683568" y="476672"/>
            <a:ext cx="7704856" cy="544897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2" presetClass="entr" presetSubtype="4" fill="hold" nodeType="withEffect">
                                  <p:stCondLst>
                                    <p:cond delay="0"/>
                                  </p:stCondLst>
                                  <p:childTnLst>
                                    <p:set>
                                      <p:cBhvr>
                                        <p:cTn id="9" dur="1" fill="hold">
                                          <p:stCondLst>
                                            <p:cond delay="0"/>
                                          </p:stCondLst>
                                        </p:cTn>
                                        <p:tgtEl>
                                          <p:spTgt spid="3">
                                            <p:txEl>
                                              <p:pRg st="11" end="11"/>
                                            </p:txEl>
                                          </p:spTgt>
                                        </p:tgtEl>
                                        <p:attrNameLst>
                                          <p:attrName>style.visibility</p:attrName>
                                        </p:attrNameLst>
                                      </p:cBhvr>
                                      <p:to>
                                        <p:strVal val="visible"/>
                                      </p:to>
                                    </p:set>
                                    <p:anim calcmode="lin" valueType="num">
                                      <p:cBhvr additive="base">
                                        <p:cTn id="10"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6264696"/>
          </a:xfrm>
        </p:spPr>
        <p:txBody>
          <a:bodyPr>
            <a:normAutofit/>
          </a:bodyPr>
          <a:lstStyle/>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lgn="ctr">
              <a:buNone/>
            </a:pPr>
            <a:endParaRPr lang="en-US" sz="2000" dirty="0" smtClean="0">
              <a:solidFill>
                <a:schemeClr val="bg1"/>
              </a:solidFill>
            </a:endParaRPr>
          </a:p>
          <a:p>
            <a:pPr algn="ctr">
              <a:buNone/>
            </a:pPr>
            <a:endParaRPr lang="en-US" sz="2000" dirty="0" smtClean="0">
              <a:solidFill>
                <a:schemeClr val="bg1"/>
              </a:solidFill>
            </a:endParaRPr>
          </a:p>
          <a:p>
            <a:pPr algn="ctr">
              <a:buNone/>
            </a:pPr>
            <a:endParaRPr lang="en-US" sz="2000" dirty="0">
              <a:solidFill>
                <a:schemeClr val="bg1"/>
              </a:solidFill>
            </a:endParaRPr>
          </a:p>
          <a:p>
            <a:pPr algn="ctr">
              <a:buNone/>
            </a:pPr>
            <a:r>
              <a:rPr lang="en-US" sz="2000" i="1" dirty="0" smtClean="0">
                <a:solidFill>
                  <a:schemeClr val="bg1"/>
                </a:solidFill>
              </a:rPr>
              <a:t>Village Fair</a:t>
            </a:r>
            <a:r>
              <a:rPr lang="en-US" sz="2000" dirty="0" smtClean="0">
                <a:solidFill>
                  <a:schemeClr val="bg1"/>
                </a:solidFill>
              </a:rPr>
              <a:t> by Pieter Breughel the Younger (1632)</a:t>
            </a:r>
            <a:endParaRPr lang="cs-CZ" sz="2000" i="1" dirty="0" smtClean="0">
              <a:solidFill>
                <a:schemeClr val="bg1"/>
              </a:solidFill>
            </a:endParaRPr>
          </a:p>
        </p:txBody>
      </p:sp>
      <p:pic>
        <p:nvPicPr>
          <p:cNvPr id="4" name="Picture 4"/>
          <p:cNvPicPr>
            <a:picLocks noChangeAspect="1" noChangeArrowheads="1"/>
          </p:cNvPicPr>
          <p:nvPr/>
        </p:nvPicPr>
        <p:blipFill>
          <a:blip r:embed="rId2" cstate="print"/>
          <a:srcRect/>
          <a:stretch>
            <a:fillRect/>
          </a:stretch>
        </p:blipFill>
        <p:spPr bwMode="auto">
          <a:xfrm>
            <a:off x="791808" y="620688"/>
            <a:ext cx="7596616" cy="53285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3">
                                            <p:txEl>
                                              <p:pRg st="11" end="11"/>
                                            </p:txEl>
                                          </p:spTgt>
                                        </p:tgtEl>
                                        <p:attrNameLst>
                                          <p:attrName>style.visibility</p:attrName>
                                        </p:attrNameLst>
                                      </p:cBhvr>
                                      <p:to>
                                        <p:strVal val="visible"/>
                                      </p:to>
                                    </p:set>
                                    <p:anim calcmode="lin" valueType="num">
                                      <p:cBhvr additive="base">
                                        <p:cTn id="10"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bg1"/>
                </a:solidFill>
                <a:latin typeface="Aharoni" pitchFamily="2" charset="-79"/>
                <a:cs typeface="Aharoni" pitchFamily="2" charset="-79"/>
              </a:rPr>
              <a:t>Early</a:t>
            </a:r>
            <a:r>
              <a:rPr lang="cs-CZ" dirty="0" smtClean="0">
                <a:solidFill>
                  <a:schemeClr val="bg1"/>
                </a:solidFill>
                <a:latin typeface="Aharoni" pitchFamily="2" charset="-79"/>
                <a:cs typeface="Aharoni" pitchFamily="2" charset="-79"/>
              </a:rPr>
              <a:t>-</a:t>
            </a:r>
            <a:r>
              <a:rPr lang="cs-CZ" dirty="0" err="1" smtClean="0">
                <a:solidFill>
                  <a:schemeClr val="bg1"/>
                </a:solidFill>
                <a:latin typeface="Aharoni" pitchFamily="2" charset="-79"/>
                <a:cs typeface="Aharoni" pitchFamily="2" charset="-79"/>
              </a:rPr>
              <a:t>modern</a:t>
            </a:r>
            <a:r>
              <a:rPr lang="cs-CZ" dirty="0" smtClean="0">
                <a:solidFill>
                  <a:schemeClr val="bg1"/>
                </a:solidFill>
                <a:latin typeface="Aharoni" pitchFamily="2" charset="-79"/>
                <a:cs typeface="Aharoni" pitchFamily="2" charset="-79"/>
              </a:rPr>
              <a:t> </a:t>
            </a:r>
            <a:r>
              <a:rPr lang="cs-CZ" dirty="0" err="1" smtClean="0">
                <a:solidFill>
                  <a:schemeClr val="bg1"/>
                </a:solidFill>
                <a:latin typeface="Aharoni" pitchFamily="2" charset="-79"/>
                <a:cs typeface="Aharoni" pitchFamily="2" charset="-79"/>
              </a:rPr>
              <a:t>English</a:t>
            </a:r>
            <a:r>
              <a:rPr lang="cs-CZ" dirty="0" smtClean="0">
                <a:solidFill>
                  <a:schemeClr val="bg1"/>
                </a:solidFill>
                <a:latin typeface="Aharoni" pitchFamily="2" charset="-79"/>
                <a:cs typeface="Aharoni" pitchFamily="2" charset="-79"/>
              </a:rPr>
              <a:t> Drama</a:t>
            </a:r>
            <a:endParaRPr lang="en-US" dirty="0">
              <a:solidFill>
                <a:schemeClr val="bg1"/>
              </a:solidFill>
              <a:latin typeface="Aharoni" pitchFamily="2" charset="-79"/>
              <a:cs typeface="Aharoni" pitchFamily="2" charset="-79"/>
            </a:endParaRPr>
          </a:p>
        </p:txBody>
      </p:sp>
      <p:sp>
        <p:nvSpPr>
          <p:cNvPr id="5" name="Obdélník 4"/>
          <p:cNvSpPr/>
          <p:nvPr/>
        </p:nvSpPr>
        <p:spPr>
          <a:xfrm>
            <a:off x="2411760" y="5949280"/>
            <a:ext cx="4320480" cy="553998"/>
          </a:xfrm>
          <a:prstGeom prst="rect">
            <a:avLst/>
          </a:prstGeom>
        </p:spPr>
        <p:txBody>
          <a:bodyPr wrap="square">
            <a:spAutoFit/>
          </a:bodyPr>
          <a:lstStyle/>
          <a:p>
            <a:pPr algn="ctr">
              <a:buNone/>
            </a:pPr>
            <a:r>
              <a:rPr lang="cs-CZ" sz="3000" dirty="0" smtClean="0">
                <a:solidFill>
                  <a:schemeClr val="bg1"/>
                </a:solidFill>
              </a:rPr>
              <a:t>Henry VIII (1509–1547)</a:t>
            </a:r>
          </a:p>
        </p:txBody>
      </p:sp>
      <p:sp>
        <p:nvSpPr>
          <p:cNvPr id="6" name="Zástupný symbol pro obsah 5"/>
          <p:cNvSpPr>
            <a:spLocks noGrp="1"/>
          </p:cNvSpPr>
          <p:nvPr>
            <p:ph idx="1"/>
          </p:nvPr>
        </p:nvSpPr>
        <p:spPr/>
        <p:txBody>
          <a:bodyPr/>
          <a:lstStyle/>
          <a:p>
            <a:endParaRPr lang="cs-CZ"/>
          </a:p>
        </p:txBody>
      </p:sp>
      <p:pic>
        <p:nvPicPr>
          <p:cNvPr id="7" name="Picture 2" descr="C:\Users\Filip\Downloads\alzbetinske_drama_prednaska\640px-Hans_Holbein,_the_Younger,_Around_1497-1543_-_Portrait_of_Henry_VIII_of_England_-_Google_Art_Project.jpg"/>
          <p:cNvPicPr>
            <a:picLocks noChangeAspect="1" noChangeArrowheads="1"/>
          </p:cNvPicPr>
          <p:nvPr/>
        </p:nvPicPr>
        <p:blipFill>
          <a:blip r:embed="rId2" cstate="print"/>
          <a:srcRect/>
          <a:stretch>
            <a:fillRect/>
          </a:stretch>
        </p:blipFill>
        <p:spPr bwMode="auto">
          <a:xfrm>
            <a:off x="2974352" y="1484784"/>
            <a:ext cx="3181824" cy="44644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8"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4386</TotalTime>
  <Words>975</Words>
  <Application>Microsoft Office PowerPoint</Application>
  <PresentationFormat>Předvádění na obrazovce (4:3)</PresentationFormat>
  <Paragraphs>334</Paragraphs>
  <Slides>48</Slides>
  <Notes>0</Notes>
  <HiddenSlides>0</HiddenSlides>
  <MMClips>0</MMClips>
  <ScaleCrop>false</ScaleCrop>
  <HeadingPairs>
    <vt:vector size="4" baseType="variant">
      <vt:variant>
        <vt:lpstr>Motiv</vt:lpstr>
      </vt:variant>
      <vt:variant>
        <vt:i4>1</vt:i4>
      </vt:variant>
      <vt:variant>
        <vt:lpstr>Nadpisy snímků</vt:lpstr>
      </vt:variant>
      <vt:variant>
        <vt:i4>48</vt:i4>
      </vt:variant>
    </vt:vector>
  </HeadingPairs>
  <TitlesOfParts>
    <vt:vector size="49" baseType="lpstr">
      <vt:lpstr>Motiv sady Office</vt:lpstr>
      <vt:lpstr>Elizabethan Drama</vt:lpstr>
      <vt:lpstr>Birth of Drama in Europe</vt:lpstr>
      <vt:lpstr>Greek Drama</vt:lpstr>
      <vt:lpstr>Roman Drama (3rd cent. BC)</vt:lpstr>
      <vt:lpstr>Mediaeval Drama (9th cent. AD)</vt:lpstr>
      <vt:lpstr>Mediaeval Drama</vt:lpstr>
      <vt:lpstr>Snímek 7</vt:lpstr>
      <vt:lpstr>Snímek 8</vt:lpstr>
      <vt:lpstr>Early-modern English Drama</vt:lpstr>
      <vt:lpstr>Elizabethan Drama</vt:lpstr>
      <vt:lpstr>Elizabethan Drama</vt:lpstr>
      <vt:lpstr>Elizabethan Drama</vt:lpstr>
      <vt:lpstr>Elizabethan Drama</vt:lpstr>
      <vt:lpstr>Elizabethan Drama</vt:lpstr>
      <vt:lpstr>Elizabethan Drama</vt:lpstr>
      <vt:lpstr>Snímek 16</vt:lpstr>
      <vt:lpstr>Elizabethan Drama</vt:lpstr>
      <vt:lpstr>Snímek 18</vt:lpstr>
      <vt:lpstr>Snímek 19</vt:lpstr>
      <vt:lpstr>Snímek 20</vt:lpstr>
      <vt:lpstr>Snímek 21</vt:lpstr>
      <vt:lpstr>Snímek 22</vt:lpstr>
      <vt:lpstr>Elizabethan Drama</vt:lpstr>
      <vt:lpstr>Elizabethan Drama</vt:lpstr>
      <vt:lpstr>Elizabethan Drama</vt:lpstr>
      <vt:lpstr>Snímek 26</vt:lpstr>
      <vt:lpstr>Early Modern Dramatists</vt:lpstr>
      <vt:lpstr>Early Modern Dramatists</vt:lpstr>
      <vt:lpstr>Early Modern Dramatists</vt:lpstr>
      <vt:lpstr>Early Modern Dramatists</vt:lpstr>
      <vt:lpstr>Snímek 31</vt:lpstr>
      <vt:lpstr>Snímek 32</vt:lpstr>
      <vt:lpstr>Shakespearovy zdroje</vt:lpstr>
      <vt:lpstr>Shakespearovy zdroje</vt:lpstr>
      <vt:lpstr>Shakespearovy zdroje</vt:lpstr>
      <vt:lpstr>Shakespearovy zdroje</vt:lpstr>
      <vt:lpstr>Shakespeare “Upstart Crow”</vt:lpstr>
      <vt:lpstr>Shakespeare “Upstart Crow”</vt:lpstr>
      <vt:lpstr>Early-modern English Actors</vt:lpstr>
      <vt:lpstr>Early-modern English Actors</vt:lpstr>
      <vt:lpstr>Early-modern English Actors</vt:lpstr>
      <vt:lpstr>Early-modern English Actors</vt:lpstr>
      <vt:lpstr>Snímek 43</vt:lpstr>
      <vt:lpstr>Snímek 44</vt:lpstr>
      <vt:lpstr>Snímek 45</vt:lpstr>
      <vt:lpstr>Hamlet‘s Skull</vt:lpstr>
      <vt:lpstr>Shakespeare’s Language</vt:lpstr>
      <vt:lpstr>Shakespeare on Screen</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Elizabethan Drama</dc:title>
  <dc:creator>Filip</dc:creator>
  <cp:lastModifiedBy>Filip</cp:lastModifiedBy>
  <cp:revision>134</cp:revision>
  <dcterms:created xsi:type="dcterms:W3CDTF">2013-10-06T10:10:49Z</dcterms:created>
  <dcterms:modified xsi:type="dcterms:W3CDTF">2019-12-04T15:37:00Z</dcterms:modified>
</cp:coreProperties>
</file>