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sldIdLst>
    <p:sldId id="256" r:id="rId2"/>
    <p:sldId id="316" r:id="rId3"/>
    <p:sldId id="323" r:id="rId4"/>
    <p:sldId id="325" r:id="rId5"/>
    <p:sldId id="305" r:id="rId6"/>
    <p:sldId id="306" r:id="rId7"/>
    <p:sldId id="296" r:id="rId8"/>
    <p:sldId id="299" r:id="rId9"/>
    <p:sldId id="327" r:id="rId10"/>
    <p:sldId id="297" r:id="rId11"/>
    <p:sldId id="326" r:id="rId12"/>
    <p:sldId id="317" r:id="rId13"/>
    <p:sldId id="318" r:id="rId14"/>
    <p:sldId id="321" r:id="rId15"/>
    <p:sldId id="319" r:id="rId16"/>
    <p:sldId id="320" r:id="rId17"/>
    <p:sldId id="261" r:id="rId18"/>
    <p:sldId id="262" r:id="rId19"/>
    <p:sldId id="270" r:id="rId20"/>
    <p:sldId id="271" r:id="rId21"/>
    <p:sldId id="272" r:id="rId22"/>
    <p:sldId id="264" r:id="rId23"/>
    <p:sldId id="265" r:id="rId24"/>
    <p:sldId id="266" r:id="rId25"/>
    <p:sldId id="267" r:id="rId26"/>
    <p:sldId id="268" r:id="rId27"/>
    <p:sldId id="269" r:id="rId28"/>
    <p:sldId id="274" r:id="rId29"/>
    <p:sldId id="275" r:id="rId30"/>
    <p:sldId id="276" r:id="rId31"/>
    <p:sldId id="277" r:id="rId32"/>
    <p:sldId id="328" r:id="rId33"/>
    <p:sldId id="282" r:id="rId34"/>
    <p:sldId id="283" r:id="rId35"/>
    <p:sldId id="278" r:id="rId36"/>
    <p:sldId id="279" r:id="rId37"/>
    <p:sldId id="284" r:id="rId38"/>
    <p:sldId id="285" r:id="rId39"/>
    <p:sldId id="286" r:id="rId40"/>
    <p:sldId id="287" r:id="rId41"/>
    <p:sldId id="281" r:id="rId42"/>
    <p:sldId id="280" r:id="rId43"/>
    <p:sldId id="288" r:id="rId44"/>
    <p:sldId id="289" r:id="rId45"/>
    <p:sldId id="290" r:id="rId46"/>
    <p:sldId id="291" r:id="rId47"/>
    <p:sldId id="292" r:id="rId48"/>
    <p:sldId id="258" r:id="rId49"/>
    <p:sldId id="257" r:id="rId50"/>
    <p:sldId id="259" r:id="rId51"/>
    <p:sldId id="260" r:id="rId52"/>
    <p:sldId id="293" r:id="rId53"/>
    <p:sldId id="294" r:id="rId54"/>
    <p:sldId id="307" r:id="rId55"/>
    <p:sldId id="309" r:id="rId56"/>
    <p:sldId id="310" r:id="rId57"/>
    <p:sldId id="311" r:id="rId58"/>
    <p:sldId id="301" r:id="rId59"/>
    <p:sldId id="303" r:id="rId60"/>
    <p:sldId id="300" r:id="rId61"/>
    <p:sldId id="313" r:id="rId62"/>
    <p:sldId id="304" r:id="rId63"/>
    <p:sldId id="314" r:id="rId64"/>
    <p:sldId id="312" r:id="rId65"/>
    <p:sldId id="315" r:id="rId66"/>
    <p:sldId id="329" r:id="rId6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4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13A959-D51A-4F45-AC4F-18B610D7857F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9B90D-33A9-4A5B-ACB6-9AAAE8DC63D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6760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09B90D-33A9-4A5B-ACB6-9AAAE8DC63D5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901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7157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06343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026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9265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8559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859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57504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9212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0971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437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34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B2D944-BD8A-431D-A854-36689818EDF6}" type="datetimeFigureOut">
              <a:rPr lang="cs-CZ" smtClean="0"/>
              <a:t>08.11.2019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10E2E-9FE2-4DB8-8675-7D22A8E2486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0275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kp.cz/digitalni-knihovna/digitalni-knihovny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ni.cz/services/library/kic-mu" TargetMode="External"/><Relationship Id="rId2" Type="http://schemas.openxmlformats.org/officeDocument/2006/relationships/hyperlink" Target="https://it.muni.cz/phi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uni.cz/ics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edx.phil.muni.cz/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sammlungenonline.albertina.at/?query=Inventarnummer=%5b22479%5d&amp;showtype=record#dcId=1573026408324&amp;p=1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europeana.eu/portal/en/exhibitions/rise-of-literacy-in-europe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nkp.cz/digitalni-knihovna/digitalni-knihovny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uropeana.eu/portal/en/exhibitions/rise-of-literacy-in-europe/bestsellers#ve-anchor-intro_16420-js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historiana.eu/#/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historiana.eu/#/teaching-learni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://kramerius5.nkp.cz/" TargetMode="Externa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://www.dvacatestoleti.eu/navstivte-virtualne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://www.gulag.online/" TargetMode="Externa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imslp.org/wiki/Main_Page" TargetMode="Externa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omthefutureworld.cz/?utm_id=81633&amp;utm_medium=display&amp;utm_source=info&amp;utm_campaign=symfonie_a_dvoraka~dvorak_umela_inteligence~052019-052019&amp;utm_content=pr_clanek_135&amp;utm_term=obecny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manuscriptorium.com/cs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Digital </a:t>
            </a:r>
            <a:r>
              <a:rPr lang="cs-CZ" b="1" dirty="0" err="1" smtClean="0"/>
              <a:t>Humanities</a:t>
            </a:r>
            <a:r>
              <a:rPr lang="cs-CZ" b="1" dirty="0" smtClean="0"/>
              <a:t> a estetično </a:t>
            </a:r>
            <a:br>
              <a:rPr lang="cs-CZ" b="1" dirty="0" smtClean="0"/>
            </a:br>
            <a:r>
              <a:rPr lang="cs-CZ" b="1" dirty="0" smtClean="0"/>
              <a:t>v kyberprostoru 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dirty="0" smtClean="0"/>
              <a:t>Mgr. Pavlína Mazáčová, Ph.D.</a:t>
            </a:r>
          </a:p>
          <a:p>
            <a:r>
              <a:rPr lang="cs-CZ" dirty="0" smtClean="0"/>
              <a:t>6. 11. 2019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78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Virtuální dokumenty v </a:t>
            </a:r>
            <a:r>
              <a:rPr lang="cs-CZ" b="1" dirty="0" err="1"/>
              <a:t>Manuscriptoriu</a:t>
            </a:r>
            <a:r>
              <a:rPr lang="cs-CZ" b="1" dirty="0"/>
              <a:t/>
            </a:r>
            <a:br>
              <a:rPr lang="cs-CZ" b="1" dirty="0"/>
            </a:br>
            <a:endParaRPr lang="cs-CZ" b="1" dirty="0"/>
          </a:p>
        </p:txBody>
      </p:sp>
      <p:pic>
        <p:nvPicPr>
          <p:cNvPr id="4" name="Zástupný symbol pro obsah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68425"/>
            <a:ext cx="10056057" cy="485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195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Digitální knihovny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dirty="0" smtClean="0"/>
              <a:t>Web archiv</a:t>
            </a:r>
          </a:p>
          <a:p>
            <a:r>
              <a:rPr lang="cs-CZ" dirty="0" smtClean="0"/>
              <a:t>Archiv českého webu</a:t>
            </a:r>
          </a:p>
          <a:p>
            <a:r>
              <a:rPr lang="cs-CZ" dirty="0" smtClean="0"/>
              <a:t>Zaměřuje se na archivaci </a:t>
            </a:r>
            <a:r>
              <a:rPr lang="cs-CZ" dirty="0"/>
              <a:t>národního webu jako na součást českého kulturního </a:t>
            </a:r>
            <a:r>
              <a:rPr lang="cs-CZ" dirty="0" smtClean="0"/>
              <a:t>dědictví</a:t>
            </a:r>
          </a:p>
          <a:p>
            <a:r>
              <a:rPr lang="cs-CZ" dirty="0" smtClean="0"/>
              <a:t>Zabývá </a:t>
            </a:r>
            <a:r>
              <a:rPr lang="cs-CZ" dirty="0"/>
              <a:t>se archivací </a:t>
            </a:r>
            <a:r>
              <a:rPr lang="cs-CZ" dirty="0" err="1"/>
              <a:t>bohemikálních</a:t>
            </a:r>
            <a:r>
              <a:rPr lang="cs-CZ" dirty="0"/>
              <a:t> dokumentů zveřejněných na internetu – shromažďováním zdrojů, jejich archivací, dlouhodobou ochranou a zajištěním přístupu k těmto </a:t>
            </a:r>
            <a:r>
              <a:rPr lang="cs-CZ" dirty="0" smtClean="0"/>
              <a:t>dokumentům</a:t>
            </a:r>
          </a:p>
          <a:p>
            <a:r>
              <a:rPr lang="cs-CZ" dirty="0" smtClean="0"/>
              <a:t>Akviziční </a:t>
            </a:r>
            <a:r>
              <a:rPr lang="cs-CZ" dirty="0"/>
              <a:t>politiku tvoří tři linie: archivace </a:t>
            </a:r>
            <a:r>
              <a:rPr lang="cs-CZ" b="1" dirty="0"/>
              <a:t>výběrová</a:t>
            </a:r>
            <a:r>
              <a:rPr lang="cs-CZ" dirty="0"/>
              <a:t> (sběr zdrojů na základě selekčních kritérií), t</a:t>
            </a:r>
            <a:r>
              <a:rPr lang="cs-CZ" b="1" dirty="0"/>
              <a:t>ematická</a:t>
            </a:r>
            <a:r>
              <a:rPr lang="cs-CZ" dirty="0"/>
              <a:t> (kolekce zdrojů sledující témata, která rezonují v prostoru českého webu) a </a:t>
            </a:r>
            <a:r>
              <a:rPr lang="cs-CZ" b="1" dirty="0"/>
              <a:t>celoplošná</a:t>
            </a:r>
            <a:r>
              <a:rPr lang="cs-CZ" dirty="0"/>
              <a:t> </a:t>
            </a:r>
            <a:r>
              <a:rPr lang="cs-CZ" dirty="0" smtClean="0"/>
              <a:t>(automatický </a:t>
            </a:r>
            <a:r>
              <a:rPr lang="cs-CZ" dirty="0"/>
              <a:t>sběr obsahu na národní doméně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271" y="1539875"/>
            <a:ext cx="1809750" cy="5715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7845609" y="5915353"/>
            <a:ext cx="39789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100" dirty="0" smtClean="0">
                <a:hlinkClick r:id="rId3"/>
              </a:rPr>
              <a:t>https://www.nkp.cz/digitalni-knihovna/digitalni-knihovny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968063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Digitální knihovna FF MU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Umožňuje </a:t>
            </a:r>
            <a:r>
              <a:rPr lang="cs-CZ" dirty="0"/>
              <a:t>nahlížet do starších i aktuálních odborných publikací v digitalizované </a:t>
            </a:r>
            <a:r>
              <a:rPr lang="cs-CZ" dirty="0" smtClean="0"/>
              <a:t>formě, většina zpřístupněna veřejnosti</a:t>
            </a:r>
          </a:p>
          <a:p>
            <a:pPr marL="0" indent="0">
              <a:buNone/>
            </a:pPr>
            <a:endParaRPr lang="cs-CZ" b="1" dirty="0" smtClean="0"/>
          </a:p>
          <a:p>
            <a:pPr marL="0" indent="0">
              <a:buNone/>
            </a:pPr>
            <a:r>
              <a:rPr lang="cs-CZ" b="1" dirty="0" smtClean="0"/>
              <a:t>Digitální</a:t>
            </a:r>
            <a:r>
              <a:rPr lang="cs-CZ" b="1" dirty="0"/>
              <a:t> knihovna FF MU zpřístupňuje:</a:t>
            </a:r>
          </a:p>
          <a:p>
            <a:r>
              <a:rPr lang="cs-CZ" dirty="0"/>
              <a:t>Odborné časopisy a periodika FF (od prvních ročníků vydání)</a:t>
            </a:r>
          </a:p>
          <a:p>
            <a:r>
              <a:rPr lang="cs-CZ" dirty="0"/>
              <a:t>Spisy Filozofické fakulty MU (monografická edice)</a:t>
            </a:r>
          </a:p>
          <a:p>
            <a:r>
              <a:rPr lang="cs-CZ" dirty="0"/>
              <a:t>Oborové knižní edice</a:t>
            </a:r>
          </a:p>
          <a:p>
            <a:r>
              <a:rPr lang="cs-CZ" dirty="0"/>
              <a:t>Učebnicové texty vydané v rámci projektu FIFA</a:t>
            </a:r>
          </a:p>
          <a:p>
            <a:r>
              <a:rPr lang="cs-CZ" dirty="0"/>
              <a:t>Další publikace</a:t>
            </a:r>
            <a:r>
              <a:rPr lang="cs-CZ" dirty="0" smtClean="0"/>
              <a:t>...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Obsah digitální knihovny má na starost</a:t>
            </a:r>
            <a:r>
              <a:rPr lang="cs-CZ" b="1" dirty="0"/>
              <a:t> </a:t>
            </a:r>
            <a:r>
              <a:rPr lang="cs-CZ" b="1" u="sng" dirty="0">
                <a:hlinkClick r:id="rId2"/>
              </a:rPr>
              <a:t>Centrum informačních technologií FF MU</a:t>
            </a:r>
            <a:r>
              <a:rPr lang="cs-CZ" dirty="0"/>
              <a:t> a </a:t>
            </a:r>
            <a:r>
              <a:rPr lang="cs-CZ" b="1" u="sng" dirty="0">
                <a:hlinkClick r:id="rId3"/>
              </a:rPr>
              <a:t>Knihovnicko-informační centrum MU</a:t>
            </a:r>
            <a:r>
              <a:rPr lang="cs-CZ" b="1" dirty="0"/>
              <a:t>.</a:t>
            </a:r>
            <a:r>
              <a:rPr lang="cs-CZ" dirty="0"/>
              <a:t> Provozována je na </a:t>
            </a:r>
            <a:r>
              <a:rPr lang="cs-CZ" b="1" u="sng" dirty="0">
                <a:hlinkClick r:id="rId4"/>
              </a:rPr>
              <a:t>Ústavu výpočetní techniky MU</a:t>
            </a:r>
            <a:r>
              <a:rPr lang="cs-CZ" b="1" dirty="0"/>
              <a:t>.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564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48" y="586946"/>
            <a:ext cx="3752850" cy="4572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8008" y="1729302"/>
            <a:ext cx="3543300" cy="290512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1308" y="1729302"/>
            <a:ext cx="4248150" cy="24479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6158" y="4337864"/>
            <a:ext cx="1380610" cy="2271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81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Digital </a:t>
            </a:r>
            <a:r>
              <a:rPr lang="cs-CZ" b="1" dirty="0" err="1" smtClean="0"/>
              <a:t>Humanities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470454"/>
            <a:ext cx="10515600" cy="470650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Oblast </a:t>
            </a:r>
            <a:r>
              <a:rPr lang="cs-CZ" dirty="0"/>
              <a:t>výzkumu, </a:t>
            </a:r>
            <a:r>
              <a:rPr lang="cs-CZ" dirty="0" smtClean="0"/>
              <a:t>který </a:t>
            </a:r>
            <a:r>
              <a:rPr lang="cs-CZ" dirty="0"/>
              <a:t>vzniká spojením </a:t>
            </a:r>
            <a:r>
              <a:rPr lang="cs-CZ" dirty="0" smtClean="0"/>
              <a:t>moderních technologií s </a:t>
            </a:r>
            <a:r>
              <a:rPr lang="cs-CZ" dirty="0"/>
              <a:t>humanitními </a:t>
            </a:r>
            <a:r>
              <a:rPr lang="cs-CZ" dirty="0" smtClean="0"/>
              <a:t>obory</a:t>
            </a:r>
          </a:p>
          <a:p>
            <a:pPr marL="0" indent="0">
              <a:buNone/>
            </a:pPr>
            <a:r>
              <a:rPr lang="cs-CZ" dirty="0" smtClean="0"/>
              <a:t>Zaměření na </a:t>
            </a:r>
            <a:r>
              <a:rPr lang="cs-CZ" b="1" dirty="0" smtClean="0"/>
              <a:t>digitalizaci, analyzování a zpřístupňování </a:t>
            </a:r>
            <a:r>
              <a:rPr lang="cs-CZ" dirty="0" smtClean="0"/>
              <a:t>materiálů, </a:t>
            </a:r>
            <a:r>
              <a:rPr lang="cs-CZ" dirty="0"/>
              <a:t>které souvisí s tradičními humanitními obory (např. historie, filozofie, lingvistika, literatura, umění, archeologie, hudba, atd</a:t>
            </a:r>
            <a:r>
              <a:rPr lang="cs-CZ" dirty="0" smtClean="0"/>
              <a:t>.) – těmto oborům poskytuje </a:t>
            </a:r>
            <a:r>
              <a:rPr lang="cs-CZ" dirty="0"/>
              <a:t>nástroje </a:t>
            </a:r>
            <a:r>
              <a:rPr lang="cs-CZ" dirty="0" smtClean="0"/>
              <a:t>moderních technologií (</a:t>
            </a:r>
            <a:r>
              <a:rPr lang="cs-CZ" dirty="0"/>
              <a:t>např. datové vizualizace, vyhledávání informací, </a:t>
            </a:r>
            <a:r>
              <a:rPr lang="cs-CZ" dirty="0" err="1"/>
              <a:t>datamining</a:t>
            </a:r>
            <a:r>
              <a:rPr lang="cs-CZ" dirty="0"/>
              <a:t> a digitální </a:t>
            </a:r>
            <a:r>
              <a:rPr lang="cs-CZ" dirty="0" smtClean="0"/>
              <a:t>publikování)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Původně pojem „</a:t>
            </a:r>
            <a:r>
              <a:rPr lang="cs-CZ" b="1" dirty="0" err="1" smtClean="0"/>
              <a:t>humanities</a:t>
            </a:r>
            <a:r>
              <a:rPr lang="cs-CZ" b="1" dirty="0" smtClean="0"/>
              <a:t> </a:t>
            </a:r>
            <a:r>
              <a:rPr lang="cs-CZ" b="1" dirty="0" err="1"/>
              <a:t>computing</a:t>
            </a:r>
            <a:r>
              <a:rPr lang="cs-CZ" dirty="0"/>
              <a:t>“ 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Změna k současnému </a:t>
            </a:r>
            <a:r>
              <a:rPr lang="cs-CZ" dirty="0"/>
              <a:t>pojmenování „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humanities</a:t>
            </a:r>
            <a:r>
              <a:rPr lang="cs-CZ" dirty="0"/>
              <a:t>“ </a:t>
            </a:r>
            <a:r>
              <a:rPr lang="cs-CZ" dirty="0" smtClean="0"/>
              <a:t>(monografie </a:t>
            </a:r>
            <a:r>
              <a:rPr lang="cs-CZ" i="1" dirty="0"/>
              <a:t>A </a:t>
            </a:r>
            <a:r>
              <a:rPr lang="cs-CZ" i="1" dirty="0" err="1"/>
              <a:t>Companion</a:t>
            </a:r>
            <a:r>
              <a:rPr lang="cs-CZ" i="1" dirty="0"/>
              <a:t> to Digital </a:t>
            </a:r>
            <a:r>
              <a:rPr lang="cs-CZ" i="1" dirty="0" err="1"/>
              <a:t>Humanities</a:t>
            </a:r>
            <a:r>
              <a:rPr lang="cs-CZ" dirty="0"/>
              <a:t> </a:t>
            </a:r>
            <a:r>
              <a:rPr lang="cs-CZ" dirty="0" smtClean="0"/>
              <a:t>– 2001</a:t>
            </a:r>
          </a:p>
          <a:p>
            <a:pPr marL="0" indent="0">
              <a:buNone/>
            </a:pPr>
            <a:r>
              <a:rPr lang="cs-CZ" dirty="0" smtClean="0"/>
              <a:t>Snaha ukázat</a:t>
            </a:r>
            <a:r>
              <a:rPr lang="cs-CZ" dirty="0"/>
              <a:t>, že </a:t>
            </a:r>
            <a:r>
              <a:rPr lang="cs-CZ" dirty="0" err="1"/>
              <a:t>digital</a:t>
            </a:r>
            <a:r>
              <a:rPr lang="cs-CZ" dirty="0"/>
              <a:t> </a:t>
            </a:r>
            <a:r>
              <a:rPr lang="cs-CZ" dirty="0" err="1"/>
              <a:t>humanities</a:t>
            </a:r>
            <a:r>
              <a:rPr lang="cs-CZ" dirty="0"/>
              <a:t> jsou více než jen pouhé </a:t>
            </a:r>
            <a:r>
              <a:rPr lang="cs-CZ" dirty="0" smtClean="0"/>
              <a:t>digitalizování</a:t>
            </a:r>
          </a:p>
          <a:p>
            <a:pPr marL="0" indent="0">
              <a:buNone/>
            </a:pPr>
            <a:r>
              <a:rPr lang="cs-CZ" dirty="0" smtClean="0"/>
              <a:t>Budování </a:t>
            </a:r>
            <a:r>
              <a:rPr lang="cs-CZ" dirty="0"/>
              <a:t>digitálních zdrojů s velkým množstvím </a:t>
            </a:r>
            <a:r>
              <a:rPr lang="cs-CZ" dirty="0" smtClean="0"/>
              <a:t>dat - vznik </a:t>
            </a:r>
            <a:r>
              <a:rPr lang="cs-CZ" dirty="0"/>
              <a:t>právních </a:t>
            </a:r>
            <a:r>
              <a:rPr lang="cs-CZ" dirty="0" smtClean="0"/>
              <a:t>otázek (citlivost některých </a:t>
            </a:r>
            <a:r>
              <a:rPr lang="cs-CZ" dirty="0"/>
              <a:t>z </a:t>
            </a:r>
            <a:r>
              <a:rPr lang="cs-CZ" dirty="0" smtClean="0"/>
              <a:t>údajů, přístupy </a:t>
            </a:r>
            <a:r>
              <a:rPr lang="cs-CZ" dirty="0"/>
              <a:t>k </a:t>
            </a:r>
            <a:r>
              <a:rPr lang="cs-CZ" dirty="0" smtClean="0"/>
              <a:t>různým databázím, omezování)</a:t>
            </a:r>
          </a:p>
          <a:p>
            <a:pPr marL="0" indent="0">
              <a:buNone/>
            </a:pPr>
            <a:r>
              <a:rPr lang="cs-CZ" dirty="0" smtClean="0"/>
              <a:t>Dalším </a:t>
            </a:r>
            <a:r>
              <a:rPr lang="cs-CZ" dirty="0"/>
              <a:t>problémem je nevyhnutelné nedostatečné využívání informací v daném </a:t>
            </a:r>
            <a:r>
              <a:rPr lang="cs-CZ" dirty="0" smtClean="0"/>
              <a:t>kontextu, a tedy podhodnocení </a:t>
            </a:r>
            <a:r>
              <a:rPr lang="cs-CZ" dirty="0"/>
              <a:t>sémiotického hlediska.</a:t>
            </a:r>
          </a:p>
        </p:txBody>
      </p:sp>
    </p:spTree>
    <p:extLst>
      <p:ext uri="{BB962C8B-B14F-4D97-AF65-F5344CB8AC3E}">
        <p14:creationId xmlns:p14="http://schemas.microsoft.com/office/powerpoint/2010/main" val="24416614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606" y="1324618"/>
            <a:ext cx="9772650" cy="3590925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287795" y="6462584"/>
            <a:ext cx="404065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>
                <a:hlinkClick r:id="rId3"/>
              </a:rPr>
              <a:t>https://openedx.phil.muni.cz/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939555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124" y="348177"/>
            <a:ext cx="6556547" cy="623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25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6990" y="144291"/>
            <a:ext cx="10515600" cy="573989"/>
          </a:xfrm>
        </p:spPr>
        <p:txBody>
          <a:bodyPr>
            <a:normAutofit fontScale="90000"/>
          </a:bodyPr>
          <a:lstStyle/>
          <a:p>
            <a:r>
              <a:rPr lang="cs-CZ" b="1" dirty="0" smtClean="0"/>
              <a:t>Evropská muzea online </a:t>
            </a:r>
            <a:endParaRPr lang="cs-CZ" b="1" dirty="0"/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874898"/>
            <a:ext cx="12182475" cy="545782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70703" y="6488484"/>
            <a:ext cx="905750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/>
              <a:t>https://www.europeana.eu/portal/cs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69685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EUROPEANA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32485" y="1482810"/>
            <a:ext cx="5696465" cy="5152767"/>
          </a:xfrm>
        </p:spPr>
        <p:txBody>
          <a:bodyPr/>
          <a:lstStyle/>
          <a:p>
            <a:pPr marL="0" indent="0">
              <a:buNone/>
            </a:pPr>
            <a:r>
              <a:rPr lang="cs-CZ" sz="2400" b="1" dirty="0" smtClean="0"/>
              <a:t>Více než 50 000 000 uměleckých děl, artefaktů, knih, videí a zvuků z celé Evropy</a:t>
            </a:r>
          </a:p>
          <a:p>
            <a:pPr marL="0" indent="0">
              <a:buNone/>
            </a:pPr>
            <a:endParaRPr lang="cs-CZ" sz="2400" b="1" dirty="0" smtClean="0"/>
          </a:p>
          <a:p>
            <a:pPr marL="0" indent="0">
              <a:buNone/>
            </a:pPr>
            <a:r>
              <a:rPr lang="cs-CZ" sz="2400" dirty="0" smtClean="0"/>
              <a:t>Poslání </a:t>
            </a:r>
            <a:r>
              <a:rPr lang="cs-CZ" sz="2400" dirty="0" err="1" smtClean="0"/>
              <a:t>Europeany</a:t>
            </a:r>
            <a:r>
              <a:rPr lang="cs-CZ" sz="2400" dirty="0" smtClean="0"/>
              <a:t>:</a:t>
            </a:r>
          </a:p>
          <a:p>
            <a:pPr marL="0" indent="0">
              <a:buNone/>
            </a:pPr>
            <a:r>
              <a:rPr lang="cs-CZ" sz="2400" i="1" dirty="0" smtClean="0"/>
              <a:t>Měníme </a:t>
            </a:r>
            <a:r>
              <a:rPr lang="cs-CZ" sz="2400" i="1" dirty="0"/>
              <a:t>svět kulturou! Chceme stavět na bohatém kulturním dědictví Evropy a usnadnit lidem jeho použití – k práci, studiu i jen pro </a:t>
            </a:r>
            <a:r>
              <a:rPr lang="cs-CZ" sz="2400" i="1" dirty="0" smtClean="0"/>
              <a:t>zábavu.</a:t>
            </a:r>
          </a:p>
          <a:p>
            <a:pPr marL="0" indent="0">
              <a:buNone/>
            </a:pPr>
            <a:endParaRPr lang="cs-CZ" i="1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59147" y="173200"/>
            <a:ext cx="5202194" cy="6316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49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210" y="158064"/>
            <a:ext cx="9324975" cy="65913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996" y="2412141"/>
            <a:ext cx="4214428" cy="396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45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Obsah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Paměťové instituce a jejich význam</a:t>
            </a:r>
          </a:p>
          <a:p>
            <a:r>
              <a:rPr lang="cs-CZ" dirty="0" smtClean="0"/>
              <a:t>Digital </a:t>
            </a:r>
            <a:r>
              <a:rPr lang="cs-CZ" dirty="0" err="1" smtClean="0"/>
              <a:t>Humanities</a:t>
            </a:r>
            <a:endParaRPr lang="cs-CZ" dirty="0" smtClean="0"/>
          </a:p>
          <a:p>
            <a:r>
              <a:rPr lang="cs-CZ" dirty="0" smtClean="0"/>
              <a:t>Umění, literatura, hudba aj. online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6371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271462"/>
            <a:ext cx="9972675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7921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4" y="726474"/>
            <a:ext cx="8858250" cy="476250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1945545" y="6215448"/>
            <a:ext cx="830090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dirty="0" smtClean="0">
                <a:hlinkClick r:id="rId3"/>
              </a:rPr>
              <a:t>http://sammlungenonline.albertina.at/?query=Inventarnummer=[22479]&amp;showtype=record#dcId=1573026408324&amp;p=1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983450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766762"/>
            <a:ext cx="11001375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52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762" y="476250"/>
            <a:ext cx="9896475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517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75" y="366712"/>
            <a:ext cx="9620250" cy="612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191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150" y="285750"/>
            <a:ext cx="1055370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4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137" y="147637"/>
            <a:ext cx="10753725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184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1730" y="242888"/>
            <a:ext cx="4842968" cy="483574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81914" y="1359243"/>
            <a:ext cx="1309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Blog</a:t>
            </a:r>
          </a:p>
          <a:p>
            <a:r>
              <a:rPr lang="cs-CZ" dirty="0" err="1" smtClean="0"/>
              <a:t>Europeany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110" y="242888"/>
            <a:ext cx="465772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623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94021" y="1773769"/>
            <a:ext cx="7926036" cy="451582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94021" y="704335"/>
            <a:ext cx="7608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/>
              <a:t>Př</a:t>
            </a:r>
            <a:r>
              <a:rPr lang="cs-CZ" sz="3200" dirty="0" smtClean="0"/>
              <a:t>. vyhledaného pojmu: </a:t>
            </a:r>
            <a:r>
              <a:rPr lang="cs-CZ" sz="3200" dirty="0" smtClean="0"/>
              <a:t>Pablo Picasso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15667763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32237" y="518984"/>
            <a:ext cx="8736227" cy="5721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4513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Paměťové instituce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Typy</a:t>
            </a:r>
          </a:p>
          <a:p>
            <a:r>
              <a:rPr lang="cs-CZ" dirty="0" smtClean="0"/>
              <a:t>Role tradiční</a:t>
            </a:r>
          </a:p>
          <a:p>
            <a:r>
              <a:rPr lang="cs-CZ" dirty="0" smtClean="0"/>
              <a:t>Role v informační společnosti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3867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72746" y="512282"/>
            <a:ext cx="9408847" cy="559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4086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309816" y="517645"/>
            <a:ext cx="9038144" cy="545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684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75" y="180975"/>
            <a:ext cx="10534650" cy="649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743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6794"/>
            <a:ext cx="12192000" cy="554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423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050" y="657225"/>
            <a:ext cx="98679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599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680519" y="481914"/>
            <a:ext cx="9156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Sbírka </a:t>
            </a:r>
            <a:r>
              <a:rPr lang="cs-CZ" sz="2800" b="1" dirty="0" err="1" smtClean="0"/>
              <a:t>Rise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of</a:t>
            </a:r>
            <a:r>
              <a:rPr lang="cs-CZ" sz="2800" b="1" dirty="0" smtClean="0"/>
              <a:t> </a:t>
            </a:r>
            <a:r>
              <a:rPr lang="cs-CZ" sz="2800" b="1" dirty="0" err="1" smtClean="0"/>
              <a:t>Literacy</a:t>
            </a:r>
            <a:r>
              <a:rPr lang="cs-CZ" sz="2800" b="1" dirty="0" smtClean="0"/>
              <a:t> in </a:t>
            </a:r>
            <a:r>
              <a:rPr lang="cs-CZ" sz="2800" b="1" dirty="0" err="1" smtClean="0"/>
              <a:t>Europe</a:t>
            </a:r>
            <a:r>
              <a:rPr lang="cs-CZ" sz="2800" dirty="0" smtClean="0"/>
              <a:t> v EUROPEANĚ </a:t>
            </a:r>
            <a:endParaRPr lang="cs-CZ" sz="2800" dirty="0"/>
          </a:p>
          <a:p>
            <a:r>
              <a:rPr lang="cs-CZ" u="sng" dirty="0">
                <a:hlinkClick r:id="rId2"/>
              </a:rPr>
              <a:t>https://www.europeana.eu/portal/en/exhibitions/rise-of-literacy-in-europe</a:t>
            </a:r>
            <a:endParaRPr lang="cs-CZ" dirty="0"/>
          </a:p>
          <a:p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222422" y="1818853"/>
            <a:ext cx="6492652" cy="3679904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4"/>
          <a:stretch>
            <a:fillRect/>
          </a:stretch>
        </p:blipFill>
        <p:spPr>
          <a:xfrm>
            <a:off x="5338119" y="2533135"/>
            <a:ext cx="6764501" cy="400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679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755557" y="222422"/>
            <a:ext cx="5894173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err="1" smtClean="0"/>
              <a:t>Children‘s</a:t>
            </a:r>
            <a:r>
              <a:rPr lang="cs-CZ" sz="2800" dirty="0" smtClean="0"/>
              <a:t> </a:t>
            </a:r>
            <a:r>
              <a:rPr lang="cs-CZ" sz="2800" dirty="0" err="1" smtClean="0"/>
              <a:t>Books</a:t>
            </a:r>
            <a:r>
              <a:rPr lang="cs-CZ" sz="2800" dirty="0" smtClean="0"/>
              <a:t> v EUROPEANĚ</a:t>
            </a:r>
            <a:endParaRPr lang="cs-CZ" sz="2800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259492" y="854225"/>
            <a:ext cx="6393798" cy="469498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5265" y="523676"/>
            <a:ext cx="4451264" cy="610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634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12" y="138112"/>
            <a:ext cx="10544175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455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270" y="890716"/>
            <a:ext cx="6524625" cy="495300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42551" y="1828800"/>
            <a:ext cx="3410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Originál spisu z r. 1658</a:t>
            </a:r>
          </a:p>
          <a:p>
            <a:endParaRPr lang="cs-CZ" sz="2800" dirty="0"/>
          </a:p>
          <a:p>
            <a:r>
              <a:rPr lang="cs-CZ" sz="2800" dirty="0" smtClean="0"/>
              <a:t>Uloženo v </a:t>
            </a:r>
            <a:r>
              <a:rPr lang="cs-CZ" sz="2800" dirty="0" err="1" smtClean="0"/>
              <a:t>Bibliothéqe</a:t>
            </a:r>
            <a:r>
              <a:rPr lang="cs-CZ" sz="2800" dirty="0" smtClean="0"/>
              <a:t> </a:t>
            </a:r>
            <a:r>
              <a:rPr lang="cs-CZ" sz="2800" dirty="0" err="1" smtClean="0"/>
              <a:t>nationale</a:t>
            </a:r>
            <a:r>
              <a:rPr lang="cs-CZ" sz="2800" dirty="0" smtClean="0"/>
              <a:t> de France 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8135696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25" y="624016"/>
            <a:ext cx="4697755" cy="632960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666" y="488170"/>
            <a:ext cx="5202838" cy="636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484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204487"/>
            <a:ext cx="10515600" cy="1325563"/>
          </a:xfrm>
        </p:spPr>
        <p:txBody>
          <a:bodyPr/>
          <a:lstStyle/>
          <a:p>
            <a:r>
              <a:rPr lang="cs-CZ" b="1" dirty="0" smtClean="0"/>
              <a:t>Digitální knihovny v ČR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938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Kramerius 3</a:t>
            </a:r>
          </a:p>
          <a:p>
            <a:r>
              <a:rPr lang="cs-CZ" dirty="0" smtClean="0"/>
              <a:t> obsahuje plné texty </a:t>
            </a:r>
            <a:r>
              <a:rPr lang="cs-CZ" dirty="0" err="1" smtClean="0"/>
              <a:t>bohemikálních</a:t>
            </a:r>
            <a:r>
              <a:rPr lang="cs-CZ" dirty="0" smtClean="0"/>
              <a:t> periodik a monografií</a:t>
            </a:r>
            <a:r>
              <a:rPr lang="cs-CZ" b="1" dirty="0" smtClean="0"/>
              <a:t> </a:t>
            </a:r>
            <a:r>
              <a:rPr lang="cs-CZ" dirty="0" smtClean="0"/>
              <a:t>19. století a částečně 20. století </a:t>
            </a:r>
            <a:r>
              <a:rPr lang="cs-CZ" dirty="0" err="1" smtClean="0"/>
              <a:t>zdigitalizovaných</a:t>
            </a:r>
            <a:r>
              <a:rPr lang="cs-CZ" dirty="0" smtClean="0"/>
              <a:t> v rámci Národního programu Kramerius</a:t>
            </a:r>
          </a:p>
          <a:p>
            <a:r>
              <a:rPr lang="cs-CZ" dirty="0" smtClean="0"/>
              <a:t>Vedle dokumentů v češtině obsahuje Kramerius také řadu dokumentů v německém a ruském jazyce</a:t>
            </a:r>
          </a:p>
          <a:p>
            <a:endParaRPr lang="cs-CZ" dirty="0" smtClean="0"/>
          </a:p>
          <a:p>
            <a:pPr marL="0" indent="0">
              <a:buNone/>
            </a:pPr>
            <a:r>
              <a:rPr lang="cs-CZ" b="1" dirty="0" smtClean="0"/>
              <a:t>Kramerius 5</a:t>
            </a:r>
          </a:p>
          <a:p>
            <a:r>
              <a:rPr lang="cs-CZ" dirty="0"/>
              <a:t>Obsahuje plné texty dokumentů </a:t>
            </a:r>
            <a:r>
              <a:rPr lang="cs-CZ" dirty="0" err="1"/>
              <a:t>bohemikální</a:t>
            </a:r>
            <a:r>
              <a:rPr lang="cs-CZ" dirty="0"/>
              <a:t> produkce 19. – 21. století </a:t>
            </a:r>
            <a:r>
              <a:rPr lang="cs-CZ" dirty="0" err="1"/>
              <a:t>zdigitalizovaných</a:t>
            </a:r>
            <a:r>
              <a:rPr lang="cs-CZ" dirty="0"/>
              <a:t> v rámci projektu Národní digitální knihovny</a:t>
            </a:r>
            <a:r>
              <a:rPr lang="cs-CZ" dirty="0" smtClean="0"/>
              <a:t>.</a:t>
            </a:r>
          </a:p>
          <a:p>
            <a:r>
              <a:rPr lang="cs-CZ" dirty="0" smtClean="0"/>
              <a:t>Umožňuje </a:t>
            </a:r>
            <a:r>
              <a:rPr lang="cs-CZ" dirty="0"/>
              <a:t>též přístup k uživatelsky zajímavým a žádaným publikacím od r.1801 do současnosti a historickým dokumentům do roku 1801 včetně překladů plných </a:t>
            </a:r>
            <a:r>
              <a:rPr lang="cs-CZ" dirty="0" smtClean="0"/>
              <a:t>textů</a:t>
            </a:r>
          </a:p>
          <a:p>
            <a:r>
              <a:rPr lang="cs-CZ" dirty="0" smtClean="0"/>
              <a:t>Se </a:t>
            </a:r>
            <a:r>
              <a:rPr lang="cs-CZ" dirty="0"/>
              <a:t>systémem Kramerius 3 je propojen společným rozhraním umožňujícím hledání v obou databázích </a:t>
            </a:r>
            <a:r>
              <a:rPr lang="cs-CZ" dirty="0" smtClean="0"/>
              <a:t>současně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4487" y="3683815"/>
            <a:ext cx="1809750" cy="5715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912" y="1549400"/>
            <a:ext cx="1838325" cy="55245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45228" y="6289420"/>
            <a:ext cx="62648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 smtClean="0">
                <a:hlinkClick r:id="rId4"/>
              </a:rPr>
              <a:t>                                                                                    https://www.nkp.cz/digitalni-knihovna/digitalni-knihovny</a:t>
            </a:r>
            <a:endParaRPr lang="cs-CZ" sz="1100" dirty="0"/>
          </a:p>
        </p:txBody>
      </p:sp>
    </p:spTree>
    <p:extLst>
      <p:ext uri="{BB962C8B-B14F-4D97-AF65-F5344CB8AC3E}">
        <p14:creationId xmlns:p14="http://schemas.microsoft.com/office/powerpoint/2010/main" val="35591337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7" y="560172"/>
            <a:ext cx="4367084" cy="590146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736" y="560172"/>
            <a:ext cx="4287150" cy="606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4709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83958" y="506626"/>
            <a:ext cx="65991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800" b="1" dirty="0" smtClean="0"/>
              <a:t>O ilustracích v dětských knihách </a:t>
            </a:r>
          </a:p>
          <a:p>
            <a:r>
              <a:rPr lang="cs-CZ" sz="2800" b="1" dirty="0" smtClean="0"/>
              <a:t>v EUROPEANĚ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248032" y="1804086"/>
            <a:ext cx="90698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400" i="1" dirty="0"/>
              <a:t>Přestože nebyly ilustrovány všechny dětské knihy, obrázky se </a:t>
            </a:r>
            <a:r>
              <a:rPr lang="cs-CZ" sz="2400" i="1" dirty="0" smtClean="0"/>
              <a:t>staly </a:t>
            </a:r>
            <a:r>
              <a:rPr lang="cs-CZ" sz="2400" i="1" dirty="0"/>
              <a:t>významnou součástí dětských knih. </a:t>
            </a:r>
            <a:endParaRPr lang="cs-CZ" sz="2400" i="1" dirty="0" smtClean="0"/>
          </a:p>
          <a:p>
            <a:pPr algn="just"/>
            <a:endParaRPr lang="cs-CZ" sz="2400" i="1" dirty="0" smtClean="0"/>
          </a:p>
          <a:p>
            <a:pPr algn="just"/>
            <a:r>
              <a:rPr lang="cs-CZ" sz="2400" i="1" dirty="0" smtClean="0"/>
              <a:t>První knihou s </a:t>
            </a:r>
            <a:r>
              <a:rPr lang="cs-CZ" sz="2400" i="1" dirty="0"/>
              <a:t>obrázky byl </a:t>
            </a:r>
            <a:r>
              <a:rPr lang="cs-CZ" sz="2400" i="1" dirty="0" smtClean="0"/>
              <a:t>spis </a:t>
            </a:r>
            <a:r>
              <a:rPr lang="cs-CZ" sz="2400" b="1" i="1" dirty="0" smtClean="0"/>
              <a:t>Orbis </a:t>
            </a:r>
            <a:r>
              <a:rPr lang="cs-CZ" sz="2400" b="1" i="1" dirty="0" err="1"/>
              <a:t>sensualium</a:t>
            </a:r>
            <a:r>
              <a:rPr lang="cs-CZ" sz="2400" b="1" i="1" dirty="0"/>
              <a:t> pictus</a:t>
            </a:r>
            <a:r>
              <a:rPr lang="cs-CZ" sz="2400" i="1" dirty="0"/>
              <a:t>, učebnice českého učence </a:t>
            </a:r>
            <a:r>
              <a:rPr lang="cs-CZ" sz="2400" b="1" i="1" dirty="0"/>
              <a:t>Jana Amose Komenského</a:t>
            </a:r>
            <a:r>
              <a:rPr lang="cs-CZ" sz="2400" i="1" dirty="0"/>
              <a:t>, vydaná v roce 1658 v latině a němčině a později přeložená do mnoha evropských jazyků. </a:t>
            </a:r>
            <a:endParaRPr lang="cs-CZ" sz="2400" i="1" dirty="0" smtClean="0"/>
          </a:p>
          <a:p>
            <a:pPr algn="just"/>
            <a:r>
              <a:rPr lang="cs-CZ" sz="2400" i="1" dirty="0" smtClean="0"/>
              <a:t>Obrázky </a:t>
            </a:r>
            <a:r>
              <a:rPr lang="cs-CZ" sz="2400" i="1" dirty="0"/>
              <a:t>v této knize doprovázely úvod do přírodních věd, náboženství a sociálních témat. </a:t>
            </a:r>
            <a:endParaRPr lang="cs-CZ" sz="2400" i="1" dirty="0" smtClean="0"/>
          </a:p>
          <a:p>
            <a:pPr algn="just"/>
            <a:endParaRPr lang="cs-CZ" sz="2400" i="1" dirty="0"/>
          </a:p>
          <a:p>
            <a:pPr algn="just"/>
            <a:r>
              <a:rPr lang="cs-CZ" sz="2400" i="1" dirty="0" smtClean="0"/>
              <a:t>V </a:t>
            </a:r>
            <a:r>
              <a:rPr lang="cs-CZ" sz="2400" i="1" dirty="0"/>
              <a:t>dlouhodobém horizontu se obrázky </a:t>
            </a:r>
            <a:r>
              <a:rPr lang="cs-CZ" sz="2400" i="1" dirty="0" smtClean="0"/>
              <a:t>v dětských knihách staly </a:t>
            </a:r>
            <a:r>
              <a:rPr lang="cs-CZ" sz="2400" i="1" dirty="0"/>
              <a:t>neoddělitelnými od </a:t>
            </a:r>
            <a:r>
              <a:rPr lang="cs-CZ" sz="2400" i="1" dirty="0" smtClean="0"/>
              <a:t>textu.</a:t>
            </a:r>
            <a:endParaRPr lang="cs-CZ" sz="2400" i="1" dirty="0"/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9909256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 rot="10800000" flipH="1" flipV="1">
            <a:off x="2223597" y="181177"/>
            <a:ext cx="75258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/>
              <a:t>Ilustrace v dětských </a:t>
            </a:r>
            <a:r>
              <a:rPr lang="cs-CZ" sz="2800" b="1" dirty="0" smtClean="0"/>
              <a:t>knihách v EUROPEANĚ</a:t>
            </a:r>
            <a:endParaRPr lang="cs-CZ" sz="2800" b="1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6041218" y="704398"/>
            <a:ext cx="5760720" cy="3331845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3"/>
          <a:stretch>
            <a:fillRect/>
          </a:stretch>
        </p:blipFill>
        <p:spPr>
          <a:xfrm>
            <a:off x="6292472" y="4241105"/>
            <a:ext cx="5760720" cy="255905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06628" y="1087395"/>
            <a:ext cx="483149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Charles </a:t>
            </a:r>
            <a:r>
              <a:rPr lang="cs-CZ" sz="2400" b="1" dirty="0" err="1" smtClean="0"/>
              <a:t>Perrault</a:t>
            </a:r>
            <a:endParaRPr lang="cs-CZ" sz="2400" b="1" dirty="0" smtClean="0"/>
          </a:p>
          <a:p>
            <a:r>
              <a:rPr lang="cs-CZ" sz="2400" dirty="0" smtClean="0"/>
              <a:t>Francouzský </a:t>
            </a:r>
            <a:r>
              <a:rPr lang="cs-CZ" sz="2400" dirty="0"/>
              <a:t>spisovatel </a:t>
            </a:r>
            <a:r>
              <a:rPr lang="cs-CZ" sz="2400" dirty="0" smtClean="0"/>
              <a:t>a vysoký úředník na dvoře Ludvíka IX.</a:t>
            </a:r>
          </a:p>
          <a:p>
            <a:r>
              <a:rPr lang="cs-CZ" sz="2400" dirty="0" smtClean="0"/>
              <a:t>Jeden z prvních spisovatelů a vydavatelů </a:t>
            </a:r>
            <a:r>
              <a:rPr lang="cs-CZ" sz="2400" b="1" dirty="0" smtClean="0"/>
              <a:t>pohádek</a:t>
            </a:r>
          </a:p>
          <a:p>
            <a:r>
              <a:rPr lang="cs-CZ" sz="2400" dirty="0" smtClean="0"/>
              <a:t>Jeho pohádky vyšly poprvé 1697</a:t>
            </a:r>
          </a:p>
          <a:p>
            <a:r>
              <a:rPr lang="cs-CZ" sz="2400" dirty="0" smtClean="0"/>
              <a:t>Vycházely z </a:t>
            </a:r>
            <a:r>
              <a:rPr lang="cs-CZ" sz="2400" dirty="0"/>
              <a:t>ústních příběhů vyprávěných </a:t>
            </a:r>
            <a:r>
              <a:rPr lang="cs-CZ" sz="2400" dirty="0" smtClean="0"/>
              <a:t>dětem, oblíbeny i mezi dospělými</a:t>
            </a:r>
          </a:p>
          <a:p>
            <a:endParaRPr lang="cs-CZ" sz="2400" dirty="0" smtClean="0"/>
          </a:p>
          <a:p>
            <a:r>
              <a:rPr lang="cs-CZ" sz="2400" dirty="0" smtClean="0"/>
              <a:t>V EUROPEANĚ francouzské </a:t>
            </a:r>
            <a:r>
              <a:rPr lang="cs-CZ" sz="2400" dirty="0"/>
              <a:t>vydání pohádek </a:t>
            </a:r>
            <a:r>
              <a:rPr lang="cs-CZ" sz="2400" dirty="0" smtClean="0"/>
              <a:t>z </a:t>
            </a:r>
            <a:r>
              <a:rPr lang="cs-CZ" sz="2400" dirty="0"/>
              <a:t>roku </a:t>
            </a:r>
            <a:r>
              <a:rPr lang="cs-CZ" sz="2400" dirty="0" smtClean="0"/>
              <a:t>1862</a:t>
            </a:r>
          </a:p>
          <a:p>
            <a:r>
              <a:rPr lang="cs-CZ" sz="2400" dirty="0" smtClean="0"/>
              <a:t>Význam ilustrací slavného </a:t>
            </a:r>
            <a:r>
              <a:rPr lang="cs-CZ" sz="2400" dirty="0"/>
              <a:t>umělce </a:t>
            </a:r>
            <a:r>
              <a:rPr lang="cs-CZ" sz="2400" b="1" dirty="0"/>
              <a:t>Gustava </a:t>
            </a:r>
            <a:r>
              <a:rPr lang="cs-CZ" sz="2400" b="1" dirty="0" err="1" smtClean="0"/>
              <a:t>Dorého</a:t>
            </a:r>
            <a:r>
              <a:rPr lang="cs-CZ" sz="2400" b="1" dirty="0" smtClean="0"/>
              <a:t> </a:t>
            </a:r>
            <a:r>
              <a:rPr lang="cs-CZ" sz="2400" dirty="0" smtClean="0"/>
              <a:t>(fr. rytce a ilustrátora)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29744667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81914" y="481914"/>
            <a:ext cx="851380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O fenoménu bestseler v EUROPEANĚ</a:t>
            </a:r>
            <a:endParaRPr lang="cs-CZ" sz="2800" b="1" dirty="0"/>
          </a:p>
          <a:p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7525652" y="253184"/>
            <a:ext cx="4666348" cy="660481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81914" y="1282133"/>
            <a:ext cx="675914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i="1" dirty="0"/>
              <a:t>V 18. století se vkus čtenářů naklonil ke světské čtení. </a:t>
            </a:r>
            <a:endParaRPr lang="cs-CZ" sz="2400" i="1" dirty="0" smtClean="0"/>
          </a:p>
          <a:p>
            <a:r>
              <a:rPr lang="cs-CZ" sz="2400" b="1" i="1" dirty="0" smtClean="0"/>
              <a:t>Die </a:t>
            </a:r>
            <a:r>
              <a:rPr lang="cs-CZ" sz="2400" b="1" i="1" dirty="0"/>
              <a:t>Leiden des </a:t>
            </a:r>
            <a:r>
              <a:rPr lang="cs-CZ" sz="2400" b="1" i="1" dirty="0" err="1"/>
              <a:t>jungen</a:t>
            </a:r>
            <a:r>
              <a:rPr lang="cs-CZ" sz="2400" b="1" i="1" dirty="0"/>
              <a:t> Werther od Johanna Wolfganga von Goethe</a:t>
            </a:r>
            <a:r>
              <a:rPr lang="cs-CZ" sz="2400" i="1" dirty="0"/>
              <a:t> byla vydána v roce 1774 a vzbudila velký populární zájem mladých dospělých čtenářů. Byl to román v dopisech zkoumajících tragický milostný příběh vášnivého umělce Werthera, který </a:t>
            </a:r>
            <a:r>
              <a:rPr lang="cs-CZ" sz="2400" i="1" dirty="0" smtClean="0"/>
              <a:t>si nakonec vzal svůj </a:t>
            </a:r>
            <a:r>
              <a:rPr lang="cs-CZ" sz="2400" i="1" dirty="0"/>
              <a:t>vlastní život. Román si získal skandální pověst, protože podle populární legendy se po vydání knihy zdálo, že míra sebevražd stoupá. Taková reputace však pouze přispěla k popularitě románu. Dopad knihy na německou čtenářskou veřejnost byl popsán jako „revoluce ve čtení</a:t>
            </a:r>
            <a:r>
              <a:rPr lang="cs-CZ" sz="2400" i="1" dirty="0" smtClean="0"/>
              <a:t>“.</a:t>
            </a:r>
            <a:endParaRPr lang="cs-CZ" sz="2400" i="1" dirty="0"/>
          </a:p>
        </p:txBody>
      </p:sp>
      <p:sp>
        <p:nvSpPr>
          <p:cNvPr id="5" name="TextovéPole 4"/>
          <p:cNvSpPr txBox="1"/>
          <p:nvPr/>
        </p:nvSpPr>
        <p:spPr>
          <a:xfrm>
            <a:off x="481914" y="6268113"/>
            <a:ext cx="689507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u="sng" dirty="0" smtClean="0">
                <a:hlinkClick r:id="rId3"/>
              </a:rPr>
              <a:t>https://www.europeana.eu/portal/en/exhibitions/rise-of-literacy-in-europe/bestsellers#ve-anchor-intro_16420-js</a:t>
            </a:r>
            <a:endParaRPr lang="cs-CZ" sz="1100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92979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07524" y="1818220"/>
            <a:ext cx="8568587" cy="475557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2965622" y="469557"/>
            <a:ext cx="5239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/>
              <a:t>Historiana</a:t>
            </a:r>
            <a:endParaRPr lang="cs-CZ" sz="2400" b="1" dirty="0"/>
          </a:p>
          <a:p>
            <a:pPr algn="ctr"/>
            <a:r>
              <a:rPr lang="cs-CZ" u="sng" dirty="0">
                <a:hlinkClick r:id="rId3"/>
              </a:rPr>
              <a:t>https://historiana.eu/#/</a:t>
            </a:r>
            <a:endParaRPr lang="cs-CZ" dirty="0"/>
          </a:p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63935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23568" y="1143567"/>
            <a:ext cx="6010740" cy="4342834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6332016" y="1143567"/>
            <a:ext cx="5760720" cy="434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5515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71963" y="157171"/>
            <a:ext cx="5760720" cy="4097020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2684298" y="3207300"/>
            <a:ext cx="6496771" cy="355184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Obrázek 3"/>
          <p:cNvPicPr/>
          <p:nvPr/>
        </p:nvPicPr>
        <p:blipFill>
          <a:blip r:embed="rId4"/>
          <a:stretch>
            <a:fillRect/>
          </a:stretch>
        </p:blipFill>
        <p:spPr>
          <a:xfrm>
            <a:off x="6300709" y="322906"/>
            <a:ext cx="5760720" cy="393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34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398108" y="563823"/>
            <a:ext cx="6252519" cy="886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Výukové aktivity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https://historiana.eu/#/teaching-learning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185351" y="2247667"/>
            <a:ext cx="6104238" cy="3127521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4"/>
          <a:stretch>
            <a:fillRect/>
          </a:stretch>
        </p:blipFill>
        <p:spPr>
          <a:xfrm>
            <a:off x="6431280" y="2247667"/>
            <a:ext cx="5760720" cy="312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0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4926"/>
            <a:ext cx="12192000" cy="5272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9255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334145" y="395416"/>
            <a:ext cx="11293563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cap="all" dirty="0" smtClean="0"/>
              <a:t> Český </a:t>
            </a:r>
            <a:r>
              <a:rPr lang="cs-CZ" sz="2400" cap="all" dirty="0"/>
              <a:t>internetový </a:t>
            </a:r>
            <a:r>
              <a:rPr lang="cs-CZ" sz="2400" cap="all" dirty="0" smtClean="0"/>
              <a:t>portál (2010)  online</a:t>
            </a:r>
            <a:r>
              <a:rPr lang="cs-CZ" sz="2400" cap="all" dirty="0"/>
              <a:t> </a:t>
            </a:r>
            <a:r>
              <a:rPr lang="cs-CZ" sz="2400" cap="all" dirty="0" smtClean="0"/>
              <a:t>dostupných </a:t>
            </a:r>
          </a:p>
          <a:p>
            <a:r>
              <a:rPr lang="cs-CZ" sz="2400" b="1" cap="all" dirty="0" smtClean="0"/>
              <a:t> digitalizovaných muzejních sbírek</a:t>
            </a:r>
          </a:p>
          <a:p>
            <a:endParaRPr lang="cs-CZ" sz="20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přístupný </a:t>
            </a:r>
            <a:r>
              <a:rPr lang="cs-CZ" sz="2000" dirty="0"/>
              <a:t>bez finančního a lokálního </a:t>
            </a:r>
            <a:r>
              <a:rPr lang="cs-CZ" sz="2000" dirty="0" smtClean="0"/>
              <a:t>omezení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předměty</a:t>
            </a:r>
            <a:r>
              <a:rPr lang="cs-CZ" sz="2000" dirty="0"/>
              <a:t>, fotografie a zvukové nahrávky skrze vyhledávací </a:t>
            </a:r>
            <a:r>
              <a:rPr lang="cs-CZ" sz="2000" dirty="0" smtClean="0"/>
              <a:t>systém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Iniciativa Národního </a:t>
            </a:r>
            <a:r>
              <a:rPr lang="cs-CZ" sz="2000" dirty="0"/>
              <a:t>muzea za účelem </a:t>
            </a:r>
            <a:r>
              <a:rPr lang="cs-CZ" sz="2000" b="1" dirty="0"/>
              <a:t>shromažďování a prezentace</a:t>
            </a:r>
            <a:r>
              <a:rPr lang="cs-CZ" sz="2000" dirty="0"/>
              <a:t> </a:t>
            </a:r>
            <a:r>
              <a:rPr lang="cs-CZ" sz="2000" b="1" dirty="0"/>
              <a:t>digitalizovaných muzejních </a:t>
            </a:r>
            <a:r>
              <a:rPr lang="cs-CZ" sz="2000" b="1" dirty="0" smtClean="0"/>
              <a:t>sbírek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Výběr ze </a:t>
            </a:r>
            <a:r>
              <a:rPr lang="cs-CZ" sz="2000" dirty="0" smtClean="0"/>
              <a:t>sbírek 158 </a:t>
            </a:r>
            <a:r>
              <a:rPr lang="cs-CZ" sz="2000" dirty="0"/>
              <a:t>českých muzejních </a:t>
            </a:r>
            <a:r>
              <a:rPr lang="cs-CZ" sz="2000" dirty="0" smtClean="0"/>
              <a:t>institucí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Na portálu přes 106 tisíc sbírkových předmětů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stěžejní pro </a:t>
            </a:r>
            <a:r>
              <a:rPr lang="cs-CZ" sz="2000" dirty="0"/>
              <a:t>obsah </a:t>
            </a:r>
            <a:r>
              <a:rPr lang="cs-CZ" sz="2000" dirty="0" err="1"/>
              <a:t>eSbírek</a:t>
            </a:r>
            <a:r>
              <a:rPr lang="cs-CZ" sz="2000" dirty="0"/>
              <a:t> také </a:t>
            </a:r>
            <a:r>
              <a:rPr lang="cs-CZ" sz="2000" b="1" dirty="0"/>
              <a:t>spolupráce s kurátory </a:t>
            </a:r>
            <a:r>
              <a:rPr lang="cs-CZ" sz="2000" b="1" dirty="0" smtClean="0"/>
              <a:t>výstav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 smtClean="0"/>
              <a:t>propagace </a:t>
            </a:r>
            <a:r>
              <a:rPr lang="cs-CZ" sz="2000" b="1" dirty="0"/>
              <a:t>muzejních výstav</a:t>
            </a:r>
            <a:r>
              <a:rPr lang="cs-CZ" sz="2000" dirty="0"/>
              <a:t>.</a:t>
            </a:r>
            <a:br>
              <a:rPr lang="cs-CZ" sz="2000" dirty="0"/>
            </a:br>
            <a:endParaRPr lang="cs-CZ" sz="2000" dirty="0"/>
          </a:p>
          <a:p>
            <a:r>
              <a:rPr lang="cs-CZ" sz="2000" dirty="0" smtClean="0"/>
              <a:t>Cíl </a:t>
            </a:r>
            <a:r>
              <a:rPr lang="cs-CZ" sz="2000" dirty="0" err="1" smtClean="0"/>
              <a:t>eSbírek</a:t>
            </a:r>
            <a:r>
              <a:rPr lang="cs-CZ" sz="2000" dirty="0" smtClean="0"/>
              <a:t>: dostat se do </a:t>
            </a:r>
            <a:r>
              <a:rPr lang="cs-CZ" sz="2000" dirty="0"/>
              <a:t>podvědomí vědců a veřejnosti, nabídnout obsah v takové formě, která je svému oboru </a:t>
            </a:r>
            <a:r>
              <a:rPr lang="cs-CZ" sz="2000" dirty="0" smtClean="0"/>
              <a:t>adekvátní</a:t>
            </a:r>
          </a:p>
          <a:p>
            <a:endParaRPr lang="cs-CZ" sz="2000" dirty="0" smtClean="0"/>
          </a:p>
          <a:p>
            <a:r>
              <a:rPr lang="cs-CZ" sz="2000" dirty="0" smtClean="0"/>
              <a:t>Úkol: oslovovat </a:t>
            </a:r>
            <a:r>
              <a:rPr lang="cs-CZ" sz="2000" dirty="0"/>
              <a:t>další, nové </a:t>
            </a:r>
            <a:r>
              <a:rPr lang="cs-CZ" sz="2000" b="1" dirty="0"/>
              <a:t>kulturní instituce</a:t>
            </a:r>
            <a:r>
              <a:rPr lang="cs-CZ" sz="2000" dirty="0"/>
              <a:t> a nabízet jim na </a:t>
            </a:r>
            <a:r>
              <a:rPr lang="cs-CZ" sz="2000" dirty="0" err="1"/>
              <a:t>eSbírkách</a:t>
            </a:r>
            <a:r>
              <a:rPr lang="cs-CZ" sz="2000" dirty="0"/>
              <a:t> </a:t>
            </a:r>
            <a:r>
              <a:rPr lang="cs-CZ" sz="2000" b="1" dirty="0"/>
              <a:t>prostor pro prezentaci jejich digitalizovaného </a:t>
            </a:r>
            <a:r>
              <a:rPr lang="cs-CZ" sz="2000" b="1" dirty="0" smtClean="0"/>
              <a:t>obsahu</a:t>
            </a:r>
          </a:p>
          <a:p>
            <a:endParaRPr lang="cs-CZ" sz="2000" b="1" dirty="0" smtClean="0"/>
          </a:p>
          <a:p>
            <a:r>
              <a:rPr lang="cs-CZ" sz="2000" b="1" dirty="0" smtClean="0"/>
              <a:t>Zásadní úloha: </a:t>
            </a:r>
            <a:r>
              <a:rPr lang="cs-CZ" sz="2000" dirty="0" smtClean="0"/>
              <a:t>poskytování </a:t>
            </a:r>
            <a:r>
              <a:rPr lang="cs-CZ" sz="2000" dirty="0"/>
              <a:t>získaných dat portálu </a:t>
            </a:r>
            <a:r>
              <a:rPr lang="cs-CZ" sz="2000" b="1" dirty="0" err="1"/>
              <a:t>Europeana</a:t>
            </a:r>
            <a:r>
              <a:rPr lang="cs-CZ" sz="2000" dirty="0"/>
              <a:t>, který shromažďuje data z muzeí z celé Evropy a nabízí </a:t>
            </a:r>
            <a:r>
              <a:rPr lang="cs-CZ" sz="2000" dirty="0" smtClean="0"/>
              <a:t>kulturní </a:t>
            </a:r>
            <a:r>
              <a:rPr lang="cs-CZ" sz="2000" dirty="0"/>
              <a:t>bohatství v evropském </a:t>
            </a:r>
            <a:r>
              <a:rPr lang="cs-CZ" sz="2000" dirty="0" smtClean="0"/>
              <a:t>měřítku</a:t>
            </a:r>
            <a:endParaRPr lang="cs-CZ" sz="20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9535" y="395416"/>
            <a:ext cx="32099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019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924432" y="291974"/>
            <a:ext cx="6096000" cy="11170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Digitální knihovny v ČR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Kramerius </a:t>
            </a:r>
            <a:r>
              <a:rPr lang="cs-CZ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http://kramerius5.nkp.cz/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2194765" y="1410489"/>
            <a:ext cx="7555333" cy="4928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510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287" y="352425"/>
            <a:ext cx="9877425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82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190500"/>
            <a:ext cx="866775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48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304574" y="551466"/>
            <a:ext cx="6096000" cy="109651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MUZEA ve 21. století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b="1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Smartify</a:t>
            </a:r>
            <a:endParaRPr lang="cs-CZ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2"/>
          <a:stretch>
            <a:fillRect/>
          </a:stretch>
        </p:blipFill>
        <p:spPr>
          <a:xfrm>
            <a:off x="545345" y="2020313"/>
            <a:ext cx="5760720" cy="3978910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3"/>
          <a:stretch>
            <a:fillRect/>
          </a:stretch>
        </p:blipFill>
        <p:spPr>
          <a:xfrm>
            <a:off x="6431280" y="2883217"/>
            <a:ext cx="5760720" cy="3834765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4"/>
          <a:stretch>
            <a:fillRect/>
          </a:stretch>
        </p:blipFill>
        <p:spPr>
          <a:xfrm>
            <a:off x="6781156" y="551466"/>
            <a:ext cx="47339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390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39585" y="432262"/>
            <a:ext cx="9750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Van </a:t>
            </a:r>
            <a:r>
              <a:rPr lang="cs-CZ" sz="2400" b="1" dirty="0" err="1" smtClean="0"/>
              <a:t>Gogh</a:t>
            </a:r>
            <a:r>
              <a:rPr lang="cs-CZ" sz="2400" b="1" dirty="0" smtClean="0"/>
              <a:t> a interaktivní 3D</a:t>
            </a:r>
          </a:p>
          <a:p>
            <a:r>
              <a:rPr lang="cs-CZ" b="1" dirty="0" smtClean="0"/>
              <a:t>dílo </a:t>
            </a:r>
            <a:r>
              <a:rPr lang="cs-CZ" b="1" dirty="0" err="1"/>
              <a:t>Almond</a:t>
            </a:r>
            <a:r>
              <a:rPr lang="cs-CZ" b="1" dirty="0"/>
              <a:t> </a:t>
            </a:r>
            <a:r>
              <a:rPr lang="cs-CZ" b="1" dirty="0" err="1"/>
              <a:t>Blossom</a:t>
            </a:r>
            <a:r>
              <a:rPr lang="cs-CZ" b="1" dirty="0"/>
              <a:t> v životní velikosti v Amsterdamu</a:t>
            </a:r>
          </a:p>
          <a:p>
            <a:endParaRPr lang="cs-CZ" dirty="0"/>
          </a:p>
        </p:txBody>
      </p:sp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1356285" y="1447925"/>
            <a:ext cx="4358378" cy="2361568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4"/>
          <a:stretch>
            <a:fillRect/>
          </a:stretch>
        </p:blipFill>
        <p:spPr>
          <a:xfrm>
            <a:off x="6550430" y="1447925"/>
            <a:ext cx="4039312" cy="2361568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5"/>
          <a:stretch>
            <a:fillRect/>
          </a:stretch>
        </p:blipFill>
        <p:spPr>
          <a:xfrm>
            <a:off x="4139738" y="4041718"/>
            <a:ext cx="3813464" cy="273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0304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5005" y="440255"/>
            <a:ext cx="6096000" cy="88646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4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století – navštivte virtuálně</a:t>
            </a:r>
            <a:r>
              <a:rPr lang="cs-CZ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NM ČR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http://www.dvacatestoleti.eu/navstivte-virtualne/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274732" y="1495228"/>
            <a:ext cx="5760720" cy="3447415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4"/>
          <a:stretch>
            <a:fillRect/>
          </a:stretch>
        </p:blipFill>
        <p:spPr>
          <a:xfrm>
            <a:off x="6208446" y="2531891"/>
            <a:ext cx="5760720" cy="40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059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979066" y="687370"/>
            <a:ext cx="10191441" cy="6170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609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210065" y="293034"/>
            <a:ext cx="7678901" cy="4859733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6499010" y="293034"/>
            <a:ext cx="5495925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210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669059" y="259493"/>
            <a:ext cx="6474941" cy="532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Gulag online </a:t>
            </a:r>
            <a:r>
              <a:rPr lang="cs-CZ" u="sng" dirty="0" smtClean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http://www.gulag.online/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837582" y="1025816"/>
            <a:ext cx="10137894" cy="553562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723162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Digitální sbírky hudby 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8861854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err="1"/>
              <a:t>Petrucciho</a:t>
            </a:r>
            <a:r>
              <a:rPr lang="cs-CZ" dirty="0"/>
              <a:t> </a:t>
            </a:r>
            <a:r>
              <a:rPr lang="cs-CZ" dirty="0" smtClean="0"/>
              <a:t>knihovna / </a:t>
            </a:r>
            <a:r>
              <a:rPr lang="cs-CZ" u="sng" dirty="0" smtClean="0">
                <a:hlinkClick r:id="rId2"/>
              </a:rPr>
              <a:t>https</a:t>
            </a:r>
            <a:r>
              <a:rPr lang="cs-CZ" u="sng" dirty="0">
                <a:hlinkClick r:id="rId2"/>
              </a:rPr>
              <a:t>://imslp.org/wiki/Main_Page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/>
          <p:nvPr/>
        </p:nvPicPr>
        <p:blipFill>
          <a:blip r:embed="rId3"/>
          <a:stretch>
            <a:fillRect/>
          </a:stretch>
        </p:blipFill>
        <p:spPr>
          <a:xfrm>
            <a:off x="5994778" y="2533136"/>
            <a:ext cx="6030715" cy="400118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457200" y="3105835"/>
            <a:ext cx="86868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0" dirty="0" smtClean="0">
                <a:solidFill>
                  <a:srgbClr val="003466"/>
                </a:solidFill>
                <a:effectLst/>
                <a:latin typeface="Lucida Grande"/>
              </a:rPr>
              <a:t>150,764</a:t>
            </a:r>
            <a:r>
              <a:rPr lang="cs-CZ" b="0" i="0" dirty="0" smtClean="0">
                <a:solidFill>
                  <a:srgbClr val="003466"/>
                </a:solidFill>
                <a:effectLst/>
                <a:latin typeface="Lucida Grande"/>
              </a:rPr>
              <a:t> děl</a:t>
            </a:r>
          </a:p>
          <a:p>
            <a:endParaRPr lang="cs-CZ" b="0" i="0" dirty="0" smtClean="0">
              <a:solidFill>
                <a:srgbClr val="003466"/>
              </a:solidFill>
              <a:effectLst/>
              <a:latin typeface="Lucida Grande"/>
            </a:endParaRPr>
          </a:p>
          <a:p>
            <a:r>
              <a:rPr lang="cs-CZ" b="1" i="0" dirty="0" smtClean="0">
                <a:solidFill>
                  <a:srgbClr val="003466"/>
                </a:solidFill>
                <a:effectLst/>
                <a:latin typeface="Lucida Grande"/>
              </a:rPr>
              <a:t>490,295</a:t>
            </a:r>
            <a:r>
              <a:rPr lang="cs-CZ" b="0" i="0" dirty="0" smtClean="0">
                <a:solidFill>
                  <a:srgbClr val="003466"/>
                </a:solidFill>
                <a:effectLst/>
                <a:latin typeface="Lucida Grande"/>
              </a:rPr>
              <a:t> partitur</a:t>
            </a:r>
          </a:p>
          <a:p>
            <a:endParaRPr lang="cs-CZ" b="0" i="0" dirty="0" smtClean="0">
              <a:solidFill>
                <a:srgbClr val="003466"/>
              </a:solidFill>
              <a:effectLst/>
              <a:latin typeface="Lucida Grande"/>
            </a:endParaRPr>
          </a:p>
          <a:p>
            <a:r>
              <a:rPr lang="cs-CZ" b="1" i="0" dirty="0" smtClean="0">
                <a:solidFill>
                  <a:srgbClr val="003466"/>
                </a:solidFill>
                <a:effectLst/>
                <a:latin typeface="Lucida Grande"/>
              </a:rPr>
              <a:t>58,353</a:t>
            </a:r>
            <a:r>
              <a:rPr lang="cs-CZ" b="0" i="0" dirty="0" smtClean="0">
                <a:solidFill>
                  <a:srgbClr val="003466"/>
                </a:solidFill>
                <a:effectLst/>
                <a:latin typeface="Lucida Grande"/>
              </a:rPr>
              <a:t> nahrávek</a:t>
            </a:r>
          </a:p>
          <a:p>
            <a:endParaRPr lang="cs-CZ" b="0" i="0" dirty="0" smtClean="0">
              <a:solidFill>
                <a:srgbClr val="003466"/>
              </a:solidFill>
              <a:effectLst/>
              <a:latin typeface="Lucida Grande"/>
            </a:endParaRPr>
          </a:p>
          <a:p>
            <a:r>
              <a:rPr lang="cs-CZ" b="1" i="0" dirty="0" smtClean="0">
                <a:solidFill>
                  <a:srgbClr val="003466"/>
                </a:solidFill>
                <a:effectLst/>
                <a:latin typeface="Lucida Grande"/>
              </a:rPr>
              <a:t>18,113</a:t>
            </a:r>
            <a:r>
              <a:rPr lang="cs-CZ" b="0" i="0" dirty="0" smtClean="0">
                <a:solidFill>
                  <a:srgbClr val="003466"/>
                </a:solidFill>
                <a:effectLst/>
                <a:latin typeface="Lucida Grande"/>
              </a:rPr>
              <a:t> skladatelů</a:t>
            </a:r>
          </a:p>
          <a:p>
            <a:endParaRPr lang="cs-CZ" b="0" i="0" dirty="0" smtClean="0">
              <a:solidFill>
                <a:srgbClr val="003466"/>
              </a:solidFill>
              <a:effectLst/>
              <a:latin typeface="Lucida Grande"/>
            </a:endParaRPr>
          </a:p>
          <a:p>
            <a:r>
              <a:rPr lang="cs-CZ" b="1" i="0" dirty="0" smtClean="0">
                <a:solidFill>
                  <a:srgbClr val="003466"/>
                </a:solidFill>
                <a:effectLst/>
                <a:latin typeface="Lucida Grande"/>
              </a:rPr>
              <a:t>527</a:t>
            </a:r>
            <a:r>
              <a:rPr lang="cs-CZ" b="0" i="0" dirty="0" smtClean="0">
                <a:solidFill>
                  <a:srgbClr val="003466"/>
                </a:solidFill>
                <a:effectLst/>
                <a:latin typeface="Lucida Grande"/>
              </a:rPr>
              <a:t> interpretů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253184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514713" y="135700"/>
            <a:ext cx="5009654" cy="2790379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6524367" y="2316892"/>
            <a:ext cx="5531297" cy="4355757"/>
          </a:xfrm>
          <a:prstGeom prst="rect">
            <a:avLst/>
          </a:prstGeom>
        </p:spPr>
      </p:pic>
      <p:pic>
        <p:nvPicPr>
          <p:cNvPr id="4" name="Obrázek 3"/>
          <p:cNvPicPr/>
          <p:nvPr/>
        </p:nvPicPr>
        <p:blipFill>
          <a:blip r:embed="rId4"/>
          <a:stretch>
            <a:fillRect/>
          </a:stretch>
        </p:blipFill>
        <p:spPr>
          <a:xfrm>
            <a:off x="997528" y="3035725"/>
            <a:ext cx="4914618" cy="363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058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447725" y="705913"/>
            <a:ext cx="6694479" cy="3878444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>
          <a:blip r:embed="rId3"/>
          <a:stretch>
            <a:fillRect/>
          </a:stretch>
        </p:blipFill>
        <p:spPr>
          <a:xfrm>
            <a:off x="7568256" y="1076453"/>
            <a:ext cx="3752850" cy="549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2362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1075038" y="365125"/>
            <a:ext cx="9440562" cy="6282810"/>
          </a:xfrm>
        </p:spPr>
        <p:txBody>
          <a:bodyPr>
            <a:normAutofit/>
          </a:bodyPr>
          <a:lstStyle/>
          <a:p>
            <a:pPr algn="ctr"/>
            <a:r>
              <a:rPr lang="cs-CZ" sz="5400" dirty="0" smtClean="0"/>
              <a:t>Cože, Antonín Dvořák jako nová mediální hvězda?! 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9342869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988541" y="481914"/>
            <a:ext cx="1065152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/>
              <a:t>Jedinečný futuristický opus </a:t>
            </a:r>
          </a:p>
          <a:p>
            <a:pPr algn="ctr"/>
            <a:r>
              <a:rPr lang="cs-CZ" sz="3600" dirty="0" smtClean="0"/>
              <a:t>Autor: </a:t>
            </a:r>
            <a:r>
              <a:rPr lang="cs-CZ" sz="3600" b="1" dirty="0" smtClean="0"/>
              <a:t>AIVA / Antonín Dvořák</a:t>
            </a:r>
          </a:p>
          <a:p>
            <a:pPr algn="ctr"/>
            <a:r>
              <a:rPr lang="cs-CZ" sz="3600" dirty="0" smtClean="0"/>
              <a:t>Název: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From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the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Future</a:t>
            </a:r>
            <a:r>
              <a:rPr lang="cs-CZ" sz="3600" b="1" i="1" dirty="0" smtClean="0"/>
              <a:t> </a:t>
            </a:r>
            <a:r>
              <a:rPr lang="cs-CZ" sz="3600" b="1" i="1" dirty="0" err="1" smtClean="0"/>
              <a:t>World</a:t>
            </a:r>
            <a:r>
              <a:rPr lang="cs-CZ" sz="3600" b="1" i="1" dirty="0" smtClean="0"/>
              <a:t> op. 71</a:t>
            </a:r>
          </a:p>
          <a:p>
            <a:pPr algn="ctr"/>
            <a:endParaRPr lang="cs-CZ" sz="3600" b="1" i="1" dirty="0"/>
          </a:p>
          <a:p>
            <a:pPr algn="ctr"/>
            <a:r>
              <a:rPr lang="cs-CZ" sz="2800" dirty="0" smtClean="0"/>
              <a:t>z nedokončené klavírní skici, uložené v Českém muzeu hudby</a:t>
            </a:r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370" y="3588287"/>
            <a:ext cx="11567746" cy="228471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94270" y="6240162"/>
            <a:ext cx="11293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hlinkClick r:id="rId3"/>
              </a:rPr>
              <a:t>https://www.fromthefutureworld.cz/?utm_id=81633&amp;utm_medium=display&amp;utm_source=info&amp;utm_campaign=symfonie_a_dvoraka~dvorak_umela_inteligence~052019-052019&amp;utm_content=pr_clanek_135&amp;utm_term=obecny</a:t>
            </a:r>
            <a:r>
              <a:rPr lang="cs-CZ" sz="1200" dirty="0" smtClean="0"/>
              <a:t> (také </a:t>
            </a:r>
            <a:r>
              <a:rPr lang="cs-CZ" sz="1200" dirty="0" err="1" smtClean="0"/>
              <a:t>slidy</a:t>
            </a:r>
            <a:r>
              <a:rPr lang="cs-CZ" sz="1200" dirty="0" smtClean="0"/>
              <a:t> následující)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9577336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6431280" y="1437177"/>
            <a:ext cx="5760720" cy="3369945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72995" y="271848"/>
            <a:ext cx="7710616" cy="5860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b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 </a:t>
            </a:r>
            <a:r>
              <a:rPr lang="cs-CZ" b="1" cap="all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umělé inteligence </a:t>
            </a:r>
            <a:r>
              <a:rPr lang="cs-CZ" b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(AI)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komponování hudby od firmy AIVA Technologies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 smtClean="0">
              <a:solidFill>
                <a:srgbClr val="14141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b="1" dirty="0" smtClean="0">
              <a:solidFill>
                <a:srgbClr val="14141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Nastudoval si jeho dílo a </a:t>
            </a:r>
            <a:r>
              <a:rPr lang="cs-CZ" b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 rozepsaného fragmentu vznikla nová skladba o třech větách pojmenovaná AIVA / </a:t>
            </a:r>
            <a:r>
              <a:rPr lang="cs-CZ" b="1" i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Antonín Dvořák: </a:t>
            </a:r>
            <a:r>
              <a:rPr lang="cs-CZ" b="1" i="1" dirty="0" err="1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From</a:t>
            </a:r>
            <a:r>
              <a:rPr lang="cs-CZ" b="1" i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cs-CZ" b="1" i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Future</a:t>
            </a:r>
            <a:r>
              <a:rPr lang="cs-CZ" b="1" i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b="1" i="1" dirty="0" err="1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World</a:t>
            </a:r>
            <a:r>
              <a:rPr lang="cs-CZ" b="1" i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op. 71</a:t>
            </a:r>
            <a:r>
              <a:rPr lang="cs-CZ" b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solidFill>
                  <a:srgbClr val="14141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Světová premiéra 15. 11. – Rudolfinum v Praze, Dvořákova síň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solidFill>
                <a:srgbClr val="14141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solidFill>
                <a:srgbClr val="14141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Volba na systém AIVA - „</a:t>
            </a:r>
            <a:r>
              <a:rPr lang="cs-CZ" i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Systému AIVA byl jako jediné umělé inteligenci na světě přiznán statut ‚autor‘, a to francouzským kolektivním správcem </a:t>
            </a:r>
            <a:r>
              <a:rPr lang="cs-CZ" i="1" dirty="0" err="1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Sacem</a:t>
            </a:r>
            <a:r>
              <a:rPr lang="cs-CZ" i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Druhým důvodem byl fakt, že AIVA je od počátku trénována (tj. učí se) na dílech klasické hudby</a:t>
            </a:r>
            <a:r>
              <a:rPr lang="cs-CZ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,“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(Richard </a:t>
            </a:r>
            <a:r>
              <a:rPr lang="cs-CZ" dirty="0" err="1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Stiebitz</a:t>
            </a:r>
            <a:r>
              <a:rPr lang="cs-CZ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kreativní ředitel agentury </a:t>
            </a:r>
            <a:r>
              <a:rPr lang="cs-CZ" dirty="0" err="1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Wunderman</a:t>
            </a:r>
            <a:r>
              <a:rPr lang="cs-CZ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Thompson)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solidFill>
                <a:srgbClr val="141414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17481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215" y="934865"/>
            <a:ext cx="9658604" cy="519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18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Jak systém pracuje a jak skladba vznikla?</a:t>
            </a:r>
            <a:br>
              <a:rPr lang="cs-CZ" b="1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400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Systém neuronových sítí pracuje s komplexním hudebním modelem, v němž je provázaná melodie, rytmus a tempo s hudebními a emočními vzorci. Nejde jen o notový zápis, ale o širší hudební souvislosti.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endParaRPr lang="cs-CZ" sz="2400" dirty="0" smtClean="0">
              <a:solidFill>
                <a:srgbClr val="141414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 smtClean="0">
                <a:solidFill>
                  <a:srgbClr val="14141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a) Umělá inteligence provedla analýzu 30 000 skladeb autorů od baroka až po 20. století.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Poté provedena analýza 115 opusů Antonína Dvořáka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 smtClean="0">
                <a:solidFill>
                  <a:srgbClr val="141414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c) Vytvořeny vzorce a dle nich dokomponována Dvořákova nedokončená skica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2000" dirty="0" smtClean="0">
                <a:solidFill>
                  <a:srgbClr val="14141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d) Výsledek: třídílná kompozice / v 1. větě AI dokomponovala fragment / ve 2. a 3. větě nabídla vlastní vizi toho, jak by mohly tyto části být komponovány samotným A. Dvořákem    </a:t>
            </a:r>
            <a:endParaRPr lang="cs-CZ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96151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926757" y="988541"/>
            <a:ext cx="100584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sz="2800" i="1" dirty="0" smtClean="0"/>
          </a:p>
          <a:p>
            <a:r>
              <a:rPr lang="cs-CZ" sz="2800" i="1" dirty="0" smtClean="0"/>
              <a:t>Tento fascinující projekt mne donutil k úvahám o mysteriu lidské kreativity, o naší odpovědnosti pečovat o umění </a:t>
            </a:r>
            <a:br>
              <a:rPr lang="cs-CZ" sz="2800" i="1" dirty="0" smtClean="0"/>
            </a:br>
            <a:r>
              <a:rPr lang="cs-CZ" sz="2800" i="1" dirty="0" smtClean="0"/>
              <a:t>a o nevyhnutelnosti rozvíjet umělou inteligenci s rozvahou.</a:t>
            </a:r>
          </a:p>
          <a:p>
            <a:r>
              <a:rPr lang="cs-CZ" sz="2800" dirty="0" smtClean="0"/>
              <a:t>						</a:t>
            </a:r>
          </a:p>
          <a:p>
            <a:r>
              <a:rPr lang="cs-CZ" sz="2800" dirty="0"/>
              <a:t>	</a:t>
            </a:r>
            <a:r>
              <a:rPr lang="cs-CZ" sz="2800" dirty="0" smtClean="0"/>
              <a:t>					              (Emmanuel </a:t>
            </a:r>
            <a:r>
              <a:rPr lang="cs-CZ" sz="2800" dirty="0" err="1" smtClean="0"/>
              <a:t>Villaume</a:t>
            </a:r>
            <a:r>
              <a:rPr lang="cs-CZ" sz="2800" dirty="0" smtClean="0"/>
              <a:t>,</a:t>
            </a:r>
          </a:p>
          <a:p>
            <a:r>
              <a:rPr lang="cs-CZ" sz="2800" dirty="0" smtClean="0"/>
              <a:t>				                   šéfdirigent Pražské filharmonie)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572461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47136" y="1825625"/>
            <a:ext cx="8773296" cy="4351338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smtClean="0"/>
              <a:t>			</a:t>
            </a:r>
            <a:r>
              <a:rPr lang="cs-CZ" sz="3600" dirty="0" smtClean="0"/>
              <a:t>Děkuji vám za pozornost.</a:t>
            </a:r>
          </a:p>
          <a:p>
            <a:pPr marL="0" indent="0" algn="ctr">
              <a:buNone/>
            </a:pPr>
            <a:endParaRPr lang="cs-CZ" sz="3600" dirty="0"/>
          </a:p>
          <a:p>
            <a:pPr marL="0" indent="0" algn="ctr">
              <a:buNone/>
            </a:pPr>
            <a:r>
              <a:rPr lang="cs-CZ" sz="3600" dirty="0" smtClean="0"/>
              <a:t>			pmazacov@phil.muni.cz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1705922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err="1" smtClean="0"/>
              <a:t>Manuscriptorium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5" name="Obrázek 4"/>
          <p:cNvPicPr/>
          <p:nvPr/>
        </p:nvPicPr>
        <p:blipFill>
          <a:blip r:embed="rId2"/>
          <a:stretch>
            <a:fillRect/>
          </a:stretch>
        </p:blipFill>
        <p:spPr>
          <a:xfrm>
            <a:off x="296562" y="2250243"/>
            <a:ext cx="5436973" cy="2964309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/>
          <a:stretch>
            <a:fillRect/>
          </a:stretch>
        </p:blipFill>
        <p:spPr>
          <a:xfrm>
            <a:off x="5923006" y="2250243"/>
            <a:ext cx="6048219" cy="296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997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/>
          <p:nvPr/>
        </p:nvPicPr>
        <p:blipFill>
          <a:blip r:embed="rId2"/>
          <a:stretch>
            <a:fillRect/>
          </a:stretch>
        </p:blipFill>
        <p:spPr>
          <a:xfrm>
            <a:off x="212948" y="238888"/>
            <a:ext cx="7559452" cy="4135404"/>
          </a:xfrm>
          <a:prstGeom prst="rect">
            <a:avLst/>
          </a:prstGeom>
        </p:spPr>
      </p:pic>
      <p:pic>
        <p:nvPicPr>
          <p:cNvPr id="5" name="Obrázek 4"/>
          <p:cNvPicPr/>
          <p:nvPr/>
        </p:nvPicPr>
        <p:blipFill>
          <a:blip r:embed="rId3"/>
          <a:stretch>
            <a:fillRect/>
          </a:stretch>
        </p:blipFill>
        <p:spPr>
          <a:xfrm>
            <a:off x="5189838" y="2792629"/>
            <a:ext cx="6598509" cy="393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35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Digitální knihovny v ČR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cs-CZ" b="1" dirty="0" err="1" smtClean="0"/>
              <a:t>Manuscriptorium</a:t>
            </a:r>
            <a:endParaRPr lang="cs-CZ" b="1" dirty="0" smtClean="0"/>
          </a:p>
          <a:p>
            <a:pPr marL="0" indent="0">
              <a:buNone/>
            </a:pPr>
            <a:r>
              <a:rPr lang="cs-CZ" sz="1900" u="sng" dirty="0">
                <a:hlinkClick r:id="rId2"/>
              </a:rPr>
              <a:t>http://www.manuscriptorium.com/cs</a:t>
            </a:r>
            <a:endParaRPr lang="cs-CZ" sz="1900" b="1" dirty="0" smtClean="0"/>
          </a:p>
          <a:p>
            <a:r>
              <a:rPr lang="cs-CZ" dirty="0" smtClean="0"/>
              <a:t>Vytváří </a:t>
            </a:r>
            <a:r>
              <a:rPr lang="cs-CZ" dirty="0"/>
              <a:t>virtuální badatelské prostředí, které poskytuje přístup k existujícím digitálním dokumentům v oblasti historických fondů (</a:t>
            </a:r>
            <a:r>
              <a:rPr lang="cs-CZ" b="1" dirty="0"/>
              <a:t>rukopisy, prvotisky, raně novověké tisky, mapy a ostatní druhy dokumentů</a:t>
            </a:r>
            <a:r>
              <a:rPr lang="cs-CZ" b="1" dirty="0" smtClean="0"/>
              <a:t>)</a:t>
            </a:r>
          </a:p>
          <a:p>
            <a:r>
              <a:rPr lang="cs-CZ" b="1" dirty="0" smtClean="0"/>
              <a:t>Historické </a:t>
            </a:r>
            <a:r>
              <a:rPr lang="cs-CZ" b="1" dirty="0"/>
              <a:t>zdroje</a:t>
            </a:r>
            <a:r>
              <a:rPr lang="cs-CZ" dirty="0"/>
              <a:t>, jinak rozptýlené v různých digitálních knihovnách po celém webu, jsou </a:t>
            </a:r>
            <a:r>
              <a:rPr lang="cs-CZ" b="1" dirty="0" smtClean="0"/>
              <a:t>dostupné </a:t>
            </a:r>
            <a:r>
              <a:rPr lang="cs-CZ" b="1" dirty="0"/>
              <a:t>v jednotném rozhraní jedné digitální </a:t>
            </a:r>
            <a:r>
              <a:rPr lang="cs-CZ" b="1" dirty="0" smtClean="0"/>
              <a:t>knihovny</a:t>
            </a:r>
          </a:p>
          <a:p>
            <a:r>
              <a:rPr lang="cs-CZ" dirty="0" smtClean="0"/>
              <a:t>Služba </a:t>
            </a:r>
            <a:r>
              <a:rPr lang="cs-CZ" dirty="0"/>
              <a:t>poskytuje snadný přístup k více než 444 tisícům popisných záznamů a 20 milionům digitalizovaných stran (téměř 67 tisíc digitalizovaných dokumentů) z asi 120 institucí, z nichž polovina je ze zahraničí (21 zemí).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9105" y="1535112"/>
            <a:ext cx="18288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278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906</Words>
  <Application>Microsoft Office PowerPoint</Application>
  <PresentationFormat>Širokoúhlá obrazovka</PresentationFormat>
  <Paragraphs>169</Paragraphs>
  <Slides>66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66</vt:i4>
      </vt:variant>
    </vt:vector>
  </HeadingPairs>
  <TitlesOfParts>
    <vt:vector size="72" baseType="lpstr">
      <vt:lpstr>Arial</vt:lpstr>
      <vt:lpstr>Calibri</vt:lpstr>
      <vt:lpstr>Calibri Light</vt:lpstr>
      <vt:lpstr>Lucida Grande</vt:lpstr>
      <vt:lpstr>Times New Roman</vt:lpstr>
      <vt:lpstr>Motiv Office</vt:lpstr>
      <vt:lpstr>Digital Humanities a estetično  v kyberprostoru </vt:lpstr>
      <vt:lpstr>Obsah</vt:lpstr>
      <vt:lpstr>Paměťové instituce</vt:lpstr>
      <vt:lpstr>Digitální knihovny v ČR</vt:lpstr>
      <vt:lpstr>Prezentace aplikace PowerPoint</vt:lpstr>
      <vt:lpstr>Prezentace aplikace PowerPoint</vt:lpstr>
      <vt:lpstr>Manuscriptorium </vt:lpstr>
      <vt:lpstr>Prezentace aplikace PowerPoint</vt:lpstr>
      <vt:lpstr>Digitální knihovny v ČR</vt:lpstr>
      <vt:lpstr>Virtuální dokumenty v Manuscriptoriu </vt:lpstr>
      <vt:lpstr>Digitální knihovny v ČR</vt:lpstr>
      <vt:lpstr>Digitální knihovna FF MU</vt:lpstr>
      <vt:lpstr>Prezentace aplikace PowerPoint</vt:lpstr>
      <vt:lpstr>Digital Humanities</vt:lpstr>
      <vt:lpstr>Prezentace aplikace PowerPoint</vt:lpstr>
      <vt:lpstr>Prezentace aplikace PowerPoint</vt:lpstr>
      <vt:lpstr>Evropská muzea online </vt:lpstr>
      <vt:lpstr>EUROPEANA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Digitální sbírky hudby  </vt:lpstr>
      <vt:lpstr>Prezentace aplikace PowerPoint</vt:lpstr>
      <vt:lpstr>Cože, Antonín Dvořák jako nová mediální hvězda?! </vt:lpstr>
      <vt:lpstr>Prezentace aplikace PowerPoint</vt:lpstr>
      <vt:lpstr>Prezentace aplikace PowerPoint</vt:lpstr>
      <vt:lpstr>Prezentace aplikace PowerPoint</vt:lpstr>
      <vt:lpstr>Jak systém pracuje a jak skladba vznikla? </vt:lpstr>
      <vt:lpstr>Prezentace aplikace PowerPoint</vt:lpstr>
      <vt:lpstr> </vt:lpstr>
    </vt:vector>
  </TitlesOfParts>
  <Company>FFMU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Projekt INTERES</dc:creator>
  <cp:lastModifiedBy>Pavlína Mazáčová</cp:lastModifiedBy>
  <cp:revision>30</cp:revision>
  <dcterms:created xsi:type="dcterms:W3CDTF">2019-11-06T07:17:00Z</dcterms:created>
  <dcterms:modified xsi:type="dcterms:W3CDTF">2019-11-08T14:39:12Z</dcterms:modified>
</cp:coreProperties>
</file>