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662" r:id="rId3"/>
    <p:sldId id="663" r:id="rId4"/>
    <p:sldId id="664" r:id="rId5"/>
    <p:sldId id="665" r:id="rId6"/>
    <p:sldId id="668" r:id="rId7"/>
    <p:sldId id="669" r:id="rId8"/>
    <p:sldId id="667" r:id="rId9"/>
    <p:sldId id="666" r:id="rId10"/>
    <p:sldId id="670" r:id="rId11"/>
    <p:sldId id="671" r:id="rId12"/>
    <p:sldId id="672" r:id="rId13"/>
    <p:sldId id="673" r:id="rId14"/>
    <p:sldId id="677" r:id="rId15"/>
    <p:sldId id="675" r:id="rId16"/>
    <p:sldId id="674" r:id="rId17"/>
    <p:sldId id="678" r:id="rId18"/>
    <p:sldId id="676" r:id="rId19"/>
    <p:sldId id="679" r:id="rId20"/>
    <p:sldId id="680" r:id="rId21"/>
    <p:sldId id="681" r:id="rId22"/>
    <p:sldId id="682" r:id="rId23"/>
    <p:sldId id="707" r:id="rId24"/>
    <p:sldId id="708" r:id="rId25"/>
    <p:sldId id="709" r:id="rId26"/>
    <p:sldId id="710" r:id="rId27"/>
    <p:sldId id="711" r:id="rId28"/>
    <p:sldId id="683" r:id="rId29"/>
    <p:sldId id="712" r:id="rId30"/>
    <p:sldId id="713" r:id="rId31"/>
    <p:sldId id="714" r:id="rId32"/>
    <p:sldId id="715" r:id="rId33"/>
    <p:sldId id="716" r:id="rId34"/>
    <p:sldId id="684" r:id="rId35"/>
    <p:sldId id="687" r:id="rId36"/>
    <p:sldId id="685" r:id="rId37"/>
    <p:sldId id="717" r:id="rId38"/>
    <p:sldId id="718" r:id="rId39"/>
    <p:sldId id="686" r:id="rId40"/>
    <p:sldId id="688" r:id="rId41"/>
    <p:sldId id="690" r:id="rId42"/>
    <p:sldId id="691" r:id="rId43"/>
    <p:sldId id="692" r:id="rId44"/>
    <p:sldId id="719" r:id="rId45"/>
    <p:sldId id="693" r:id="rId46"/>
    <p:sldId id="694" r:id="rId47"/>
    <p:sldId id="695" r:id="rId48"/>
    <p:sldId id="696" r:id="rId49"/>
    <p:sldId id="689" r:id="rId50"/>
    <p:sldId id="720" r:id="rId51"/>
    <p:sldId id="697" r:id="rId52"/>
    <p:sldId id="698" r:id="rId53"/>
    <p:sldId id="701" r:id="rId54"/>
    <p:sldId id="699" r:id="rId55"/>
    <p:sldId id="700" r:id="rId56"/>
    <p:sldId id="702" r:id="rId57"/>
    <p:sldId id="703" r:id="rId58"/>
    <p:sldId id="705" r:id="rId59"/>
    <p:sldId id="706" r:id="rId60"/>
    <p:sldId id="591" r:id="rId61"/>
  </p:sldIdLst>
  <p:sldSz cx="12192000" cy="6858000"/>
  <p:notesSz cx="6858000" cy="9144000"/>
  <p:custDataLst>
    <p:tags r:id="rId6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24DF15-E8A5-24DD-5AF8-2B78D52D6B37}" v="153" dt="2019-09-19T14:05:46.288"/>
    <p1510:client id="{155EC101-18C9-5F58-4E0E-609162672A57}" v="116" dt="2019-11-12T15:47:28.806"/>
    <p1510:client id="{49CB5C05-0A63-E9CB-BAD5-8FE622AEE5CD}" v="5685" dt="2019-11-12T18:33:30.154"/>
    <p1510:client id="{8477F4BE-3B82-1218-2883-999B73081D7B}" v="419" dt="2019-09-19T09:57:55.502"/>
    <p1510:client id="{66F85BF3-C25E-45C6-FE4B-70A526CD1F58}" v="2857" dt="2019-09-19T13:57:31.081"/>
    <p1510:client id="{68D06A17-4073-00AD-52BA-AA66FDA8AB7D}" v="178" dt="2019-09-19T10:08:52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2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0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/>
          </a:bodyPr>
          <a:lstStyle>
            <a:lvl1pPr marL="447675" indent="-447675">
              <a:buFont typeface="Wingdings" panose="05000000000000000000" pitchFamily="2" charset="2"/>
              <a:buChar char="q"/>
              <a:defRPr sz="3200"/>
            </a:lvl1pPr>
            <a:lvl2pPr marL="804863" indent="-357188">
              <a:buFont typeface="Wingdings" panose="05000000000000000000" pitchFamily="2" charset="2"/>
              <a:buChar char="Ø"/>
              <a:tabLst>
                <a:tab pos="804863" algn="l"/>
              </a:tabLst>
              <a:defRPr sz="2800"/>
            </a:lvl2pPr>
            <a:lvl3pPr marL="1162050" indent="-265113">
              <a:buFont typeface="Wingdings" panose="05000000000000000000" pitchFamily="2" charset="2"/>
              <a:buChar char="v"/>
              <a:defRPr sz="2000"/>
            </a:lvl3pPr>
            <a:lvl4pPr marL="1252538" indent="-182563">
              <a:defRPr sz="2000"/>
            </a:lvl4pPr>
            <a:lvl5pPr marL="1435100" indent="-182563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Sharelatex.com" TargetMode="External"/><Relationship Id="rId2" Type="http://schemas.openxmlformats.org/officeDocument/2006/relationships/hyperlink" Target="Overleaf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xstudio.sourceforge.net/" TargetMode="External"/><Relationship Id="rId4" Type="http://schemas.openxmlformats.org/officeDocument/2006/relationships/hyperlink" Target="https://www.xm1math.net/texmaker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obe.com/cz/products/indesign.htm" TargetMode="External"/><Relationship Id="rId2" Type="http://schemas.openxmlformats.org/officeDocument/2006/relationships/hyperlink" Target="http://www.quark.com/Products/QuarkXPres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icrosoft.com/cs-cz/p/publisher" TargetMode="External"/><Relationship Id="rId4" Type="http://schemas.openxmlformats.org/officeDocument/2006/relationships/hyperlink" Target="https://www.wordperfect.com/en/product/office-suite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rello.com/forwrite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" TargetMode="External"/><Relationship Id="rId2" Type="http://schemas.openxmlformats.org/officeDocument/2006/relationships/hyperlink" Target="https://wikisofi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barnesandnoble.com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financer.com/cz/amazon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lulu.com/create/publishing-services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lupa.cz/clanky/jak-jsem-prodal-vice-knizek-nez-stieg-larsson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google.com/books/publish/u/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nes.cz/kultura/literatura/paulo-coelho-dal-sve-knihy-na-sit.A080206_182037_literatura_ob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 descr="Obsah obrázku interiér, počítač, bílá, stůl&#10;&#10;Popis vygenerovaný s velmi vysokou mírou spolehlivosti">
            <a:extLst>
              <a:ext uri="{FF2B5EF4-FFF2-40B4-BE49-F238E27FC236}">
                <a16:creationId xmlns:a16="http://schemas.microsoft.com/office/drawing/2014/main" id="{AA53D64A-9116-4396-97DF-BD70D9108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" t="8471" r="-67" b="9883"/>
          <a:stretch/>
        </p:blipFill>
        <p:spPr>
          <a:xfrm>
            <a:off x="0" y="7083"/>
            <a:ext cx="12198578" cy="6477481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3FE2CFA-A850-4340-A63C-B208734418EC}"/>
              </a:ext>
            </a:extLst>
          </p:cNvPr>
          <p:cNvSpPr/>
          <p:nvPr/>
        </p:nvSpPr>
        <p:spPr>
          <a:xfrm>
            <a:off x="8193" y="-11626"/>
            <a:ext cx="12191985" cy="6400799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cs-CZ" sz="6600" dirty="0"/>
              <a:t>Publikování v digitálním světě</a:t>
            </a:r>
            <a:endParaRPr lang="cs-CZ" sz="6600" dirty="0">
              <a:cs typeface="Calibri Ligh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dirty="0">
              <a:cs typeface="Calibri Ligh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21F543-BE39-43A0-9DDF-2D4035511DE6}"/>
              </a:ext>
            </a:extLst>
          </p:cNvPr>
          <p:cNvSpPr txBox="1"/>
          <p:nvPr/>
        </p:nvSpPr>
        <p:spPr>
          <a:xfrm>
            <a:off x="1207658" y="5609995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Martin Krčál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8E1BDA-BDB5-4C4A-BFF9-9639A068F1BD}"/>
              </a:ext>
            </a:extLst>
          </p:cNvPr>
          <p:cNvSpPr txBox="1"/>
          <p:nvPr/>
        </p:nvSpPr>
        <p:spPr>
          <a:xfrm>
            <a:off x="4744107" y="5667601"/>
            <a:ext cx="642033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cs-CZ" dirty="0">
                <a:ea typeface="+mn-lt"/>
                <a:cs typeface="+mn-lt"/>
              </a:rPr>
              <a:t>ARTS005: Život v kyberprostoru</a:t>
            </a:r>
            <a:r>
              <a:rPr lang="cs-CZ" dirty="0"/>
              <a:t>, podzim 2019</a:t>
            </a:r>
          </a:p>
        </p:txBody>
      </p:sp>
      <p:pic>
        <p:nvPicPr>
          <p:cNvPr id="19" name="Picture 2" descr="VÃ½sledek obrÃ¡zku pro logo kisk">
            <a:extLst>
              <a:ext uri="{FF2B5EF4-FFF2-40B4-BE49-F238E27FC236}">
                <a16:creationId xmlns:a16="http://schemas.microsoft.com/office/drawing/2014/main" id="{3B57F92C-9D22-4BC0-9F68-A5A65AFC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" y="265521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C191A60-EA6C-4A32-AC7B-179E84EECFF3}"/>
              </a:ext>
            </a:extLst>
          </p:cNvPr>
          <p:cNvSpPr txBox="1"/>
          <p:nvPr/>
        </p:nvSpPr>
        <p:spPr>
          <a:xfrm>
            <a:off x="431797" y="7486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/>
              <a:t>Filozofická fakulta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184623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BAD31B-F0F3-46F8-BBF4-F7EBFEDE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Automatizace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898E65-6EDF-4346-81FC-2A9269470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cs-CZ">
                <a:cs typeface="Calibri"/>
              </a:rPr>
              <a:t>využití šablon při tvorbě díla</a:t>
            </a:r>
            <a:endParaRPr lang="cs-CZ" dirty="0">
              <a:cs typeface="Calibri"/>
            </a:endParaRPr>
          </a:p>
          <a:p>
            <a:pPr marL="804545" lvl="1" indent="-356870"/>
            <a:r>
              <a:rPr lang="cs-CZ">
                <a:cs typeface="Calibri"/>
              </a:rPr>
              <a:t>stále tvůrčí </a:t>
            </a:r>
            <a:r>
              <a:rPr lang="cs-CZ" dirty="0">
                <a:cs typeface="Calibri"/>
              </a:rPr>
              <a:t>role </a:t>
            </a:r>
            <a:r>
              <a:rPr lang="cs-CZ">
                <a:cs typeface="Calibri"/>
              </a:rPr>
              <a:t>člověka</a:t>
            </a:r>
          </a:p>
          <a:p>
            <a:r>
              <a:rPr lang="cs-CZ">
                <a:cs typeface="Calibri"/>
              </a:rPr>
              <a:t>dílo vzniká automaticky</a:t>
            </a:r>
          </a:p>
          <a:p>
            <a:pPr marL="804545" lvl="1" indent="-356870"/>
            <a:r>
              <a:rPr lang="cs-CZ">
                <a:cs typeface="Calibri"/>
              </a:rPr>
              <a:t>např. automatický střih videa (Animoto), generátory textů apod.</a:t>
            </a:r>
          </a:p>
        </p:txBody>
      </p:sp>
    </p:spTree>
    <p:extLst>
      <p:ext uri="{BB962C8B-B14F-4D97-AF65-F5344CB8AC3E}">
        <p14:creationId xmlns:p14="http://schemas.microsoft.com/office/powerpoint/2010/main" val="251336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BAD31B-F0F3-46F8-BBF4-F7EBFEDE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Variabilita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898E65-6EDF-4346-81FC-2A9269470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cs-CZ">
                <a:cs typeface="Calibri"/>
              </a:rPr>
              <a:t>různé verze díla</a:t>
            </a:r>
          </a:p>
          <a:p>
            <a:pPr marL="804545" lvl="1" indent="-356870"/>
            <a:r>
              <a:rPr lang="cs-CZ">
                <a:cs typeface="Calibri"/>
              </a:rPr>
              <a:t>např. různé cílovky</a:t>
            </a:r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analog = totožné kopie</a:t>
            </a:r>
          </a:p>
          <a:p>
            <a:pPr marL="804545" lvl="1" indent="-356870"/>
            <a:r>
              <a:rPr lang="cs-CZ">
                <a:cs typeface="Calibri"/>
              </a:rPr>
              <a:t>kontinuální čtení</a:t>
            </a:r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digitál = nekonečné verze</a:t>
            </a:r>
          </a:p>
          <a:p>
            <a:pPr marL="804545" lvl="1" indent="-356870"/>
            <a:r>
              <a:rPr lang="cs-CZ">
                <a:cs typeface="Calibri"/>
              </a:rPr>
              <a:t>pomocí hyperodkazů můžeme </a:t>
            </a:r>
            <a:r>
              <a:rPr lang="cs-CZ" dirty="0">
                <a:cs typeface="Calibri"/>
              </a:rPr>
              <a:t>dílem </a:t>
            </a:r>
            <a:r>
              <a:rPr lang="cs-CZ">
                <a:cs typeface="Calibri"/>
              </a:rPr>
              <a:t>procházet různě (různé cesty)</a:t>
            </a:r>
          </a:p>
          <a:p>
            <a:pPr marL="447675"/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5248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61424-9DAB-4059-8A10-94BF4415F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Internet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F62483-2FDB-420F-8013-0D80F83DF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cs-CZ">
                <a:cs typeface="Calibri"/>
              </a:rPr>
              <a:t>nástroj pro nové/digitální publikování</a:t>
            </a:r>
          </a:p>
          <a:p>
            <a:r>
              <a:rPr lang="cs-CZ">
                <a:cs typeface="Calibri"/>
              </a:rPr>
              <a:t>webové služby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6751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A3274-D12D-47FC-B866-C3627416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Digitální publikování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F17BA1-8A53-49B7-B2EC-948D1DCC9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1376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cs-CZ" dirty="0">
                <a:cs typeface="Calibri"/>
              </a:rPr>
              <a:t>Web (web 2.0)</a:t>
            </a:r>
          </a:p>
          <a:p>
            <a:r>
              <a:rPr lang="cs-CZ" dirty="0">
                <a:cs typeface="Calibri"/>
              </a:rPr>
              <a:t>Blogy = deníčky, vlastní názory a postřehy</a:t>
            </a:r>
          </a:p>
          <a:p>
            <a:r>
              <a:rPr lang="cs-CZ" dirty="0" err="1">
                <a:cs typeface="Calibri"/>
              </a:rPr>
              <a:t>Wikisystémy</a:t>
            </a:r>
            <a:r>
              <a:rPr lang="cs-CZ" dirty="0">
                <a:cs typeface="Calibri"/>
              </a:rPr>
              <a:t> = spolupráce</a:t>
            </a:r>
          </a:p>
          <a:p>
            <a:pPr marL="804545" lvl="1" indent="-356870"/>
            <a:r>
              <a:rPr lang="cs-CZ" dirty="0">
                <a:cs typeface="Calibri"/>
              </a:rPr>
              <a:t>Senioři píší Wikipedii</a:t>
            </a:r>
          </a:p>
          <a:p>
            <a:r>
              <a:rPr lang="cs-CZ" dirty="0">
                <a:cs typeface="Calibri"/>
              </a:rPr>
              <a:t>Sociální sítě = sdílení, jsme spolu, různé formy</a:t>
            </a:r>
          </a:p>
          <a:p>
            <a:pPr marL="804545" lvl="1" indent="-356870"/>
            <a:r>
              <a:rPr lang="cs-CZ" dirty="0" err="1">
                <a:cs typeface="Calibri"/>
              </a:rPr>
              <a:t>Instagram</a:t>
            </a:r>
            <a:r>
              <a:rPr lang="cs-CZ" dirty="0">
                <a:cs typeface="Calibri"/>
              </a:rPr>
              <a:t> = obrázky, </a:t>
            </a:r>
            <a:r>
              <a:rPr lang="cs-CZ" dirty="0" err="1">
                <a:cs typeface="Calibri"/>
              </a:rPr>
              <a:t>Twitter</a:t>
            </a:r>
            <a:r>
              <a:rPr lang="cs-CZ" dirty="0">
                <a:cs typeface="Calibri"/>
              </a:rPr>
              <a:t> = krátké "</a:t>
            </a:r>
            <a:r>
              <a:rPr lang="cs-CZ" dirty="0" err="1">
                <a:cs typeface="Calibri"/>
              </a:rPr>
              <a:t>tweety</a:t>
            </a:r>
            <a:r>
              <a:rPr lang="cs-CZ" dirty="0">
                <a:cs typeface="Calibri"/>
              </a:rPr>
              <a:t>",…</a:t>
            </a:r>
          </a:p>
          <a:p>
            <a:r>
              <a:rPr lang="cs-CZ" dirty="0">
                <a:cs typeface="Calibri"/>
              </a:rPr>
              <a:t>Publikační systémy</a:t>
            </a:r>
          </a:p>
        </p:txBody>
      </p:sp>
    </p:spTree>
    <p:extLst>
      <p:ext uri="{BB962C8B-B14F-4D97-AF65-F5344CB8AC3E}">
        <p14:creationId xmlns:p14="http://schemas.microsoft.com/office/powerpoint/2010/main" val="1673597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E0E74C-29A8-4C2A-84AF-FC7E7A32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Výhody 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1F353F7-2CA4-4FCB-8204-9DD31F02EAA3}"/>
              </a:ext>
            </a:extLst>
          </p:cNvPr>
          <p:cNvSpPr txBox="1"/>
          <p:nvPr/>
        </p:nvSpPr>
        <p:spPr>
          <a:xfrm>
            <a:off x="5289753" y="4455621"/>
            <a:ext cx="6269347" cy="1238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b="1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digitálního publikování</a:t>
            </a:r>
            <a:endParaRPr lang="en-US" sz="2400" cap="all" spc="2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E679E42-5A6D-401C-A0E4-95180543E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752" y="1432470"/>
            <a:ext cx="4001315" cy="4001315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5252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5A1C27-7E67-422F-8A76-AD78ECA0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E-kniha vs. klasická kniha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9D14B3-D2A0-4893-9CC2-3B6728F45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199052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cs-CZ">
                <a:cs typeface="Calibri"/>
              </a:rPr>
              <a:t>nikdy není vyprodáno</a:t>
            </a:r>
            <a:endParaRPr lang="cs-CZ">
              <a:ea typeface="+mn-lt"/>
              <a:cs typeface="+mn-lt"/>
            </a:endParaRPr>
          </a:p>
          <a:p>
            <a:r>
              <a:rPr lang="cs-CZ">
                <a:cs typeface="Calibri"/>
              </a:rPr>
              <a:t>možný i malý náklad</a:t>
            </a:r>
            <a:endParaRPr lang="cs-CZ">
              <a:ea typeface="+mn-lt"/>
              <a:cs typeface="+mn-lt"/>
            </a:endParaRPr>
          </a:p>
          <a:p>
            <a:r>
              <a:rPr lang="cs-CZ">
                <a:cs typeface="Calibri"/>
              </a:rPr>
              <a:t>autoři nepotřebují vydavatele???</a:t>
            </a:r>
          </a:p>
          <a:p>
            <a:r>
              <a:rPr lang="cs-CZ">
                <a:cs typeface="Calibri"/>
              </a:rPr>
              <a:t>texty na míru</a:t>
            </a:r>
          </a:p>
          <a:p>
            <a:r>
              <a:rPr lang="cs-CZ">
                <a:ea typeface="+mn-lt"/>
                <a:cs typeface="+mn-lt"/>
              </a:rPr>
              <a:t>aktuálnost</a:t>
            </a:r>
            <a:endParaRPr lang="cs-CZ" dirty="0">
              <a:cs typeface="Calibri"/>
            </a:endParaRPr>
          </a:p>
          <a:p>
            <a:pPr marL="804545" lvl="1" indent="-356870"/>
            <a:r>
              <a:rPr lang="cs-CZ">
                <a:ea typeface="+mn-lt"/>
                <a:cs typeface="+mn-lt"/>
              </a:rPr>
              <a:t>jednoduchá aktualizace e-knih</a:t>
            </a:r>
            <a:endParaRPr lang="cs-CZ">
              <a:cs typeface="Calibri"/>
            </a:endParaRPr>
          </a:p>
          <a:p>
            <a:pPr marL="804545" lvl="1" indent="-356870"/>
            <a:r>
              <a:rPr lang="cs-CZ">
                <a:ea typeface="+mn-lt"/>
                <a:cs typeface="+mn-lt"/>
              </a:rPr>
              <a:t>rychlejší aktualizace než tištěných</a:t>
            </a:r>
            <a:endParaRPr lang="cs-CZ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ekologické aspekty???</a:t>
            </a:r>
            <a:endParaRPr lang="cs-CZ"/>
          </a:p>
          <a:p>
            <a:pPr marL="804545" lvl="1" indent="-356870"/>
            <a:r>
              <a:rPr lang="cs-CZ">
                <a:cs typeface="Calibri"/>
              </a:rPr>
              <a:t>šetříme papír, ale potřebujeme energii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5749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02DC0-EE0B-4238-8D24-27E614FC2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Další výhody digitálního publikování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1652DE-4367-4D91-9545-93CFC1B71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úprava textů na míru</a:t>
            </a:r>
            <a:endParaRPr lang="cs-CZ"/>
          </a:p>
          <a:p>
            <a:pPr marL="804545" lvl="1" indent="-356870"/>
            <a:r>
              <a:rPr lang="cs-CZ">
                <a:ea typeface="+mn-lt"/>
                <a:cs typeface="+mn-lt"/>
              </a:rPr>
              <a:t>demasifikace</a:t>
            </a:r>
            <a:endParaRPr lang="cs-CZ">
              <a:cs typeface="Calibri"/>
            </a:endParaRPr>
          </a:p>
          <a:p>
            <a:pPr marL="804545" lvl="1" indent="-356870"/>
            <a:r>
              <a:rPr lang="cs-CZ">
                <a:ea typeface="+mn-lt"/>
                <a:cs typeface="+mn-lt"/>
              </a:rPr>
              <a:t>dle cílovky</a:t>
            </a:r>
            <a:endParaRPr lang="cs-CZ" dirty="0">
              <a:ea typeface="+mn-lt"/>
              <a:cs typeface="+mn-lt"/>
            </a:endParaRPr>
          </a:p>
          <a:p>
            <a:pPr marL="804545" lvl="1" indent="-356870"/>
            <a:r>
              <a:rPr lang="cs-CZ">
                <a:ea typeface="+mn-lt"/>
                <a:cs typeface="+mn-lt"/>
              </a:rPr>
              <a:t>např. poznámky vyučujících v učebnicích</a:t>
            </a:r>
            <a:endParaRPr lang="cs-CZ">
              <a:cs typeface="Calibri" panose="020F0502020204030204"/>
            </a:endParaRPr>
          </a:p>
          <a:p>
            <a:pPr marL="804545" lvl="1" indent="-356870"/>
            <a:r>
              <a:rPr lang="cs-CZ">
                <a:ea typeface="+mn-lt"/>
                <a:cs typeface="+mn-lt"/>
              </a:rPr>
              <a:t>vlastní poznámky</a:t>
            </a:r>
            <a:endParaRPr lang="cs-CZ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multimediální prvky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přístupnost pro postižené čtenáře</a:t>
            </a:r>
            <a:endParaRPr lang="cs-CZ"/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158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E0E74C-29A8-4C2A-84AF-FC7E7A32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Nevýhody 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1F353F7-2CA4-4FCB-8204-9DD31F02EAA3}"/>
              </a:ext>
            </a:extLst>
          </p:cNvPr>
          <p:cNvSpPr txBox="1"/>
          <p:nvPr/>
        </p:nvSpPr>
        <p:spPr>
          <a:xfrm>
            <a:off x="5289753" y="4455621"/>
            <a:ext cx="6269347" cy="1238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b="1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digitálního publikování</a:t>
            </a:r>
            <a:endParaRPr lang="en-US" sz="2400" cap="all" spc="2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E679E42-5A6D-401C-A0E4-95180543E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96752" y="1432470"/>
            <a:ext cx="4001315" cy="4001315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5415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B87EE5-CE55-4C71-B095-518AB07F3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E-kniha vs. klasická kniha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761766-8DE1-4548-86C6-177FCC455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6460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závislost na technickém zařízení</a:t>
            </a:r>
            <a:endParaRPr lang="cs-CZ">
              <a:cs typeface="Calibri" panose="020F0502020204030204"/>
            </a:endParaRPr>
          </a:p>
          <a:p>
            <a:pPr marL="804545" lvl="1" indent="-356870"/>
            <a:r>
              <a:rPr lang="cs-CZ">
                <a:ea typeface="+mn-lt"/>
                <a:cs typeface="+mn-lt"/>
              </a:rPr>
              <a:t>závislost na „civilizaci“</a:t>
            </a:r>
            <a:endParaRPr lang="cs-CZ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nejednotnost formátů</a:t>
            </a:r>
            <a:endParaRPr lang="cs-CZ"/>
          </a:p>
          <a:p>
            <a:pPr marL="804545" lvl="1" indent="-356870"/>
            <a:r>
              <a:rPr lang="cs-CZ">
                <a:ea typeface="+mn-lt"/>
                <a:cs typeface="+mn-lt"/>
              </a:rPr>
              <a:t>problém dostupnosti na různých zařízeních </a:t>
            </a:r>
            <a:endParaRPr lang="cs-CZ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DRM</a:t>
            </a:r>
            <a:endParaRPr lang="cs-CZ" dirty="0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kvalita e-knih</a:t>
            </a:r>
            <a:endParaRPr lang="cs-CZ">
              <a:cs typeface="Calibri"/>
            </a:endParaRPr>
          </a:p>
          <a:p>
            <a:pPr marL="804545" lvl="1" indent="-356870"/>
            <a:r>
              <a:rPr lang="cs-CZ">
                <a:ea typeface="+mn-lt"/>
                <a:cs typeface="+mn-lt"/>
              </a:rPr>
              <a:t>pouze konverze z tištěné verze</a:t>
            </a:r>
            <a:endParaRPr lang="cs-CZ">
              <a:cs typeface="Calibri"/>
            </a:endParaRPr>
          </a:p>
          <a:p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0583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F9349-0467-4858-A3C8-B983D4F49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Problémy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95AC8F-8FBA-46C4-A966-23095EEE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31826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dlouhodobá udržitelnost</a:t>
            </a:r>
            <a:endParaRPr lang="cs-CZ">
              <a:cs typeface="Calibri" panose="020F0502020204030204"/>
            </a:endParaRPr>
          </a:p>
          <a:p>
            <a:pPr marL="804545" lvl="1" indent="-356870"/>
            <a:r>
              <a:rPr lang="cs-CZ">
                <a:ea typeface="+mn-lt"/>
                <a:cs typeface="+mn-lt"/>
              </a:rPr>
              <a:t>formáty a kompatibilita</a:t>
            </a:r>
            <a:endParaRPr lang="cs-CZ">
              <a:cs typeface="Calibri"/>
            </a:endParaRPr>
          </a:p>
          <a:p>
            <a:pPr marL="804545" lvl="1" indent="-356870"/>
            <a:r>
              <a:rPr lang="cs-CZ">
                <a:ea typeface="+mn-lt"/>
                <a:cs typeface="+mn-lt"/>
              </a:rPr>
              <a:t>problematika úložiště</a:t>
            </a:r>
            <a:endParaRPr lang="cs-CZ">
              <a:cs typeface="Calibri" panose="020F0502020204030204"/>
            </a:endParaRPr>
          </a:p>
          <a:p>
            <a:pPr marL="804545" lvl="1" indent="-356870"/>
            <a:r>
              <a:rPr lang="cs-CZ">
                <a:ea typeface="+mn-lt"/>
                <a:cs typeface="+mn-lt"/>
              </a:rPr>
              <a:t>techniky a zálohování</a:t>
            </a:r>
            <a:endParaRPr lang="cs-CZ">
              <a:cs typeface="Calibri" panose="020F0502020204030204"/>
            </a:endParaRPr>
          </a:p>
          <a:p>
            <a:pPr marL="804545" lvl="1" indent="-356870"/>
            <a:r>
              <a:rPr lang="cs-CZ">
                <a:cs typeface="Calibri" panose="020F0502020204030204"/>
              </a:rPr>
              <a:t>"mizení" z internetu</a:t>
            </a:r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autorská práva</a:t>
            </a:r>
            <a:endParaRPr lang="cs-CZ" dirty="0">
              <a:cs typeface="Calibri"/>
            </a:endParaRPr>
          </a:p>
          <a:p>
            <a:pPr marL="804545" lvl="1" indent="-356870"/>
            <a:r>
              <a:rPr lang="cs-CZ">
                <a:cs typeface="Calibri"/>
              </a:rPr>
              <a:t>Jak je zaručit, a přitom zpřístupňovat dokumenty v digitálním věku?</a:t>
            </a:r>
            <a:endParaRPr lang="cs-CZ" dirty="0">
              <a:cs typeface="Calibri"/>
            </a:endParaRPr>
          </a:p>
          <a:p>
            <a:pPr marL="804545" lvl="1" indent="-356870"/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21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D2B178-A7CE-457C-BA4B-4C88ABA4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dirty="0" err="1"/>
              <a:t>Proč</a:t>
            </a:r>
            <a:r>
              <a:rPr lang="en-US" sz="6800" dirty="0"/>
              <a:t> </a:t>
            </a:r>
            <a:r>
              <a:rPr lang="en-US" sz="6800" dirty="0" err="1"/>
              <a:t>publikujeme</a:t>
            </a:r>
            <a:r>
              <a:rPr lang="en-US" sz="6800" dirty="0"/>
              <a:t>?</a:t>
            </a:r>
          </a:p>
        </p:txBody>
      </p:sp>
      <p:pic>
        <p:nvPicPr>
          <p:cNvPr id="4" name="Obrázek 24" descr="Obsah obrázku vsedě, držení&#10;&#10;Popis vygenerovaný s velmi vysokou mírou spolehlivosti">
            <a:extLst>
              <a:ext uri="{FF2B5EF4-FFF2-40B4-BE49-F238E27FC236}">
                <a16:creationId xmlns:a16="http://schemas.microsoft.com/office/drawing/2014/main" id="{A19FB7A1-04F6-47A5-963E-2A2DCB30D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21" y="640081"/>
            <a:ext cx="5054156" cy="505415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4194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6863-FDC3-403C-A4C9-36854C17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Tradiční publikování vs. self-publishing</a:t>
            </a:r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06D9770-D913-4B4E-B20F-8847B56A3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840" y="2014171"/>
            <a:ext cx="9101537" cy="3912278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AD0D3EE-5CE2-447D-ACFC-0956157C5AE3}"/>
              </a:ext>
            </a:extLst>
          </p:cNvPr>
          <p:cNvSpPr txBox="1"/>
          <p:nvPr/>
        </p:nvSpPr>
        <p:spPr>
          <a:xfrm>
            <a:off x="3192208" y="2208980"/>
            <a:ext cx="567648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400" b="1"/>
              <a:t>Tradiční publikování přes vydavatele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510C8C6-BBC9-48AF-99A7-D636DF955D6E}"/>
              </a:ext>
            </a:extLst>
          </p:cNvPr>
          <p:cNvSpPr txBox="1"/>
          <p:nvPr/>
        </p:nvSpPr>
        <p:spPr>
          <a:xfrm>
            <a:off x="4493956" y="5313310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400" b="1"/>
              <a:t>Self-publishing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B45715F-A7FA-4B36-83CD-837C5BE6BCA8}"/>
              </a:ext>
            </a:extLst>
          </p:cNvPr>
          <p:cNvSpPr txBox="1"/>
          <p:nvPr/>
        </p:nvSpPr>
        <p:spPr>
          <a:xfrm>
            <a:off x="3604444" y="3055476"/>
            <a:ext cx="10962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vydavatel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001C27E-D305-40E5-9877-21EB613E0F6A}"/>
              </a:ext>
            </a:extLst>
          </p:cNvPr>
          <p:cNvSpPr txBox="1"/>
          <p:nvPr/>
        </p:nvSpPr>
        <p:spPr>
          <a:xfrm>
            <a:off x="1985707" y="3059060"/>
            <a:ext cx="8668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autor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6401C9C-0EBD-4A6E-8AE7-826CAAE11B07}"/>
              </a:ext>
            </a:extLst>
          </p:cNvPr>
          <p:cNvSpPr txBox="1"/>
          <p:nvPr/>
        </p:nvSpPr>
        <p:spPr>
          <a:xfrm>
            <a:off x="2010287" y="4492931"/>
            <a:ext cx="8668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autor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BC2708B-39E5-4CCB-BE33-5948797EC4DE}"/>
              </a:ext>
            </a:extLst>
          </p:cNvPr>
          <p:cNvSpPr txBox="1"/>
          <p:nvPr/>
        </p:nvSpPr>
        <p:spPr>
          <a:xfrm>
            <a:off x="3796481" y="4517511"/>
            <a:ext cx="8668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autor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D730ADD-B294-4654-82B7-35021C095E3E}"/>
              </a:ext>
            </a:extLst>
          </p:cNvPr>
          <p:cNvSpPr txBox="1"/>
          <p:nvPr/>
        </p:nvSpPr>
        <p:spPr>
          <a:xfrm>
            <a:off x="5492545" y="4558478"/>
            <a:ext cx="8668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autor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20F2960-AD97-4D82-8201-821336109B37}"/>
              </a:ext>
            </a:extLst>
          </p:cNvPr>
          <p:cNvSpPr txBox="1"/>
          <p:nvPr/>
        </p:nvSpPr>
        <p:spPr>
          <a:xfrm>
            <a:off x="7336094" y="4558479"/>
            <a:ext cx="8668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autor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93C2881-508A-4313-9538-59756EBE1621}"/>
              </a:ext>
            </a:extLst>
          </p:cNvPr>
          <p:cNvSpPr txBox="1"/>
          <p:nvPr/>
        </p:nvSpPr>
        <p:spPr>
          <a:xfrm>
            <a:off x="9130481" y="4558479"/>
            <a:ext cx="8668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autor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E3F4DC8-A0C4-4D4D-BCA6-8CD755187CC7}"/>
              </a:ext>
            </a:extLst>
          </p:cNvPr>
          <p:cNvSpPr txBox="1"/>
          <p:nvPr/>
        </p:nvSpPr>
        <p:spPr>
          <a:xfrm>
            <a:off x="5316895" y="3063669"/>
            <a:ext cx="10962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vydavatel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57D0462-895B-45FF-BA6E-87FDC8F4A85D}"/>
              </a:ext>
            </a:extLst>
          </p:cNvPr>
          <p:cNvSpPr txBox="1"/>
          <p:nvPr/>
        </p:nvSpPr>
        <p:spPr>
          <a:xfrm>
            <a:off x="7021153" y="3055475"/>
            <a:ext cx="10962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vydavatel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C9CA4AA-E4DF-43D9-921C-E8D6F7778150}"/>
              </a:ext>
            </a:extLst>
          </p:cNvPr>
          <p:cNvSpPr txBox="1"/>
          <p:nvPr/>
        </p:nvSpPr>
        <p:spPr>
          <a:xfrm>
            <a:off x="8594314" y="3063671"/>
            <a:ext cx="17108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vydavatel/autor</a:t>
            </a:r>
          </a:p>
        </p:txBody>
      </p:sp>
    </p:spTree>
    <p:extLst>
      <p:ext uri="{BB962C8B-B14F-4D97-AF65-F5344CB8AC3E}">
        <p14:creationId xmlns:p14="http://schemas.microsoft.com/office/powerpoint/2010/main" val="3460145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827914-76D3-4D31-BC9F-7712E62C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Důvody pro self-publishing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82446D-505D-41B6-BBF1-58051F7FD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nikdo mi mé dílo nechce vydat</a:t>
            </a:r>
            <a:endParaRPr lang="cs-CZ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chci vydělat víc peněz/nechci se dělit s vydavatelem/služby vydavatelů jsou drahé</a:t>
            </a:r>
            <a:endParaRPr lang="cs-CZ"/>
          </a:p>
          <a:p>
            <a:r>
              <a:rPr lang="cs-CZ">
                <a:ea typeface="+mn-lt"/>
                <a:cs typeface="+mn-lt"/>
              </a:rPr>
              <a:t>chci prestiž</a:t>
            </a:r>
            <a:endParaRPr lang="cs-CZ"/>
          </a:p>
          <a:p>
            <a:r>
              <a:rPr lang="cs-CZ">
                <a:ea typeface="+mn-lt"/>
                <a:cs typeface="+mn-lt"/>
              </a:rPr>
              <a:t>chci si o svém díle rozhodovat sám</a:t>
            </a:r>
            <a:endParaRPr lang="cs-CZ"/>
          </a:p>
          <a:p>
            <a:r>
              <a:rPr lang="cs-CZ">
                <a:ea typeface="+mn-lt"/>
                <a:cs typeface="+mn-lt"/>
              </a:rPr>
              <a:t>chci vydat dílo rychle</a:t>
            </a:r>
            <a:endParaRPr lang="cs-CZ"/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8556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CE171-378A-4523-928B-6AF38A3E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Vlastní web vs. publikační platforma</a:t>
            </a:r>
            <a:endParaRPr 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FB6E730-8C54-402C-88EC-C0F811D27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50959"/>
              </p:ext>
            </p:extLst>
          </p:nvPr>
        </p:nvGraphicFramePr>
        <p:xfrm>
          <a:off x="723526" y="2049597"/>
          <a:ext cx="10835356" cy="3888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3396">
                  <a:extLst>
                    <a:ext uri="{9D8B030D-6E8A-4147-A177-3AD203B41FA5}">
                      <a16:colId xmlns:a16="http://schemas.microsoft.com/office/drawing/2014/main" val="1689791948"/>
                    </a:ext>
                  </a:extLst>
                </a:gridCol>
                <a:gridCol w="3678782">
                  <a:extLst>
                    <a:ext uri="{9D8B030D-6E8A-4147-A177-3AD203B41FA5}">
                      <a16:colId xmlns:a16="http://schemas.microsoft.com/office/drawing/2014/main" val="2049024200"/>
                    </a:ext>
                  </a:extLst>
                </a:gridCol>
                <a:gridCol w="3853178">
                  <a:extLst>
                    <a:ext uri="{9D8B030D-6E8A-4147-A177-3AD203B41FA5}">
                      <a16:colId xmlns:a16="http://schemas.microsoft.com/office/drawing/2014/main" val="576494838"/>
                    </a:ext>
                  </a:extLst>
                </a:gridCol>
              </a:tblGrid>
              <a:tr h="45821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vlastní web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publikační platforma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2973472"/>
                  </a:ext>
                </a:extLst>
              </a:tr>
              <a:tr h="45821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 rychlost</a:t>
                      </a:r>
                      <a:r>
                        <a:rPr lang="cs-CZ" sz="1800" kern="1200" baseline="0">
                          <a:effectLst/>
                        </a:rPr>
                        <a:t> vydání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nahrání souboru na web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registrace, upload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3330899"/>
                  </a:ext>
                </a:extLst>
              </a:tr>
              <a:tr h="45821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 náklady na publikování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hosting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zdarma/poplatek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7738628"/>
                  </a:ext>
                </a:extLst>
              </a:tr>
              <a:tr h="458216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 redakční úpravy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ne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obvykle placené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469378"/>
                  </a:ext>
                </a:extLst>
              </a:tr>
              <a:tr h="45821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 vlastní propagace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ano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částečně v systému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5171408"/>
                  </a:ext>
                </a:extLst>
              </a:tr>
              <a:tr h="680847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 vlastní prodej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ano, nutná</a:t>
                      </a:r>
                      <a:r>
                        <a:rPr lang="cs-CZ" sz="1800" kern="1200" baseline="0">
                          <a:effectLst/>
                        </a:rPr>
                        <a:t> vlastní platební brána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obvykle implementovaná platební brána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8116947"/>
                  </a:ext>
                </a:extLst>
              </a:tr>
              <a:tr h="45821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 propojení s e-knihkupectvími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ne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ano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7770290"/>
                  </a:ext>
                </a:extLst>
              </a:tr>
              <a:tr h="45821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 statistiky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vlastní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effectLst/>
                        </a:rPr>
                        <a:t>ano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9692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872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4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0" name="Straight Connector 138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esk, Notes, Notebook, Album, Write, Pen, Pencil, Issue">
            <a:extLst>
              <a:ext uri="{FF2B5EF4-FFF2-40B4-BE49-F238E27FC236}">
                <a16:creationId xmlns:a16="http://schemas.microsoft.com/office/drawing/2014/main" id="{0F16EE58-40F6-4079-B57D-A9730E7317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6" b="16422"/>
          <a:stretch/>
        </p:blipFill>
        <p:spPr bwMode="auto">
          <a:xfrm>
            <a:off x="0" y="-10128"/>
            <a:ext cx="12192031" cy="49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40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C649D5-5D09-48F4-B133-BB1614C78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64005">
            <a:off x="4743173" y="744586"/>
            <a:ext cx="3329677" cy="1929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Tvorba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textu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a sazba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2" name="Rectangle 142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8179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32000-A9AC-47AF-91D6-BFFDB8EB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Textové editory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9DD92D-C153-4B9F-A5E5-EB734E57F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klasické nástroje</a:t>
            </a:r>
          </a:p>
          <a:p>
            <a:pPr lvl="1"/>
            <a:r>
              <a:rPr lang="cs-CZ" dirty="0"/>
              <a:t>Microsoft Word (školní licence), </a:t>
            </a:r>
            <a:r>
              <a:rPr lang="cs-CZ" dirty="0" err="1"/>
              <a:t>Libre</a:t>
            </a:r>
            <a:r>
              <a:rPr lang="cs-CZ" dirty="0"/>
              <a:t> Office,…</a:t>
            </a:r>
          </a:p>
          <a:p>
            <a:pPr lvl="1"/>
            <a:r>
              <a:rPr lang="cs-CZ" dirty="0"/>
              <a:t>Google </a:t>
            </a:r>
            <a:r>
              <a:rPr lang="cs-CZ" dirty="0" err="1"/>
              <a:t>Docs</a:t>
            </a:r>
            <a:endParaRPr lang="cs-CZ" dirty="0"/>
          </a:p>
          <a:p>
            <a:r>
              <a:rPr lang="cs-CZ" dirty="0"/>
              <a:t>kromě psaní možnost</a:t>
            </a:r>
          </a:p>
          <a:p>
            <a:pPr lvl="1"/>
            <a:r>
              <a:rPr lang="cs-CZ" dirty="0"/>
              <a:t>sdílet a spolupracovat vzdáleně</a:t>
            </a:r>
          </a:p>
          <a:p>
            <a:pPr lvl="1"/>
            <a:r>
              <a:rPr lang="cs-CZ" dirty="0"/>
              <a:t>automatické ukládání</a:t>
            </a:r>
          </a:p>
          <a:p>
            <a:pPr lvl="1"/>
            <a:r>
              <a:rPr lang="cs-CZ" dirty="0"/>
              <a:t>verzování a zálohování v cloudu</a:t>
            </a:r>
          </a:p>
          <a:p>
            <a:pPr lvl="1"/>
            <a:r>
              <a:rPr lang="cs-CZ" dirty="0"/>
              <a:t>export do PDF</a:t>
            </a:r>
          </a:p>
        </p:txBody>
      </p:sp>
      <p:pic>
        <p:nvPicPr>
          <p:cNvPr id="2050" name="Picture 2" descr="Výsledek obrázku pro word">
            <a:extLst>
              <a:ext uri="{FF2B5EF4-FFF2-40B4-BE49-F238E27FC236}">
                <a16:creationId xmlns:a16="http://schemas.microsoft.com/office/drawing/2014/main" id="{1BE2C8BB-7746-4E16-A73D-E6BB5D6E3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396" y="3429000"/>
            <a:ext cx="2584726" cy="253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249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308F3-4936-4F23-BADA-8B7BD71AC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TeX</a:t>
            </a:r>
            <a:r>
              <a:rPr lang="cs-CZ" dirty="0"/>
              <a:t> a </a:t>
            </a:r>
            <a:r>
              <a:rPr lang="cs-CZ" dirty="0" err="1"/>
              <a:t>LaTeX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D5E350-4DA3-4405-B8F0-6B895C18D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kvalitní sazba, předdefinované šablony</a:t>
            </a:r>
          </a:p>
          <a:p>
            <a:r>
              <a:rPr lang="cs-CZ" dirty="0"/>
              <a:t>podpora typografických pravidel</a:t>
            </a:r>
          </a:p>
          <a:p>
            <a:r>
              <a:rPr lang="cs-CZ" dirty="0"/>
              <a:t>formát </a:t>
            </a:r>
            <a:r>
              <a:rPr lang="cs-CZ" dirty="0" err="1"/>
              <a:t>dvi</a:t>
            </a:r>
            <a:r>
              <a:rPr lang="cs-CZ" dirty="0"/>
              <a:t>, ale podpora </a:t>
            </a:r>
            <a:r>
              <a:rPr lang="cs-CZ" dirty="0" err="1"/>
              <a:t>postscriptu</a:t>
            </a:r>
            <a:r>
              <a:rPr lang="cs-CZ" dirty="0"/>
              <a:t> a PDF</a:t>
            </a:r>
          </a:p>
          <a:p>
            <a:r>
              <a:rPr lang="cs-CZ" dirty="0"/>
              <a:t>online nástroje</a:t>
            </a:r>
          </a:p>
          <a:p>
            <a:pPr lvl="1"/>
            <a:r>
              <a:rPr lang="cs-CZ" dirty="0">
                <a:hlinkClick r:id="rId2" action="ppaction://hlinkfile"/>
              </a:rPr>
              <a:t>Overleaf.com</a:t>
            </a:r>
            <a:r>
              <a:rPr lang="cs-CZ" dirty="0"/>
              <a:t> + </a:t>
            </a:r>
            <a:r>
              <a:rPr lang="cs-CZ" dirty="0">
                <a:hlinkClick r:id="rId3" action="ppaction://hlinkfile"/>
              </a:rPr>
              <a:t>Sharelatex.com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TEX</a:t>
            </a:r>
            <a:r>
              <a:rPr lang="cs-CZ" i="1" dirty="0">
                <a:hlinkClick r:id="rId4"/>
              </a:rPr>
              <a:t>MAKER</a:t>
            </a:r>
            <a:endParaRPr lang="cs-CZ" i="1" dirty="0"/>
          </a:p>
          <a:p>
            <a:pPr lvl="1"/>
            <a:r>
              <a:rPr lang="cs-CZ" dirty="0" err="1">
                <a:hlinkClick r:id="rId5"/>
              </a:rPr>
              <a:t>TeXstudio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4216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Výsledek obrázku pro overleaf">
            <a:extLst>
              <a:ext uri="{FF2B5EF4-FFF2-40B4-BE49-F238E27FC236}">
                <a16:creationId xmlns:a16="http://schemas.microsoft.com/office/drawing/2014/main" id="{FDC07F0D-B8DF-4EC3-80CF-B269B0B580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4"/>
          <a:stretch/>
        </p:blipFill>
        <p:spPr bwMode="auto">
          <a:xfrm>
            <a:off x="20" y="10"/>
            <a:ext cx="12191980" cy="63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76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903CA-130D-4F5B-9A13-2FCF2302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Programy pro profesionální sazbu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A23347-E524-4D41-9486-23A3C2E8D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ea typeface="+mn-lt"/>
                <a:cs typeface="+mn-lt"/>
                <a:hlinkClick r:id="rId2"/>
              </a:rPr>
              <a:t>QuarkXPress</a:t>
            </a:r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  <a:hlinkClick r:id="rId3"/>
              </a:rPr>
              <a:t>Adobe </a:t>
            </a:r>
            <a:r>
              <a:rPr lang="cs-CZ" dirty="0" err="1">
                <a:ea typeface="+mn-lt"/>
                <a:cs typeface="+mn-lt"/>
                <a:hlinkClick r:id="rId3"/>
              </a:rPr>
              <a:t>Indesign</a:t>
            </a:r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  <a:hlinkClick r:id="rId4"/>
              </a:rPr>
              <a:t>Corel WordPerfect</a:t>
            </a:r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  <a:hlinkClick r:id="rId5"/>
              </a:rPr>
              <a:t>Microsoft Publisher</a:t>
            </a:r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96757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10035-9C3F-4525-9FBA-E0EFF1080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Programy pro tvorbu e-knih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B14B08-04C0-4F3F-A7AB-27E95B649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62923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speciální formáty e-knih</a:t>
            </a:r>
          </a:p>
          <a:p>
            <a:r>
              <a:rPr lang="cs-CZ" dirty="0">
                <a:ea typeface="+mn-lt"/>
                <a:cs typeface="+mn-lt"/>
              </a:rPr>
              <a:t>lze do nich generovat texty</a:t>
            </a:r>
            <a:endParaRPr lang="cs-CZ" dirty="0"/>
          </a:p>
          <a:p>
            <a:pPr marL="804545" lvl="1" indent="-356870"/>
            <a:r>
              <a:rPr lang="cs-CZ" dirty="0">
                <a:ea typeface="+mn-lt"/>
                <a:cs typeface="+mn-lt"/>
              </a:rPr>
              <a:t>e-pub, </a:t>
            </a:r>
            <a:r>
              <a:rPr lang="cs-CZ" dirty="0" err="1">
                <a:ea typeface="+mn-lt"/>
                <a:cs typeface="+mn-lt"/>
              </a:rPr>
              <a:t>mobi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txt</a:t>
            </a:r>
            <a:endParaRPr lang="cs-CZ" dirty="0">
              <a:cs typeface="Calibri"/>
            </a:endParaRPr>
          </a:p>
          <a:p>
            <a:pPr marL="447357" indent="-356870"/>
            <a:r>
              <a:rPr lang="cs-CZ" dirty="0">
                <a:ea typeface="+mn-lt"/>
                <a:cs typeface="+mn-lt"/>
              </a:rPr>
              <a:t>nástroje</a:t>
            </a:r>
          </a:p>
          <a:p>
            <a:pPr marL="804545" lvl="1" indent="-356870"/>
            <a:r>
              <a:rPr lang="cs-CZ" dirty="0" err="1">
                <a:ea typeface="+mn-lt"/>
                <a:cs typeface="+mn-lt"/>
              </a:rPr>
              <a:t>Sigil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ePub</a:t>
            </a:r>
            <a:r>
              <a:rPr lang="cs-CZ" dirty="0">
                <a:ea typeface="+mn-lt"/>
                <a:cs typeface="+mn-lt"/>
              </a:rPr>
              <a:t> Maker,…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85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1" name="Rectangle 7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02" name="Straight Connector 7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03" name="Rectangle 76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CAC13E-F109-447F-9FB7-D5BFDA4F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Spolupráce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027A55-28F8-4E8B-859A-9CFB2A80C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při tvorbě textů</a:t>
            </a:r>
          </a:p>
        </p:txBody>
      </p:sp>
      <p:pic>
        <p:nvPicPr>
          <p:cNvPr id="4098" name="Picture 2" descr="People, Human, Group, Person, Symbol, Male, Female">
            <a:extLst>
              <a:ext uri="{FF2B5EF4-FFF2-40B4-BE49-F238E27FC236}">
                <a16:creationId xmlns:a16="http://schemas.microsoft.com/office/drawing/2014/main" id="{B69AA60B-4D70-43C8-BC50-A8E95672D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09" y="640081"/>
            <a:ext cx="5144180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4" name="Straight Connector 78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Rectangle 80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6" name="Rectangle 82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93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F2A35-6C22-478F-86B4-C42DED18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Proč publikujeme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1349AD-CCFF-47BE-860D-CAE076CC5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cs-CZ" dirty="0">
                <a:cs typeface="Calibri"/>
              </a:rPr>
              <a:t>Zpřístupňování informací</a:t>
            </a:r>
            <a:endParaRPr lang="cs-CZ" dirty="0"/>
          </a:p>
          <a:p>
            <a:pPr marL="804545" lvl="1" indent="-356870"/>
            <a:r>
              <a:rPr lang="cs-CZ" dirty="0">
                <a:cs typeface="Calibri"/>
              </a:rPr>
              <a:t>předávat informace a znalosti své i jiných</a:t>
            </a:r>
          </a:p>
          <a:p>
            <a:r>
              <a:rPr lang="cs-CZ" dirty="0">
                <a:cs typeface="Calibri"/>
              </a:rPr>
              <a:t>Podpora vzdělávání</a:t>
            </a:r>
          </a:p>
          <a:p>
            <a:r>
              <a:rPr lang="cs-CZ" dirty="0">
                <a:cs typeface="Calibri"/>
              </a:rPr>
              <a:t>Prestiž a </a:t>
            </a:r>
            <a:r>
              <a:rPr lang="cs-CZ" dirty="0" err="1">
                <a:cs typeface="Calibri"/>
              </a:rPr>
              <a:t>self-promotion</a:t>
            </a: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7837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597F2-FB3B-4C96-806B-081670346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Kolaborativní nástroje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AD7C43-7698-4259-92D4-2B17B99E0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25997"/>
          </a:xfrm>
        </p:spPr>
        <p:txBody>
          <a:bodyPr>
            <a:normAutofit/>
          </a:bodyPr>
          <a:lstStyle/>
          <a:p>
            <a:r>
              <a:rPr lang="cs-CZ" dirty="0"/>
              <a:t>usnadňují spolupráci</a:t>
            </a:r>
          </a:p>
          <a:p>
            <a:r>
              <a:rPr lang="cs-CZ" dirty="0"/>
              <a:t>lze použít i při přípravě textů</a:t>
            </a:r>
          </a:p>
          <a:p>
            <a:r>
              <a:rPr lang="cs-CZ" dirty="0"/>
              <a:t>možnosti</a:t>
            </a:r>
          </a:p>
          <a:p>
            <a:pPr lvl="1"/>
            <a:r>
              <a:rPr lang="cs-CZ" dirty="0"/>
              <a:t>samotná tvorba</a:t>
            </a:r>
          </a:p>
          <a:p>
            <a:pPr lvl="1"/>
            <a:r>
              <a:rPr lang="cs-CZ" dirty="0"/>
              <a:t>organizace procesu, úkoly, </a:t>
            </a:r>
            <a:r>
              <a:rPr lang="cs-CZ" dirty="0" err="1"/>
              <a:t>timeline</a:t>
            </a:r>
            <a:r>
              <a:rPr lang="cs-CZ" dirty="0"/>
              <a:t>,…</a:t>
            </a:r>
          </a:p>
          <a:p>
            <a:pPr lvl="1"/>
            <a:r>
              <a:rPr lang="cs-CZ" dirty="0"/>
              <a:t>poznámky</a:t>
            </a:r>
          </a:p>
          <a:p>
            <a:pPr lvl="1"/>
            <a:r>
              <a:rPr lang="cs-CZ" dirty="0"/>
              <a:t>sdílení zdrojů</a:t>
            </a:r>
          </a:p>
          <a:p>
            <a:pPr lvl="1"/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3544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05E43-F172-4BF4-B5FB-A898D72F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Trello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60BBC4-5D8A-4925-9091-888A7CCF9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https://trello.com/forwriters</a:t>
            </a:r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2A46E97-18FB-4BFF-AFA3-ABD4FC825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2947534"/>
            <a:ext cx="7078328" cy="305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trello logo">
            <a:extLst>
              <a:ext uri="{FF2B5EF4-FFF2-40B4-BE49-F238E27FC236}">
                <a16:creationId xmlns:a16="http://schemas.microsoft.com/office/drawing/2014/main" id="{A3B03412-A609-4611-A353-A88E79F0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66" y="534329"/>
            <a:ext cx="2958603" cy="90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F1745183-073A-4992-8EB2-775EA8105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424" y="2182618"/>
            <a:ext cx="3781909" cy="346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70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1C876-348E-4237-81A8-3AF7ECD6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Evernote</a:t>
            </a:r>
            <a:endParaRPr lang="cs-CZ" dirty="0"/>
          </a:p>
        </p:txBody>
      </p:sp>
      <p:pic>
        <p:nvPicPr>
          <p:cNvPr id="6148" name="Picture 4" descr="Výsledek obrázku pro evernote">
            <a:extLst>
              <a:ext uri="{FF2B5EF4-FFF2-40B4-BE49-F238E27FC236}">
                <a16:creationId xmlns:a16="http://schemas.microsoft.com/office/drawing/2014/main" id="{020F894C-FA76-4CF1-AA82-9D0DCA59D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1838956"/>
            <a:ext cx="7040880" cy="448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ek obrázku pro evernote logo">
            <a:extLst>
              <a:ext uri="{FF2B5EF4-FFF2-40B4-BE49-F238E27FC236}">
                <a16:creationId xmlns:a16="http://schemas.microsoft.com/office/drawing/2014/main" id="{F6A8C0E3-56F2-4F9C-8156-372CDBD41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60" y="32385"/>
            <a:ext cx="30480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892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38C13-8F2E-4E81-8C49-1E0D7877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Keep</a:t>
            </a:r>
            <a:endParaRPr lang="cs-CZ" dirty="0"/>
          </a:p>
        </p:txBody>
      </p:sp>
      <p:pic>
        <p:nvPicPr>
          <p:cNvPr id="7170" name="Picture 2" descr="Výsledek obrázku pro google keep">
            <a:extLst>
              <a:ext uri="{FF2B5EF4-FFF2-40B4-BE49-F238E27FC236}">
                <a16:creationId xmlns:a16="http://schemas.microsoft.com/office/drawing/2014/main" id="{049A1DF9-07B5-4BFE-B86E-5D211B88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44" y="1962784"/>
            <a:ext cx="7935595" cy="405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ek obrázku pro google keep logo">
            <a:extLst>
              <a:ext uri="{FF2B5EF4-FFF2-40B4-BE49-F238E27FC236}">
                <a16:creationId xmlns:a16="http://schemas.microsoft.com/office/drawing/2014/main" id="{42D7A8DD-B50B-45BD-8B14-46EF5BC84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402381"/>
            <a:ext cx="37433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45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18D93C-3CE3-4AA8-99BB-EFB596B4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Nástroje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26EB718-3358-426C-B42E-CBDB7B7CFE2E}"/>
              </a:ext>
            </a:extLst>
          </p:cNvPr>
          <p:cNvSpPr txBox="1"/>
          <p:nvPr/>
        </p:nvSpPr>
        <p:spPr>
          <a:xfrm>
            <a:off x="6729999" y="4455621"/>
            <a:ext cx="4829101" cy="1238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b="1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 self-publishing</a:t>
            </a:r>
            <a:endParaRPr lang="en-US" sz="2400" cap="all" spc="2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023AF9E-4698-4BF3-B5C4-26001F779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180" y="1079352"/>
            <a:ext cx="5054156" cy="5054156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14740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92092-3F71-46BA-8C5B-13C37999D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Google Docs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A9A976-AD76-42C2-A88E-F5B008626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451990" cy="391227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cs-CZ" dirty="0">
                <a:cs typeface="Calibri"/>
              </a:rPr>
              <a:t>nejjednodušší zpřístupnění dokumentů, sdílení a spolupráce</a:t>
            </a:r>
          </a:p>
        </p:txBody>
      </p:sp>
      <p:pic>
        <p:nvPicPr>
          <p:cNvPr id="9218" name="Picture 2" descr="Výsledek obrázku pro google docs">
            <a:extLst>
              <a:ext uri="{FF2B5EF4-FFF2-40B4-BE49-F238E27FC236}">
                <a16:creationId xmlns:a16="http://schemas.microsoft.com/office/drawing/2014/main" id="{16E18654-AC65-4D0C-AF1A-9C3CCFE78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780472"/>
            <a:ext cx="5711687" cy="32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ýsledek obrázku pro google docs">
            <a:extLst>
              <a:ext uri="{FF2B5EF4-FFF2-40B4-BE49-F238E27FC236}">
                <a16:creationId xmlns:a16="http://schemas.microsoft.com/office/drawing/2014/main" id="{ECC62FDE-6806-40FE-8BEE-10D3BC260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375" y="286603"/>
            <a:ext cx="1899305" cy="126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678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69488-178F-4BFF-BB82-73CB555B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Redakční a blogovací systémy</a:t>
            </a:r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0FF70D-7520-4EE3-8C5B-C081D99AD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cs-CZ" dirty="0">
                <a:cs typeface="Calibri"/>
              </a:rPr>
              <a:t>princip WYSIWYG</a:t>
            </a:r>
          </a:p>
          <a:p>
            <a:r>
              <a:rPr lang="cs-CZ" dirty="0">
                <a:cs typeface="Calibri"/>
              </a:rPr>
              <a:t>instalace</a:t>
            </a:r>
          </a:p>
          <a:p>
            <a:pPr lvl="1"/>
            <a:r>
              <a:rPr lang="cs-CZ" dirty="0" err="1">
                <a:cs typeface="Calibri"/>
              </a:rPr>
              <a:t>Wordpress</a:t>
            </a:r>
            <a:r>
              <a:rPr lang="cs-CZ" dirty="0">
                <a:cs typeface="Calibri"/>
              </a:rPr>
              <a:t> (i cloud), </a:t>
            </a:r>
            <a:r>
              <a:rPr lang="cs-CZ" dirty="0" err="1">
                <a:cs typeface="Calibri"/>
              </a:rPr>
              <a:t>Joomla</a:t>
            </a:r>
            <a:r>
              <a:rPr lang="cs-CZ" dirty="0">
                <a:cs typeface="Calibri"/>
              </a:rPr>
              <a:t>, </a:t>
            </a:r>
            <a:r>
              <a:rPr lang="cs-CZ" dirty="0" err="1">
                <a:cs typeface="Calibri"/>
              </a:rPr>
              <a:t>Drupal</a:t>
            </a:r>
            <a:r>
              <a:rPr lang="cs-CZ" dirty="0">
                <a:cs typeface="Calibri"/>
              </a:rPr>
              <a:t>,…</a:t>
            </a:r>
          </a:p>
          <a:p>
            <a:r>
              <a:rPr lang="cs-CZ" dirty="0">
                <a:cs typeface="Calibri"/>
              </a:rPr>
              <a:t>cloudová služba</a:t>
            </a:r>
          </a:p>
          <a:p>
            <a:pPr lvl="1"/>
            <a:r>
              <a:rPr lang="cs-CZ" dirty="0" err="1">
                <a:cs typeface="Calibri"/>
              </a:rPr>
              <a:t>Wix</a:t>
            </a:r>
            <a:r>
              <a:rPr lang="cs-CZ" dirty="0">
                <a:cs typeface="Calibri"/>
              </a:rPr>
              <a:t>, </a:t>
            </a:r>
            <a:r>
              <a:rPr lang="cs-CZ" dirty="0" err="1">
                <a:cs typeface="Calibri"/>
              </a:rPr>
              <a:t>Webnode</a:t>
            </a:r>
            <a:r>
              <a:rPr lang="cs-CZ" dirty="0">
                <a:cs typeface="Calibri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322945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6FBF5BB-0F06-4BC0-B0D8-314511362A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8" b="-1"/>
          <a:stretch/>
        </p:blipFill>
        <p:spPr bwMode="auto">
          <a:xfrm>
            <a:off x="20" y="10"/>
            <a:ext cx="12191980" cy="63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29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66" name="Picture 2" descr="Související obrázek">
            <a:extLst>
              <a:ext uri="{FF2B5EF4-FFF2-40B4-BE49-F238E27FC236}">
                <a16:creationId xmlns:a16="http://schemas.microsoft.com/office/drawing/2014/main" id="{ED346A88-A493-4FDF-B4F3-A21A02034A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/>
          <a:stretch/>
        </p:blipFill>
        <p:spPr bwMode="auto">
          <a:xfrm>
            <a:off x="20" y="10"/>
            <a:ext cx="12191980" cy="63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128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CEA88-CE7B-43E4-806F-404535F76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cs typeface="Calibri Light"/>
              </a:rPr>
              <a:t>Wikisystémy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3087D7-114C-42EA-817C-14F862E9B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cs-CZ" dirty="0">
                <a:cs typeface="Calibri"/>
              </a:rPr>
              <a:t>Wikipedie</a:t>
            </a:r>
          </a:p>
          <a:p>
            <a:pPr lvl="1"/>
            <a:r>
              <a:rPr lang="cs-CZ" dirty="0">
                <a:cs typeface="Calibri"/>
              </a:rPr>
              <a:t>různé jazykové verze, otevřená encyklopedie</a:t>
            </a:r>
          </a:p>
          <a:p>
            <a:pPr lvl="1"/>
            <a:r>
              <a:rPr lang="cs-CZ" dirty="0">
                <a:cs typeface="Calibri"/>
              </a:rPr>
              <a:t>obranné mechanismy</a:t>
            </a:r>
          </a:p>
          <a:p>
            <a:r>
              <a:rPr lang="cs-CZ" dirty="0" err="1">
                <a:cs typeface="Calibri"/>
              </a:rPr>
              <a:t>Mediawiki</a:t>
            </a:r>
            <a:endParaRPr lang="cs-CZ" dirty="0">
              <a:cs typeface="Calibri"/>
            </a:endParaRPr>
          </a:p>
          <a:p>
            <a:pPr lvl="1"/>
            <a:r>
              <a:rPr lang="cs-CZ" dirty="0" err="1">
                <a:cs typeface="Calibri"/>
              </a:rPr>
              <a:t>wikisystém</a:t>
            </a:r>
            <a:r>
              <a:rPr lang="cs-CZ" dirty="0">
                <a:cs typeface="Calibri"/>
              </a:rPr>
              <a:t>, instalace na vlastní server</a:t>
            </a:r>
          </a:p>
          <a:p>
            <a:pPr lvl="1"/>
            <a:r>
              <a:rPr lang="cs-CZ" dirty="0">
                <a:cs typeface="Calibri"/>
              </a:rPr>
              <a:t>příklady: </a:t>
            </a:r>
            <a:r>
              <a:rPr lang="cs-CZ" dirty="0" err="1">
                <a:cs typeface="Calibri"/>
                <a:hlinkClick r:id="rId2"/>
              </a:rPr>
              <a:t>Wikisofia</a:t>
            </a:r>
            <a:r>
              <a:rPr lang="cs-CZ" dirty="0">
                <a:cs typeface="Calibri"/>
              </a:rPr>
              <a:t>, </a:t>
            </a:r>
            <a:r>
              <a:rPr lang="cs-CZ" dirty="0" err="1">
                <a:cs typeface="Calibri"/>
                <a:hlinkClick r:id="rId3"/>
              </a:rPr>
              <a:t>Wikiskripta</a:t>
            </a:r>
            <a:endParaRPr lang="cs-CZ" dirty="0">
              <a:cs typeface="Calibri"/>
            </a:endParaRPr>
          </a:p>
        </p:txBody>
      </p:sp>
      <p:pic>
        <p:nvPicPr>
          <p:cNvPr id="13314" name="Picture 2" descr="Výsledek obrázku pro mediawiki">
            <a:extLst>
              <a:ext uri="{FF2B5EF4-FFF2-40B4-BE49-F238E27FC236}">
                <a16:creationId xmlns:a16="http://schemas.microsoft.com/office/drawing/2014/main" id="{12974A94-6910-4AE7-A0D6-73F6F343E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037" y="208721"/>
            <a:ext cx="1335643" cy="126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Výsledek obrázku pro wikipedia">
            <a:extLst>
              <a:ext uri="{FF2B5EF4-FFF2-40B4-BE49-F238E27FC236}">
                <a16:creationId xmlns:a16="http://schemas.microsoft.com/office/drawing/2014/main" id="{2872F087-E339-4D98-AB4E-CA05F9EE3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371" y="286603"/>
            <a:ext cx="1339878" cy="11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0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64F402-77C0-48C7-B8E6-C901CF09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Klasické publikování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FCDF4B-DEF2-4285-8C59-038C1BA77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cs-CZ" dirty="0">
                <a:cs typeface="Calibri"/>
              </a:rPr>
              <a:t>prostřednictvím vydavatele</a:t>
            </a:r>
          </a:p>
          <a:p>
            <a:r>
              <a:rPr lang="cs-CZ" dirty="0">
                <a:cs typeface="Calibri"/>
              </a:rPr>
              <a:t>vydavatel = garant kvality</a:t>
            </a:r>
          </a:p>
          <a:p>
            <a:r>
              <a:rPr lang="cs-CZ" dirty="0">
                <a:cs typeface="Calibri"/>
              </a:rPr>
              <a:t>problémy</a:t>
            </a:r>
          </a:p>
          <a:p>
            <a:pPr marL="804545" lvl="1" indent="-356870"/>
            <a:r>
              <a:rPr lang="cs-CZ" dirty="0">
                <a:cs typeface="Calibri"/>
              </a:rPr>
              <a:t>zdlouhavý proces k vydání titulu</a:t>
            </a:r>
          </a:p>
          <a:p>
            <a:pPr marL="804545" lvl="1" indent="-356870"/>
            <a:r>
              <a:rPr lang="cs-CZ" dirty="0">
                <a:cs typeface="Calibri"/>
              </a:rPr>
              <a:t>nákladné</a:t>
            </a:r>
          </a:p>
          <a:p>
            <a:pPr marL="804545" lvl="1" indent="-356870"/>
            <a:r>
              <a:rPr lang="cs-CZ" dirty="0">
                <a:cs typeface="Calibri"/>
              </a:rPr>
              <a:t>chyby po vytištění</a:t>
            </a:r>
          </a:p>
          <a:p>
            <a:pPr marL="804545" lvl="1" indent="-356870"/>
            <a:r>
              <a:rPr lang="cs-CZ" dirty="0">
                <a:cs typeface="Calibri"/>
              </a:rPr>
              <a:t>horší propojení s digitálním světem</a:t>
            </a: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2187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D3DD2A-10C5-4783-8AFE-1BD429EAC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>
                <a:solidFill>
                  <a:schemeClr val="tx1">
                    <a:lumMod val="85000"/>
                    <a:lumOff val="15000"/>
                  </a:schemeClr>
                </a:solidFill>
              </a:rPr>
              <a:t>Publikační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28895A-970D-4D59-9DE0-FE98BEE66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110" y="4455621"/>
            <a:ext cx="305035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kde</a:t>
            </a:r>
            <a:r>
              <a:rPr lang="en-US" sz="200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dokumenty</a:t>
            </a:r>
            <a:r>
              <a:rPr lang="en-US" sz="200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zveřejňovat</a:t>
            </a:r>
            <a:endParaRPr lang="en-US" sz="2000" cap="all" spc="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14338" name="Picture 2" descr="Social, Media, Manager, Online, Woman">
            <a:extLst>
              <a:ext uri="{FF2B5EF4-FFF2-40B4-BE49-F238E27FC236}">
                <a16:creationId xmlns:a16="http://schemas.microsoft.com/office/drawing/2014/main" id="{61843F79-3911-41FC-8A9D-CC351E76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877487"/>
            <a:ext cx="6912217" cy="457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9979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577D1F-A1D9-4220-8A69-A5AC0016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Funkcionalita systémů</a:t>
            </a:r>
            <a:endParaRPr lang="cs-CZ"/>
          </a:p>
        </p:txBody>
      </p:sp>
      <p:pic>
        <p:nvPicPr>
          <p:cNvPr id="4" name="Obrázek 4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ED056F38-8D61-47A7-BA7A-C7F383760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9930" y="2017480"/>
            <a:ext cx="5753100" cy="3790950"/>
          </a:xfrm>
        </p:spPr>
      </p:pic>
    </p:spTree>
    <p:extLst>
      <p:ext uri="{BB962C8B-B14F-4D97-AF65-F5344CB8AC3E}">
        <p14:creationId xmlns:p14="http://schemas.microsoft.com/office/powerpoint/2010/main" val="10110990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7FB6F-1655-4413-BB0E-DCFBF707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Funkce publikačních platforem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93DB9A-B4D1-4E59-B5EA-EAC1065C3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cs-CZ" dirty="0">
                <a:ea typeface="+mn-lt"/>
                <a:cs typeface="+mn-lt"/>
              </a:rPr>
              <a:t>hlavní funkce</a:t>
            </a:r>
            <a:endParaRPr lang="cs-CZ" dirty="0">
              <a:cs typeface="Calibri" panose="020F0502020204030204"/>
            </a:endParaRPr>
          </a:p>
          <a:p>
            <a:pPr marL="804545" lvl="1" indent="-356870"/>
            <a:r>
              <a:rPr lang="cs-CZ" dirty="0">
                <a:ea typeface="+mn-lt"/>
                <a:cs typeface="+mn-lt"/>
              </a:rPr>
              <a:t>správa dokumentů – často platformy dle druhu</a:t>
            </a:r>
          </a:p>
          <a:p>
            <a:pPr marL="1161732" lvl="2" indent="-356870"/>
            <a:r>
              <a:rPr lang="cs-CZ" dirty="0">
                <a:cs typeface="Calibri"/>
              </a:rPr>
              <a:t>Instagram = obrázky, </a:t>
            </a:r>
            <a:r>
              <a:rPr lang="cs-CZ" dirty="0" err="1">
                <a:cs typeface="Calibri"/>
              </a:rPr>
              <a:t>Youtube</a:t>
            </a:r>
            <a:r>
              <a:rPr lang="cs-CZ" dirty="0">
                <a:cs typeface="Calibri"/>
              </a:rPr>
              <a:t> = video,…</a:t>
            </a:r>
          </a:p>
          <a:p>
            <a:pPr marL="804545" lvl="1" indent="-356870"/>
            <a:r>
              <a:rPr lang="cs-CZ" dirty="0">
                <a:ea typeface="+mn-lt"/>
                <a:cs typeface="+mn-lt"/>
              </a:rPr>
              <a:t>zdarma nebo prodej - platební brána, e-shop</a:t>
            </a:r>
            <a:endParaRPr lang="cs-CZ" dirty="0">
              <a:cs typeface="Calibri"/>
            </a:endParaRPr>
          </a:p>
          <a:p>
            <a:pPr marL="804545" lvl="1" indent="-356870"/>
            <a:r>
              <a:rPr lang="cs-CZ" dirty="0">
                <a:ea typeface="+mn-lt"/>
                <a:cs typeface="+mn-lt"/>
              </a:rPr>
              <a:t>statistiky zobrazení, stažení, prodeje, mapy</a:t>
            </a:r>
            <a:endParaRPr lang="cs-CZ" dirty="0">
              <a:cs typeface="Calibri"/>
            </a:endParaRPr>
          </a:p>
          <a:p>
            <a:pPr marL="804545" lvl="1" indent="-356870"/>
            <a:r>
              <a:rPr lang="cs-CZ" dirty="0">
                <a:ea typeface="+mn-lt"/>
                <a:cs typeface="+mn-lt"/>
              </a:rPr>
              <a:t>možnost tištěné verze (digitální tisk)</a:t>
            </a:r>
            <a:endParaRPr lang="cs-CZ" dirty="0">
              <a:cs typeface="Calibri"/>
            </a:endParaRPr>
          </a:p>
          <a:p>
            <a:r>
              <a:rPr lang="cs-CZ" dirty="0">
                <a:ea typeface="+mn-lt"/>
                <a:cs typeface="+mn-lt"/>
              </a:rPr>
              <a:t>export do e-shopů</a:t>
            </a:r>
            <a:endParaRPr lang="cs-CZ" dirty="0"/>
          </a:p>
          <a:p>
            <a:pPr marL="804545" lvl="1" indent="-356870"/>
            <a:r>
              <a:rPr lang="cs-CZ" dirty="0">
                <a:ea typeface="+mn-lt"/>
                <a:cs typeface="+mn-lt"/>
              </a:rPr>
              <a:t>další funkce</a:t>
            </a:r>
            <a:endParaRPr lang="cs-CZ" dirty="0">
              <a:cs typeface="Calibri"/>
            </a:endParaRPr>
          </a:p>
          <a:p>
            <a:pPr marL="804545" lvl="1" indent="-356870"/>
            <a:r>
              <a:rPr lang="cs-CZ" dirty="0">
                <a:ea typeface="+mn-lt"/>
                <a:cs typeface="+mn-lt"/>
              </a:rPr>
              <a:t>pomoc se sazbou, grafikou, korektury,…</a:t>
            </a:r>
            <a:endParaRPr lang="cs-CZ" dirty="0">
              <a:cs typeface="Calibri"/>
            </a:endParaRPr>
          </a:p>
          <a:p>
            <a:pPr marL="804545" lvl="1" indent="-356870"/>
            <a:r>
              <a:rPr lang="cs-CZ" dirty="0">
                <a:ea typeface="+mn-lt"/>
                <a:cs typeface="+mn-lt"/>
              </a:rPr>
              <a:t>recenzní řízení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339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8A38F-9459-4697-AC36-CC689E8EA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Kobo Writing Life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F5163-505A-4797-9D24-A36D579CF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06332"/>
          </a:xfrm>
        </p:spPr>
        <p:txBody>
          <a:bodyPr vert="horz" lIns="0" tIns="45720" rIns="0" bIns="45720" rtlCol="0" anchor="t">
            <a:normAutofit fontScale="85000" lnSpcReduction="20000"/>
          </a:bodyPr>
          <a:lstStyle/>
          <a:p>
            <a:r>
              <a:rPr lang="cs-CZ" dirty="0">
                <a:ea typeface="+mn-lt"/>
                <a:cs typeface="+mn-lt"/>
              </a:rPr>
              <a:t>Kobo = kanadsko-japonský vydavatel, čtečky</a:t>
            </a:r>
            <a:endParaRPr lang="cs-CZ" dirty="0">
              <a:cs typeface="Calibri" panose="020F0502020204030204"/>
            </a:endParaRPr>
          </a:p>
          <a:p>
            <a:r>
              <a:rPr lang="cs-CZ" dirty="0">
                <a:ea typeface="+mn-lt"/>
                <a:cs typeface="+mn-lt"/>
              </a:rPr>
              <a:t>přes 5 mil. titulů, prodej do 190 zemí, e-knihy a audioknihy</a:t>
            </a:r>
          </a:p>
          <a:p>
            <a:r>
              <a:rPr lang="cs-CZ" dirty="0" err="1">
                <a:ea typeface="+mn-lt"/>
                <a:cs typeface="+mn-lt"/>
              </a:rPr>
              <a:t>self</a:t>
            </a:r>
            <a:r>
              <a:rPr lang="cs-CZ" dirty="0">
                <a:ea typeface="+mn-lt"/>
                <a:cs typeface="+mn-lt"/>
              </a:rPr>
              <a:t>-publikační platforma </a:t>
            </a:r>
            <a:r>
              <a:rPr lang="cs-CZ" dirty="0" err="1">
                <a:ea typeface="+mn-lt"/>
                <a:cs typeface="+mn-lt"/>
              </a:rPr>
              <a:t>Writing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Life</a:t>
            </a:r>
            <a:endParaRPr lang="cs-CZ" dirty="0">
              <a:ea typeface="+mn-lt"/>
              <a:cs typeface="+mn-lt"/>
            </a:endParaRPr>
          </a:p>
          <a:p>
            <a:r>
              <a:rPr lang="cs-CZ" dirty="0"/>
              <a:t>nevyžadují výhradní licenci = lze publikovat i jinde</a:t>
            </a:r>
          </a:p>
          <a:p>
            <a:r>
              <a:rPr lang="cs-CZ" dirty="0"/>
              <a:t>vlastníkem zůstává autor</a:t>
            </a:r>
          </a:p>
          <a:p>
            <a:r>
              <a:rPr lang="cs-CZ" dirty="0"/>
              <a:t>detailní analytika</a:t>
            </a:r>
          </a:p>
          <a:p>
            <a:r>
              <a:rPr lang="cs-CZ" dirty="0">
                <a:ea typeface="+mn-lt"/>
                <a:cs typeface="+mn-lt"/>
              </a:rPr>
              <a:t>podpora DRM (zakázáno </a:t>
            </a:r>
            <a:r>
              <a:rPr lang="cs-CZ" dirty="0" err="1"/>
              <a:t>cut</a:t>
            </a:r>
            <a:r>
              <a:rPr lang="cs-CZ" dirty="0"/>
              <a:t>/copy/paste)</a:t>
            </a:r>
          </a:p>
          <a:p>
            <a:r>
              <a:rPr lang="cs-CZ" dirty="0">
                <a:ea typeface="+mn-lt"/>
                <a:cs typeface="+mn-lt"/>
              </a:rPr>
              <a:t>provize e-knihy 70%/30%, audioknihy 45%/55%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výplaty od $50 (dle měny)</a:t>
            </a:r>
            <a:endParaRPr lang="cs-CZ" dirty="0"/>
          </a:p>
          <a:p>
            <a:endParaRPr lang="cs-CZ" dirty="0">
              <a:cs typeface="Calibri"/>
            </a:endParaRPr>
          </a:p>
        </p:txBody>
      </p:sp>
      <p:pic>
        <p:nvPicPr>
          <p:cNvPr id="4" name="Obrázek 4" descr="Obsah obrázku kreslení&#10;&#10;Popis vygenerovaný s velmi vysokou mírou spolehlivosti">
            <a:extLst>
              <a:ext uri="{FF2B5EF4-FFF2-40B4-BE49-F238E27FC236}">
                <a16:creationId xmlns:a16="http://schemas.microsoft.com/office/drawing/2014/main" id="{DB2FC71B-A1B6-4DB5-BDC8-AF9C5BD19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206" y="233913"/>
            <a:ext cx="2743200" cy="132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23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B9A96-0C7D-4E86-A95B-437D874BC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Publikační proces s KWL</a:t>
            </a:r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5344F35F-68F7-4EC8-A135-0FCE30A1E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3" b="26030"/>
          <a:stretch/>
        </p:blipFill>
        <p:spPr bwMode="auto">
          <a:xfrm>
            <a:off x="1524000" y="1964325"/>
            <a:ext cx="5435600" cy="86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>
            <a:extLst>
              <a:ext uri="{FF2B5EF4-FFF2-40B4-BE49-F238E27FC236}">
                <a16:creationId xmlns:a16="http://schemas.microsoft.com/office/drawing/2014/main" id="{F2D0981B-E5CC-4CBA-92FD-75230DDF4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4" b="25155"/>
          <a:stretch/>
        </p:blipFill>
        <p:spPr bwMode="auto">
          <a:xfrm>
            <a:off x="1925320" y="2833549"/>
            <a:ext cx="5435600" cy="8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>
            <a:extLst>
              <a:ext uri="{FF2B5EF4-FFF2-40B4-BE49-F238E27FC236}">
                <a16:creationId xmlns:a16="http://schemas.microsoft.com/office/drawing/2014/main" id="{8F3C3AB1-A3E3-48C4-94B9-3ABDDCD8B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2" b="27266"/>
          <a:stretch/>
        </p:blipFill>
        <p:spPr bwMode="auto">
          <a:xfrm>
            <a:off x="2377440" y="3620468"/>
            <a:ext cx="5435600" cy="8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>
            <a:extLst>
              <a:ext uri="{FF2B5EF4-FFF2-40B4-BE49-F238E27FC236}">
                <a16:creationId xmlns:a16="http://schemas.microsoft.com/office/drawing/2014/main" id="{64A3EBA6-BDF8-4DD2-A24D-37EEE5B69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9" b="23810"/>
          <a:stretch/>
        </p:blipFill>
        <p:spPr bwMode="auto">
          <a:xfrm>
            <a:off x="2936240" y="4530332"/>
            <a:ext cx="5435600" cy="8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>
            <a:extLst>
              <a:ext uri="{FF2B5EF4-FFF2-40B4-BE49-F238E27FC236}">
                <a16:creationId xmlns:a16="http://schemas.microsoft.com/office/drawing/2014/main" id="{45BAB978-1CB5-4E70-B447-6B26403DF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9" b="23810"/>
          <a:stretch/>
        </p:blipFill>
        <p:spPr bwMode="auto">
          <a:xfrm>
            <a:off x="3393440" y="5368051"/>
            <a:ext cx="5435600" cy="8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790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25CD2E-A64C-4FE0-994A-DE9A982E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cs typeface="Calibri Light"/>
              </a:rPr>
              <a:t>Barnes</a:t>
            </a:r>
            <a:r>
              <a:rPr lang="en-US" dirty="0">
                <a:cs typeface="Calibri Light"/>
              </a:rPr>
              <a:t>&amp;Noble </a:t>
            </a:r>
            <a:r>
              <a:rPr lang="cs-CZ" dirty="0">
                <a:cs typeface="Calibri Light"/>
              </a:rPr>
              <a:t>(</a:t>
            </a:r>
            <a:r>
              <a:rPr lang="cs-CZ" dirty="0" err="1">
                <a:cs typeface="Calibri Light"/>
              </a:rPr>
              <a:t>Nook</a:t>
            </a:r>
            <a:r>
              <a:rPr lang="cs-CZ" dirty="0">
                <a:cs typeface="Calibri Light"/>
              </a:rPr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D6BEBA-8BA1-4BBF-8BCD-BC572E8DF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65326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vydavatelství </a:t>
            </a:r>
            <a:r>
              <a:rPr lang="cs-CZ" dirty="0" err="1">
                <a:ea typeface="+mn-lt"/>
                <a:cs typeface="+mn-lt"/>
              </a:rPr>
              <a:t>Barnes&amp;Noble</a:t>
            </a:r>
            <a:r>
              <a:rPr lang="cs-CZ" dirty="0">
                <a:ea typeface="+mn-lt"/>
                <a:cs typeface="+mn-lt"/>
              </a:rPr>
              <a:t> – </a:t>
            </a:r>
            <a:r>
              <a:rPr lang="cs-CZ" dirty="0" err="1">
                <a:ea typeface="+mn-lt"/>
                <a:cs typeface="+mn-lt"/>
              </a:rPr>
              <a:t>bn-com</a:t>
            </a:r>
            <a:endParaRPr lang="cs-CZ" dirty="0">
              <a:cs typeface="Calibri" panose="020F0502020204030204"/>
            </a:endParaRPr>
          </a:p>
          <a:p>
            <a:r>
              <a:rPr lang="cs-CZ" dirty="0" err="1">
                <a:ea typeface="+mn-lt"/>
                <a:cs typeface="+mn-lt"/>
              </a:rPr>
              <a:t>self</a:t>
            </a:r>
            <a:r>
              <a:rPr lang="cs-CZ" dirty="0">
                <a:ea typeface="+mn-lt"/>
                <a:cs typeface="+mn-lt"/>
              </a:rPr>
              <a:t>-publikační platforma </a:t>
            </a:r>
            <a:r>
              <a:rPr lang="cs-CZ" dirty="0">
                <a:ea typeface="+mn-lt"/>
                <a:cs typeface="+mn-lt"/>
                <a:hlinkClick r:id="rId2"/>
              </a:rPr>
              <a:t>b</a:t>
            </a:r>
            <a:r>
              <a:rPr lang="cs-CZ" dirty="0">
                <a:hlinkClick r:id="rId2"/>
              </a:rPr>
              <a:t>arnesandnoble.com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e-knihy, tištěné knihy (vybrané)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zdarma, provize 40%/60% nebo 65%/35% ($2.99-$9.99)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personalizované tištěné kopie</a:t>
            </a:r>
          </a:p>
          <a:p>
            <a:r>
              <a:rPr lang="cs-CZ" dirty="0">
                <a:ea typeface="+mn-lt"/>
                <a:cs typeface="+mn-lt"/>
              </a:rPr>
              <a:t>mobilní aplikace</a:t>
            </a:r>
            <a:endParaRPr lang="cs-CZ" dirty="0"/>
          </a:p>
          <a:p>
            <a:endParaRPr lang="cs-CZ" dirty="0">
              <a:cs typeface="Calibri"/>
            </a:endParaRPr>
          </a:p>
        </p:txBody>
      </p:sp>
      <p:pic>
        <p:nvPicPr>
          <p:cNvPr id="4" name="Obrázek 4" descr="Obsah obrázku kreslení&#10;&#10;Popis vygenerovaný s velmi vysokou mírou spolehlivosti">
            <a:extLst>
              <a:ext uri="{FF2B5EF4-FFF2-40B4-BE49-F238E27FC236}">
                <a16:creationId xmlns:a16="http://schemas.microsoft.com/office/drawing/2014/main" id="{7D84CCF1-7085-456E-B192-0F75A3DB4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894" y="370655"/>
            <a:ext cx="3621741" cy="11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25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53B7F-2134-4BAC-9F9B-72AB00A3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Kindle Direct Publishing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7E50E8-2305-4DF7-9E14-F9413326E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66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vydavatelství Amazon</a:t>
            </a:r>
            <a:endParaRPr lang="cs-CZ" dirty="0">
              <a:cs typeface="Calibri" panose="020F0502020204030204"/>
            </a:endParaRPr>
          </a:p>
          <a:p>
            <a:r>
              <a:rPr lang="cs-CZ" dirty="0">
                <a:ea typeface="+mn-lt"/>
                <a:cs typeface="+mn-lt"/>
              </a:rPr>
              <a:t>nejstarší: </a:t>
            </a:r>
            <a:r>
              <a:rPr lang="cs-CZ" dirty="0" err="1">
                <a:ea typeface="+mn-lt"/>
                <a:cs typeface="+mn-lt"/>
              </a:rPr>
              <a:t>self</a:t>
            </a:r>
            <a:r>
              <a:rPr lang="cs-CZ" dirty="0">
                <a:ea typeface="+mn-lt"/>
                <a:cs typeface="+mn-lt"/>
              </a:rPr>
              <a:t>-publikační platforma KDP od roku 2007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podporované vstupní formáty: doc, </a:t>
            </a:r>
            <a:r>
              <a:rPr lang="cs-CZ" dirty="0" err="1">
                <a:ea typeface="+mn-lt"/>
                <a:cs typeface="+mn-lt"/>
              </a:rPr>
              <a:t>docx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mobi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prc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epub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pdf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txt</a:t>
            </a:r>
            <a:r>
              <a:rPr lang="cs-CZ" dirty="0">
                <a:ea typeface="+mn-lt"/>
                <a:cs typeface="+mn-lt"/>
              </a:rPr>
              <a:t>, html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e-kniha, paperback (</a:t>
            </a:r>
            <a:r>
              <a:rPr lang="cs-CZ" dirty="0" err="1">
                <a:ea typeface="+mn-lt"/>
                <a:cs typeface="+mn-lt"/>
              </a:rPr>
              <a:t>print</a:t>
            </a:r>
            <a:r>
              <a:rPr lang="cs-CZ" dirty="0">
                <a:ea typeface="+mn-lt"/>
                <a:cs typeface="+mn-lt"/>
              </a:rPr>
              <a:t>-on-</a:t>
            </a:r>
            <a:r>
              <a:rPr lang="cs-CZ" dirty="0" err="1">
                <a:ea typeface="+mn-lt"/>
                <a:cs typeface="+mn-lt"/>
              </a:rPr>
              <a:t>demand</a:t>
            </a:r>
            <a:r>
              <a:rPr lang="cs-CZ" dirty="0">
                <a:ea typeface="+mn-lt"/>
                <a:cs typeface="+mn-lt"/>
              </a:rPr>
              <a:t>)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zdarma, provize 35%/65% nebo 70%/30% (od </a:t>
            </a:r>
            <a:r>
              <a:rPr lang="en-US" dirty="0">
                <a:ea typeface="+mn-lt"/>
                <a:cs typeface="+mn-lt"/>
              </a:rPr>
              <a:t>$</a:t>
            </a:r>
            <a:r>
              <a:rPr lang="cs-CZ" dirty="0">
                <a:ea typeface="+mn-lt"/>
                <a:cs typeface="+mn-lt"/>
              </a:rPr>
              <a:t>2.99)</a:t>
            </a:r>
          </a:p>
          <a:p>
            <a:r>
              <a:rPr lang="cs-CZ" dirty="0">
                <a:ea typeface="+mn-lt"/>
                <a:cs typeface="+mn-lt"/>
              </a:rPr>
              <a:t>jak publikovat na KDP: </a:t>
            </a:r>
            <a:r>
              <a:rPr lang="cs-CZ" dirty="0">
                <a:hlinkClick r:id="rId2"/>
              </a:rPr>
              <a:t>https://financer.com/cz/amazon/</a:t>
            </a:r>
            <a:endParaRPr lang="cs-CZ" dirty="0"/>
          </a:p>
          <a:p>
            <a:endParaRPr lang="cs-CZ" dirty="0">
              <a:cs typeface="Calibri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6033FDA2-7526-491E-AACC-C4B6D8F42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166" y="469498"/>
            <a:ext cx="3487270" cy="116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181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F4FC6-B463-4864-9397-943953684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Lulu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EC784E-078A-43D5-B17C-4C3CD4BFD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cs-CZ" dirty="0">
                <a:ea typeface="+mn-lt"/>
                <a:cs typeface="+mn-lt"/>
              </a:rPr>
              <a:t>společnost Lulu </a:t>
            </a:r>
            <a:r>
              <a:rPr lang="cs-CZ" dirty="0" err="1">
                <a:ea typeface="+mn-lt"/>
                <a:cs typeface="+mn-lt"/>
              </a:rPr>
              <a:t>Press</a:t>
            </a:r>
            <a:endParaRPr lang="cs-CZ" dirty="0">
              <a:cs typeface="Calibri" panose="020F0502020204030204"/>
            </a:endParaRPr>
          </a:p>
          <a:p>
            <a:r>
              <a:rPr lang="cs-CZ" dirty="0">
                <a:ea typeface="+mn-lt"/>
                <a:cs typeface="+mn-lt"/>
              </a:rPr>
              <a:t>2002 - jedna z nejstarších, populární pro nezávislé autory</a:t>
            </a:r>
          </a:p>
          <a:p>
            <a:r>
              <a:rPr lang="cs-CZ" dirty="0"/>
              <a:t>vhodná pro začínající autory</a:t>
            </a:r>
          </a:p>
          <a:p>
            <a:r>
              <a:rPr lang="cs-CZ" dirty="0">
                <a:ea typeface="+mn-lt"/>
                <a:cs typeface="+mn-lt"/>
              </a:rPr>
              <a:t>e-knihy, tištené knihy, fotoalba, kalendáře,…</a:t>
            </a:r>
            <a:endParaRPr lang="cs-CZ" dirty="0"/>
          </a:p>
          <a:p>
            <a:r>
              <a:rPr lang="cs-CZ" dirty="0">
                <a:ea typeface="+mn-lt"/>
                <a:cs typeface="+mn-lt"/>
                <a:hlinkClick r:id="rId2"/>
              </a:rPr>
              <a:t>placené služby </a:t>
            </a:r>
            <a:r>
              <a:rPr lang="cs-CZ" dirty="0">
                <a:ea typeface="+mn-lt"/>
                <a:cs typeface="+mn-lt"/>
              </a:rPr>
              <a:t>– ISBN, grafika, korektury,…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zdarma, provize 90%/10%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export do jiných e-shopů</a:t>
            </a:r>
            <a:endParaRPr lang="cs-CZ" dirty="0"/>
          </a:p>
          <a:p>
            <a:endParaRPr lang="cs-CZ" dirty="0">
              <a:cs typeface="Calibri"/>
            </a:endParaRPr>
          </a:p>
        </p:txBody>
      </p:sp>
      <p:pic>
        <p:nvPicPr>
          <p:cNvPr id="4" name="Obrázek 4" descr="Obsah obrázku kreslení&#10;&#10;Popis vygenerovaný s velmi vysokou mírou spolehlivosti">
            <a:extLst>
              <a:ext uri="{FF2B5EF4-FFF2-40B4-BE49-F238E27FC236}">
                <a16:creationId xmlns:a16="http://schemas.microsoft.com/office/drawing/2014/main" id="{4000DFDB-73F4-42CD-8696-4DA56597E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296" y="197106"/>
            <a:ext cx="24479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368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3BA17-D931-4743-80ED-8AA4D474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Smashwords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A3CF12-B53E-437B-BEBA-C69C51B9C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cs-CZ" dirty="0">
                <a:ea typeface="+mn-lt"/>
                <a:cs typeface="+mn-lt"/>
              </a:rPr>
              <a:t>2008 - jedna z nejrychleji rostoucích</a:t>
            </a:r>
            <a:endParaRPr lang="cs-CZ" dirty="0">
              <a:cs typeface="Calibri" panose="020F0502020204030204"/>
            </a:endParaRPr>
          </a:p>
          <a:p>
            <a:r>
              <a:rPr lang="cs-CZ" dirty="0">
                <a:ea typeface="+mn-lt"/>
                <a:cs typeface="+mn-lt"/>
              </a:rPr>
              <a:t>vlastní e-shop, výhodou export do mnoha jiných e-shopů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online konverze do formátů e-knih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nemá pokročilé služby pro autory jako Lulu, jen návody</a:t>
            </a:r>
            <a:endParaRPr lang="cs-CZ" dirty="0"/>
          </a:p>
          <a:p>
            <a:r>
              <a:rPr lang="cs-CZ" dirty="0" err="1">
                <a:ea typeface="+mn-lt"/>
                <a:cs typeface="+mn-lt"/>
              </a:rPr>
              <a:t>Smashword</a:t>
            </a:r>
            <a:r>
              <a:rPr lang="cs-CZ" dirty="0">
                <a:ea typeface="+mn-lt"/>
                <a:cs typeface="+mn-lt"/>
              </a:rPr>
              <a:t> vystupuje proti ochranám, nepodporuje DRM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zdarma, 85%/15% (vlastní e-shop), 60%/40% (ostatní)</a:t>
            </a:r>
          </a:p>
          <a:p>
            <a:r>
              <a:rPr lang="cs-CZ" dirty="0">
                <a:ea typeface="+mn-lt"/>
                <a:cs typeface="+mn-lt"/>
              </a:rPr>
              <a:t>zkušenosti na </a:t>
            </a:r>
            <a:r>
              <a:rPr lang="cs-CZ" dirty="0">
                <a:ea typeface="+mn-lt"/>
                <a:cs typeface="+mn-lt"/>
                <a:hlinkClick r:id="rId2"/>
              </a:rPr>
              <a:t>Lupa.cz</a:t>
            </a:r>
            <a:endParaRPr lang="cs-CZ" dirty="0"/>
          </a:p>
          <a:p>
            <a:endParaRPr lang="cs-CZ" dirty="0">
              <a:cs typeface="Calibri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8E086A55-C623-4A6B-934D-2A0616481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689" y="442291"/>
            <a:ext cx="3316941" cy="114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066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EF12F-ED9B-4BC3-8D4C-3D2AB4346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Google Play a </a:t>
            </a:r>
            <a:r>
              <a:rPr lang="cs-CZ" dirty="0" err="1">
                <a:cs typeface="Calibri Light"/>
              </a:rPr>
              <a:t>Books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3BB9ED-F390-4070-B7DD-0DBB0F482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35829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cs-CZ" dirty="0">
                <a:ea typeface="+mn-lt"/>
                <a:cs typeface="+mn-lt"/>
              </a:rPr>
              <a:t>prodej e-knih na Google Play</a:t>
            </a:r>
            <a:endParaRPr lang="cs-CZ" dirty="0">
              <a:cs typeface="Calibri" panose="020F0502020204030204"/>
            </a:endParaRPr>
          </a:p>
          <a:p>
            <a:r>
              <a:rPr lang="cs-CZ" dirty="0">
                <a:ea typeface="+mn-lt"/>
                <a:cs typeface="+mn-lt"/>
              </a:rPr>
              <a:t>možnost odkazů i na prodejce tištěných knih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podpora PDF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pokročilá analytika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vlastní cenotvorba, možnost omezit prodej jen do vybraných zemí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zdarma, 60%/40%</a:t>
            </a:r>
          </a:p>
          <a:p>
            <a:r>
              <a:rPr lang="cs-CZ" dirty="0">
                <a:ea typeface="+mn-lt"/>
                <a:cs typeface="+mn-lt"/>
                <a:hlinkClick r:id="rId2"/>
              </a:rPr>
              <a:t>centrum pro prodej e-knih</a:t>
            </a:r>
            <a:endParaRPr lang="cs-CZ" dirty="0"/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611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EDD5E6-13D4-4ABB-867E-5D8CE90B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43910"/>
            <a:ext cx="3824727" cy="1441793"/>
          </a:xfrm>
        </p:spPr>
        <p:txBody>
          <a:bodyPr>
            <a:normAutofit/>
          </a:bodyPr>
          <a:lstStyle/>
          <a:p>
            <a:r>
              <a:rPr lang="cs-CZ" sz="5900" dirty="0">
                <a:cs typeface="Calibri Light"/>
              </a:rPr>
              <a:t>Nová média</a:t>
            </a:r>
            <a:endParaRPr lang="cs-CZ" sz="5900">
              <a:cs typeface="Calibri Light"/>
            </a:endParaRPr>
          </a:p>
        </p:txBody>
      </p:sp>
      <p:pic>
        <p:nvPicPr>
          <p:cNvPr id="4" name="Obrázek 4" descr="Obsah obrázku místnost&#10;&#10;Popis vygenerovaný s velmi vysokou mírou spolehlivosti">
            <a:extLst>
              <a:ext uri="{FF2B5EF4-FFF2-40B4-BE49-F238E27FC236}">
                <a16:creationId xmlns:a16="http://schemas.microsoft.com/office/drawing/2014/main" id="{7C10B452-4D8B-46B7-A867-C02D4C85A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54" r="3" b="7498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C7990E-92DF-404A-9EEF-1C22F868B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cs typeface="Calibri"/>
              </a:rPr>
              <a:t>= </a:t>
            </a:r>
            <a:r>
              <a:rPr lang="cs-CZ" sz="2400" dirty="0">
                <a:cs typeface="Calibri"/>
              </a:rPr>
              <a:t>nové možnosti publikování</a:t>
            </a:r>
            <a:endParaRPr lang="cs-CZ" sz="2400" dirty="0"/>
          </a:p>
          <a:p>
            <a:endParaRPr lang="cs-CZ">
              <a:cs typeface="Calibri"/>
            </a:endParaRP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6647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88" name="Rectangle 70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D94334-5223-445B-9988-609E6882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cs-CZ" sz="4000" dirty="0"/>
              <a:t>Centrum prodeje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4F4CCE69-68B1-460C-B758-23B8EBA82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563" y="640081"/>
            <a:ext cx="4490672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389" name="Straight Connector 72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E4DC27-2F05-4D5C-A717-3BE8740CA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cs-CZ" sz="2400" dirty="0"/>
              <a:t>ukázka prodeje e-knihy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25700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ýsledek obrázku pro česko">
            <a:extLst>
              <a:ext uri="{FF2B5EF4-FFF2-40B4-BE49-F238E27FC236}">
                <a16:creationId xmlns:a16="http://schemas.microsoft.com/office/drawing/2014/main" id="{7690E404-470D-426E-9DF4-A32E358A9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5057"/>
            <a:ext cx="12192000" cy="68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EC00A1D-123B-480B-B61F-D0ACA52D1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923" y="1856986"/>
            <a:ext cx="3908287" cy="1450757"/>
          </a:xfrm>
        </p:spPr>
        <p:txBody>
          <a:bodyPr/>
          <a:lstStyle/>
          <a:p>
            <a:r>
              <a:rPr lang="cs-CZ" dirty="0">
                <a:cs typeface="Calibri Light"/>
              </a:rPr>
              <a:t>Možnosti v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22842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E0FBC-A7FA-4DAE-90BF-2746E815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Vlastní náklad u vydavatelů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1B3AD8-33F2-4FB4-8223-B36EBE1E8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možnost vydat si knihu na vlastní náklady</a:t>
            </a:r>
            <a:endParaRPr lang="cs-CZ" dirty="0">
              <a:cs typeface="Calibri" panose="020F0502020204030204"/>
            </a:endParaRPr>
          </a:p>
          <a:p>
            <a:r>
              <a:rPr lang="cs-CZ" dirty="0">
                <a:ea typeface="+mn-lt"/>
                <a:cs typeface="+mn-lt"/>
              </a:rPr>
              <a:t>zejména menší vydavatelé</a:t>
            </a:r>
          </a:p>
          <a:p>
            <a:pPr lvl="1"/>
            <a:r>
              <a:rPr lang="cs-CZ" dirty="0">
                <a:ea typeface="+mn-lt"/>
                <a:cs typeface="+mn-lt"/>
              </a:rPr>
              <a:t>např. </a:t>
            </a:r>
            <a:r>
              <a:rPr lang="cs-CZ" dirty="0" err="1">
                <a:ea typeface="+mn-lt"/>
                <a:cs typeface="+mn-lt"/>
              </a:rPr>
              <a:t>EdiceX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/>
              <a:t>vydavatelstvi-eknih.cz</a:t>
            </a:r>
          </a:p>
          <a:p>
            <a:r>
              <a:rPr lang="cs-CZ" dirty="0">
                <a:ea typeface="+mn-lt"/>
                <a:cs typeface="+mn-lt"/>
              </a:rPr>
              <a:t>nutno nabídnout</a:t>
            </a:r>
          </a:p>
          <a:p>
            <a:r>
              <a:rPr lang="cs-CZ" dirty="0">
                <a:ea typeface="+mn-lt"/>
                <a:cs typeface="+mn-lt"/>
              </a:rPr>
              <a:t>chybí významný lokální </a:t>
            </a:r>
            <a:r>
              <a:rPr lang="cs-CZ" dirty="0" err="1">
                <a:ea typeface="+mn-lt"/>
                <a:cs typeface="+mn-lt"/>
              </a:rPr>
              <a:t>self-publishing</a:t>
            </a:r>
            <a:r>
              <a:rPr lang="cs-CZ" dirty="0">
                <a:ea typeface="+mn-lt"/>
                <a:cs typeface="+mn-lt"/>
              </a:rPr>
              <a:t> systém</a:t>
            </a:r>
            <a:endParaRPr lang="cs-CZ" dirty="0"/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2956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4CFEC5-B452-4A2B-BB81-CB69224D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Knihovnička.cz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C4F489-7614-4A04-A767-3BEDF9AB3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digitální tisk, již od 1 kusu</a:t>
            </a:r>
          </a:p>
          <a:p>
            <a:r>
              <a:rPr lang="cs-CZ" dirty="0"/>
              <a:t>možnost dotisku za stejnou cenu</a:t>
            </a:r>
          </a:p>
          <a:p>
            <a:r>
              <a:rPr lang="cs-CZ" dirty="0"/>
              <a:t>balíček pro autory</a:t>
            </a:r>
          </a:p>
          <a:p>
            <a:pPr lvl="1"/>
            <a:r>
              <a:rPr lang="cs-CZ" dirty="0"/>
              <a:t>ISBN, grafika,…</a:t>
            </a:r>
          </a:p>
          <a:p>
            <a:r>
              <a:rPr lang="cs-CZ" dirty="0"/>
              <a:t>možnost publikovat i online</a:t>
            </a:r>
          </a:p>
          <a:p>
            <a:pPr lvl="1"/>
            <a:r>
              <a:rPr lang="cs-CZ" dirty="0"/>
              <a:t>položka e-knihy v e-shopu – externí odkaz na </a:t>
            </a:r>
            <a:r>
              <a:rPr lang="cs-CZ" dirty="0" err="1"/>
              <a:t>PalmKnihy</a:t>
            </a:r>
            <a:endParaRPr lang="cs-CZ" dirty="0"/>
          </a:p>
          <a:p>
            <a:r>
              <a:rPr lang="cs-CZ" dirty="0"/>
              <a:t>konkurence Publikace24 = podobné služby</a:t>
            </a:r>
          </a:p>
          <a:p>
            <a:endParaRPr lang="cs-CZ" dirty="0"/>
          </a:p>
        </p:txBody>
      </p:sp>
      <p:pic>
        <p:nvPicPr>
          <p:cNvPr id="18434" name="Picture 2" descr="Výsledek obrázku pro knihovnicka logo">
            <a:extLst>
              <a:ext uri="{FF2B5EF4-FFF2-40B4-BE49-F238E27FC236}">
                <a16:creationId xmlns:a16="http://schemas.microsoft.com/office/drawing/2014/main" id="{7BFF62C8-0B0F-46DE-BE5C-F27CF9CAF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5" y="348227"/>
            <a:ext cx="2898913" cy="101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0164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7A53FC-5037-4912-9344-478057F0B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>
                <a:cs typeface="Calibri Light"/>
              </a:rPr>
              <a:t>Kknihy</a:t>
            </a:r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1420E9-9907-4D39-A589-D3C065016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placená podpora při vydání knih</a:t>
            </a:r>
            <a:endParaRPr lang="cs-CZ" dirty="0">
              <a:cs typeface="Calibri" panose="020F0502020204030204"/>
            </a:endParaRPr>
          </a:p>
          <a:p>
            <a:r>
              <a:rPr lang="cs-CZ" dirty="0">
                <a:ea typeface="+mn-lt"/>
                <a:cs typeface="+mn-lt"/>
              </a:rPr>
              <a:t>podpora </a:t>
            </a:r>
            <a:r>
              <a:rPr lang="cs-CZ" dirty="0" err="1">
                <a:ea typeface="+mn-lt"/>
                <a:cs typeface="+mn-lt"/>
              </a:rPr>
              <a:t>pdf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mobi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ePub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distribuce knih na jiné e-shopy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možnost (ne)výhradní licence</a:t>
            </a:r>
          </a:p>
          <a:p>
            <a:r>
              <a:rPr lang="cs-CZ" dirty="0">
                <a:ea typeface="+mn-lt"/>
                <a:cs typeface="+mn-lt"/>
              </a:rPr>
              <a:t>zdarma, 25%-40% z ceny knihy</a:t>
            </a:r>
          </a:p>
          <a:p>
            <a:r>
              <a:rPr lang="cs-CZ" dirty="0">
                <a:ea typeface="+mn-lt"/>
                <a:cs typeface="+mn-lt"/>
              </a:rPr>
              <a:t>možnost zaplatit si balíček služeb od 1800 KČ</a:t>
            </a:r>
            <a:endParaRPr lang="cs-CZ" dirty="0"/>
          </a:p>
          <a:p>
            <a:endParaRPr lang="cs-CZ" dirty="0">
              <a:cs typeface="Calibri"/>
            </a:endParaRPr>
          </a:p>
        </p:txBody>
      </p:sp>
      <p:pic>
        <p:nvPicPr>
          <p:cNvPr id="19460" name="Picture 4" descr="Výsledek obrázku pro KKNIHY LOGO">
            <a:extLst>
              <a:ext uri="{FF2B5EF4-FFF2-40B4-BE49-F238E27FC236}">
                <a16:creationId xmlns:a16="http://schemas.microsoft.com/office/drawing/2014/main" id="{2C63E5EA-52E4-41E5-9850-A6EC783EA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409" y="608235"/>
            <a:ext cx="2906337" cy="76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6219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6EDAE5-D1A0-4A71-8683-16FE04B2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cs typeface="Calibri Light"/>
              </a:rPr>
              <a:t>Pablikado</a:t>
            </a:r>
            <a:r>
              <a:rPr lang="cs-CZ" dirty="0">
                <a:cs typeface="Calibri Light"/>
              </a:rPr>
              <a:t> a </a:t>
            </a:r>
            <a:r>
              <a:rPr lang="cs-CZ" dirty="0" err="1">
                <a:cs typeface="Calibri Light"/>
              </a:rPr>
              <a:t>Digitalo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6D849B-FE34-44AF-BA76-B56B85E1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66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produkují Citace.com</a:t>
            </a:r>
          </a:p>
          <a:p>
            <a:r>
              <a:rPr lang="cs-CZ" dirty="0" err="1"/>
              <a:t>Pablikado</a:t>
            </a:r>
            <a:r>
              <a:rPr lang="cs-CZ" dirty="0"/>
              <a:t> – databáze českého obsahu</a:t>
            </a:r>
          </a:p>
          <a:p>
            <a:pPr lvl="1"/>
            <a:r>
              <a:rPr lang="cs-CZ" dirty="0"/>
              <a:t>knihy, </a:t>
            </a:r>
            <a:r>
              <a:rPr lang="cs-CZ" b="1" dirty="0"/>
              <a:t>časopisy</a:t>
            </a:r>
            <a:r>
              <a:rPr lang="cs-CZ" dirty="0"/>
              <a:t>, sborníky</a:t>
            </a:r>
          </a:p>
          <a:p>
            <a:pPr lvl="1"/>
            <a:r>
              <a:rPr lang="cs-CZ" dirty="0"/>
              <a:t>možnost publikování vlastní knihy</a:t>
            </a:r>
          </a:p>
          <a:p>
            <a:pPr lvl="1"/>
            <a:r>
              <a:rPr lang="cs-CZ" dirty="0"/>
              <a:t>využívají malí vydavatelé časopisů</a:t>
            </a:r>
          </a:p>
          <a:p>
            <a:pPr lvl="1"/>
            <a:r>
              <a:rPr lang="cs-CZ" dirty="0"/>
              <a:t>prodej institucím – plošné licence</a:t>
            </a:r>
          </a:p>
          <a:p>
            <a:r>
              <a:rPr lang="cs-CZ" dirty="0" err="1"/>
              <a:t>Digitalo</a:t>
            </a:r>
            <a:endParaRPr lang="cs-CZ" dirty="0"/>
          </a:p>
          <a:p>
            <a:pPr lvl="1"/>
            <a:r>
              <a:rPr lang="cs-CZ" dirty="0"/>
              <a:t>vlastní digitální platforma pro instituce</a:t>
            </a:r>
          </a:p>
          <a:p>
            <a:pPr lvl="1"/>
            <a:r>
              <a:rPr lang="cs-CZ" dirty="0"/>
              <a:t>možnost nahrávat vlastní obsah pro svou instituci</a:t>
            </a:r>
          </a:p>
          <a:p>
            <a:pPr lvl="1"/>
            <a:r>
              <a:rPr lang="cs-CZ" dirty="0"/>
              <a:t>lze kombinovat s komerčním obsahem</a:t>
            </a:r>
          </a:p>
        </p:txBody>
      </p:sp>
      <p:pic>
        <p:nvPicPr>
          <p:cNvPr id="20482" name="Picture 2" descr="Výsledek obrázku pro pablikado LOGO">
            <a:extLst>
              <a:ext uri="{FF2B5EF4-FFF2-40B4-BE49-F238E27FC236}">
                <a16:creationId xmlns:a16="http://schemas.microsoft.com/office/drawing/2014/main" id="{B23BE0FE-DE70-4027-9EEF-FA074668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33" y="651862"/>
            <a:ext cx="2646087" cy="7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3260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E2F1F-7606-410D-9581-CA6FB83E2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Self-publishing jako výzva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0D9257-E8A2-45F3-81BC-198FFCE2B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pro knihovny a další instituce</a:t>
            </a:r>
            <a:endParaRPr lang="cs-CZ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vědce</a:t>
            </a:r>
            <a:endParaRPr lang="cs-CZ"/>
          </a:p>
          <a:p>
            <a:r>
              <a:rPr lang="cs-CZ">
                <a:ea typeface="+mn-lt"/>
                <a:cs typeface="+mn-lt"/>
              </a:rPr>
              <a:t>studenty</a:t>
            </a:r>
          </a:p>
          <a:p>
            <a:r>
              <a:rPr lang="cs-CZ">
                <a:ea typeface="+mn-lt"/>
                <a:cs typeface="+mn-lt"/>
              </a:rPr>
              <a:t>umělce</a:t>
            </a:r>
            <a:endParaRPr lang="cs-CZ"/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3671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A34D9-D107-47A8-89C8-4F26F961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Vydávání beletrie - zajímavé příklady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F376CD-C971-4CAB-AEBF-99C8D09C8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789920" cy="4294897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cs-CZ" dirty="0">
                <a:cs typeface="Calibri"/>
              </a:rPr>
              <a:t>Paulo Coelho</a:t>
            </a:r>
          </a:p>
          <a:p>
            <a:pPr lvl="1"/>
            <a:r>
              <a:rPr lang="cs-CZ" dirty="0">
                <a:cs typeface="Calibri"/>
              </a:rPr>
              <a:t>elektronické vydání zdarma</a:t>
            </a:r>
          </a:p>
          <a:p>
            <a:pPr lvl="1"/>
            <a:r>
              <a:rPr lang="cs-CZ" dirty="0">
                <a:cs typeface="Calibri"/>
              </a:rPr>
              <a:t>podpořilo to prodej tištěné verze</a:t>
            </a:r>
          </a:p>
          <a:p>
            <a:pPr lvl="1"/>
            <a:r>
              <a:rPr lang="cs-CZ" dirty="0">
                <a:cs typeface="Calibri"/>
                <a:hlinkClick r:id="rId2"/>
              </a:rPr>
              <a:t>více</a:t>
            </a:r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začátek zdarma</a:t>
            </a:r>
          </a:p>
          <a:p>
            <a:pPr lvl="1"/>
            <a:r>
              <a:rPr lang="cs-CZ" dirty="0">
                <a:cs typeface="Calibri"/>
              </a:rPr>
              <a:t>další kapitoly na pokračování</a:t>
            </a:r>
          </a:p>
          <a:p>
            <a:pPr lvl="1"/>
            <a:r>
              <a:rPr lang="cs-CZ" dirty="0">
                <a:cs typeface="Calibri"/>
              </a:rPr>
              <a:t>až se sejde dostatek financí na účtu (crowdfunding) + možnost ovlivnit děj</a:t>
            </a:r>
          </a:p>
          <a:p>
            <a:r>
              <a:rPr lang="cs-CZ" dirty="0">
                <a:cs typeface="Calibri"/>
              </a:rPr>
              <a:t>skládání se na novou knihu</a:t>
            </a:r>
          </a:p>
          <a:p>
            <a:pPr lvl="1"/>
            <a:r>
              <a:rPr lang="cs-CZ" dirty="0">
                <a:cs typeface="Calibri"/>
              </a:rPr>
              <a:t>dokud nejsou vybrané peníze, autor nic nenapíše </a:t>
            </a:r>
            <a:r>
              <a:rPr lang="cs-CZ" dirty="0">
                <a:cs typeface="Calibri"/>
                <a:sym typeface="Wingdings" panose="05000000000000000000" pitchFamily="2" charset="2"/>
              </a:rPr>
              <a:t>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2763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38ACE-B018-4105-B0ED-094D4D59C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Vědecké publikování – open </a:t>
            </a:r>
            <a:r>
              <a:rPr lang="cs-CZ" dirty="0" err="1">
                <a:cs typeface="Calibri Light"/>
              </a:rPr>
              <a:t>access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BFDB22-C02E-47A3-94DE-F00250EEA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cs-CZ" dirty="0">
                <a:cs typeface="Calibri"/>
              </a:rPr>
              <a:t>nový model publikování</a:t>
            </a:r>
          </a:p>
          <a:p>
            <a:r>
              <a:rPr lang="cs-CZ" dirty="0">
                <a:cs typeface="Calibri"/>
              </a:rPr>
              <a:t>dvě hlavní varianty</a:t>
            </a:r>
          </a:p>
          <a:p>
            <a:pPr lvl="1"/>
            <a:r>
              <a:rPr lang="cs-CZ" dirty="0">
                <a:cs typeface="Calibri"/>
              </a:rPr>
              <a:t>zelená cesta – </a:t>
            </a:r>
            <a:r>
              <a:rPr lang="cs-CZ" dirty="0" err="1">
                <a:cs typeface="Calibri"/>
              </a:rPr>
              <a:t>autoarchivace</a:t>
            </a:r>
            <a:r>
              <a:rPr lang="cs-CZ" dirty="0">
                <a:cs typeface="Calibri"/>
              </a:rPr>
              <a:t> v otevřených </a:t>
            </a:r>
            <a:r>
              <a:rPr lang="cs-CZ" dirty="0" err="1">
                <a:cs typeface="Calibri"/>
              </a:rPr>
              <a:t>repozitářích</a:t>
            </a:r>
            <a:r>
              <a:rPr lang="cs-CZ" dirty="0">
                <a:cs typeface="Calibri"/>
              </a:rPr>
              <a:t> (obvykle preprint, lze i </a:t>
            </a:r>
            <a:r>
              <a:rPr lang="cs-CZ" dirty="0" err="1">
                <a:cs typeface="Calibri"/>
              </a:rPr>
              <a:t>postprint</a:t>
            </a:r>
            <a:r>
              <a:rPr lang="cs-CZ" dirty="0">
                <a:cs typeface="Calibri"/>
              </a:rPr>
              <a:t>)</a:t>
            </a:r>
          </a:p>
          <a:p>
            <a:pPr lvl="1"/>
            <a:r>
              <a:rPr lang="cs-CZ" dirty="0">
                <a:cs typeface="Calibri"/>
              </a:rPr>
              <a:t>zlatá cesta – zaplatí si to autor (komerční časopisy) nebo zdarma (nekomerční – financuje zřizovatel jako např. univerzita)</a:t>
            </a:r>
          </a:p>
          <a:p>
            <a:r>
              <a:rPr lang="cs-CZ" dirty="0">
                <a:cs typeface="Calibri"/>
              </a:rPr>
              <a:t>model není optimální, stále se hledá lepší a spravedlivější</a:t>
            </a:r>
          </a:p>
        </p:txBody>
      </p:sp>
    </p:spTree>
    <p:extLst>
      <p:ext uri="{BB962C8B-B14F-4D97-AF65-F5344CB8AC3E}">
        <p14:creationId xmlns:p14="http://schemas.microsoft.com/office/powerpoint/2010/main" val="9441546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C9DACC-FFC1-4B13-A0F6-8F9C2952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Digitální publikování a self-publishing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7320E8-919C-460E-BF4E-E6399DF22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78087"/>
            <a:ext cx="3659246" cy="15544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cap="all" spc="200" dirty="0">
                <a:solidFill>
                  <a:srgbClr val="FFFFFF"/>
                </a:solidFill>
                <a:latin typeface="+mj-lt"/>
              </a:rPr>
              <a:t>je pro </a:t>
            </a:r>
            <a:r>
              <a:rPr lang="en-US" sz="2400" cap="all" spc="200" dirty="0" err="1">
                <a:solidFill>
                  <a:srgbClr val="FFFFFF"/>
                </a:solidFill>
                <a:latin typeface="+mj-lt"/>
              </a:rPr>
              <a:t>všechny</a:t>
            </a:r>
            <a:r>
              <a:rPr lang="en-US" sz="2400" cap="all" spc="200" dirty="0">
                <a:solidFill>
                  <a:srgbClr val="FFFFFF"/>
                </a:solidFill>
                <a:latin typeface="+mj-lt"/>
              </a:rPr>
              <a:t>, </a:t>
            </a:r>
            <a:r>
              <a:rPr lang="en-US" sz="2400" cap="all" spc="200" dirty="0" err="1">
                <a:solidFill>
                  <a:srgbClr val="FFFFFF"/>
                </a:solidFill>
                <a:latin typeface="+mj-lt"/>
              </a:rPr>
              <a:t>kdo</a:t>
            </a:r>
            <a:r>
              <a:rPr lang="en-US" sz="2400" cap="all" spc="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400" cap="all" spc="200" dirty="0" err="1">
                <a:solidFill>
                  <a:srgbClr val="FFFFFF"/>
                </a:solidFill>
                <a:latin typeface="+mj-lt"/>
              </a:rPr>
              <a:t>mají</a:t>
            </a:r>
            <a:r>
              <a:rPr lang="en-US" sz="2400" cap="all" spc="200" dirty="0">
                <a:solidFill>
                  <a:srgbClr val="FFFFFF"/>
                </a:solidFill>
                <a:latin typeface="+mj-lt"/>
              </a:rPr>
              <a:t> co </a:t>
            </a:r>
            <a:r>
              <a:rPr lang="en-US" sz="2400" cap="all" spc="200" dirty="0" err="1">
                <a:solidFill>
                  <a:srgbClr val="FFFFFF"/>
                </a:solidFill>
                <a:latin typeface="+mj-lt"/>
              </a:rPr>
              <a:t>sdělit</a:t>
            </a:r>
            <a:r>
              <a:rPr lang="en-US" sz="2400" cap="all" spc="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400" cap="all" spc="200" dirty="0" err="1">
                <a:solidFill>
                  <a:srgbClr val="FFFFFF"/>
                </a:solidFill>
                <a:latin typeface="+mj-lt"/>
              </a:rPr>
              <a:t>ostatním</a:t>
            </a:r>
            <a:r>
              <a:rPr lang="en-US" sz="2400" cap="all" spc="200" dirty="0">
                <a:solidFill>
                  <a:srgbClr val="FFFFFF"/>
                </a:solidFill>
                <a:latin typeface="+mj-lt"/>
              </a:rPr>
              <a:t> = </a:t>
            </a:r>
            <a:r>
              <a:rPr lang="en-US" sz="2400" cap="all" spc="200" dirty="0" err="1">
                <a:solidFill>
                  <a:srgbClr val="FFFFFF"/>
                </a:solidFill>
                <a:latin typeface="+mj-lt"/>
              </a:rPr>
              <a:t>sdílejte</a:t>
            </a:r>
            <a:endParaRPr lang="en-US" sz="2400" cap="all" spc="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1506" name="Picture 2" descr="Notepad, Memo, Pencil, Writing, Note, Author, Publish">
            <a:extLst>
              <a:ext uri="{FF2B5EF4-FFF2-40B4-BE49-F238E27FC236}">
                <a16:creationId xmlns:a16="http://schemas.microsoft.com/office/drawing/2014/main" id="{1274F627-53BE-40B7-82C9-29672EA1E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6" r="5410" b="-1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214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0F39D-CB5C-4F3E-93B9-5CE92F03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Nová média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A58E5F-CE28-4AAD-BDD4-DF244EE1D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935109" cy="4289181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cs-CZ" dirty="0">
                <a:ea typeface="+mn-lt"/>
                <a:cs typeface="+mn-lt"/>
              </a:rPr>
              <a:t>protiklad klasickým médiím – tisk, rozhlas, TV</a:t>
            </a:r>
          </a:p>
          <a:p>
            <a:r>
              <a:rPr lang="cs-CZ" dirty="0">
                <a:ea typeface="+mn-lt"/>
                <a:cs typeface="+mn-lt"/>
              </a:rPr>
              <a:t>založena na digitálním (= numerickém) kódování dat</a:t>
            </a:r>
            <a:endParaRPr lang="cs-CZ">
              <a:cs typeface="Calibri"/>
            </a:endParaRPr>
          </a:p>
          <a:p>
            <a:r>
              <a:rPr lang="cs-CZ" dirty="0">
                <a:ea typeface="+mn-lt"/>
                <a:cs typeface="+mn-lt"/>
              </a:rPr>
              <a:t>mediální technologie</a:t>
            </a:r>
          </a:p>
          <a:p>
            <a:pPr marL="804545" lvl="1" indent="-356870"/>
            <a:r>
              <a:rPr lang="cs-CZ" dirty="0">
                <a:ea typeface="+mn-lt"/>
                <a:cs typeface="+mn-lt"/>
              </a:rPr>
              <a:t>osobní počítače, tablety, mobilní telefony, software, mobilní aplikace,…</a:t>
            </a:r>
          </a:p>
          <a:p>
            <a:r>
              <a:rPr lang="cs-CZ" dirty="0">
                <a:ea typeface="+mn-lt"/>
                <a:cs typeface="+mn-lt"/>
              </a:rPr>
              <a:t>počítačové sítě</a:t>
            </a:r>
          </a:p>
          <a:p>
            <a:pPr marL="804545" lvl="1" indent="-356870"/>
            <a:r>
              <a:rPr lang="cs-CZ" dirty="0">
                <a:ea typeface="+mn-lt"/>
                <a:cs typeface="+mn-lt"/>
              </a:rPr>
              <a:t>internet a jeho služby (vyhledávače, sociální sítě, blogy, wiki)</a:t>
            </a:r>
          </a:p>
          <a:p>
            <a:r>
              <a:rPr lang="cs-CZ" dirty="0">
                <a:ea typeface="+mn-lt"/>
                <a:cs typeface="+mn-lt"/>
              </a:rPr>
              <a:t>= </a:t>
            </a:r>
            <a:r>
              <a:rPr lang="cs-CZ" b="1" dirty="0">
                <a:ea typeface="+mn-lt"/>
                <a:cs typeface="+mn-lt"/>
              </a:rPr>
              <a:t>digitální</a:t>
            </a:r>
            <a:r>
              <a:rPr lang="cs-CZ" dirty="0">
                <a:ea typeface="+mn-lt"/>
                <a:cs typeface="+mn-lt"/>
              </a:rPr>
              <a:t>, interaktivní, síťová, </a:t>
            </a:r>
            <a:r>
              <a:rPr lang="cs-CZ" err="1">
                <a:ea typeface="+mn-lt"/>
                <a:cs typeface="+mn-lt"/>
              </a:rPr>
              <a:t>hypermédia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supermédia</a:t>
            </a:r>
            <a:r>
              <a:rPr lang="cs-CZ" dirty="0">
                <a:ea typeface="+mn-lt"/>
                <a:cs typeface="+mn-lt"/>
              </a:rPr>
              <a:t> či média 2.0</a:t>
            </a:r>
          </a:p>
          <a:p>
            <a:r>
              <a:rPr lang="cs-CZ">
                <a:cs typeface="Calibri"/>
              </a:rPr>
              <a:t>Co je nové? Bude to nové i za 10 let. Pojem digitální.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92382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78462-31A3-48ED-8888-A073B9AD7440}"/>
              </a:ext>
            </a:extLst>
          </p:cNvPr>
          <p:cNvSpPr txBox="1">
            <a:spLocks noChangeArrowheads="1"/>
          </p:cNvSpPr>
          <p:nvPr/>
        </p:nvSpPr>
        <p:spPr>
          <a:xfrm>
            <a:off x="2914552" y="3169980"/>
            <a:ext cx="6399213" cy="7191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cs-CZ" altLang="cs-CZ" sz="4400" b="1"/>
              <a:t>Děkuji Vám za pozornost</a:t>
            </a:r>
            <a:endParaRPr lang="en-US" altLang="cs-CZ" sz="4400" b="1"/>
          </a:p>
        </p:txBody>
      </p:sp>
      <p:pic>
        <p:nvPicPr>
          <p:cNvPr id="5" name="Picture 8" descr="billboard">
            <a:extLst>
              <a:ext uri="{FF2B5EF4-FFF2-40B4-BE49-F238E27FC236}">
                <a16:creationId xmlns:a16="http://schemas.microsoft.com/office/drawing/2014/main" id="{3C5B7E2B-A3F4-44B1-9841-313436A4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74" y="759470"/>
            <a:ext cx="2664965" cy="2389024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506599A-4E98-4421-B4A1-59954E26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74" y="515301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>
                <a:latin typeface="Verdana" pitchFamily="34" charset="0"/>
              </a:rPr>
              <a:t>krcal@phil.muni.cz</a:t>
            </a:r>
          </a:p>
        </p:txBody>
      </p:sp>
      <p:pic>
        <p:nvPicPr>
          <p:cNvPr id="7" name="Picture 2" descr="VÃ½sledek obrÃ¡zku pro logo kisk">
            <a:extLst>
              <a:ext uri="{FF2B5EF4-FFF2-40B4-BE49-F238E27FC236}">
                <a16:creationId xmlns:a16="http://schemas.microsoft.com/office/drawing/2014/main" id="{DC677115-BC36-467E-96F0-F86E86DD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1" y="5217679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BA2FAAA-B10D-4B41-A615-9133F0CBBA58}"/>
              </a:ext>
            </a:extLst>
          </p:cNvPr>
          <p:cNvSpPr txBox="1"/>
          <p:nvPr/>
        </p:nvSpPr>
        <p:spPr>
          <a:xfrm>
            <a:off x="873231" y="570083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/>
              <a:t>Filozofická fakulta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80773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43887D-F5CE-4598-852F-D6C969A4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5"/>
            <a:ext cx="3100136" cy="2103875"/>
          </a:xfrm>
        </p:spPr>
        <p:txBody>
          <a:bodyPr>
            <a:normAutofit/>
          </a:bodyPr>
          <a:lstStyle/>
          <a:p>
            <a:r>
              <a:rPr lang="cs-CZ" sz="4000" dirty="0" err="1">
                <a:cs typeface="Calibri Light"/>
              </a:rPr>
              <a:t>Manovich</a:t>
            </a:r>
            <a:r>
              <a:rPr lang="cs-CZ" sz="4000" dirty="0">
                <a:cs typeface="Calibri Light"/>
              </a:rPr>
              <a:t> - principy NM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48DB44-3389-410F-BD2A-FC9780906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36574"/>
            <a:ext cx="3084844" cy="3366047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>
                <a:cs typeface="Calibri"/>
              </a:rPr>
              <a:t>Číselná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reprezentace</a:t>
            </a:r>
            <a:endParaRPr lang="cs-CZ" sz="240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cs typeface="Calibri"/>
              </a:rPr>
              <a:t>Modularizace</a:t>
            </a:r>
            <a:endParaRPr lang="en-US" sz="2400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cs typeface="Calibri"/>
              </a:rPr>
              <a:t>Automatizace</a:t>
            </a:r>
            <a:endParaRPr lang="en-US" sz="2400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cs typeface="Calibri"/>
              </a:rPr>
              <a:t>Variabilita</a:t>
            </a:r>
            <a:endParaRPr lang="en-US" sz="240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cs typeface="Calibri"/>
              </a:rPr>
              <a:t>Překódování</a:t>
            </a:r>
            <a:endParaRPr lang="en-US" sz="2400">
              <a:cs typeface="Calibri"/>
            </a:endParaRPr>
          </a:p>
          <a:p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</p:txBody>
      </p:sp>
      <p:pic>
        <p:nvPicPr>
          <p:cNvPr id="4" name="Obrázek 4" descr="Obsah obrázku osoba, muž, brýle, interiér&#10;&#10;Popis vygenerovaný s velmi vysokou mírou spolehlivosti">
            <a:extLst>
              <a:ext uri="{FF2B5EF4-FFF2-40B4-BE49-F238E27FC236}">
                <a16:creationId xmlns:a16="http://schemas.microsoft.com/office/drawing/2014/main" id="{CAE2ADE6-95B8-4BCE-B81B-043BAFA41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99" r="-1" b="3342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4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DD5E6-13D4-4ABB-867E-5D8CE90BD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Číselná reprezentace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C7990E-92DF-404A-9EEF-1C22F868B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337180" cy="4358326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analog nebo digitál</a:t>
            </a:r>
          </a:p>
          <a:p>
            <a:r>
              <a:rPr lang="cs-CZ" dirty="0">
                <a:ea typeface="+mn-lt"/>
                <a:cs typeface="+mn-lt"/>
              </a:rPr>
              <a:t>nová média jsou 0 a 1</a:t>
            </a:r>
          </a:p>
          <a:p>
            <a:r>
              <a:rPr lang="cs-CZ" dirty="0">
                <a:ea typeface="+mn-lt"/>
                <a:cs typeface="+mn-lt"/>
              </a:rPr>
              <a:t>lze je matematicky popsat a programovat</a:t>
            </a:r>
          </a:p>
          <a:p>
            <a:pPr marL="804545" lvl="1" indent="-356870"/>
            <a:r>
              <a:rPr lang="cs-CZ" dirty="0">
                <a:ea typeface="+mn-lt"/>
                <a:cs typeface="+mn-lt"/>
              </a:rPr>
              <a:t>např. úprava kvality fotografií</a:t>
            </a:r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digitalizace – převod analogu na digitál</a:t>
            </a:r>
          </a:p>
          <a:p>
            <a:pPr marL="804545" lvl="1" indent="-356870"/>
            <a:r>
              <a:rPr lang="cs-CZ" dirty="0">
                <a:cs typeface="Calibri"/>
              </a:rPr>
              <a:t>problémy s tím spojené</a:t>
            </a:r>
          </a:p>
          <a:p>
            <a:pPr marL="804545" lvl="1" indent="-356870"/>
            <a:endParaRPr lang="cs-CZ" dirty="0">
              <a:cs typeface="Calibri"/>
            </a:endParaRPr>
          </a:p>
          <a:p>
            <a:pPr marL="804545" lvl="1" indent="-356870"/>
            <a:endParaRPr lang="cs-CZ" dirty="0">
              <a:cs typeface="Calibri"/>
            </a:endParaRPr>
          </a:p>
          <a:p>
            <a:pPr lvl="2" indent="-264795"/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957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BAD31B-F0F3-46F8-BBF4-F7EBFEDE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Modularita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898E65-6EDF-4346-81FC-2A9269470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cs-CZ" dirty="0">
                <a:cs typeface="Calibri"/>
              </a:rPr>
              <a:t>možnost skládat si obsah dle vlastních potřeb</a:t>
            </a:r>
            <a:endParaRPr lang="en-US" dirty="0">
              <a:cs typeface="Calibri"/>
            </a:endParaRPr>
          </a:p>
          <a:p>
            <a:r>
              <a:rPr lang="cs-CZ" dirty="0">
                <a:cs typeface="Calibri"/>
              </a:rPr>
              <a:t>různé formáty (audio, video, text,...)</a:t>
            </a:r>
            <a:endParaRPr lang="en-US" dirty="0">
              <a:cs typeface="Calibri"/>
            </a:endParaRPr>
          </a:p>
          <a:p>
            <a:r>
              <a:rPr lang="cs-CZ" dirty="0">
                <a:cs typeface="Calibri"/>
              </a:rPr>
              <a:t>lze je vnímat odděleně nebo v celku</a:t>
            </a:r>
            <a:endParaRPr lang="en-US" dirty="0">
              <a:ea typeface="+mn-lt"/>
              <a:cs typeface="+mn-lt"/>
            </a:endParaRPr>
          </a:p>
          <a:p>
            <a:r>
              <a:rPr lang="cs-CZ" dirty="0">
                <a:cs typeface="Calibri"/>
              </a:rPr>
              <a:t>příklady</a:t>
            </a:r>
          </a:p>
          <a:p>
            <a:pPr marL="804545" lvl="1" indent="-356870"/>
            <a:r>
              <a:rPr lang="cs-CZ" sz="3200" dirty="0" err="1">
                <a:cs typeface="Calibri"/>
              </a:rPr>
              <a:t>Wikisofia</a:t>
            </a:r>
            <a:r>
              <a:rPr lang="cs-CZ" sz="3200" dirty="0">
                <a:cs typeface="Calibri"/>
              </a:rPr>
              <a:t> a obecně </a:t>
            </a:r>
            <a:r>
              <a:rPr lang="cs-CZ" sz="3200" dirty="0" err="1">
                <a:cs typeface="Calibri"/>
              </a:rPr>
              <a:t>wikisystémy</a:t>
            </a:r>
            <a:endParaRPr lang="cs-CZ" sz="3200" dirty="0" err="1">
              <a:ea typeface="+mn-lt"/>
              <a:cs typeface="+mn-lt"/>
            </a:endParaRPr>
          </a:p>
          <a:p>
            <a:pPr marL="804545" lvl="1" indent="-356870"/>
            <a:r>
              <a:rPr lang="cs-CZ" sz="3200">
                <a:cs typeface="Calibri"/>
              </a:rPr>
              <a:t>blogy (Deník </a:t>
            </a:r>
            <a:r>
              <a:rPr lang="cs-CZ" sz="3200" err="1">
                <a:cs typeface="Calibri"/>
              </a:rPr>
              <a:t>Ostravaka</a:t>
            </a:r>
            <a:r>
              <a:rPr lang="cs-CZ" sz="3200" dirty="0">
                <a:cs typeface="Calibri"/>
              </a:rPr>
              <a:t>, Deníček moderního fotra)</a:t>
            </a:r>
          </a:p>
          <a:p>
            <a:endParaRPr lang="cs-CZ" dirty="0">
              <a:cs typeface="Calibri"/>
            </a:endParaRPr>
          </a:p>
        </p:txBody>
      </p:sp>
      <p:pic>
        <p:nvPicPr>
          <p:cNvPr id="4" name="Obrázek 4" descr="Obsah obrázku text&#10;&#10;Popis vygenerovaný s velmi vysokou mírou spolehlivosti">
            <a:extLst>
              <a:ext uri="{FF2B5EF4-FFF2-40B4-BE49-F238E27FC236}">
                <a16:creationId xmlns:a16="http://schemas.microsoft.com/office/drawing/2014/main" id="{5D40A74A-453D-4983-AE21-08C7662CA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851" y="3960428"/>
            <a:ext cx="1825523" cy="231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7f8b434fd4ef7d5c132c24b958dc9ac10f08"/>
</p:tagLst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1311</Words>
  <Application>Microsoft Office PowerPoint</Application>
  <PresentationFormat>Širokoúhlá obrazovka</PresentationFormat>
  <Paragraphs>343</Paragraphs>
  <Slides>60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5" baseType="lpstr">
      <vt:lpstr>Calibri</vt:lpstr>
      <vt:lpstr>Calibri Light</vt:lpstr>
      <vt:lpstr>Verdana</vt:lpstr>
      <vt:lpstr>Wingdings</vt:lpstr>
      <vt:lpstr>Retrospektiva</vt:lpstr>
      <vt:lpstr>Publikování v digitálním světě</vt:lpstr>
      <vt:lpstr>Proč publikujeme?</vt:lpstr>
      <vt:lpstr>Proč publikujeme</vt:lpstr>
      <vt:lpstr>Klasické publikování</vt:lpstr>
      <vt:lpstr>Nová média</vt:lpstr>
      <vt:lpstr>Nová média</vt:lpstr>
      <vt:lpstr>Manovich - principy NM</vt:lpstr>
      <vt:lpstr>Číselná reprezentace</vt:lpstr>
      <vt:lpstr>Modularita</vt:lpstr>
      <vt:lpstr>Automatizace</vt:lpstr>
      <vt:lpstr>Variabilita</vt:lpstr>
      <vt:lpstr>Internet</vt:lpstr>
      <vt:lpstr>Digitální publikování</vt:lpstr>
      <vt:lpstr>Výhody </vt:lpstr>
      <vt:lpstr>E-kniha vs. klasická kniha</vt:lpstr>
      <vt:lpstr>Další výhody digitálního publikování</vt:lpstr>
      <vt:lpstr>Nevýhody </vt:lpstr>
      <vt:lpstr>E-kniha vs. klasická kniha </vt:lpstr>
      <vt:lpstr>Problémy</vt:lpstr>
      <vt:lpstr>Tradiční publikování vs. self-publishing</vt:lpstr>
      <vt:lpstr>Důvody pro self-publishing</vt:lpstr>
      <vt:lpstr>Vlastní web vs. publikační platforma</vt:lpstr>
      <vt:lpstr>Tvorba textu a sazba</vt:lpstr>
      <vt:lpstr>Textové editory</vt:lpstr>
      <vt:lpstr>TeX a LaTeX</vt:lpstr>
      <vt:lpstr>Prezentace aplikace PowerPoint</vt:lpstr>
      <vt:lpstr>Programy pro profesionální sazbu</vt:lpstr>
      <vt:lpstr>Programy pro tvorbu e-knih</vt:lpstr>
      <vt:lpstr>Spolupráce</vt:lpstr>
      <vt:lpstr>Kolaborativní nástroje</vt:lpstr>
      <vt:lpstr>Trello</vt:lpstr>
      <vt:lpstr>Evernote</vt:lpstr>
      <vt:lpstr>Google Keep</vt:lpstr>
      <vt:lpstr>Nástroje </vt:lpstr>
      <vt:lpstr>Google Docs</vt:lpstr>
      <vt:lpstr>Redakční a blogovací systémy</vt:lpstr>
      <vt:lpstr>Prezentace aplikace PowerPoint</vt:lpstr>
      <vt:lpstr>Prezentace aplikace PowerPoint</vt:lpstr>
      <vt:lpstr>Wikisystémy</vt:lpstr>
      <vt:lpstr>Publikační platformy</vt:lpstr>
      <vt:lpstr>Funkcionalita systémů</vt:lpstr>
      <vt:lpstr>Funkce publikačních platforem</vt:lpstr>
      <vt:lpstr>Kobo Writing Life</vt:lpstr>
      <vt:lpstr>Publikační proces s KWL</vt:lpstr>
      <vt:lpstr>Barnes&amp;Noble (Nook)</vt:lpstr>
      <vt:lpstr>Kindle Direct Publishing</vt:lpstr>
      <vt:lpstr>Lulu</vt:lpstr>
      <vt:lpstr>Smashwords</vt:lpstr>
      <vt:lpstr>Google Play a Books</vt:lpstr>
      <vt:lpstr>Centrum prodeje</vt:lpstr>
      <vt:lpstr>Možnosti v ČR</vt:lpstr>
      <vt:lpstr>Vlastní náklad u vydavatelů</vt:lpstr>
      <vt:lpstr>Knihovnička.cz</vt:lpstr>
      <vt:lpstr>Kknihy</vt:lpstr>
      <vt:lpstr>Pablikado a Digitalo</vt:lpstr>
      <vt:lpstr>Self-publishing jako výzva</vt:lpstr>
      <vt:lpstr>Vydávání beletrie - zajímavé příklady</vt:lpstr>
      <vt:lpstr>Vědecké publikování – open access</vt:lpstr>
      <vt:lpstr>Digitální publikování a self-publishing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Publikování v digitálním světě</dc:title>
  <dc:creator>Martin Krčál</dc:creator>
  <cp:lastModifiedBy>Martin Krčál</cp:lastModifiedBy>
  <cp:revision>2</cp:revision>
  <dcterms:created xsi:type="dcterms:W3CDTF">2019-11-13T00:19:09Z</dcterms:created>
  <dcterms:modified xsi:type="dcterms:W3CDTF">2019-11-13T14:46:30Z</dcterms:modified>
</cp:coreProperties>
</file>