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5" r:id="rId9"/>
    <p:sldId id="266" r:id="rId10"/>
    <p:sldId id="263" r:id="rId11"/>
    <p:sldId id="269" r:id="rId12"/>
    <p:sldId id="270" r:id="rId13"/>
    <p:sldId id="264" r:id="rId14"/>
    <p:sldId id="267" r:id="rId15"/>
    <p:sldId id="268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B0BD7-1E15-4C77-90ED-C79A4FEFA7B4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0F52DC4-9011-43C6-ACFF-BD554276E92A}">
      <dgm:prSet/>
      <dgm:spPr/>
      <dgm:t>
        <a:bodyPr/>
        <a:lstStyle/>
        <a:p>
          <a:r>
            <a:rPr lang="cs-CZ" b="1"/>
            <a:t>Registr osob </a:t>
          </a:r>
          <a:r>
            <a:rPr lang="cs-CZ"/>
            <a:t>(správcem je Český statistický úřad) </a:t>
          </a:r>
          <a:r>
            <a:rPr lang="cs-CZ" i="1"/>
            <a:t>- obsahuje základní identifikační údaje o subjektech, které mají IČO (právnické, podnikající fyzické osoby apod.) , jejich provozovnách a statutárních zástupcích</a:t>
          </a:r>
          <a:r>
            <a:rPr lang="cs-CZ"/>
            <a:t>.</a:t>
          </a:r>
          <a:endParaRPr lang="en-US"/>
        </a:p>
      </dgm:t>
    </dgm:pt>
    <dgm:pt modelId="{1AAB615A-2A95-4050-AB7A-DF59A80334AE}" type="parTrans" cxnId="{DBD53F60-6AB8-42C8-B4EB-3651E8988028}">
      <dgm:prSet/>
      <dgm:spPr/>
      <dgm:t>
        <a:bodyPr/>
        <a:lstStyle/>
        <a:p>
          <a:endParaRPr lang="en-US"/>
        </a:p>
      </dgm:t>
    </dgm:pt>
    <dgm:pt modelId="{93751E04-C94C-4632-B190-73FF7DF9EACD}" type="sibTrans" cxnId="{DBD53F60-6AB8-42C8-B4EB-3651E8988028}">
      <dgm:prSet/>
      <dgm:spPr/>
      <dgm:t>
        <a:bodyPr/>
        <a:lstStyle/>
        <a:p>
          <a:endParaRPr lang="en-US"/>
        </a:p>
      </dgm:t>
    </dgm:pt>
    <dgm:pt modelId="{0594CFB1-8C91-40C4-9473-18F44AD2A44D}">
      <dgm:prSet/>
      <dgm:spPr/>
      <dgm:t>
        <a:bodyPr/>
        <a:lstStyle/>
        <a:p>
          <a:r>
            <a:rPr lang="cs-CZ" b="1"/>
            <a:t>Registr obyvatel</a:t>
          </a:r>
          <a:r>
            <a:rPr lang="cs-CZ"/>
            <a:t> (správcem je Ministerstvo vnitra ČR)</a:t>
          </a:r>
          <a:r>
            <a:rPr lang="cs-CZ" i="1"/>
            <a:t> - obsahuje referenční údaje o fyzických osobách, které žijí na území ČR (občané ČR i cizinci) a to konkrétně jméno a příjmení, datum a místo narození (a případně úmrtí), adresa místa pobytu, státní občanství, čísla elektronicky čitelných identifikačních dokladů, ID datové schránky</a:t>
          </a:r>
          <a:r>
            <a:rPr lang="cs-CZ"/>
            <a:t>.</a:t>
          </a:r>
          <a:endParaRPr lang="en-US"/>
        </a:p>
      </dgm:t>
    </dgm:pt>
    <dgm:pt modelId="{39B313C3-D9B4-4306-BCE3-3F5A514D493F}" type="parTrans" cxnId="{520EDEF2-D4E0-4A52-8174-9823D87BE4DE}">
      <dgm:prSet/>
      <dgm:spPr/>
      <dgm:t>
        <a:bodyPr/>
        <a:lstStyle/>
        <a:p>
          <a:endParaRPr lang="en-US"/>
        </a:p>
      </dgm:t>
    </dgm:pt>
    <dgm:pt modelId="{21BF48A3-A958-4346-8631-D005D4EC1209}" type="sibTrans" cxnId="{520EDEF2-D4E0-4A52-8174-9823D87BE4DE}">
      <dgm:prSet/>
      <dgm:spPr/>
      <dgm:t>
        <a:bodyPr/>
        <a:lstStyle/>
        <a:p>
          <a:endParaRPr lang="en-US"/>
        </a:p>
      </dgm:t>
    </dgm:pt>
    <dgm:pt modelId="{ECDAA05A-3819-4025-BDE1-6B4F7446C19A}">
      <dgm:prSet/>
      <dgm:spPr/>
      <dgm:t>
        <a:bodyPr/>
        <a:lstStyle/>
        <a:p>
          <a:r>
            <a:rPr lang="cs-CZ" b="1"/>
            <a:t>Registr práv a povinností </a:t>
          </a:r>
          <a:r>
            <a:rPr lang="cs-CZ" i="1"/>
            <a:t>- obsahuje údaje o vykonávaných agendách a údaje o oprávněních k přístupu k údajům v ostatních registrech</a:t>
          </a:r>
          <a:r>
            <a:rPr lang="cs-CZ"/>
            <a:t>.</a:t>
          </a:r>
          <a:endParaRPr lang="en-US"/>
        </a:p>
      </dgm:t>
    </dgm:pt>
    <dgm:pt modelId="{26F99F87-47BE-471E-92C8-DCD78FE8F639}" type="parTrans" cxnId="{8CED8DFC-A8F7-4715-8BCF-6929D9247FC4}">
      <dgm:prSet/>
      <dgm:spPr/>
      <dgm:t>
        <a:bodyPr/>
        <a:lstStyle/>
        <a:p>
          <a:endParaRPr lang="en-US"/>
        </a:p>
      </dgm:t>
    </dgm:pt>
    <dgm:pt modelId="{72E9F72B-5468-4A72-8831-2097528A5A80}" type="sibTrans" cxnId="{8CED8DFC-A8F7-4715-8BCF-6929D9247FC4}">
      <dgm:prSet/>
      <dgm:spPr/>
      <dgm:t>
        <a:bodyPr/>
        <a:lstStyle/>
        <a:p>
          <a:endParaRPr lang="en-US"/>
        </a:p>
      </dgm:t>
    </dgm:pt>
    <dgm:pt modelId="{610E6D87-B036-4B60-B11A-1218DD9EE725}">
      <dgm:prSet/>
      <dgm:spPr/>
      <dgm:t>
        <a:bodyPr/>
        <a:lstStyle/>
        <a:p>
          <a:r>
            <a:rPr lang="cs-CZ" b="1"/>
            <a:t>Registr územní identifikace, adres a nemovitostí </a:t>
          </a:r>
          <a:r>
            <a:rPr lang="cs-CZ"/>
            <a:t>(správcem je Český úřad zeměměřický a katastrální) </a:t>
          </a:r>
          <a:r>
            <a:rPr lang="cs-CZ" i="1"/>
            <a:t>- slouží k evidenci územního členění státu. Vede referenční údaje o stavebních objektech, pozemcích, ulicích, katastrálních územích, atd.</a:t>
          </a:r>
          <a:endParaRPr lang="en-US"/>
        </a:p>
      </dgm:t>
    </dgm:pt>
    <dgm:pt modelId="{AE8AEE5C-D9B8-4867-9EA7-2A2677C6F9C8}" type="parTrans" cxnId="{71A7F8DA-CB9F-4510-984F-A2978374D5E0}">
      <dgm:prSet/>
      <dgm:spPr/>
      <dgm:t>
        <a:bodyPr/>
        <a:lstStyle/>
        <a:p>
          <a:endParaRPr lang="en-US"/>
        </a:p>
      </dgm:t>
    </dgm:pt>
    <dgm:pt modelId="{5DE7BCD4-F307-4835-B566-F3D4F0DCDC69}" type="sibTrans" cxnId="{71A7F8DA-CB9F-4510-984F-A2978374D5E0}">
      <dgm:prSet/>
      <dgm:spPr/>
      <dgm:t>
        <a:bodyPr/>
        <a:lstStyle/>
        <a:p>
          <a:endParaRPr lang="en-US"/>
        </a:p>
      </dgm:t>
    </dgm:pt>
    <dgm:pt modelId="{4490B72B-2A5B-4236-B9A8-E83A22A578EF}" type="pres">
      <dgm:prSet presAssocID="{AE6B0BD7-1E15-4C77-90ED-C79A4FEFA7B4}" presName="matrix" presStyleCnt="0">
        <dgm:presLayoutVars>
          <dgm:chMax val="1"/>
          <dgm:dir/>
          <dgm:resizeHandles val="exact"/>
        </dgm:presLayoutVars>
      </dgm:prSet>
      <dgm:spPr/>
    </dgm:pt>
    <dgm:pt modelId="{D313AE65-114B-4A43-96F0-1FFAD11F654C}" type="pres">
      <dgm:prSet presAssocID="{AE6B0BD7-1E15-4C77-90ED-C79A4FEFA7B4}" presName="diamond" presStyleLbl="bgShp" presStyleIdx="0" presStyleCnt="1"/>
      <dgm:spPr/>
    </dgm:pt>
    <dgm:pt modelId="{FA8AF187-0FB5-4993-BA8E-9E9A01AB9651}" type="pres">
      <dgm:prSet presAssocID="{AE6B0BD7-1E15-4C77-90ED-C79A4FEFA7B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AA609F9-4B2D-4903-AE0B-5FD2F165C023}" type="pres">
      <dgm:prSet presAssocID="{AE6B0BD7-1E15-4C77-90ED-C79A4FEFA7B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7B94CC7-06F9-4060-BEA4-B45FB7EAFBBA}" type="pres">
      <dgm:prSet presAssocID="{AE6B0BD7-1E15-4C77-90ED-C79A4FEFA7B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A1C2954-7C07-4827-A6C5-5F30F6D4FCDE}" type="pres">
      <dgm:prSet presAssocID="{AE6B0BD7-1E15-4C77-90ED-C79A4FEFA7B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48C7714-2357-4E92-953B-268312F92E35}" type="presOf" srcId="{ECDAA05A-3819-4025-BDE1-6B4F7446C19A}" destId="{07B94CC7-06F9-4060-BEA4-B45FB7EAFBBA}" srcOrd="0" destOrd="0" presId="urn:microsoft.com/office/officeart/2005/8/layout/matrix3"/>
    <dgm:cxn modelId="{DBD53F60-6AB8-42C8-B4EB-3651E8988028}" srcId="{AE6B0BD7-1E15-4C77-90ED-C79A4FEFA7B4}" destId="{E0F52DC4-9011-43C6-ACFF-BD554276E92A}" srcOrd="0" destOrd="0" parTransId="{1AAB615A-2A95-4050-AB7A-DF59A80334AE}" sibTransId="{93751E04-C94C-4632-B190-73FF7DF9EACD}"/>
    <dgm:cxn modelId="{9C7669A4-1A32-409F-BB06-A537E63396F2}" type="presOf" srcId="{AE6B0BD7-1E15-4C77-90ED-C79A4FEFA7B4}" destId="{4490B72B-2A5B-4236-B9A8-E83A22A578EF}" srcOrd="0" destOrd="0" presId="urn:microsoft.com/office/officeart/2005/8/layout/matrix3"/>
    <dgm:cxn modelId="{E6D3EDAD-0408-4DFA-9151-49418058F488}" type="presOf" srcId="{0594CFB1-8C91-40C4-9473-18F44AD2A44D}" destId="{CAA609F9-4B2D-4903-AE0B-5FD2F165C023}" srcOrd="0" destOrd="0" presId="urn:microsoft.com/office/officeart/2005/8/layout/matrix3"/>
    <dgm:cxn modelId="{1C8E98DA-4C64-4D11-8C9B-A42C49E21535}" type="presOf" srcId="{610E6D87-B036-4B60-B11A-1218DD9EE725}" destId="{DA1C2954-7C07-4827-A6C5-5F30F6D4FCDE}" srcOrd="0" destOrd="0" presId="urn:microsoft.com/office/officeart/2005/8/layout/matrix3"/>
    <dgm:cxn modelId="{71A7F8DA-CB9F-4510-984F-A2978374D5E0}" srcId="{AE6B0BD7-1E15-4C77-90ED-C79A4FEFA7B4}" destId="{610E6D87-B036-4B60-B11A-1218DD9EE725}" srcOrd="3" destOrd="0" parTransId="{AE8AEE5C-D9B8-4867-9EA7-2A2677C6F9C8}" sibTransId="{5DE7BCD4-F307-4835-B566-F3D4F0DCDC69}"/>
    <dgm:cxn modelId="{BF5EB0DE-697E-4ABF-B07F-C89BD2854905}" type="presOf" srcId="{E0F52DC4-9011-43C6-ACFF-BD554276E92A}" destId="{FA8AF187-0FB5-4993-BA8E-9E9A01AB9651}" srcOrd="0" destOrd="0" presId="urn:microsoft.com/office/officeart/2005/8/layout/matrix3"/>
    <dgm:cxn modelId="{520EDEF2-D4E0-4A52-8174-9823D87BE4DE}" srcId="{AE6B0BD7-1E15-4C77-90ED-C79A4FEFA7B4}" destId="{0594CFB1-8C91-40C4-9473-18F44AD2A44D}" srcOrd="1" destOrd="0" parTransId="{39B313C3-D9B4-4306-BCE3-3F5A514D493F}" sibTransId="{21BF48A3-A958-4346-8631-D005D4EC1209}"/>
    <dgm:cxn modelId="{8CED8DFC-A8F7-4715-8BCF-6929D9247FC4}" srcId="{AE6B0BD7-1E15-4C77-90ED-C79A4FEFA7B4}" destId="{ECDAA05A-3819-4025-BDE1-6B4F7446C19A}" srcOrd="2" destOrd="0" parTransId="{26F99F87-47BE-471E-92C8-DCD78FE8F639}" sibTransId="{72E9F72B-5468-4A72-8831-2097528A5A80}"/>
    <dgm:cxn modelId="{787B7B70-A1E9-4646-B92D-4D0E291FF05C}" type="presParOf" srcId="{4490B72B-2A5B-4236-B9A8-E83A22A578EF}" destId="{D313AE65-114B-4A43-96F0-1FFAD11F654C}" srcOrd="0" destOrd="0" presId="urn:microsoft.com/office/officeart/2005/8/layout/matrix3"/>
    <dgm:cxn modelId="{927858CB-B8A9-42CE-B3D1-7DCC57E9F00E}" type="presParOf" srcId="{4490B72B-2A5B-4236-B9A8-E83A22A578EF}" destId="{FA8AF187-0FB5-4993-BA8E-9E9A01AB9651}" srcOrd="1" destOrd="0" presId="urn:microsoft.com/office/officeart/2005/8/layout/matrix3"/>
    <dgm:cxn modelId="{66F90302-4102-4C5B-9AFC-459B14312281}" type="presParOf" srcId="{4490B72B-2A5B-4236-B9A8-E83A22A578EF}" destId="{CAA609F9-4B2D-4903-AE0B-5FD2F165C023}" srcOrd="2" destOrd="0" presId="urn:microsoft.com/office/officeart/2005/8/layout/matrix3"/>
    <dgm:cxn modelId="{4BE2C096-B2AB-42EC-A780-4C8DB3F471AA}" type="presParOf" srcId="{4490B72B-2A5B-4236-B9A8-E83A22A578EF}" destId="{07B94CC7-06F9-4060-BEA4-B45FB7EAFBBA}" srcOrd="3" destOrd="0" presId="urn:microsoft.com/office/officeart/2005/8/layout/matrix3"/>
    <dgm:cxn modelId="{218F3125-7E15-4FBA-B1E7-DA5FA58A0CC4}" type="presParOf" srcId="{4490B72B-2A5B-4236-B9A8-E83A22A578EF}" destId="{DA1C2954-7C07-4827-A6C5-5F30F6D4FCD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CE1D7B-2A59-4EBA-A880-DE63B171D3EF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7DD24FD-EACF-45FC-ADEF-4EF7EFA86335}">
      <dgm:prSet/>
      <dgm:spPr/>
      <dgm:t>
        <a:bodyPr/>
        <a:lstStyle/>
        <a:p>
          <a:r>
            <a:rPr lang="cs-CZ"/>
            <a:t>Psychologický důvod</a:t>
          </a:r>
          <a:endParaRPr lang="en-US"/>
        </a:p>
      </dgm:t>
    </dgm:pt>
    <dgm:pt modelId="{4ECDF777-347F-4948-91CA-D1B3E00A3425}" type="parTrans" cxnId="{A506A219-0B8B-4231-B377-F46F59EA9667}">
      <dgm:prSet/>
      <dgm:spPr/>
      <dgm:t>
        <a:bodyPr/>
        <a:lstStyle/>
        <a:p>
          <a:endParaRPr lang="en-US"/>
        </a:p>
      </dgm:t>
    </dgm:pt>
    <dgm:pt modelId="{F7685865-4D8A-481D-8A90-4D81C1519D25}" type="sibTrans" cxnId="{A506A219-0B8B-4231-B377-F46F59EA9667}">
      <dgm:prSet/>
      <dgm:spPr/>
      <dgm:t>
        <a:bodyPr/>
        <a:lstStyle/>
        <a:p>
          <a:endParaRPr lang="en-US"/>
        </a:p>
      </dgm:t>
    </dgm:pt>
    <dgm:pt modelId="{2E219C29-8025-4F39-80C8-555149506EFB}">
      <dgm:prSet/>
      <dgm:spPr/>
      <dgm:t>
        <a:bodyPr/>
        <a:lstStyle/>
        <a:p>
          <a:r>
            <a:rPr lang="cs-CZ"/>
            <a:t>Materiální důvod</a:t>
          </a:r>
          <a:endParaRPr lang="en-US"/>
        </a:p>
      </dgm:t>
    </dgm:pt>
    <dgm:pt modelId="{479D3793-674A-4DD5-8A5A-DEF3BB63D331}" type="parTrans" cxnId="{34840B38-A003-43ED-943F-440FB6AE11A2}">
      <dgm:prSet/>
      <dgm:spPr/>
      <dgm:t>
        <a:bodyPr/>
        <a:lstStyle/>
        <a:p>
          <a:endParaRPr lang="en-US"/>
        </a:p>
      </dgm:t>
    </dgm:pt>
    <dgm:pt modelId="{4F92BF35-6B8E-458D-A190-D3D5E8A16189}" type="sibTrans" cxnId="{34840B38-A003-43ED-943F-440FB6AE11A2}">
      <dgm:prSet/>
      <dgm:spPr/>
      <dgm:t>
        <a:bodyPr/>
        <a:lstStyle/>
        <a:p>
          <a:endParaRPr lang="en-US"/>
        </a:p>
      </dgm:t>
    </dgm:pt>
    <dgm:pt modelId="{2C1EFC27-3628-46AB-8767-218069EF1CA1}">
      <dgm:prSet/>
      <dgm:spPr/>
      <dgm:t>
        <a:bodyPr/>
        <a:lstStyle/>
        <a:p>
          <a:r>
            <a:rPr lang="cs-CZ"/>
            <a:t>Nedostatek digitálních dovedností </a:t>
          </a:r>
          <a:endParaRPr lang="en-US"/>
        </a:p>
      </dgm:t>
    </dgm:pt>
    <dgm:pt modelId="{4766E39E-3DA0-469D-AB3E-9A1C1530EEDE}" type="parTrans" cxnId="{8527E9F7-AC44-46B7-A8F7-42FE5A0F767F}">
      <dgm:prSet/>
      <dgm:spPr/>
      <dgm:t>
        <a:bodyPr/>
        <a:lstStyle/>
        <a:p>
          <a:endParaRPr lang="en-US"/>
        </a:p>
      </dgm:t>
    </dgm:pt>
    <dgm:pt modelId="{2F6BC549-BF04-4073-BAA5-6F3647C03DED}" type="sibTrans" cxnId="{8527E9F7-AC44-46B7-A8F7-42FE5A0F767F}">
      <dgm:prSet/>
      <dgm:spPr/>
      <dgm:t>
        <a:bodyPr/>
        <a:lstStyle/>
        <a:p>
          <a:endParaRPr lang="en-US"/>
        </a:p>
      </dgm:t>
    </dgm:pt>
    <dgm:pt modelId="{05E78945-ED5D-4A3B-8BD0-C7363B045B70}">
      <dgm:prSet/>
      <dgm:spPr/>
      <dgm:t>
        <a:bodyPr/>
        <a:lstStyle/>
        <a:p>
          <a:r>
            <a:rPr lang="cs-CZ"/>
            <a:t>Využitelnost technologie pro řešení reálných potřeb</a:t>
          </a:r>
          <a:endParaRPr lang="en-US"/>
        </a:p>
      </dgm:t>
    </dgm:pt>
    <dgm:pt modelId="{5ABAB2B2-F957-438A-A676-9679ED448DE3}" type="parTrans" cxnId="{70675FB1-FA89-4A0E-AA51-0BCC3683FAFA}">
      <dgm:prSet/>
      <dgm:spPr/>
      <dgm:t>
        <a:bodyPr/>
        <a:lstStyle/>
        <a:p>
          <a:endParaRPr lang="en-US"/>
        </a:p>
      </dgm:t>
    </dgm:pt>
    <dgm:pt modelId="{A86CB55C-51B5-4BA7-A5A3-7E6FD9A20916}" type="sibTrans" cxnId="{70675FB1-FA89-4A0E-AA51-0BCC3683FAFA}">
      <dgm:prSet/>
      <dgm:spPr/>
      <dgm:t>
        <a:bodyPr/>
        <a:lstStyle/>
        <a:p>
          <a:endParaRPr lang="en-US"/>
        </a:p>
      </dgm:t>
    </dgm:pt>
    <dgm:pt modelId="{34EA1089-5F41-494A-B6C3-ECC2E7E8D4BD}" type="pres">
      <dgm:prSet presAssocID="{7DCE1D7B-2A59-4EBA-A880-DE63B171D3EF}" presName="matrix" presStyleCnt="0">
        <dgm:presLayoutVars>
          <dgm:chMax val="1"/>
          <dgm:dir/>
          <dgm:resizeHandles val="exact"/>
        </dgm:presLayoutVars>
      </dgm:prSet>
      <dgm:spPr/>
    </dgm:pt>
    <dgm:pt modelId="{78AD0BE5-8E5C-4A8A-907E-578E5D0C6647}" type="pres">
      <dgm:prSet presAssocID="{7DCE1D7B-2A59-4EBA-A880-DE63B171D3EF}" presName="diamond" presStyleLbl="bgShp" presStyleIdx="0" presStyleCnt="1"/>
      <dgm:spPr/>
    </dgm:pt>
    <dgm:pt modelId="{2B4953C6-37AB-466F-BD79-478148F2CB6D}" type="pres">
      <dgm:prSet presAssocID="{7DCE1D7B-2A59-4EBA-A880-DE63B171D3E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22CE5CF-AF44-4732-9CE4-CB94D0780F67}" type="pres">
      <dgm:prSet presAssocID="{7DCE1D7B-2A59-4EBA-A880-DE63B171D3E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4C36478-DF7F-43AD-AEC0-8E24B2A0756E}" type="pres">
      <dgm:prSet presAssocID="{7DCE1D7B-2A59-4EBA-A880-DE63B171D3E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E9B3877-4C7C-4327-A42E-79059474A552}" type="pres">
      <dgm:prSet presAssocID="{7DCE1D7B-2A59-4EBA-A880-DE63B171D3E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506A219-0B8B-4231-B377-F46F59EA9667}" srcId="{7DCE1D7B-2A59-4EBA-A880-DE63B171D3EF}" destId="{47DD24FD-EACF-45FC-ADEF-4EF7EFA86335}" srcOrd="0" destOrd="0" parTransId="{4ECDF777-347F-4948-91CA-D1B3E00A3425}" sibTransId="{F7685865-4D8A-481D-8A90-4D81C1519D25}"/>
    <dgm:cxn modelId="{9C9B702E-38BB-4AFC-9C90-4035CE98EB22}" type="presOf" srcId="{2E219C29-8025-4F39-80C8-555149506EFB}" destId="{022CE5CF-AF44-4732-9CE4-CB94D0780F67}" srcOrd="0" destOrd="0" presId="urn:microsoft.com/office/officeart/2005/8/layout/matrix3"/>
    <dgm:cxn modelId="{34840B38-A003-43ED-943F-440FB6AE11A2}" srcId="{7DCE1D7B-2A59-4EBA-A880-DE63B171D3EF}" destId="{2E219C29-8025-4F39-80C8-555149506EFB}" srcOrd="1" destOrd="0" parTransId="{479D3793-674A-4DD5-8A5A-DEF3BB63D331}" sibTransId="{4F92BF35-6B8E-458D-A190-D3D5E8A16189}"/>
    <dgm:cxn modelId="{C6BBED5D-05E3-4FEB-8B0A-AA5FA5A904E8}" type="presOf" srcId="{7DCE1D7B-2A59-4EBA-A880-DE63B171D3EF}" destId="{34EA1089-5F41-494A-B6C3-ECC2E7E8D4BD}" srcOrd="0" destOrd="0" presId="urn:microsoft.com/office/officeart/2005/8/layout/matrix3"/>
    <dgm:cxn modelId="{0AADB79B-AA26-4782-B431-0C9CBC2322F3}" type="presOf" srcId="{05E78945-ED5D-4A3B-8BD0-C7363B045B70}" destId="{3E9B3877-4C7C-4327-A42E-79059474A552}" srcOrd="0" destOrd="0" presId="urn:microsoft.com/office/officeart/2005/8/layout/matrix3"/>
    <dgm:cxn modelId="{B8FA92AA-F734-4897-BDEB-B1D3BB27A2F6}" type="presOf" srcId="{2C1EFC27-3628-46AB-8767-218069EF1CA1}" destId="{E4C36478-DF7F-43AD-AEC0-8E24B2A0756E}" srcOrd="0" destOrd="0" presId="urn:microsoft.com/office/officeart/2005/8/layout/matrix3"/>
    <dgm:cxn modelId="{70675FB1-FA89-4A0E-AA51-0BCC3683FAFA}" srcId="{7DCE1D7B-2A59-4EBA-A880-DE63B171D3EF}" destId="{05E78945-ED5D-4A3B-8BD0-C7363B045B70}" srcOrd="3" destOrd="0" parTransId="{5ABAB2B2-F957-438A-A676-9679ED448DE3}" sibTransId="{A86CB55C-51B5-4BA7-A5A3-7E6FD9A20916}"/>
    <dgm:cxn modelId="{A855C5B6-0509-4434-A2FA-2D9D9A40C2A9}" type="presOf" srcId="{47DD24FD-EACF-45FC-ADEF-4EF7EFA86335}" destId="{2B4953C6-37AB-466F-BD79-478148F2CB6D}" srcOrd="0" destOrd="0" presId="urn:microsoft.com/office/officeart/2005/8/layout/matrix3"/>
    <dgm:cxn modelId="{8527E9F7-AC44-46B7-A8F7-42FE5A0F767F}" srcId="{7DCE1D7B-2A59-4EBA-A880-DE63B171D3EF}" destId="{2C1EFC27-3628-46AB-8767-218069EF1CA1}" srcOrd="2" destOrd="0" parTransId="{4766E39E-3DA0-469D-AB3E-9A1C1530EEDE}" sibTransId="{2F6BC549-BF04-4073-BAA5-6F3647C03DED}"/>
    <dgm:cxn modelId="{9D7B5DDB-6F5F-48DB-A040-274C0DD8B2EA}" type="presParOf" srcId="{34EA1089-5F41-494A-B6C3-ECC2E7E8D4BD}" destId="{78AD0BE5-8E5C-4A8A-907E-578E5D0C6647}" srcOrd="0" destOrd="0" presId="urn:microsoft.com/office/officeart/2005/8/layout/matrix3"/>
    <dgm:cxn modelId="{ED988C4B-98F7-449C-BF7E-70D95B4EE9BC}" type="presParOf" srcId="{34EA1089-5F41-494A-B6C3-ECC2E7E8D4BD}" destId="{2B4953C6-37AB-466F-BD79-478148F2CB6D}" srcOrd="1" destOrd="0" presId="urn:microsoft.com/office/officeart/2005/8/layout/matrix3"/>
    <dgm:cxn modelId="{C9074F95-D90A-47D8-82CB-942BFF074D5A}" type="presParOf" srcId="{34EA1089-5F41-494A-B6C3-ECC2E7E8D4BD}" destId="{022CE5CF-AF44-4732-9CE4-CB94D0780F67}" srcOrd="2" destOrd="0" presId="urn:microsoft.com/office/officeart/2005/8/layout/matrix3"/>
    <dgm:cxn modelId="{50592E00-D3D9-41D6-8FF5-7B9AEF0B79F4}" type="presParOf" srcId="{34EA1089-5F41-494A-B6C3-ECC2E7E8D4BD}" destId="{E4C36478-DF7F-43AD-AEC0-8E24B2A0756E}" srcOrd="3" destOrd="0" presId="urn:microsoft.com/office/officeart/2005/8/layout/matrix3"/>
    <dgm:cxn modelId="{CF84755A-70BA-4163-B67F-F8C065049A9B}" type="presParOf" srcId="{34EA1089-5F41-494A-B6C3-ECC2E7E8D4BD}" destId="{3E9B3877-4C7C-4327-A42E-79059474A55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3AE65-114B-4A43-96F0-1FFAD11F654C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AF187-0FB5-4993-BA8E-9E9A01AB9651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/>
            <a:t>Registr osob </a:t>
          </a:r>
          <a:r>
            <a:rPr lang="cs-CZ" sz="1100" kern="1200"/>
            <a:t>(správcem je Český statistický úřad) </a:t>
          </a:r>
          <a:r>
            <a:rPr lang="cs-CZ" sz="1100" i="1" kern="1200"/>
            <a:t>- obsahuje základní identifikační údaje o subjektech, které mají IČO (právnické, podnikající fyzické osoby apod.) , jejich provozovnách a statutárních zástupcích</a:t>
          </a:r>
          <a:r>
            <a:rPr lang="cs-CZ" sz="1100" kern="1200"/>
            <a:t>.</a:t>
          </a:r>
          <a:endParaRPr lang="en-US" sz="1100" kern="1200"/>
        </a:p>
      </dsp:txBody>
      <dsp:txXfrm>
        <a:off x="985252" y="671163"/>
        <a:ext cx="2071220" cy="2071220"/>
      </dsp:txXfrm>
    </dsp:sp>
    <dsp:sp modelId="{CAA609F9-4B2D-4903-AE0B-5FD2F165C023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/>
            <a:t>Registr obyvatel</a:t>
          </a:r>
          <a:r>
            <a:rPr lang="cs-CZ" sz="1100" kern="1200"/>
            <a:t> (správcem je Ministerstvo vnitra ČR)</a:t>
          </a:r>
          <a:r>
            <a:rPr lang="cs-CZ" sz="1100" i="1" kern="1200"/>
            <a:t> - obsahuje referenční údaje o fyzických osobách, které žijí na území ČR (občané ČR i cizinci) a to konkrétně jméno a příjmení, datum a místo narození (a případně úmrtí), adresa místa pobytu, státní občanství, čísla elektronicky čitelných identifikačních dokladů, ID datové schránky</a:t>
          </a:r>
          <a:r>
            <a:rPr lang="cs-CZ" sz="1100" kern="1200"/>
            <a:t>.</a:t>
          </a:r>
          <a:endParaRPr lang="en-US" sz="1100" kern="1200"/>
        </a:p>
      </dsp:txBody>
      <dsp:txXfrm>
        <a:off x="3457131" y="671163"/>
        <a:ext cx="2071220" cy="2071220"/>
      </dsp:txXfrm>
    </dsp:sp>
    <dsp:sp modelId="{07B94CC7-06F9-4060-BEA4-B45FB7EAFBBA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/>
            <a:t>Registr práv a povinností </a:t>
          </a:r>
          <a:r>
            <a:rPr lang="cs-CZ" sz="1100" i="1" kern="1200"/>
            <a:t>- obsahuje údaje o vykonávaných agendách a údaje o oprávněních k přístupu k údajům v ostatních registrech</a:t>
          </a:r>
          <a:r>
            <a:rPr lang="cs-CZ" sz="1100" kern="1200"/>
            <a:t>.</a:t>
          </a:r>
          <a:endParaRPr lang="en-US" sz="1100" kern="1200"/>
        </a:p>
      </dsp:txBody>
      <dsp:txXfrm>
        <a:off x="985252" y="3143042"/>
        <a:ext cx="2071220" cy="2071220"/>
      </dsp:txXfrm>
    </dsp:sp>
    <dsp:sp modelId="{DA1C2954-7C07-4827-A6C5-5F30F6D4FCDE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/>
            <a:t>Registr územní identifikace, adres a nemovitostí </a:t>
          </a:r>
          <a:r>
            <a:rPr lang="cs-CZ" sz="1100" kern="1200"/>
            <a:t>(správcem je Český úřad zeměměřický a katastrální) </a:t>
          </a:r>
          <a:r>
            <a:rPr lang="cs-CZ" sz="1100" i="1" kern="1200"/>
            <a:t>- slouží k evidenci územního členění státu. Vede referenční údaje o stavebních objektech, pozemcích, ulicích, katastrálních územích, atd.</a:t>
          </a:r>
          <a:endParaRPr lang="en-US" sz="1100" kern="1200"/>
        </a:p>
      </dsp:txBody>
      <dsp:txXfrm>
        <a:off x="3457131" y="3143042"/>
        <a:ext cx="2071220" cy="2071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0BE5-8E5C-4A8A-907E-578E5D0C6647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953C6-37AB-466F-BD79-478148F2CB6D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Psychologický důvod</a:t>
          </a:r>
          <a:endParaRPr lang="en-US" sz="1500" kern="1200"/>
        </a:p>
      </dsp:txBody>
      <dsp:txXfrm>
        <a:off x="985252" y="671163"/>
        <a:ext cx="2071220" cy="2071220"/>
      </dsp:txXfrm>
    </dsp:sp>
    <dsp:sp modelId="{022CE5CF-AF44-4732-9CE4-CB94D0780F67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Materiální důvod</a:t>
          </a:r>
          <a:endParaRPr lang="en-US" sz="1500" kern="1200"/>
        </a:p>
      </dsp:txBody>
      <dsp:txXfrm>
        <a:off x="3457131" y="671163"/>
        <a:ext cx="2071220" cy="2071220"/>
      </dsp:txXfrm>
    </dsp:sp>
    <dsp:sp modelId="{E4C36478-DF7F-43AD-AEC0-8E24B2A0756E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Nedostatek digitálních dovedností </a:t>
          </a:r>
          <a:endParaRPr lang="en-US" sz="1500" kern="1200"/>
        </a:p>
      </dsp:txBody>
      <dsp:txXfrm>
        <a:off x="985252" y="3143042"/>
        <a:ext cx="2071220" cy="2071220"/>
      </dsp:txXfrm>
    </dsp:sp>
    <dsp:sp modelId="{3E9B3877-4C7C-4327-A42E-79059474A552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Využitelnost technologie pro řešení reálných potřeb</a:t>
          </a:r>
          <a:endParaRPr lang="en-US" sz="1500" kern="1200"/>
        </a:p>
      </dsp:txBody>
      <dsp:txXfrm>
        <a:off x="3457131" y="3143042"/>
        <a:ext cx="2071220" cy="2071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74052-69E4-4C27-BC24-E74CABD9A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79BCF5-7492-49AF-99AE-8E12B995B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996ABC-E530-4C60-8B6B-D358E7D57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A9E2DD-33F7-4DF8-B5A1-24435CD81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FA7D23-8F59-4879-92F7-C0A9F69A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61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61796-1008-40CD-BB23-13279C11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7381DF-BFD0-4EDB-A846-EDEC8C674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EA63D3-9FB2-4A8D-8546-2247AF25C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E1DE36-DF80-4CA2-B8EA-F04EBCF4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9BF4CD-CEE4-4AD4-8789-C83BD4D4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45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7E45002-5C8B-4CBF-9C07-2BDA40C2DB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EBEAC4-F9B0-4BA1-9B7C-3A6412E04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78B907-6EDB-4BF9-8BA0-EF7D69177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DAD59A-EDC1-4EBC-A160-68FCF827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C62668-6FDF-439A-B704-43C73D09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35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2F98D-C038-4EF8-A41A-2261DED5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7F7F91-6F05-49A2-930C-B92D7F20C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06548D-84F0-4C29-8101-97DADD46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93A634-A890-4C2A-884D-F03886B5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7A8C9E-7160-4184-B07B-88819B8F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91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7ED0B-0E3B-4A45-90E2-F7B917F8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E98B41-6888-4457-BFB2-B97D2896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136B02-B656-4ED3-BBE0-2B51D502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275344-0DE9-4FC5-A2B1-6C9909B2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3271D2-F89B-4B23-903D-7D6BAB4A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35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B8A40-5837-4F14-A9CC-684F404C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611A9D-9B91-4D16-AD04-79E283541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435605-937D-4C07-A89D-40C07813F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48D659-3FC5-4885-BE0A-6E92B020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E25AB4-71EE-447E-BBC6-FA0411FF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8C7157-B89E-4E29-AEED-2EAE7C6F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42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2C4AF-A419-4165-B4FB-66526FA2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6730BD-FD9F-46C0-86F4-49790AA8B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FCDFFD-450D-4D57-BDA7-28818B858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C154DF-BA7B-40AD-9C9A-428128191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FDC48FD-E33C-45BD-8B77-F0F99DEDE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440E02-C100-4E22-B12A-BBBECFFF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DCA861-0C35-4EC7-8F90-BD2B3993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3EC680D-0F2D-455A-8394-F7472AA9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24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A8406-3C83-4192-AB0E-9B17915A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1C0276-A22E-4B64-B9C4-83BF1FAF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1D253B-8821-4C46-9550-33807463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CB0F1C-672D-400C-BD7D-0F984915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16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65F702-405D-4CDB-BDAF-0C45B30A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04A7160-E02D-48E4-937B-7CE36042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04DCF0-F6D6-4863-82B7-2384C5BC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85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66DFE-3358-4381-9901-3E8091DB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CB44D8-99BD-4C52-B543-C716952B8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A9D88E-2378-4C69-98C6-AFC0599FD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29195D-195F-45EE-A8D5-478D8495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090745-EB25-48CC-B38F-E0FD2CF8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022CC3-6B69-4023-9ECC-D4077E7D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15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27CAC-7175-4413-A9EE-E16E20BB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88D66AF-AD3B-44F4-A538-9B34D4DE6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6EB9DD-1D61-45E1-8F97-3229864C0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A492D5-9318-45A8-BEC1-EBD6D1A6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16706A-6E35-4D16-965C-C76BCEFE6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8F38F9-1743-4BF4-AE24-2EB2F869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71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88E0387-BF82-47DF-93A6-D6A5A65F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6B883C-043B-47BC-BCC9-4DA8721D3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AF6A52-0141-416E-BEDC-A64D57BCF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5A2A6-B742-419E-AA04-09539E888890}" type="datetimeFigureOut">
              <a:rPr lang="cs-CZ" smtClean="0"/>
              <a:t>23.10.2019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7BA825-3F65-49A7-BB29-6065A1103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59697E-3121-4AB6-82EF-3D41A36AA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B4494-65E7-4BC4-A06F-3D149269C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04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-resident.gov.e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nicesko.cz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gov.cz/obcan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p.cz/sqw/tisky.sqw?O=8&amp;T=447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sp.cz/sqw/historie.sqw?o=8&amp;t=44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1999-106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1998-123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elké, vsedě, stůl, hodiny&#10;&#10;Popis byl vytvořen automaticky">
            <a:extLst>
              <a:ext uri="{FF2B5EF4-FFF2-40B4-BE49-F238E27FC236}">
                <a16:creationId xmlns:a16="http://schemas.microsoft.com/office/drawing/2014/main" id="{8A9414FB-2F3D-49BF-B5F7-4EECAE068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 b="2294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3CEB7C-ADA5-42F8-ABCD-CF9205ED2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6000">
                <a:solidFill>
                  <a:srgbClr val="FFFFFF"/>
                </a:solidFill>
              </a:rPr>
              <a:t>Svět kolem mě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EA04C5-9C23-4B09-B446-E953FB5EA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cs-CZ" sz="1100" dirty="0">
                <a:solidFill>
                  <a:srgbClr val="FFFFFF"/>
                </a:solidFill>
              </a:rPr>
              <a:t>ARTS005 Život v kyberprostoru: návod k přežití</a:t>
            </a:r>
          </a:p>
          <a:p>
            <a:r>
              <a:rPr lang="cs-CZ" sz="2400" dirty="0">
                <a:solidFill>
                  <a:srgbClr val="FFFFFF"/>
                </a:solidFill>
              </a:rPr>
              <a:t>RNDr. Michal Černý</a:t>
            </a:r>
          </a:p>
          <a:p>
            <a:r>
              <a:rPr lang="cs-CZ" dirty="0">
                <a:solidFill>
                  <a:srgbClr val="FFFFFF"/>
                </a:solidFill>
              </a:rPr>
              <a:t>KISK</a:t>
            </a:r>
            <a:endParaRPr lang="cs-CZ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74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lon, velké, exteriér, skupina&#10;&#10;Popis byl vytvořen automaticky">
            <a:extLst>
              <a:ext uri="{FF2B5EF4-FFF2-40B4-BE49-F238E27FC236}">
                <a16:creationId xmlns:a16="http://schemas.microsoft.com/office/drawing/2014/main" id="{D2572361-35E3-47D9-87FE-5F172339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661E8E-4D9D-40E5-A581-CF9B4F6E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Problémy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54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očítač&#10;&#10;Popis byl vytvořen automaticky">
            <a:extLst>
              <a:ext uri="{FF2B5EF4-FFF2-40B4-BE49-F238E27FC236}">
                <a16:creationId xmlns:a16="http://schemas.microsoft.com/office/drawing/2014/main" id="{7C8968D1-9DDB-4DC3-8051-29C760EE1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243E5B-2795-42B1-A03E-6BCAF480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Síťová neutralita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8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lot, zelená, kuchyně&#10;&#10;Popis byl vytvořen automaticky">
            <a:extLst>
              <a:ext uri="{FF2B5EF4-FFF2-40B4-BE49-F238E27FC236}">
                <a16:creationId xmlns:a16="http://schemas.microsoft.com/office/drawing/2014/main" id="{C884FA1C-4EA0-435F-9405-ADEC9FA9C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C8B087-975F-4F56-BCC2-C48E9D53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Cenzura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7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AB02B7-8B65-4EDB-8131-3F70B9F2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 sz="4400">
                <a:solidFill>
                  <a:srgbClr val="FFFFFF"/>
                </a:solidFill>
              </a:rPr>
              <a:t>Informační chudoba (Jan van Dijk )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94CAE7BC-7555-415E-BAEF-699C5A3A1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05275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84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ráva, exteriér, voda, malé&#10;&#10;Popis byl vytvořen automaticky">
            <a:extLst>
              <a:ext uri="{FF2B5EF4-FFF2-40B4-BE49-F238E27FC236}">
                <a16:creationId xmlns:a16="http://schemas.microsoft.com/office/drawing/2014/main" id="{5EEBE14A-EE18-416D-A920-DBD2DE44E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" b="108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F9CDF0-73A0-4EFF-93CE-4F26C9D8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Místní participace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080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ádo, velké, vpředu, stojící&#10;&#10;Popis byl vytvořen automaticky">
            <a:extLst>
              <a:ext uri="{FF2B5EF4-FFF2-40B4-BE49-F238E27FC236}">
                <a16:creationId xmlns:a16="http://schemas.microsoft.com/office/drawing/2014/main" id="{97A41AFB-9AD5-4722-9228-2433FF9BE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B2517D-D22C-4DFB-899B-E8928343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Univerzitní participace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87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, stůl, muž&#10;&#10;Popis byl vytvořen automaticky">
            <a:extLst>
              <a:ext uri="{FF2B5EF4-FFF2-40B4-BE49-F238E27FC236}">
                <a16:creationId xmlns:a16="http://schemas.microsoft.com/office/drawing/2014/main" id="{858CB68B-7D40-4D13-BB8F-8AC7E1F44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3C9CB4-EE04-469F-A06A-FA77713B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 mnoho dalšího…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850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budova, silnice, scéna&#10;&#10;Popis byl vytvořen automaticky">
            <a:extLst>
              <a:ext uri="{FF2B5EF4-FFF2-40B4-BE49-F238E27FC236}">
                <a16:creationId xmlns:a16="http://schemas.microsoft.com/office/drawing/2014/main" id="{204531B5-186D-4B87-BA15-676D20424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F0CAFB-FFF9-4069-8826-800125F4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společnost a aktivní občanství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34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budova, sníh, velké&#10;&#10;Popis byl vytvořen automaticky">
            <a:extLst>
              <a:ext uri="{FF2B5EF4-FFF2-40B4-BE49-F238E27FC236}">
                <a16:creationId xmlns:a16="http://schemas.microsoft.com/office/drawing/2014/main" id="{B6667746-8044-452C-82E4-E2EA628C8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A29C90-C092-45EF-B8B2-5224D2A2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Estonsko a digitální občanství</a:t>
            </a:r>
            <a:endParaRPr lang="cs-CZ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15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, exteriér, ulice, město&#10;&#10;Popis byl vytvořen automaticky">
            <a:extLst>
              <a:ext uri="{FF2B5EF4-FFF2-40B4-BE49-F238E27FC236}">
                <a16:creationId xmlns:a16="http://schemas.microsoft.com/office/drawing/2014/main" id="{F6470894-ACDC-41BC-A7FF-7F0142B69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 b="57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699308-6149-45CB-930A-FBBDECF9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e-government: </a:t>
            </a:r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Digitální Česko</a:t>
            </a:r>
            <a:endParaRPr lang="cs-CZ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93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ala, hlediště, místnost&#10;&#10;Popis byl vytvořen automaticky">
            <a:extLst>
              <a:ext uri="{FF2B5EF4-FFF2-40B4-BE49-F238E27FC236}">
                <a16:creationId xmlns:a16="http://schemas.microsoft.com/office/drawing/2014/main" id="{338AD85F-6567-4551-A877-FACC62CB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DFA0D2-7C0B-47F9-AF49-EA3CD375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Portál občana</a:t>
            </a:r>
            <a:endParaRPr lang="cs-CZ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727B80F-E15B-4DFC-B351-6ABEAEA6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 sz="4400">
                <a:solidFill>
                  <a:srgbClr val="FFFFFF"/>
                </a:solidFill>
              </a:rPr>
              <a:t>Základní registry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17AF751D-1739-4B5C-B79C-AE7836A1D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17702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293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osoba, interiér, přenosný počítač, vsedě&#10;&#10;Popis byl vytvořen automaticky">
            <a:extLst>
              <a:ext uri="{FF2B5EF4-FFF2-40B4-BE49-F238E27FC236}">
                <a16:creationId xmlns:a16="http://schemas.microsoft.com/office/drawing/2014/main" id="{A2F9B89C-60D1-486D-A43F-DAAD05D27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136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D11331-0E1F-440C-ABF0-22E109E8F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Sněmovní tisk </a:t>
            </a:r>
            <a:r>
              <a:rPr lang="en-US" sz="3600" u="sng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hlinkClick r:id="rId3"/>
              </a:rPr>
              <a:t>447</a:t>
            </a:r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:N.z. </a:t>
            </a:r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hlinkClick r:id="rId4"/>
              </a:rPr>
              <a:t>o právu na digitální služby</a:t>
            </a:r>
            <a:endParaRPr lang="en-US" sz="36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469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osoba, vsedě, stůl, použít&#10;&#10;Popis byl vytvořen automaticky">
            <a:extLst>
              <a:ext uri="{FF2B5EF4-FFF2-40B4-BE49-F238E27FC236}">
                <a16:creationId xmlns:a16="http://schemas.microsoft.com/office/drawing/2014/main" id="{755BCC3E-69B0-4A49-955E-C0731DA8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866F75-EA62-4E2A-90ED-60EBD3D3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hlinkClick r:id="rId3"/>
              </a:rPr>
              <a:t>106/1999 Sb. Zákon o svobodném přístupu k informacím</a:t>
            </a:r>
            <a:endParaRPr lang="en-US" sz="36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6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xteriér, tráva, pole, květina&#10;&#10;Popis byl vytvořen automaticky">
            <a:extLst>
              <a:ext uri="{FF2B5EF4-FFF2-40B4-BE49-F238E27FC236}">
                <a16:creationId xmlns:a16="http://schemas.microsoft.com/office/drawing/2014/main" id="{3B52D39E-3A1C-4D1B-B61C-4C9B9A25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3" b="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F5D868-9F99-4B2F-A85B-EDE703B7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hlinkClick r:id="rId3"/>
              </a:rPr>
              <a:t>123/1998 Sb. Zákon o právu na informace o životním prostředí</a:t>
            </a:r>
            <a:endParaRPr lang="en-US" sz="33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25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Širokoúhlá obrazovka</PresentationFormat>
  <Paragraphs>27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Svět kolem mě</vt:lpstr>
      <vt:lpstr>Informační společnost a aktivní občanství</vt:lpstr>
      <vt:lpstr>Estonsko a digitální občanství</vt:lpstr>
      <vt:lpstr>e-government: Digitální Česko</vt:lpstr>
      <vt:lpstr>Portál občana</vt:lpstr>
      <vt:lpstr>Základní registry</vt:lpstr>
      <vt:lpstr>Sněmovní tisk 447:N.z. o právu na digitální služby</vt:lpstr>
      <vt:lpstr>106/1999 Sb. Zákon o svobodném přístupu k informacím</vt:lpstr>
      <vt:lpstr>123/1998 Sb. Zákon o právu na informace o životním prostředí</vt:lpstr>
      <vt:lpstr>Problémy</vt:lpstr>
      <vt:lpstr>Síťová neutralita</vt:lpstr>
      <vt:lpstr>Cenzura</vt:lpstr>
      <vt:lpstr>Informační chudoba (Jan van Dijk )</vt:lpstr>
      <vt:lpstr>Místní participace</vt:lpstr>
      <vt:lpstr>Univerzitní participace</vt:lpstr>
      <vt:lpstr>A mnoho dalšího…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kolem mě</dc:title>
  <dc:creator>Michal Černý</dc:creator>
  <cp:lastModifiedBy>Michal Černý</cp:lastModifiedBy>
  <cp:revision>1</cp:revision>
  <dcterms:created xsi:type="dcterms:W3CDTF">2019-10-23T14:43:41Z</dcterms:created>
  <dcterms:modified xsi:type="dcterms:W3CDTF">2019-10-23T14:46:07Z</dcterms:modified>
</cp:coreProperties>
</file>