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3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BF3D-735F-4427-826A-69A5EC10DDA8}" type="datetimeFigureOut">
              <a:rPr lang="cs-CZ" smtClean="0"/>
              <a:t>27.9.2019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9730-6984-4A61-9BC5-69A119E8E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703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BF3D-735F-4427-826A-69A5EC10DDA8}" type="datetimeFigureOut">
              <a:rPr lang="cs-CZ" smtClean="0"/>
              <a:t>27.9.2019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9730-6984-4A61-9BC5-69A119E8E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77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BF3D-735F-4427-826A-69A5EC10DDA8}" type="datetimeFigureOut">
              <a:rPr lang="cs-CZ" smtClean="0"/>
              <a:t>27.9.2019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9730-6984-4A61-9BC5-69A119E8E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171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BF3D-735F-4427-826A-69A5EC10DDA8}" type="datetimeFigureOut">
              <a:rPr lang="cs-CZ" smtClean="0"/>
              <a:t>27.9.2019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9730-6984-4A61-9BC5-69A119E8E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282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BF3D-735F-4427-826A-69A5EC10DDA8}" type="datetimeFigureOut">
              <a:rPr lang="cs-CZ" smtClean="0"/>
              <a:t>27.9.2019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9730-6984-4A61-9BC5-69A119E8E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487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BF3D-735F-4427-826A-69A5EC10DDA8}" type="datetimeFigureOut">
              <a:rPr lang="cs-CZ" smtClean="0"/>
              <a:t>27.9.2019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9730-6984-4A61-9BC5-69A119E8E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64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BF3D-735F-4427-826A-69A5EC10DDA8}" type="datetimeFigureOut">
              <a:rPr lang="cs-CZ" smtClean="0"/>
              <a:t>27.9.2019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9730-6984-4A61-9BC5-69A119E8E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23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BF3D-735F-4427-826A-69A5EC10DDA8}" type="datetimeFigureOut">
              <a:rPr lang="cs-CZ" smtClean="0"/>
              <a:t>27.9.2019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9730-6984-4A61-9BC5-69A119E8E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665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BF3D-735F-4427-826A-69A5EC10DDA8}" type="datetimeFigureOut">
              <a:rPr lang="cs-CZ" smtClean="0"/>
              <a:t>27.9.2019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9730-6984-4A61-9BC5-69A119E8E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080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BF3D-735F-4427-826A-69A5EC10DDA8}" type="datetimeFigureOut">
              <a:rPr lang="cs-CZ" smtClean="0"/>
              <a:t>27.9.2019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9730-6984-4A61-9BC5-69A119E8E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85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BF3D-735F-4427-826A-69A5EC10DDA8}" type="datetimeFigureOut">
              <a:rPr lang="cs-CZ" smtClean="0"/>
              <a:t>27.9.2019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9730-6984-4A61-9BC5-69A119E8E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682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DBF3D-735F-4427-826A-69A5EC10DDA8}" type="datetimeFigureOut">
              <a:rPr lang="cs-CZ" smtClean="0"/>
              <a:t>27.9.2019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69730-6984-4A61-9BC5-69A119E8E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93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Nobelova_cena_za_literaturu" TargetMode="External"/><Relationship Id="rId3" Type="http://schemas.openxmlformats.org/officeDocument/2006/relationships/hyperlink" Target="https://cs.wikipedia.org/wiki/Nobelova_cena_za_fyziku" TargetMode="External"/><Relationship Id="rId7" Type="http://schemas.openxmlformats.org/officeDocument/2006/relationships/hyperlink" Target="https://cs.wikipedia.org/wiki/Institut_Karolinska" TargetMode="External"/><Relationship Id="rId12" Type="http://schemas.openxmlformats.org/officeDocument/2006/relationships/hyperlink" Target="https://cs.wikipedia.org/wiki/Parlament" TargetMode="External"/><Relationship Id="rId2" Type="http://schemas.openxmlformats.org/officeDocument/2006/relationships/hyperlink" Target="https://cs.wikipedia.org/wiki/Alfred_Nobe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Nobelova_cena_za_fyziologii_a_l%C3%A9ka%C5%99stv%C3%AD" TargetMode="External"/><Relationship Id="rId11" Type="http://schemas.openxmlformats.org/officeDocument/2006/relationships/hyperlink" Target="https://cs.wikipedia.org/wiki/Norsko" TargetMode="External"/><Relationship Id="rId5" Type="http://schemas.openxmlformats.org/officeDocument/2006/relationships/hyperlink" Target="https://cs.wikipedia.org/wiki/Nobelova_cena_za_chemii" TargetMode="External"/><Relationship Id="rId10" Type="http://schemas.openxmlformats.org/officeDocument/2006/relationships/hyperlink" Target="https://cs.wikipedia.org/wiki/Nobelova_cena_za_m%C3%ADr" TargetMode="External"/><Relationship Id="rId4" Type="http://schemas.openxmlformats.org/officeDocument/2006/relationships/hyperlink" Target="https://cs.wikipedia.org/wiki/%C5%A0v%C3%A9dsk%C3%A1_Kr%C3%A1lovsk%C3%A1_akademie_v%C4%9Bd" TargetMode="External"/><Relationship Id="rId9" Type="http://schemas.openxmlformats.org/officeDocument/2006/relationships/hyperlink" Target="https://cs.wikipedia.org/wiki/%C5%A0v%C3%A9dsk%C3%A1_akademie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Ústav germanistiky, nordistiky </a:t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 err="1" smtClean="0"/>
              <a:t>nederlandistiky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Miluše Juříčková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64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Bjørnst</a:t>
            </a:r>
            <a:r>
              <a:rPr lang="cs-CZ" dirty="0" smtClean="0"/>
              <a:t>j</a:t>
            </a:r>
            <a:r>
              <a:rPr lang="nb-NO" dirty="0" smtClean="0"/>
              <a:t>erne Bjørnson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(1832 – 1910)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P</a:t>
            </a:r>
            <a:r>
              <a:rPr lang="cs-CZ" dirty="0" err="1" smtClean="0"/>
              <a:t>řehled</a:t>
            </a:r>
            <a:r>
              <a:rPr lang="cs-CZ" dirty="0" smtClean="0"/>
              <a:t>, doporučené sekundární zdroje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6948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motto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Bjørnstjerne</a:t>
            </a:r>
            <a:r>
              <a:rPr lang="cs-CZ" b="1" dirty="0"/>
              <a:t> </a:t>
            </a:r>
            <a:r>
              <a:rPr lang="cs-CZ" b="1" dirty="0" err="1"/>
              <a:t>Bjørnson</a:t>
            </a:r>
            <a:r>
              <a:rPr lang="cs-CZ" b="1" dirty="0"/>
              <a:t> </a:t>
            </a:r>
            <a:r>
              <a:rPr lang="cs-CZ" dirty="0"/>
              <a:t>a norská literatura přelomu 19. a 20. stol. Jeho rival </a:t>
            </a:r>
            <a:r>
              <a:rPr lang="cs-CZ" b="1" dirty="0"/>
              <a:t>Henrik Ibsen</a:t>
            </a:r>
            <a:r>
              <a:rPr lang="cs-CZ" dirty="0"/>
              <a:t> nebyl mezi laureáty, </a:t>
            </a:r>
            <a:r>
              <a:rPr lang="cs-CZ" dirty="0" smtClean="0"/>
              <a:t>je</a:t>
            </a:r>
            <a:r>
              <a:rPr lang="cs-CZ" dirty="0"/>
              <a:t> </a:t>
            </a:r>
            <a:r>
              <a:rPr lang="cs-CZ" dirty="0" smtClean="0"/>
              <a:t>otce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moderního dramatu nejen ve Skandinávii. </a:t>
            </a:r>
            <a:endParaRPr lang="cs-CZ" dirty="0" smtClean="0"/>
          </a:p>
          <a:p>
            <a:r>
              <a:rPr lang="cs-CZ" dirty="0" smtClean="0"/>
              <a:t>Která</a:t>
            </a:r>
            <a:r>
              <a:rPr lang="cs-CZ" dirty="0"/>
              <a:t> </a:t>
            </a:r>
            <a:r>
              <a:rPr lang="cs-CZ" dirty="0" smtClean="0"/>
              <a:t>témata</a:t>
            </a:r>
            <a:r>
              <a:rPr lang="cs-CZ" dirty="0"/>
              <a:t> byla</a:t>
            </a:r>
            <a:br>
              <a:rPr lang="cs-CZ" dirty="0"/>
            </a:br>
            <a:r>
              <a:rPr lang="cs-CZ" dirty="0"/>
              <a:t>provokativní v době svého vzniku a která jsou důležitá dnes?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792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Podle závěti z roku 1896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>
                <a:hlinkClick r:id="rId2" tooltip="Alfred Nobel"/>
              </a:rPr>
              <a:t>Alfred Nobel</a:t>
            </a:r>
            <a:r>
              <a:rPr lang="cs-CZ" dirty="0"/>
              <a:t> ve své závěti napsal, že z jeho pozůstalosti mají být každoročně udělovány ceny za vynikající činy v pěti oblastech lidské činnosti:</a:t>
            </a:r>
          </a:p>
          <a:p>
            <a:r>
              <a:rPr lang="cs-CZ" dirty="0">
                <a:hlinkClick r:id="rId3" tooltip="Nobelova cena za fyziku"/>
              </a:rPr>
              <a:t>Nobelova cena za fyziku</a:t>
            </a:r>
            <a:r>
              <a:rPr lang="cs-CZ" dirty="0"/>
              <a:t> – udělována </a:t>
            </a:r>
            <a:r>
              <a:rPr lang="cs-CZ" dirty="0">
                <a:hlinkClick r:id="rId4" tooltip="Švédská Královská akademie věd"/>
              </a:rPr>
              <a:t>švédskou Královskou akademií věd</a:t>
            </a:r>
            <a:endParaRPr lang="cs-CZ" dirty="0"/>
          </a:p>
          <a:p>
            <a:r>
              <a:rPr lang="cs-CZ" dirty="0">
                <a:hlinkClick r:id="rId5" tooltip="Nobelova cena za chemii"/>
              </a:rPr>
              <a:t>Nobelova cena za chemii</a:t>
            </a:r>
            <a:r>
              <a:rPr lang="cs-CZ" dirty="0"/>
              <a:t> – udělována švédskou Královskou akademií věd</a:t>
            </a:r>
          </a:p>
          <a:p>
            <a:r>
              <a:rPr lang="cs-CZ" dirty="0">
                <a:hlinkClick r:id="rId6" tooltip="Nobelova cena za fyziologii a lékařství"/>
              </a:rPr>
              <a:t>Nobelova cena za fyziologii nebo lékařství</a:t>
            </a:r>
            <a:r>
              <a:rPr lang="cs-CZ" dirty="0"/>
              <a:t> – udělována </a:t>
            </a:r>
            <a:r>
              <a:rPr lang="cs-CZ" dirty="0">
                <a:hlinkClick r:id="rId7" tooltip="Institut Karolinska"/>
              </a:rPr>
              <a:t>institutem </a:t>
            </a:r>
            <a:r>
              <a:rPr lang="cs-CZ" dirty="0" err="1">
                <a:hlinkClick r:id="rId7" tooltip="Institut Karolinska"/>
              </a:rPr>
              <a:t>Karolinska</a:t>
            </a:r>
            <a:endParaRPr lang="cs-CZ" dirty="0"/>
          </a:p>
          <a:p>
            <a:r>
              <a:rPr lang="cs-CZ" dirty="0">
                <a:hlinkClick r:id="rId8" tooltip="Nobelova cena za literaturu"/>
              </a:rPr>
              <a:t>Nobelova cena za literaturu</a:t>
            </a:r>
            <a:r>
              <a:rPr lang="cs-CZ" dirty="0"/>
              <a:t> – udělována </a:t>
            </a:r>
            <a:r>
              <a:rPr lang="cs-CZ" dirty="0">
                <a:hlinkClick r:id="rId9" tooltip="Švédská akademie"/>
              </a:rPr>
              <a:t>Švédskou akademií</a:t>
            </a:r>
            <a:endParaRPr lang="cs-CZ" dirty="0"/>
          </a:p>
          <a:p>
            <a:r>
              <a:rPr lang="cs-CZ" dirty="0">
                <a:hlinkClick r:id="rId10" tooltip="Nobelova cena za mír"/>
              </a:rPr>
              <a:t>Nobelova cena za mír</a:t>
            </a:r>
            <a:r>
              <a:rPr lang="cs-CZ" dirty="0"/>
              <a:t> – udělována komisí </a:t>
            </a:r>
            <a:r>
              <a:rPr lang="cs-CZ" dirty="0">
                <a:hlinkClick r:id="rId11" tooltip="Norsko"/>
              </a:rPr>
              <a:t>norského</a:t>
            </a:r>
            <a:r>
              <a:rPr lang="cs-CZ" dirty="0"/>
              <a:t> </a:t>
            </a:r>
            <a:r>
              <a:rPr lang="cs-CZ" dirty="0">
                <a:hlinkClick r:id="rId12" tooltip="Parlament"/>
              </a:rPr>
              <a:t>parlamentu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9174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 literaturu </a:t>
            </a:r>
            <a:r>
              <a:rPr lang="cs-CZ" dirty="0" smtClean="0"/>
              <a:t>– nositelé Norsko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Bj</a:t>
            </a:r>
            <a:r>
              <a:rPr lang="nb-NO" dirty="0" smtClean="0"/>
              <a:t>ørnstjerne Bjørnson</a:t>
            </a:r>
            <a:r>
              <a:rPr lang="cs-CZ" dirty="0" smtClean="0"/>
              <a:t>, 1832 - 1910</a:t>
            </a:r>
            <a:endParaRPr lang="nb-NO" dirty="0" smtClean="0"/>
          </a:p>
          <a:p>
            <a:r>
              <a:rPr lang="nb-NO" dirty="0" smtClean="0"/>
              <a:t>Knut Hamsun</a:t>
            </a:r>
            <a:r>
              <a:rPr lang="cs-CZ" dirty="0" smtClean="0"/>
              <a:t>, 1859 - 1952</a:t>
            </a:r>
            <a:endParaRPr lang="nb-NO" dirty="0" smtClean="0"/>
          </a:p>
          <a:p>
            <a:r>
              <a:rPr lang="nb-NO" dirty="0" smtClean="0"/>
              <a:t>Sigrid Undsetov</a:t>
            </a:r>
            <a:r>
              <a:rPr lang="cs-CZ" dirty="0" smtClean="0"/>
              <a:t>á‚ 1882 - 1949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1725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Bjørnstjerne </a:t>
            </a:r>
            <a:r>
              <a:rPr lang="cs-CZ" dirty="0" err="1" smtClean="0"/>
              <a:t>Bj</a:t>
            </a:r>
            <a:r>
              <a:rPr lang="nb-NO" dirty="0" smtClean="0"/>
              <a:t>ørnson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NC 1903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Selské povídky</a:t>
            </a:r>
          </a:p>
          <a:p>
            <a:r>
              <a:rPr lang="cs-CZ" dirty="0" smtClean="0"/>
              <a:t>1860 </a:t>
            </a:r>
            <a:r>
              <a:rPr lang="cs-CZ" dirty="0" smtClean="0"/>
              <a:t>báseň Ano</a:t>
            </a:r>
            <a:r>
              <a:rPr lang="cs-CZ" dirty="0" smtClean="0"/>
              <a:t>, milujeme tuto </a:t>
            </a:r>
            <a:r>
              <a:rPr lang="cs-CZ" dirty="0" smtClean="0"/>
              <a:t>zemi (norská hymna)</a:t>
            </a:r>
            <a:endParaRPr lang="cs-CZ" dirty="0" smtClean="0"/>
          </a:p>
          <a:p>
            <a:r>
              <a:rPr lang="cs-CZ" dirty="0" smtClean="0"/>
              <a:t>Dramata, povídky, eseje</a:t>
            </a:r>
          </a:p>
          <a:p>
            <a:r>
              <a:rPr lang="cs-CZ" dirty="0" smtClean="0"/>
              <a:t>Účast na národním a mezinárodním diskurzu</a:t>
            </a:r>
          </a:p>
          <a:p>
            <a:r>
              <a:rPr lang="cs-CZ" dirty="0" smtClean="0"/>
              <a:t>Rusíni, Slováci</a:t>
            </a:r>
            <a:endParaRPr lang="nb-NO" dirty="0" smtClean="0"/>
          </a:p>
          <a:p>
            <a:r>
              <a:rPr lang="nb-NO" dirty="0" smtClean="0"/>
              <a:t>Mal</a:t>
            </a:r>
            <a:r>
              <a:rPr lang="cs-CZ" dirty="0" smtClean="0"/>
              <a:t>é národy a jejich společenství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3663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Henrik Ibsen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1866 Brand</a:t>
            </a:r>
          </a:p>
          <a:p>
            <a:r>
              <a:rPr lang="cs-CZ" dirty="0" smtClean="0"/>
              <a:t>1867 Peer </a:t>
            </a:r>
            <a:r>
              <a:rPr lang="cs-CZ" dirty="0" err="1" smtClean="0"/>
              <a:t>Gynt</a:t>
            </a:r>
            <a:endParaRPr lang="cs-CZ" dirty="0" smtClean="0"/>
          </a:p>
          <a:p>
            <a:r>
              <a:rPr lang="cs-CZ" dirty="0" smtClean="0"/>
              <a:t>1877 Opory společnosti</a:t>
            </a:r>
          </a:p>
          <a:p>
            <a:r>
              <a:rPr lang="cs-CZ" dirty="0" smtClean="0"/>
              <a:t>1879 Nora/Domov loutek/ Domeček pro panenky</a:t>
            </a:r>
          </a:p>
          <a:p>
            <a:r>
              <a:rPr lang="cs-CZ" dirty="0" smtClean="0"/>
              <a:t>1882 Nepřítel lidu</a:t>
            </a:r>
          </a:p>
          <a:p>
            <a:r>
              <a:rPr lang="cs-CZ" dirty="0" smtClean="0"/>
              <a:t>1884 Divoká kachna</a:t>
            </a:r>
          </a:p>
          <a:p>
            <a:r>
              <a:rPr lang="cs-CZ" dirty="0" smtClean="0"/>
              <a:t>1888 Paní z moře</a:t>
            </a:r>
          </a:p>
          <a:p>
            <a:r>
              <a:rPr lang="cs-CZ" dirty="0" smtClean="0"/>
              <a:t>1890 Hedda Gablerová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264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Literatura -</a:t>
            </a:r>
            <a:br>
              <a:rPr lang="cs-CZ" dirty="0" smtClean="0"/>
            </a:br>
            <a:r>
              <a:rPr lang="cs-CZ" dirty="0" smtClean="0"/>
              <a:t>sekundární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Humpál, Martin et al. </a:t>
            </a:r>
            <a:r>
              <a:rPr lang="cs-CZ" i="1" dirty="0" smtClean="0"/>
              <a:t>Moderní skandinávské literatury 1870 – 2000.</a:t>
            </a:r>
            <a:r>
              <a:rPr lang="cs-CZ" dirty="0" smtClean="0"/>
              <a:t> Karolinum 2013, druhé, doplněné vydání. ISBN 978-80-246-2395-5.</a:t>
            </a:r>
          </a:p>
          <a:p>
            <a:r>
              <a:rPr lang="cs-CZ" dirty="0" smtClean="0"/>
              <a:t>Michl, Josef B. </a:t>
            </a:r>
            <a:r>
              <a:rPr lang="cs-CZ" i="1" dirty="0" err="1" smtClean="0"/>
              <a:t>Bj</a:t>
            </a:r>
            <a:r>
              <a:rPr lang="nb-NO" i="1" dirty="0" smtClean="0"/>
              <a:t>ørnson a </a:t>
            </a:r>
            <a:r>
              <a:rPr lang="cs-CZ" i="1" dirty="0" smtClean="0"/>
              <a:t>Č</a:t>
            </a:r>
            <a:r>
              <a:rPr lang="nb-NO" i="1" dirty="0" smtClean="0"/>
              <a:t>eskoslovensko</a:t>
            </a:r>
            <a:r>
              <a:rPr lang="cs-CZ" i="1" dirty="0" smtClean="0"/>
              <a:t>. </a:t>
            </a:r>
            <a:r>
              <a:rPr lang="cs-CZ" dirty="0" smtClean="0"/>
              <a:t>Blok 1993</a:t>
            </a:r>
            <a:r>
              <a:rPr lang="cs-CZ" i="1" dirty="0" smtClean="0"/>
              <a:t>. </a:t>
            </a:r>
            <a:endParaRPr lang="cs-CZ" i="1" dirty="0"/>
          </a:p>
          <a:p>
            <a:r>
              <a:rPr lang="cs-CZ" dirty="0" smtClean="0"/>
              <a:t>Řezníček, Ladislav</a:t>
            </a:r>
            <a:r>
              <a:rPr lang="nb-NO" dirty="0" smtClean="0"/>
              <a:t>.</a:t>
            </a:r>
            <a:r>
              <a:rPr lang="cs-CZ" dirty="0" smtClean="0"/>
              <a:t> </a:t>
            </a:r>
            <a:r>
              <a:rPr lang="nb-NO" i="1" dirty="0" smtClean="0"/>
              <a:t>Bjørnson a Slovensko. </a:t>
            </a:r>
            <a:r>
              <a:rPr lang="nb-NO" dirty="0" smtClean="0"/>
              <a:t>Biblioscania 2010</a:t>
            </a:r>
            <a:r>
              <a:rPr lang="nb-NO" i="1" dirty="0" smtClean="0"/>
              <a:t>. </a:t>
            </a:r>
            <a:r>
              <a:rPr lang="cs-CZ" dirty="0"/>
              <a:t>978-82-7418-200-4</a:t>
            </a:r>
            <a:endParaRPr lang="cs-CZ" i="1" dirty="0" smtClean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9970771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182</Words>
  <Application>Microsoft Office PowerPoint</Application>
  <PresentationFormat>Předvádění na obrazovce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Ústav germanistiky, nordistiky  a nederlandistiky</vt:lpstr>
      <vt:lpstr>Bjørnstjerne Bjørnson (1832 – 1910)</vt:lpstr>
      <vt:lpstr>motto</vt:lpstr>
      <vt:lpstr>Podle závěti z roku 1896</vt:lpstr>
      <vt:lpstr>Za literaturu – nositelé Norsko</vt:lpstr>
      <vt:lpstr>Bjørnstjerne Bjørnson NC 1903</vt:lpstr>
      <vt:lpstr>Henrik Ibsen</vt:lpstr>
      <vt:lpstr>Literatura - sekundární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Ústav germanistiky, nordistiky  a nederlandistiky</dc:title>
  <dc:creator>user</dc:creator>
  <cp:lastModifiedBy>user</cp:lastModifiedBy>
  <cp:revision>8</cp:revision>
  <dcterms:created xsi:type="dcterms:W3CDTF">2019-09-23T20:00:52Z</dcterms:created>
  <dcterms:modified xsi:type="dcterms:W3CDTF">2019-09-27T17:25:14Z</dcterms:modified>
</cp:coreProperties>
</file>